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1CACB"/>
          </a:solidFill>
        </a:fill>
      </a:tcStyle>
    </a:wholeTbl>
    <a:band2H>
      <a:tcTxStyle/>
      <a:tcStyle>
        <a:tcBdr/>
        <a:fill>
          <a:solidFill>
            <a:srgbClr val="F8E6E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CCF"/>
          </a:solidFill>
        </a:fill>
      </a:tcStyle>
    </a:wholeTbl>
    <a:band2H>
      <a:tcTxStyle/>
      <a:tcStyle>
        <a:tcBdr/>
        <a:fill>
          <a:solidFill>
            <a:srgbClr val="FFE7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DEF"/>
          </a:solidFill>
        </a:fill>
      </a:tcStyle>
    </a:wholeTbl>
    <a:band2H>
      <a:tcTxStyle/>
      <a:tcStyle>
        <a:tcBdr/>
        <a:fill>
          <a:solidFill>
            <a:srgbClr val="FFF6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FE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999999"/>
              </a:solidFill>
              <a:prstDash val="solid"/>
              <a:round/>
            </a:ln>
          </a:top>
          <a:bottom>
            <a:ln w="254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999999"/>
              </a:solidFill>
              <a:prstDash val="solid"/>
              <a:round/>
            </a:ln>
          </a:top>
          <a:bottom>
            <a:ln w="254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DDDD"/>
          </a:solidFill>
        </a:fill>
      </a:tcStyle>
    </a:wholeTbl>
    <a:band2H>
      <a:tcTxStyle/>
      <a:tcStyle>
        <a:tcBdr/>
        <a:fill>
          <a:solidFill>
            <a:srgbClr val="EFEFE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99999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99999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9999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999999"/>
              </a:solidFill>
              <a:prstDash val="solid"/>
              <a:round/>
            </a:ln>
          </a:left>
          <a:right>
            <a:ln w="12700" cap="flat">
              <a:solidFill>
                <a:srgbClr val="999999"/>
              </a:solidFill>
              <a:prstDash val="solid"/>
              <a:round/>
            </a:ln>
          </a:right>
          <a:top>
            <a:ln w="12700" cap="flat">
              <a:solidFill>
                <a:srgbClr val="999999"/>
              </a:solidFill>
              <a:prstDash val="solid"/>
              <a:round/>
            </a:ln>
          </a:top>
          <a:bottom>
            <a:ln w="127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solidFill>
                <a:srgbClr val="999999"/>
              </a:solidFill>
              <a:prstDash val="solid"/>
              <a:round/>
            </a:ln>
          </a:insideH>
          <a:insideV>
            <a:ln w="12700" cap="flat">
              <a:solidFill>
                <a:srgbClr val="999999"/>
              </a:solidFill>
              <a:prstDash val="solid"/>
              <a:round/>
            </a:ln>
          </a:insideV>
        </a:tcBdr>
        <a:fill>
          <a:solidFill>
            <a:srgbClr val="99999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999999"/>
              </a:solidFill>
              <a:prstDash val="solid"/>
              <a:round/>
            </a:ln>
          </a:left>
          <a:right>
            <a:ln w="12700" cap="flat">
              <a:solidFill>
                <a:srgbClr val="999999"/>
              </a:solidFill>
              <a:prstDash val="solid"/>
              <a:round/>
            </a:ln>
          </a:right>
          <a:top>
            <a:ln w="12700" cap="flat">
              <a:solidFill>
                <a:srgbClr val="999999"/>
              </a:solidFill>
              <a:prstDash val="solid"/>
              <a:round/>
            </a:ln>
          </a:top>
          <a:bottom>
            <a:ln w="127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solidFill>
                <a:srgbClr val="999999"/>
              </a:solidFill>
              <a:prstDash val="solid"/>
              <a:round/>
            </a:ln>
          </a:insideH>
          <a:insideV>
            <a:ln w="12700" cap="flat">
              <a:solidFill>
                <a:srgbClr val="999999"/>
              </a:solidFill>
              <a:prstDash val="solid"/>
              <a:round/>
            </a:ln>
          </a:insideV>
        </a:tcBdr>
        <a:fill>
          <a:solidFill>
            <a:srgbClr val="999999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999999"/>
              </a:solidFill>
              <a:prstDash val="solid"/>
              <a:round/>
            </a:ln>
          </a:left>
          <a:right>
            <a:ln w="12700" cap="flat">
              <a:solidFill>
                <a:srgbClr val="999999"/>
              </a:solidFill>
              <a:prstDash val="solid"/>
              <a:round/>
            </a:ln>
          </a:right>
          <a:top>
            <a:ln w="50800" cap="flat">
              <a:solidFill>
                <a:srgbClr val="999999"/>
              </a:solidFill>
              <a:prstDash val="solid"/>
              <a:round/>
            </a:ln>
          </a:top>
          <a:bottom>
            <a:ln w="127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solidFill>
                <a:srgbClr val="999999"/>
              </a:solidFill>
              <a:prstDash val="solid"/>
              <a:round/>
            </a:ln>
          </a:insideH>
          <a:insideV>
            <a:ln w="12700" cap="flat">
              <a:solidFill>
                <a:srgbClr val="999999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999999"/>
              </a:solidFill>
              <a:prstDash val="solid"/>
              <a:round/>
            </a:ln>
          </a:left>
          <a:right>
            <a:ln w="12700" cap="flat">
              <a:solidFill>
                <a:srgbClr val="999999"/>
              </a:solidFill>
              <a:prstDash val="solid"/>
              <a:round/>
            </a:ln>
          </a:right>
          <a:top>
            <a:ln w="12700" cap="flat">
              <a:solidFill>
                <a:srgbClr val="999999"/>
              </a:solidFill>
              <a:prstDash val="solid"/>
              <a:round/>
            </a:ln>
          </a:top>
          <a:bottom>
            <a:ln w="254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solidFill>
                <a:srgbClr val="999999"/>
              </a:solidFill>
              <a:prstDash val="solid"/>
              <a:round/>
            </a:ln>
          </a:insideH>
          <a:insideV>
            <a:ln w="12700" cap="flat">
              <a:solidFill>
                <a:srgbClr val="999999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EEC41-F096-42B8-82FC-E1B70E6FCE22}" type="datetimeFigureOut">
              <a:rPr lang="nl-BE" smtClean="0"/>
              <a:t>29/01/2018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ADEF2-E1F9-424F-A72C-AF2926F5327F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9" name="Shape 13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/>
          <p:cNvSpPr/>
          <p:nvPr/>
        </p:nvSpPr>
        <p:spPr>
          <a:xfrm>
            <a:off x="0" y="-1"/>
            <a:ext cx="9144000" cy="42304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179999" tIns="179999" rIns="179999" bIns="17999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Titeltekst"/>
          <p:cNvSpPr txBox="1">
            <a:spLocks noGrp="1"/>
          </p:cNvSpPr>
          <p:nvPr>
            <p:ph type="title"/>
          </p:nvPr>
        </p:nvSpPr>
        <p:spPr>
          <a:xfrm>
            <a:off x="838200" y="1482725"/>
            <a:ext cx="7550150" cy="76200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r>
              <a:t>Titeltekst</a:t>
            </a:r>
          </a:p>
        </p:txBody>
      </p:sp>
      <p:sp>
        <p:nvSpPr>
          <p:cNvPr id="16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375795" y="4778473"/>
            <a:ext cx="6400801" cy="42703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0"/>
              </a:spcBef>
              <a:buClrTx/>
              <a:buSzTx/>
              <a:buNone/>
              <a:defRPr>
                <a:solidFill>
                  <a:srgbClr val="999999"/>
                </a:solidFill>
              </a:defRPr>
            </a:lvl1pPr>
            <a:lvl2pPr algn="ctr">
              <a:lnSpc>
                <a:spcPct val="110000"/>
              </a:lnSpc>
              <a:spcBef>
                <a:spcPts val="0"/>
              </a:spcBef>
              <a:buClrTx/>
              <a:defRPr>
                <a:solidFill>
                  <a:srgbClr val="999999"/>
                </a:solidFill>
              </a:defRPr>
            </a:lvl2pPr>
            <a:lvl3pPr algn="ctr">
              <a:lnSpc>
                <a:spcPct val="110000"/>
              </a:lnSpc>
              <a:spcBef>
                <a:spcPts val="0"/>
              </a:spcBef>
              <a:buClrTx/>
              <a:defRPr>
                <a:solidFill>
                  <a:srgbClr val="999999"/>
                </a:solidFill>
              </a:defRPr>
            </a:lvl3pPr>
            <a:lvl4pPr algn="ctr">
              <a:lnSpc>
                <a:spcPct val="110000"/>
              </a:lnSpc>
              <a:spcBef>
                <a:spcPts val="0"/>
              </a:spcBef>
              <a:buClrTx/>
              <a:defRPr>
                <a:solidFill>
                  <a:srgbClr val="999999"/>
                </a:solidFill>
              </a:defRPr>
            </a:lvl4pPr>
            <a:lvl5pPr algn="ctr">
              <a:lnSpc>
                <a:spcPct val="110000"/>
              </a:lnSpc>
              <a:spcBef>
                <a:spcPts val="0"/>
              </a:spcBef>
              <a:buClrTx/>
              <a:defRPr>
                <a:solidFill>
                  <a:srgbClr val="999999"/>
                </a:solidFill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7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356350"/>
            <a:ext cx="2133600" cy="3683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97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9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eltekst"/>
          <p:cNvSpPr txBox="1">
            <a:spLocks noGrp="1"/>
          </p:cNvSpPr>
          <p:nvPr>
            <p:ph type="title"/>
          </p:nvPr>
        </p:nvSpPr>
        <p:spPr>
          <a:xfrm>
            <a:off x="6713538" y="1117600"/>
            <a:ext cx="2106613" cy="48260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106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392113" y="1117600"/>
            <a:ext cx="6169026" cy="4826000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0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eltekst"/>
          <p:cNvSpPr txBox="1">
            <a:spLocks noGrp="1"/>
          </p:cNvSpPr>
          <p:nvPr>
            <p:ph type="title"/>
          </p:nvPr>
        </p:nvSpPr>
        <p:spPr>
          <a:xfrm>
            <a:off x="392113" y="203200"/>
            <a:ext cx="7524220" cy="4572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11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eltekst"/>
          <p:cNvSpPr txBox="1">
            <a:spLocks noGrp="1"/>
          </p:cNvSpPr>
          <p:nvPr>
            <p:ph type="title"/>
          </p:nvPr>
        </p:nvSpPr>
        <p:spPr>
          <a:xfrm>
            <a:off x="392113" y="203200"/>
            <a:ext cx="7456487" cy="4572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12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eltekst"/>
          <p:cNvSpPr txBox="1">
            <a:spLocks noGrp="1"/>
          </p:cNvSpPr>
          <p:nvPr>
            <p:ph type="title"/>
          </p:nvPr>
        </p:nvSpPr>
        <p:spPr>
          <a:xfrm>
            <a:off x="392113" y="203200"/>
            <a:ext cx="7541154" cy="4572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131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441325" y="1190625"/>
            <a:ext cx="4113213" cy="2300289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3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25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6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elteks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b="1" cap="all"/>
            </a:lvl1pPr>
          </a:lstStyle>
          <a:p>
            <a:r>
              <a:t>Titeltekst</a:t>
            </a:r>
          </a:p>
        </p:txBody>
      </p:sp>
      <p:sp>
        <p:nvSpPr>
          <p:cNvPr id="34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43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441325" y="1190625"/>
            <a:ext cx="4113213" cy="475297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657225" indent="-211137">
              <a:spcBef>
                <a:spcPts val="600"/>
              </a:spcBef>
              <a:defRPr sz="2800"/>
            </a:lvl2pPr>
            <a:lvl3pPr marL="1059814" indent="-253364">
              <a:spcBef>
                <a:spcPts val="600"/>
              </a:spcBef>
              <a:defRPr sz="2800"/>
            </a:lvl3pPr>
            <a:lvl4pPr marL="1440921" indent="-274109">
              <a:spcBef>
                <a:spcPts val="600"/>
              </a:spcBef>
              <a:defRPr sz="2800"/>
            </a:lvl4pPr>
            <a:lvl5pPr marL="1805516" indent="-281516">
              <a:spcBef>
                <a:spcPts val="600"/>
              </a:spcBef>
              <a:defRPr sz="28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 b="1"/>
            </a:lvl1pPr>
            <a:lvl2pPr marL="0" indent="457200">
              <a:spcBef>
                <a:spcPts val="500"/>
              </a:spcBef>
              <a:buClrTx/>
              <a:buSzTx/>
              <a:buNone/>
              <a:defRPr sz="2400" b="1"/>
            </a:lvl2pPr>
            <a:lvl3pPr marL="0" indent="914400">
              <a:spcBef>
                <a:spcPts val="500"/>
              </a:spcBef>
              <a:buClrTx/>
              <a:buSzTx/>
              <a:buNone/>
              <a:defRPr sz="2400" b="1"/>
            </a:lvl3pPr>
            <a:lvl4pPr marL="0" indent="1371600">
              <a:spcBef>
                <a:spcPts val="500"/>
              </a:spcBef>
              <a:buClrTx/>
              <a:buSzTx/>
              <a:buNone/>
              <a:defRPr sz="2400" b="1"/>
            </a:lvl4pPr>
            <a:lvl5pPr marL="0" indent="1828800">
              <a:spcBef>
                <a:spcPts val="500"/>
              </a:spcBef>
              <a:buClrTx/>
              <a:buSzTx/>
              <a:buNone/>
              <a:defRPr sz="2400" b="1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2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ClrTx/>
              <a:buSzTx/>
              <a:buNone/>
              <a:defRPr sz="2400" b="1"/>
            </a:pPr>
            <a:endParaRPr/>
          </a:p>
        </p:txBody>
      </p:sp>
      <p:sp>
        <p:nvSpPr>
          <p:cNvPr id="53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5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6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eltekst"/>
          <p:cNvSpPr txBox="1">
            <a:spLocks noGrp="1"/>
          </p:cNvSpPr>
          <p:nvPr>
            <p:ph type="title"/>
          </p:nvPr>
        </p:nvSpPr>
        <p:spPr>
          <a:xfrm>
            <a:off x="457200" y="1170517"/>
            <a:ext cx="3008314" cy="1162051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Titeltekst</a:t>
            </a:r>
          </a:p>
        </p:txBody>
      </p:sp>
      <p:sp>
        <p:nvSpPr>
          <p:cNvPr id="77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3575050" y="1176867"/>
            <a:ext cx="5111750" cy="4949296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652916" indent="-206828">
              <a:spcBef>
                <a:spcPts val="700"/>
              </a:spcBef>
              <a:defRPr sz="3200"/>
            </a:lvl2pPr>
            <a:lvl3pPr marL="1047750" indent="-241300">
              <a:spcBef>
                <a:spcPts val="700"/>
              </a:spcBef>
              <a:defRPr sz="3200"/>
            </a:lvl3pPr>
            <a:lvl4pPr marL="1448752" indent="-281940">
              <a:spcBef>
                <a:spcPts val="700"/>
              </a:spcBef>
              <a:defRPr sz="3200"/>
            </a:lvl4pPr>
            <a:lvl5pPr marL="1813560" indent="-289560">
              <a:spcBef>
                <a:spcPts val="700"/>
              </a:spcBef>
              <a:defRPr sz="32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199" y="2480731"/>
            <a:ext cx="3008315" cy="3645432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None/>
              <a:defRPr sz="1400"/>
            </a:pPr>
            <a:endParaRPr/>
          </a:p>
        </p:txBody>
      </p:sp>
      <p:sp>
        <p:nvSpPr>
          <p:cNvPr id="7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elteks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Titeltekst</a:t>
            </a:r>
          </a:p>
        </p:txBody>
      </p:sp>
      <p:sp>
        <p:nvSpPr>
          <p:cNvPr id="87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1227667"/>
            <a:ext cx="5486401" cy="349990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8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8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/>
          <p:nvPr/>
        </p:nvSpPr>
        <p:spPr>
          <a:xfrm>
            <a:off x="0" y="-1"/>
            <a:ext cx="9144000" cy="84666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179999" tIns="179999" rIns="179999" bIns="17999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" name="Picture 33" descr="Picture 33"/>
          <p:cNvPicPr>
            <a:picLocks noChangeAspect="1"/>
          </p:cNvPicPr>
          <p:nvPr/>
        </p:nvPicPr>
        <p:blipFill>
          <a:blip r:embed="rId16" cstate="print">
            <a:extLst/>
          </a:blip>
          <a:stretch>
            <a:fillRect/>
          </a:stretch>
        </p:blipFill>
        <p:spPr>
          <a:xfrm>
            <a:off x="7999369" y="0"/>
            <a:ext cx="846668" cy="846668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traight Connector 2"/>
          <p:cNvSpPr/>
          <p:nvPr/>
        </p:nvSpPr>
        <p:spPr>
          <a:xfrm>
            <a:off x="423333" y="6239931"/>
            <a:ext cx="8415867" cy="1"/>
          </a:xfrm>
          <a:prstGeom prst="line">
            <a:avLst/>
          </a:prstGeom>
          <a:solidFill>
            <a:srgbClr val="C8DCF0"/>
          </a:solidFill>
          <a:ln w="3175">
            <a:solidFill>
              <a:srgbClr val="999999"/>
            </a:solidFill>
          </a:ln>
        </p:spPr>
        <p:txBody>
          <a:bodyPr lIns="179999" tIns="179999" rIns="179999" bIns="179999" anchor="ctr"/>
          <a:lstStyle/>
          <a:p>
            <a:endParaRPr/>
          </a:p>
        </p:txBody>
      </p:sp>
      <p:sp>
        <p:nvSpPr>
          <p:cNvPr id="5" name="Titeltekst"/>
          <p:cNvSpPr txBox="1">
            <a:spLocks noGrp="1"/>
          </p:cNvSpPr>
          <p:nvPr>
            <p:ph type="title"/>
          </p:nvPr>
        </p:nvSpPr>
        <p:spPr>
          <a:xfrm>
            <a:off x="392113" y="193273"/>
            <a:ext cx="7470369" cy="477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Titeltekst</a:t>
            </a:r>
          </a:p>
        </p:txBody>
      </p:sp>
      <p:sp>
        <p:nvSpPr>
          <p:cNvPr id="6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441325" y="1190625"/>
            <a:ext cx="8378825" cy="4752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642837" y="6390218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spcBef>
                <a:spcPts val="700"/>
              </a:spcBef>
              <a:defRPr sz="1200"/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66700" marR="0" indent="-266700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647171" marR="0" indent="-201083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03266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387078" marR="0" indent="-220266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5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75021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20741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66461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12181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57901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attest.be" TargetMode="External"/><Relationship Id="rId2" Type="http://schemas.openxmlformats.org/officeDocument/2006/relationships/hyperlink" Target="http://zorg-en-gezondheid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4"/>
          <p:cNvSpPr txBox="1">
            <a:spLocks noGrp="1"/>
          </p:cNvSpPr>
          <p:nvPr>
            <p:ph type="title"/>
          </p:nvPr>
        </p:nvSpPr>
        <p:spPr>
          <a:xfrm>
            <a:off x="838200" y="2140943"/>
            <a:ext cx="7550150" cy="769442"/>
          </a:xfrm>
          <a:prstGeom prst="rect">
            <a:avLst/>
          </a:prstGeom>
        </p:spPr>
        <p:txBody>
          <a:bodyPr/>
          <a:lstStyle/>
          <a:p>
            <a:r>
              <a:t>Erkenning tot huisarts</a:t>
            </a:r>
          </a:p>
        </p:txBody>
      </p:sp>
      <p:sp>
        <p:nvSpPr>
          <p:cNvPr id="142" name="Rectangle 7"/>
          <p:cNvSpPr txBox="1">
            <a:spLocks noGrp="1"/>
          </p:cNvSpPr>
          <p:nvPr>
            <p:ph type="body" sz="quarter" idx="1"/>
          </p:nvPr>
        </p:nvSpPr>
        <p:spPr>
          <a:xfrm>
            <a:off x="1407775" y="4639540"/>
            <a:ext cx="6400801" cy="832023"/>
          </a:xfrm>
          <a:prstGeom prst="rect">
            <a:avLst/>
          </a:prstGeom>
        </p:spPr>
        <p:txBody>
          <a:bodyPr/>
          <a:lstStyle/>
          <a:p>
            <a:pPr>
              <a:defRPr sz="2400">
                <a:solidFill>
                  <a:schemeClr val="accent1"/>
                </a:solidFill>
              </a:defRPr>
            </a:pPr>
            <a:r>
              <a:t>Dr. Reinier Hueting</a:t>
            </a:r>
          </a:p>
          <a:p>
            <a:pPr>
              <a:defRPr i="1"/>
            </a:pPr>
            <a:r>
              <a:t>Voorzitter</a:t>
            </a:r>
          </a:p>
        </p:txBody>
      </p:sp>
      <p:sp>
        <p:nvSpPr>
          <p:cNvPr id="143" name="Text Box 6"/>
          <p:cNvSpPr txBox="1"/>
          <p:nvPr/>
        </p:nvSpPr>
        <p:spPr>
          <a:xfrm>
            <a:off x="3717820" y="5872403"/>
            <a:ext cx="1781508" cy="45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defRPr sz="1200">
                <a:latin typeface="+mj-lt"/>
                <a:ea typeface="+mj-ea"/>
                <a:cs typeface="+mj-cs"/>
                <a:sym typeface="Arial"/>
              </a:defRPr>
            </a:pPr>
            <a:r>
              <a:t>Elewijt – 1 februari 2018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defRPr sz="1200">
                <a:latin typeface="+mj-lt"/>
                <a:ea typeface="+mj-ea"/>
                <a:cs typeface="+mj-cs"/>
                <a:sym typeface="Arial"/>
              </a:defRPr>
            </a:pPr>
            <a:r>
              <a:t>www.asgb.be</a:t>
            </a:r>
          </a:p>
        </p:txBody>
      </p:sp>
      <p:pic>
        <p:nvPicPr>
          <p:cNvPr id="144" name="Picture 4" descr="Picture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242024" y="506537"/>
            <a:ext cx="2653855" cy="10729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erkenning tot huisar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9">
              <a:defRPr sz="2700"/>
            </a:lvl1pPr>
          </a:lstStyle>
          <a:p>
            <a:r>
              <a:t>erkenning tot huisarts</a:t>
            </a:r>
          </a:p>
        </p:txBody>
      </p:sp>
      <p:sp>
        <p:nvSpPr>
          <p:cNvPr id="147" name="4de jaar master arts, afstudeerrichting        huisartsgeneeskund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38109" indent="-136062" defTabSz="850391">
              <a:lnSpc>
                <a:spcPct val="100000"/>
              </a:lnSpc>
              <a:spcBef>
                <a:spcPts val="300"/>
              </a:spcBef>
              <a:buClr>
                <a:srgbClr val="2DA2BF"/>
              </a:buClr>
              <a:buSzTx/>
              <a:buFont typeface="Wingdings 3"/>
              <a:buNone/>
              <a:defRPr sz="2232"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r>
              <a:t>4</a:t>
            </a:r>
            <a:r>
              <a:rPr baseline="29849"/>
              <a:t>de</a:t>
            </a:r>
            <a:r>
              <a:t> jaar </a:t>
            </a:r>
            <a:r>
              <a:rPr u="sng"/>
              <a:t>master arts</a:t>
            </a:r>
            <a:r>
              <a:t>, afstudeerrichting 							huisartsgeneeskunde</a:t>
            </a:r>
          </a:p>
          <a:p>
            <a:pPr marL="238109" indent="-136062" defTabSz="850391">
              <a:lnSpc>
                <a:spcPct val="100000"/>
              </a:lnSpc>
              <a:spcBef>
                <a:spcPts val="300"/>
              </a:spcBef>
              <a:buClr>
                <a:srgbClr val="2DA2BF"/>
              </a:buClr>
              <a:buSzTx/>
              <a:buFont typeface="Wingdings 3"/>
              <a:buNone/>
              <a:defRPr sz="2232"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endParaRPr/>
          </a:p>
          <a:p>
            <a:pPr marL="238109" indent="-136062" defTabSz="850391">
              <a:lnSpc>
                <a:spcPct val="100000"/>
              </a:lnSpc>
              <a:spcBef>
                <a:spcPts val="300"/>
              </a:spcBef>
              <a:buClr>
                <a:srgbClr val="2DA2BF"/>
              </a:buClr>
              <a:buSzTx/>
              <a:buFont typeface="Wingdings 3"/>
              <a:buNone/>
              <a:defRPr sz="2232"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r>
              <a:t>2 jaar </a:t>
            </a:r>
            <a:r>
              <a:rPr u="sng"/>
              <a:t>huisarts in opleiding (haio):</a:t>
            </a:r>
            <a:endParaRPr sz="1116"/>
          </a:p>
          <a:p>
            <a:pPr marL="0" indent="102047" defTabSz="850391">
              <a:lnSpc>
                <a:spcPct val="100000"/>
              </a:lnSpc>
              <a:spcBef>
                <a:spcPts val="300"/>
              </a:spcBef>
              <a:buClr>
                <a:srgbClr val="2DA2BF"/>
              </a:buClr>
              <a:buSzTx/>
              <a:buFont typeface="Wingdings 3"/>
              <a:buNone/>
              <a:defRPr sz="1860"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r>
              <a:t>	        </a:t>
            </a:r>
            <a:r>
              <a:rPr sz="2232"/>
              <a:t>praktijkstages</a:t>
            </a:r>
          </a:p>
          <a:p>
            <a:pPr marL="0" indent="102047" defTabSz="850391">
              <a:lnSpc>
                <a:spcPct val="100000"/>
              </a:lnSpc>
              <a:spcBef>
                <a:spcPts val="300"/>
              </a:spcBef>
              <a:buClr>
                <a:srgbClr val="2DA2BF"/>
              </a:buClr>
              <a:buSzTx/>
              <a:buFont typeface="Wingdings 3"/>
              <a:buNone/>
              <a:defRPr sz="2232"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r>
              <a:t>		seminaries, aanvullende opleidingen</a:t>
            </a:r>
          </a:p>
          <a:p>
            <a:pPr marL="0" indent="102047" defTabSz="850391">
              <a:lnSpc>
                <a:spcPct val="100000"/>
              </a:lnSpc>
              <a:spcBef>
                <a:spcPts val="300"/>
              </a:spcBef>
              <a:buClr>
                <a:srgbClr val="2DA2BF"/>
              </a:buClr>
              <a:buSzTx/>
              <a:buFont typeface="Wingdings 3"/>
              <a:buNone/>
              <a:defRPr sz="2232"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r>
              <a:t>		zelfstudie</a:t>
            </a:r>
          </a:p>
          <a:p>
            <a:pPr marL="0" indent="102047" defTabSz="850391">
              <a:lnSpc>
                <a:spcPct val="100000"/>
              </a:lnSpc>
              <a:spcBef>
                <a:spcPts val="300"/>
              </a:spcBef>
              <a:buClr>
                <a:srgbClr val="2DA2BF"/>
              </a:buClr>
              <a:buSzTx/>
              <a:buFont typeface="Wingdings 3"/>
              <a:buNone/>
              <a:defRPr sz="2232"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r>
              <a:t>		masterproef</a:t>
            </a:r>
          </a:p>
          <a:p>
            <a:pPr marL="0" indent="102047" defTabSz="850391">
              <a:lnSpc>
                <a:spcPct val="100000"/>
              </a:lnSpc>
              <a:spcBef>
                <a:spcPts val="300"/>
              </a:spcBef>
              <a:buClr>
                <a:srgbClr val="2DA2BF"/>
              </a:buClr>
              <a:buSzTx/>
              <a:buFont typeface="Wingdings 3"/>
              <a:buNone/>
              <a:defRPr sz="2232"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r>
              <a:t>		eindexamen</a:t>
            </a:r>
          </a:p>
          <a:p>
            <a:pPr marL="238109" indent="-136062" defTabSz="850391">
              <a:lnSpc>
                <a:spcPct val="100000"/>
              </a:lnSpc>
              <a:spcBef>
                <a:spcPts val="300"/>
              </a:spcBef>
              <a:buClr>
                <a:srgbClr val="2DA2BF"/>
              </a:buClr>
              <a:buSzTx/>
              <a:buFont typeface="Wingdings 3"/>
              <a:buNone/>
              <a:defRPr sz="2232"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r>
              <a:t>Academische graad: </a:t>
            </a:r>
          </a:p>
          <a:p>
            <a:pPr marL="238109" indent="-136062" defTabSz="850391">
              <a:lnSpc>
                <a:spcPct val="100000"/>
              </a:lnSpc>
              <a:spcBef>
                <a:spcPts val="300"/>
              </a:spcBef>
              <a:buClr>
                <a:srgbClr val="2DA2BF"/>
              </a:buClr>
              <a:buSzTx/>
              <a:buFont typeface="Wingdings 3"/>
              <a:buNone/>
              <a:defRPr sz="2232"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r>
              <a:t>				</a:t>
            </a:r>
            <a:r>
              <a:rPr u="sng"/>
              <a:t>master in de huisartsgeneeskunde</a:t>
            </a:r>
          </a:p>
        </p:txBody>
      </p:sp>
      <p:sp>
        <p:nvSpPr>
          <p:cNvPr id="148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22758" y="6390218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erkenning tot huisar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9">
              <a:defRPr sz="2700"/>
            </a:lvl1pPr>
          </a:lstStyle>
          <a:p>
            <a:r>
              <a:t>erkenning tot huisarts</a:t>
            </a:r>
          </a:p>
        </p:txBody>
      </p:sp>
      <p:sp>
        <p:nvSpPr>
          <p:cNvPr id="151" name="Vanaf 3 maanden voor het einde van uw opleiding kan u uw erkenning als huisarts aanvragen bij de erkenningscommissie.…"/>
          <p:cNvSpPr txBox="1">
            <a:spLocks noGrp="1"/>
          </p:cNvSpPr>
          <p:nvPr>
            <p:ph type="body" idx="1"/>
          </p:nvPr>
        </p:nvSpPr>
        <p:spPr>
          <a:xfrm>
            <a:off x="441853" y="1166018"/>
            <a:ext cx="8378826" cy="4752976"/>
          </a:xfrm>
          <a:prstGeom prst="rect">
            <a:avLst/>
          </a:prstGeom>
        </p:spPr>
        <p:txBody>
          <a:bodyPr/>
          <a:lstStyle/>
          <a:p>
            <a:pPr marL="221361" indent="-221361" defTabSz="758951">
              <a:spcBef>
                <a:spcPts val="300"/>
              </a:spcBef>
              <a:defRPr sz="1660"/>
            </a:pPr>
            <a:r>
              <a:t>Vanaf 3 maanden voor het einde van uw opleiding kan u uw</a:t>
            </a:r>
            <a:r>
              <a:rPr u="sng"/>
              <a:t> erkenning als huisarts </a:t>
            </a:r>
            <a:r>
              <a:t>aanvragen bij de erkenningscommissie. </a:t>
            </a:r>
          </a:p>
          <a:p>
            <a:pPr marL="221361" indent="-221361" defTabSz="758951">
              <a:spcBef>
                <a:spcPts val="300"/>
              </a:spcBef>
              <a:defRPr sz="1660"/>
            </a:pPr>
            <a:endParaRPr/>
          </a:p>
          <a:p>
            <a:pPr marL="221361" indent="-221361" defTabSz="758951">
              <a:spcBef>
                <a:spcPts val="300"/>
              </a:spcBef>
              <a:defRPr sz="1660"/>
            </a:pPr>
            <a:r>
              <a:t>Dit kan alleen via de post:                                                                                  Zorg en Gezondheid                                                                                       Afdeling Informatie en Zorgberoepen                                                                               Koning Albert II-laan 35 bus 38                                                                                             1030 Brussel</a:t>
            </a:r>
          </a:p>
          <a:p>
            <a:pPr marL="221361" indent="-221361" defTabSz="758951">
              <a:spcBef>
                <a:spcPts val="300"/>
              </a:spcBef>
              <a:defRPr sz="1660"/>
            </a:pPr>
            <a:endParaRPr/>
          </a:p>
          <a:p>
            <a:pPr marL="221361" indent="-221361" defTabSz="758951">
              <a:spcBef>
                <a:spcPts val="300"/>
              </a:spcBef>
              <a:defRPr sz="1660"/>
            </a:pPr>
            <a:r>
              <a:t>zie ook: </a:t>
            </a:r>
            <a:r>
              <a:rPr u="sng">
                <a:uFill>
                  <a:solidFill>
                    <a:srgbClr val="000000"/>
                  </a:solidFill>
                </a:uFill>
                <a:hlinkClick r:id="rId2"/>
              </a:rPr>
              <a:t>zorg-en-gezondheid.be</a:t>
            </a:r>
            <a:r>
              <a:t> </a:t>
            </a:r>
          </a:p>
          <a:p>
            <a:pPr marL="221361" indent="-221361" defTabSz="758951">
              <a:spcBef>
                <a:spcPts val="300"/>
              </a:spcBef>
              <a:defRPr sz="1660"/>
            </a:pPr>
            <a:endParaRPr/>
          </a:p>
          <a:p>
            <a:pPr marL="221361" indent="-221361" defTabSz="758951">
              <a:spcBef>
                <a:spcPts val="300"/>
              </a:spcBef>
              <a:defRPr sz="1660"/>
            </a:pPr>
            <a:endParaRPr/>
          </a:p>
          <a:p>
            <a:pPr marL="221361" indent="-221361" defTabSz="758951">
              <a:spcBef>
                <a:spcPts val="300"/>
              </a:spcBef>
              <a:defRPr sz="1660"/>
            </a:pPr>
            <a:r>
              <a:t>De erkenningscommissie zal uw dossier onderzoeken en als alles in orde is u aan de Vlaamse Minister voor Welzijn, Volksgezondheid en Gezin voordragen voor erkenning</a:t>
            </a:r>
          </a:p>
          <a:p>
            <a:pPr marL="221361" indent="-221361" defTabSz="758951">
              <a:spcBef>
                <a:spcPts val="300"/>
              </a:spcBef>
              <a:defRPr sz="1660"/>
            </a:pPr>
            <a:r>
              <a:t>Het Agentschap Zorg en Gezondheid geeft dit automatisch door aan het RIZIV. Het RIZIV bezorgt u uw nieuw nummer (003/004).</a:t>
            </a:r>
          </a:p>
          <a:p>
            <a:pPr marL="221361" indent="-221361" defTabSz="758951">
              <a:spcBef>
                <a:spcPts val="300"/>
              </a:spcBef>
              <a:defRPr sz="1660"/>
            </a:pPr>
            <a:r>
              <a:t>U dient zelf via </a:t>
            </a:r>
            <a:r>
              <a:rPr u="sng">
                <a:uFill>
                  <a:solidFill>
                    <a:srgbClr val="000000"/>
                  </a:solidFill>
                </a:uFill>
                <a:hlinkClick r:id="rId3"/>
              </a:rPr>
              <a:t>www.medattest.be</a:t>
            </a:r>
            <a:r>
              <a:t> een nieuwe voorraad getuigschriften voor verstrekte hulp met uw nieuwe nummer aan te vragen</a:t>
            </a:r>
          </a:p>
        </p:txBody>
      </p:sp>
      <p:sp>
        <p:nvSpPr>
          <p:cNvPr id="152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22758" y="6390218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3</a:t>
            </a:fld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ustom Design">
  <a:themeElements>
    <a:clrScheme name="Custom Design">
      <a:dk1>
        <a:srgbClr val="FFFFFF"/>
      </a:dk1>
      <a:lt1>
        <a:srgbClr val="999999"/>
      </a:lt1>
      <a:dk2>
        <a:srgbClr val="A7A7A7"/>
      </a:dk2>
      <a:lt2>
        <a:srgbClr val="535353"/>
      </a:lt2>
      <a:accent1>
        <a:srgbClr val="D9011F"/>
      </a:accent1>
      <a:accent2>
        <a:srgbClr val="FE0124"/>
      </a:accent2>
      <a:accent3>
        <a:srgbClr val="FE3450"/>
      </a:accent3>
      <a:accent4>
        <a:srgbClr val="FE677C"/>
      </a:accent4>
      <a:accent5>
        <a:srgbClr val="FF99A8"/>
      </a:accent5>
      <a:accent6>
        <a:srgbClr val="FFCDD3"/>
      </a:accent6>
      <a:hlink>
        <a:srgbClr val="0000FF"/>
      </a:hlink>
      <a:folHlink>
        <a:srgbClr val="FF00FF"/>
      </a:folHlink>
    </a:clrScheme>
    <a:fontScheme name="Custom 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79999" tIns="179999" rIns="179999" bIns="17999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999999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999999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9011F"/>
      </a:accent1>
      <a:accent2>
        <a:srgbClr val="FE0124"/>
      </a:accent2>
      <a:accent3>
        <a:srgbClr val="FE3450"/>
      </a:accent3>
      <a:accent4>
        <a:srgbClr val="FE677C"/>
      </a:accent4>
      <a:accent5>
        <a:srgbClr val="FF99A8"/>
      </a:accent5>
      <a:accent6>
        <a:srgbClr val="FFCDD3"/>
      </a:accent6>
      <a:hlink>
        <a:srgbClr val="0000FF"/>
      </a:hlink>
      <a:folHlink>
        <a:srgbClr val="FF00FF"/>
      </a:folHlink>
    </a:clrScheme>
    <a:fontScheme name="Custom 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79999" tIns="179999" rIns="179999" bIns="17999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999999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999999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Diavoorstelling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Custom Design</vt:lpstr>
      <vt:lpstr>Erkenning tot huisarts</vt:lpstr>
      <vt:lpstr>erkenning tot huisarts</vt:lpstr>
      <vt:lpstr>erkenning tot huisarts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Erkenning tot huisarts</dc:title>
  <dc:creator>ASGB</dc:creator>
  <cp:lastModifiedBy>ASGB</cp:lastModifiedBy>
  <cp:revision>1</cp:revision>
  <dcterms:modified xsi:type="dcterms:W3CDTF">2018-01-29T08:54:45Z</dcterms:modified>
</cp:coreProperties>
</file>