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Default Extension="xlsx" ContentType="application/vnd.openxmlformats-officedocument.spreadsheetml.sheet"/>
  <Override PartName="/ppt/slides/slide77.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30" r:id="rId2"/>
    <p:sldMasterId id="2147483748" r:id="rId3"/>
    <p:sldMasterId id="2147483785" r:id="rId4"/>
    <p:sldMasterId id="2147483802" r:id="rId5"/>
    <p:sldMasterId id="2147483808" r:id="rId6"/>
    <p:sldMasterId id="2147483813" r:id="rId7"/>
    <p:sldMasterId id="2147483819" r:id="rId8"/>
    <p:sldMasterId id="2147483833" r:id="rId9"/>
    <p:sldMasterId id="2147483839" r:id="rId10"/>
    <p:sldMasterId id="2147483844" r:id="rId11"/>
    <p:sldMasterId id="2147483862" r:id="rId12"/>
    <p:sldMasterId id="2147483868" r:id="rId13"/>
    <p:sldMasterId id="2147483881" r:id="rId14"/>
    <p:sldMasterId id="2147483895" r:id="rId15"/>
  </p:sldMasterIdLst>
  <p:notesMasterIdLst>
    <p:notesMasterId r:id="rId101"/>
  </p:notesMasterIdLst>
  <p:handoutMasterIdLst>
    <p:handoutMasterId r:id="rId102"/>
  </p:handoutMasterIdLst>
  <p:sldIdLst>
    <p:sldId id="625" r:id="rId16"/>
    <p:sldId id="692" r:id="rId17"/>
    <p:sldId id="738" r:id="rId18"/>
    <p:sldId id="257" r:id="rId19"/>
    <p:sldId id="739" r:id="rId20"/>
    <p:sldId id="740" r:id="rId21"/>
    <p:sldId id="695" r:id="rId22"/>
    <p:sldId id="563" r:id="rId23"/>
    <p:sldId id="564" r:id="rId24"/>
    <p:sldId id="565" r:id="rId25"/>
    <p:sldId id="261" r:id="rId26"/>
    <p:sldId id="793" r:id="rId27"/>
    <p:sldId id="775" r:id="rId28"/>
    <p:sldId id="771" r:id="rId29"/>
    <p:sldId id="772" r:id="rId30"/>
    <p:sldId id="773" r:id="rId31"/>
    <p:sldId id="774" r:id="rId32"/>
    <p:sldId id="776" r:id="rId33"/>
    <p:sldId id="778" r:id="rId34"/>
    <p:sldId id="567" r:id="rId35"/>
    <p:sldId id="568" r:id="rId36"/>
    <p:sldId id="569" r:id="rId37"/>
    <p:sldId id="570" r:id="rId38"/>
    <p:sldId id="571" r:id="rId39"/>
    <p:sldId id="572" r:id="rId40"/>
    <p:sldId id="578" r:id="rId41"/>
    <p:sldId id="780" r:id="rId42"/>
    <p:sldId id="583" r:id="rId43"/>
    <p:sldId id="584" r:id="rId44"/>
    <p:sldId id="592" r:id="rId45"/>
    <p:sldId id="781" r:id="rId46"/>
    <p:sldId id="742" r:id="rId47"/>
    <p:sldId id="595" r:id="rId48"/>
    <p:sldId id="782" r:id="rId49"/>
    <p:sldId id="598" r:id="rId50"/>
    <p:sldId id="787" r:id="rId51"/>
    <p:sldId id="783" r:id="rId52"/>
    <p:sldId id="784" r:id="rId53"/>
    <p:sldId id="789" r:id="rId54"/>
    <p:sldId id="786" r:id="rId55"/>
    <p:sldId id="790" r:id="rId56"/>
    <p:sldId id="612" r:id="rId57"/>
    <p:sldId id="620" r:id="rId58"/>
    <p:sldId id="745" r:id="rId59"/>
    <p:sldId id="746" r:id="rId60"/>
    <p:sldId id="747" r:id="rId61"/>
    <p:sldId id="748" r:id="rId62"/>
    <p:sldId id="623" r:id="rId63"/>
    <p:sldId id="791" r:id="rId64"/>
    <p:sldId id="792" r:id="rId65"/>
    <p:sldId id="696" r:id="rId66"/>
    <p:sldId id="715" r:id="rId67"/>
    <p:sldId id="744" r:id="rId68"/>
    <p:sldId id="690" r:id="rId69"/>
    <p:sldId id="716" r:id="rId70"/>
    <p:sldId id="755" r:id="rId71"/>
    <p:sldId id="757" r:id="rId72"/>
    <p:sldId id="770" r:id="rId73"/>
    <p:sldId id="741" r:id="rId74"/>
    <p:sldId id="794" r:id="rId75"/>
    <p:sldId id="795" r:id="rId76"/>
    <p:sldId id="796" r:id="rId77"/>
    <p:sldId id="797" r:id="rId78"/>
    <p:sldId id="800" r:id="rId79"/>
    <p:sldId id="801" r:id="rId80"/>
    <p:sldId id="802" r:id="rId81"/>
    <p:sldId id="803" r:id="rId82"/>
    <p:sldId id="804" r:id="rId83"/>
    <p:sldId id="805" r:id="rId84"/>
    <p:sldId id="806" r:id="rId85"/>
    <p:sldId id="809" r:id="rId86"/>
    <p:sldId id="810" r:id="rId87"/>
    <p:sldId id="811" r:id="rId88"/>
    <p:sldId id="813" r:id="rId89"/>
    <p:sldId id="814" r:id="rId90"/>
    <p:sldId id="641" r:id="rId91"/>
    <p:sldId id="643" r:id="rId92"/>
    <p:sldId id="821" r:id="rId93"/>
    <p:sldId id="644" r:id="rId94"/>
    <p:sldId id="645" r:id="rId95"/>
    <p:sldId id="822" r:id="rId96"/>
    <p:sldId id="679" r:id="rId97"/>
    <p:sldId id="680" r:id="rId98"/>
    <p:sldId id="819" r:id="rId99"/>
    <p:sldId id="820" r:id="rId100"/>
  </p:sldIdLst>
  <p:sldSz cx="9144000" cy="6858000" type="screen4x3"/>
  <p:notesSz cx="6797675" cy="9928225"/>
  <p:defaultTextStyle>
    <a:defPPr>
      <a:defRPr lang="nl-NL"/>
    </a:defPPr>
    <a:lvl1pPr algn="l" rtl="0" fontAlgn="base">
      <a:spcBef>
        <a:spcPct val="0"/>
      </a:spcBef>
      <a:spcAft>
        <a:spcPct val="0"/>
      </a:spcAft>
      <a:defRPr sz="3600" kern="1200">
        <a:solidFill>
          <a:schemeClr val="tx1"/>
        </a:solidFill>
        <a:latin typeface="SophistoBGauge" pitchFamily="2" charset="0"/>
        <a:ea typeface="+mn-ea"/>
        <a:cs typeface="Arial" charset="0"/>
      </a:defRPr>
    </a:lvl1pPr>
    <a:lvl2pPr marL="457200" algn="l" rtl="0" fontAlgn="base">
      <a:spcBef>
        <a:spcPct val="0"/>
      </a:spcBef>
      <a:spcAft>
        <a:spcPct val="0"/>
      </a:spcAft>
      <a:defRPr sz="3600" kern="1200">
        <a:solidFill>
          <a:schemeClr val="tx1"/>
        </a:solidFill>
        <a:latin typeface="SophistoBGauge" pitchFamily="2" charset="0"/>
        <a:ea typeface="+mn-ea"/>
        <a:cs typeface="Arial" charset="0"/>
      </a:defRPr>
    </a:lvl2pPr>
    <a:lvl3pPr marL="914400" algn="l" rtl="0" fontAlgn="base">
      <a:spcBef>
        <a:spcPct val="0"/>
      </a:spcBef>
      <a:spcAft>
        <a:spcPct val="0"/>
      </a:spcAft>
      <a:defRPr sz="3600" kern="1200">
        <a:solidFill>
          <a:schemeClr val="tx1"/>
        </a:solidFill>
        <a:latin typeface="SophistoBGauge" pitchFamily="2" charset="0"/>
        <a:ea typeface="+mn-ea"/>
        <a:cs typeface="Arial" charset="0"/>
      </a:defRPr>
    </a:lvl3pPr>
    <a:lvl4pPr marL="1371600" algn="l" rtl="0" fontAlgn="base">
      <a:spcBef>
        <a:spcPct val="0"/>
      </a:spcBef>
      <a:spcAft>
        <a:spcPct val="0"/>
      </a:spcAft>
      <a:defRPr sz="3600" kern="1200">
        <a:solidFill>
          <a:schemeClr val="tx1"/>
        </a:solidFill>
        <a:latin typeface="SophistoBGauge" pitchFamily="2" charset="0"/>
        <a:ea typeface="+mn-ea"/>
        <a:cs typeface="Arial" charset="0"/>
      </a:defRPr>
    </a:lvl4pPr>
    <a:lvl5pPr marL="1828800" algn="l" rtl="0" fontAlgn="base">
      <a:spcBef>
        <a:spcPct val="0"/>
      </a:spcBef>
      <a:spcAft>
        <a:spcPct val="0"/>
      </a:spcAft>
      <a:defRPr sz="3600" kern="1200">
        <a:solidFill>
          <a:schemeClr val="tx1"/>
        </a:solidFill>
        <a:latin typeface="SophistoBGauge" pitchFamily="2" charset="0"/>
        <a:ea typeface="+mn-ea"/>
        <a:cs typeface="Arial" charset="0"/>
      </a:defRPr>
    </a:lvl5pPr>
    <a:lvl6pPr marL="2286000" algn="l" defTabSz="914400" rtl="0" eaLnBrk="1" latinLnBrk="0" hangingPunct="1">
      <a:defRPr sz="3600" kern="1200">
        <a:solidFill>
          <a:schemeClr val="tx1"/>
        </a:solidFill>
        <a:latin typeface="SophistoBGauge" pitchFamily="2" charset="0"/>
        <a:ea typeface="+mn-ea"/>
        <a:cs typeface="Arial" charset="0"/>
      </a:defRPr>
    </a:lvl6pPr>
    <a:lvl7pPr marL="2743200" algn="l" defTabSz="914400" rtl="0" eaLnBrk="1" latinLnBrk="0" hangingPunct="1">
      <a:defRPr sz="3600" kern="1200">
        <a:solidFill>
          <a:schemeClr val="tx1"/>
        </a:solidFill>
        <a:latin typeface="SophistoBGauge" pitchFamily="2" charset="0"/>
        <a:ea typeface="+mn-ea"/>
        <a:cs typeface="Arial" charset="0"/>
      </a:defRPr>
    </a:lvl7pPr>
    <a:lvl8pPr marL="3200400" algn="l" defTabSz="914400" rtl="0" eaLnBrk="1" latinLnBrk="0" hangingPunct="1">
      <a:defRPr sz="3600" kern="1200">
        <a:solidFill>
          <a:schemeClr val="tx1"/>
        </a:solidFill>
        <a:latin typeface="SophistoBGauge" pitchFamily="2" charset="0"/>
        <a:ea typeface="+mn-ea"/>
        <a:cs typeface="Arial" charset="0"/>
      </a:defRPr>
    </a:lvl8pPr>
    <a:lvl9pPr marL="3657600" algn="l" defTabSz="914400" rtl="0" eaLnBrk="1" latinLnBrk="0" hangingPunct="1">
      <a:defRPr sz="3600" kern="1200">
        <a:solidFill>
          <a:schemeClr val="tx1"/>
        </a:solidFill>
        <a:latin typeface="SophistoBGauge" pitchFamily="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00"/>
    <a:srgbClr val="33CC33"/>
    <a:srgbClr val="CC3300"/>
    <a:srgbClr val="DCDCDC"/>
    <a:srgbClr val="D1D1D1"/>
    <a:srgbClr val="D5D5D5"/>
    <a:srgbClr val="DEDEDE"/>
    <a:srgbClr val="CFCF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80" d="100"/>
          <a:sy n="80" d="100"/>
        </p:scale>
        <p:origin x="-2514" y="-738"/>
      </p:cViewPr>
      <p:guideLst>
        <p:guide orient="horz" pos="21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25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werkblad1.xlsx"/></Relationships>
</file>

<file path=ppt/charts/chart1.xml><?xml version="1.0" encoding="utf-8"?>
<c:chartSpace xmlns:c="http://schemas.openxmlformats.org/drawingml/2006/chart" xmlns:a="http://schemas.openxmlformats.org/drawingml/2006/main" xmlns:r="http://schemas.openxmlformats.org/officeDocument/2006/relationships">
  <c:lang val="nl-BE"/>
  <c:chart>
    <c:plotArea>
      <c:layout>
        <c:manualLayout>
          <c:layoutTarget val="inner"/>
          <c:xMode val="edge"/>
          <c:yMode val="edge"/>
          <c:x val="7.6700434153400956E-2"/>
          <c:y val="5.5432372505543309E-2"/>
          <c:w val="0.90593342981186631"/>
          <c:h val="0.75831485587583169"/>
        </c:manualLayout>
      </c:layout>
      <c:barChart>
        <c:barDir val="col"/>
        <c:grouping val="clustered"/>
        <c:ser>
          <c:idx val="1"/>
          <c:order val="0"/>
          <c:tx>
            <c:strRef>
              <c:f>Blad1!$B$1</c:f>
              <c:strCache>
                <c:ptCount val="1"/>
                <c:pt idx="0">
                  <c:v>UITRUKKEN</c:v>
                </c:pt>
              </c:strCache>
            </c:strRef>
          </c:tx>
          <c:spPr>
            <a:solidFill>
              <a:srgbClr val="FF9900"/>
            </a:solidFill>
            <a:ln w="11916">
              <a:solidFill>
                <a:srgbClr val="000000"/>
              </a:solidFill>
              <a:prstDash val="solid"/>
            </a:ln>
          </c:spPr>
          <c:dLbls>
            <c:spPr>
              <a:noFill/>
              <a:ln w="25479">
                <a:noFill/>
              </a:ln>
            </c:spPr>
            <c:txPr>
              <a:bodyPr/>
              <a:lstStyle/>
              <a:p>
                <a:pPr>
                  <a:defRPr sz="1055" b="0" i="0" u="none" strike="noStrike" baseline="0">
                    <a:solidFill>
                      <a:srgbClr val="000000"/>
                    </a:solidFill>
                    <a:latin typeface="SophistoCGauge" panose="02000606070000020004" pitchFamily="2" charset="0"/>
                    <a:ea typeface="SophistoAGauge"/>
                    <a:cs typeface="SophistoAGauge"/>
                  </a:defRPr>
                </a:pPr>
                <a:endParaRPr lang="nl-BE"/>
              </a:p>
            </c:txPr>
            <c:dLblPos val="inEnd"/>
            <c:showVal val="1"/>
          </c:dLbls>
          <c:cat>
            <c:numRef>
              <c:f>Blad1!$A$2:$A$26</c:f>
              <c:numCache>
                <c:formatCode>General</c:formatCode>
                <c:ptCount val="25"/>
                <c:pt idx="0">
                  <c:v>1981</c:v>
                </c:pt>
                <c:pt idx="1">
                  <c:v>1983</c:v>
                </c:pt>
                <c:pt idx="2">
                  <c:v>1988</c:v>
                </c:pt>
                <c:pt idx="3">
                  <c:v>1993</c:v>
                </c:pt>
                <c:pt idx="4">
                  <c:v>1995</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numCache>
            </c:numRef>
          </c:cat>
          <c:val>
            <c:numRef>
              <c:f>Blad1!$B$2:$B$26</c:f>
              <c:numCache>
                <c:formatCode>General</c:formatCode>
                <c:ptCount val="25"/>
                <c:pt idx="0">
                  <c:v>651</c:v>
                </c:pt>
                <c:pt idx="1">
                  <c:v>676</c:v>
                </c:pt>
                <c:pt idx="2">
                  <c:v>842</c:v>
                </c:pt>
                <c:pt idx="3">
                  <c:v>1081</c:v>
                </c:pt>
                <c:pt idx="4">
                  <c:v>1296</c:v>
                </c:pt>
                <c:pt idx="5">
                  <c:v>1114</c:v>
                </c:pt>
                <c:pt idx="6">
                  <c:v>943</c:v>
                </c:pt>
                <c:pt idx="7">
                  <c:v>927</c:v>
                </c:pt>
                <c:pt idx="8">
                  <c:v>955</c:v>
                </c:pt>
                <c:pt idx="9">
                  <c:v>989</c:v>
                </c:pt>
                <c:pt idx="10">
                  <c:v>1048</c:v>
                </c:pt>
                <c:pt idx="11">
                  <c:v>933</c:v>
                </c:pt>
                <c:pt idx="12">
                  <c:v>1003</c:v>
                </c:pt>
                <c:pt idx="13">
                  <c:v>1070</c:v>
                </c:pt>
                <c:pt idx="14">
                  <c:v>1096</c:v>
                </c:pt>
                <c:pt idx="15">
                  <c:v>1199</c:v>
                </c:pt>
                <c:pt idx="16">
                  <c:v>1155</c:v>
                </c:pt>
                <c:pt idx="17">
                  <c:v>1315</c:v>
                </c:pt>
                <c:pt idx="18">
                  <c:v>1414</c:v>
                </c:pt>
                <c:pt idx="19">
                  <c:v>1481</c:v>
                </c:pt>
                <c:pt idx="20">
                  <c:v>1485</c:v>
                </c:pt>
                <c:pt idx="21">
                  <c:v>1581</c:v>
                </c:pt>
                <c:pt idx="22">
                  <c:v>1663</c:v>
                </c:pt>
                <c:pt idx="23">
                  <c:v>1810</c:v>
                </c:pt>
                <c:pt idx="24">
                  <c:v>1949</c:v>
                </c:pt>
              </c:numCache>
            </c:numRef>
          </c:val>
        </c:ser>
        <c:ser>
          <c:idx val="2"/>
          <c:order val="1"/>
          <c:tx>
            <c:strRef>
              <c:f>Blad1!$C$1</c:f>
              <c:strCache>
                <c:ptCount val="1"/>
                <c:pt idx="0">
                  <c:v>OPNAMES</c:v>
                </c:pt>
              </c:strCache>
            </c:strRef>
          </c:tx>
          <c:spPr>
            <a:solidFill>
              <a:srgbClr val="33CC33"/>
            </a:solidFill>
          </c:spPr>
          <c:dLbls>
            <c:txPr>
              <a:bodyPr/>
              <a:lstStyle/>
              <a:p>
                <a:pPr>
                  <a:defRPr sz="903" baseline="0">
                    <a:latin typeface="SophistoCGauge" panose="02000606070000020004" pitchFamily="2" charset="0"/>
                  </a:defRPr>
                </a:pPr>
                <a:endParaRPr lang="nl-BE"/>
              </a:p>
            </c:txPr>
            <c:dLblPos val="inEnd"/>
            <c:showVal val="1"/>
          </c:dLbls>
          <c:cat>
            <c:numRef>
              <c:f>Blad1!$A$2:$A$26</c:f>
              <c:numCache>
                <c:formatCode>General</c:formatCode>
                <c:ptCount val="25"/>
                <c:pt idx="0">
                  <c:v>1981</c:v>
                </c:pt>
                <c:pt idx="1">
                  <c:v>1983</c:v>
                </c:pt>
                <c:pt idx="2">
                  <c:v>1988</c:v>
                </c:pt>
                <c:pt idx="3">
                  <c:v>1993</c:v>
                </c:pt>
                <c:pt idx="4">
                  <c:v>1995</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numCache>
            </c:numRef>
          </c:cat>
          <c:val>
            <c:numRef>
              <c:f>Blad1!$C$2:$C$26</c:f>
              <c:numCache>
                <c:formatCode>General</c:formatCode>
                <c:ptCount val="25"/>
                <c:pt idx="0">
                  <c:v>576</c:v>
                </c:pt>
                <c:pt idx="1">
                  <c:v>612</c:v>
                </c:pt>
                <c:pt idx="2">
                  <c:v>658</c:v>
                </c:pt>
                <c:pt idx="3">
                  <c:v>710</c:v>
                </c:pt>
                <c:pt idx="4">
                  <c:v>763</c:v>
                </c:pt>
                <c:pt idx="5">
                  <c:v>746</c:v>
                </c:pt>
                <c:pt idx="6">
                  <c:v>581</c:v>
                </c:pt>
                <c:pt idx="7">
                  <c:v>539</c:v>
                </c:pt>
                <c:pt idx="8">
                  <c:v>514</c:v>
                </c:pt>
                <c:pt idx="9">
                  <c:v>562</c:v>
                </c:pt>
                <c:pt idx="10">
                  <c:v>561</c:v>
                </c:pt>
                <c:pt idx="11">
                  <c:v>523</c:v>
                </c:pt>
                <c:pt idx="12">
                  <c:v>545</c:v>
                </c:pt>
                <c:pt idx="13">
                  <c:v>561</c:v>
                </c:pt>
                <c:pt idx="14">
                  <c:v>558</c:v>
                </c:pt>
                <c:pt idx="15">
                  <c:v>571</c:v>
                </c:pt>
                <c:pt idx="16">
                  <c:v>554</c:v>
                </c:pt>
                <c:pt idx="17">
                  <c:v>611</c:v>
                </c:pt>
                <c:pt idx="18">
                  <c:v>654</c:v>
                </c:pt>
                <c:pt idx="19">
                  <c:v>683</c:v>
                </c:pt>
                <c:pt idx="20">
                  <c:v>734</c:v>
                </c:pt>
                <c:pt idx="21">
                  <c:v>769</c:v>
                </c:pt>
                <c:pt idx="22">
                  <c:v>731</c:v>
                </c:pt>
                <c:pt idx="23">
                  <c:v>795</c:v>
                </c:pt>
                <c:pt idx="24">
                  <c:v>857</c:v>
                </c:pt>
              </c:numCache>
            </c:numRef>
          </c:val>
        </c:ser>
        <c:dLbls/>
        <c:gapWidth val="40"/>
        <c:overlap val="50"/>
        <c:axId val="136954624"/>
        <c:axId val="136956160"/>
      </c:barChart>
      <c:catAx>
        <c:axId val="136954624"/>
        <c:scaling>
          <c:orientation val="minMax"/>
        </c:scaling>
        <c:axPos val="b"/>
        <c:numFmt formatCode="General" sourceLinked="1"/>
        <c:tickLblPos val="nextTo"/>
        <c:spPr>
          <a:ln w="2979">
            <a:solidFill>
              <a:srgbClr val="000000"/>
            </a:solidFill>
            <a:prstDash val="solid"/>
          </a:ln>
        </c:spPr>
        <c:txPr>
          <a:bodyPr rot="0" vert="horz"/>
          <a:lstStyle/>
          <a:p>
            <a:pPr>
              <a:defRPr sz="1054" b="0" i="0" u="none" strike="noStrike" baseline="0">
                <a:solidFill>
                  <a:srgbClr val="000000"/>
                </a:solidFill>
                <a:latin typeface="SophistoAGauge"/>
                <a:ea typeface="SophistoAGauge"/>
                <a:cs typeface="SophistoAGauge"/>
              </a:defRPr>
            </a:pPr>
            <a:endParaRPr lang="nl-BE"/>
          </a:p>
        </c:txPr>
        <c:crossAx val="136956160"/>
        <c:crosses val="autoZero"/>
        <c:auto val="1"/>
        <c:lblAlgn val="ctr"/>
        <c:lblOffset val="100"/>
        <c:tickLblSkip val="1"/>
        <c:tickMarkSkip val="1"/>
      </c:catAx>
      <c:valAx>
        <c:axId val="136956160"/>
        <c:scaling>
          <c:orientation val="minMax"/>
          <c:max val="2000"/>
        </c:scaling>
        <c:axPos val="l"/>
        <c:majorGridlines>
          <c:spPr>
            <a:ln w="2979">
              <a:solidFill>
                <a:srgbClr val="000000"/>
              </a:solidFill>
              <a:prstDash val="solid"/>
            </a:ln>
          </c:spPr>
        </c:majorGridlines>
        <c:numFmt formatCode="General" sourceLinked="1"/>
        <c:tickLblPos val="nextTo"/>
        <c:spPr>
          <a:ln w="2979">
            <a:solidFill>
              <a:srgbClr val="000000"/>
            </a:solidFill>
            <a:prstDash val="solid"/>
          </a:ln>
        </c:spPr>
        <c:txPr>
          <a:bodyPr rot="0" vert="horz"/>
          <a:lstStyle/>
          <a:p>
            <a:pPr>
              <a:defRPr sz="1054" b="0" i="0" u="none" strike="noStrike" baseline="0">
                <a:solidFill>
                  <a:srgbClr val="000000"/>
                </a:solidFill>
                <a:latin typeface="SophistoAGauge"/>
                <a:ea typeface="SophistoAGauge"/>
                <a:cs typeface="SophistoAGauge"/>
              </a:defRPr>
            </a:pPr>
            <a:endParaRPr lang="nl-BE"/>
          </a:p>
        </c:txPr>
        <c:crossAx val="136954624"/>
        <c:crosses val="autoZero"/>
        <c:crossBetween val="between"/>
      </c:valAx>
      <c:spPr>
        <a:solidFill>
          <a:srgbClr val="C0C0C0"/>
        </a:solidFill>
        <a:ln w="11916">
          <a:solidFill>
            <a:srgbClr val="808080"/>
          </a:solidFill>
          <a:prstDash val="solid"/>
        </a:ln>
      </c:spPr>
    </c:plotArea>
    <c:legend>
      <c:legendPos val="r"/>
      <c:layout>
        <c:manualLayout>
          <c:xMode val="edge"/>
          <c:yMode val="edge"/>
          <c:x val="0.2709300848716914"/>
          <c:y val="0.90167924321959791"/>
          <c:w val="0.26618552895429187"/>
          <c:h val="6.5292177019539294E-2"/>
        </c:manualLayout>
      </c:layout>
      <c:spPr>
        <a:noFill/>
        <a:ln w="2979">
          <a:solidFill>
            <a:srgbClr val="000000"/>
          </a:solidFill>
          <a:prstDash val="solid"/>
        </a:ln>
      </c:spPr>
      <c:txPr>
        <a:bodyPr/>
        <a:lstStyle/>
        <a:p>
          <a:pPr>
            <a:defRPr sz="1206" b="0" i="0" u="none" strike="noStrike" baseline="0">
              <a:solidFill>
                <a:srgbClr val="000000"/>
              </a:solidFill>
              <a:latin typeface="SophistoAGauge"/>
              <a:ea typeface="SophistoAGauge"/>
              <a:cs typeface="SophistoAGauge"/>
            </a:defRPr>
          </a:pPr>
          <a:endParaRPr lang="nl-BE"/>
        </a:p>
      </c:txPr>
    </c:legend>
    <c:plotVisOnly val="1"/>
    <c:dispBlanksAs val="gap"/>
  </c:chart>
  <c:spPr>
    <a:noFill/>
    <a:ln>
      <a:noFill/>
    </a:ln>
  </c:spPr>
  <c:txPr>
    <a:bodyPr/>
    <a:lstStyle/>
    <a:p>
      <a:pPr>
        <a:defRPr sz="755" b="0" i="0" u="none" strike="noStrike" baseline="0">
          <a:solidFill>
            <a:srgbClr val="000000"/>
          </a:solidFill>
          <a:latin typeface="Arial"/>
          <a:ea typeface="Arial"/>
          <a:cs typeface="Arial"/>
        </a:defRPr>
      </a:pPr>
      <a:endParaRPr lang="nl-BE"/>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44957" cy="496967"/>
          </a:xfrm>
          <a:prstGeom prst="rect">
            <a:avLst/>
          </a:prstGeom>
          <a:noFill/>
          <a:ln w="9525">
            <a:noFill/>
            <a:miter lim="800000"/>
            <a:headEnd/>
            <a:tailEnd/>
          </a:ln>
          <a:effectLst/>
        </p:spPr>
        <p:txBody>
          <a:bodyPr vert="horz" wrap="square" lIns="92165" tIns="46083" rIns="92165" bIns="46083" numCol="1" anchor="t" anchorCtr="0" compatLnSpc="1">
            <a:prstTxWarp prst="textNoShape">
              <a:avLst/>
            </a:prstTxWarp>
          </a:bodyPr>
          <a:lstStyle>
            <a:lvl1pPr>
              <a:defRPr sz="1300">
                <a:latin typeface="Arial" charset="0"/>
                <a:cs typeface="+mn-cs"/>
              </a:defRPr>
            </a:lvl1pPr>
          </a:lstStyle>
          <a:p>
            <a:pPr>
              <a:defRPr/>
            </a:pPr>
            <a:endParaRPr lang="nl-NL"/>
          </a:p>
        </p:txBody>
      </p:sp>
      <p:sp>
        <p:nvSpPr>
          <p:cNvPr id="206851" name="Rectangle 3"/>
          <p:cNvSpPr>
            <a:spLocks noGrp="1" noChangeArrowheads="1"/>
          </p:cNvSpPr>
          <p:nvPr>
            <p:ph type="dt" sz="quarter" idx="1"/>
          </p:nvPr>
        </p:nvSpPr>
        <p:spPr bwMode="auto">
          <a:xfrm>
            <a:off x="3851100" y="0"/>
            <a:ext cx="2944957" cy="496967"/>
          </a:xfrm>
          <a:prstGeom prst="rect">
            <a:avLst/>
          </a:prstGeom>
          <a:noFill/>
          <a:ln w="9525">
            <a:noFill/>
            <a:miter lim="800000"/>
            <a:headEnd/>
            <a:tailEnd/>
          </a:ln>
          <a:effectLst/>
        </p:spPr>
        <p:txBody>
          <a:bodyPr vert="horz" wrap="square" lIns="92165" tIns="46083" rIns="92165" bIns="46083" numCol="1" anchor="t" anchorCtr="0" compatLnSpc="1">
            <a:prstTxWarp prst="textNoShape">
              <a:avLst/>
            </a:prstTxWarp>
          </a:bodyPr>
          <a:lstStyle>
            <a:lvl1pPr algn="r">
              <a:defRPr sz="1300">
                <a:latin typeface="Arial" charset="0"/>
                <a:cs typeface="+mn-cs"/>
              </a:defRPr>
            </a:lvl1pPr>
          </a:lstStyle>
          <a:p>
            <a:pPr>
              <a:defRPr/>
            </a:pPr>
            <a:endParaRPr lang="nl-NL"/>
          </a:p>
        </p:txBody>
      </p:sp>
      <p:sp>
        <p:nvSpPr>
          <p:cNvPr id="206852" name="Rectangle 4"/>
          <p:cNvSpPr>
            <a:spLocks noGrp="1" noChangeArrowheads="1"/>
          </p:cNvSpPr>
          <p:nvPr>
            <p:ph type="ftr" sz="quarter" idx="2"/>
          </p:nvPr>
        </p:nvSpPr>
        <p:spPr bwMode="auto">
          <a:xfrm>
            <a:off x="0" y="9429672"/>
            <a:ext cx="2944957" cy="496966"/>
          </a:xfrm>
          <a:prstGeom prst="rect">
            <a:avLst/>
          </a:prstGeom>
          <a:noFill/>
          <a:ln w="9525">
            <a:noFill/>
            <a:miter lim="800000"/>
            <a:headEnd/>
            <a:tailEnd/>
          </a:ln>
          <a:effectLst/>
        </p:spPr>
        <p:txBody>
          <a:bodyPr vert="horz" wrap="square" lIns="92165" tIns="46083" rIns="92165" bIns="46083" numCol="1" anchor="b" anchorCtr="0" compatLnSpc="1">
            <a:prstTxWarp prst="textNoShape">
              <a:avLst/>
            </a:prstTxWarp>
          </a:bodyPr>
          <a:lstStyle>
            <a:lvl1pPr>
              <a:defRPr sz="1300">
                <a:latin typeface="Arial" charset="0"/>
                <a:cs typeface="+mn-cs"/>
              </a:defRPr>
            </a:lvl1pPr>
          </a:lstStyle>
          <a:p>
            <a:pPr>
              <a:defRPr/>
            </a:pPr>
            <a:endParaRPr lang="nl-NL"/>
          </a:p>
        </p:txBody>
      </p:sp>
      <p:sp>
        <p:nvSpPr>
          <p:cNvPr id="206853" name="Rectangle 5"/>
          <p:cNvSpPr>
            <a:spLocks noGrp="1" noChangeArrowheads="1"/>
          </p:cNvSpPr>
          <p:nvPr>
            <p:ph type="sldNum" sz="quarter" idx="3"/>
          </p:nvPr>
        </p:nvSpPr>
        <p:spPr bwMode="auto">
          <a:xfrm>
            <a:off x="3851100" y="9429672"/>
            <a:ext cx="2944957" cy="496966"/>
          </a:xfrm>
          <a:prstGeom prst="rect">
            <a:avLst/>
          </a:prstGeom>
          <a:noFill/>
          <a:ln w="9525">
            <a:noFill/>
            <a:miter lim="800000"/>
            <a:headEnd/>
            <a:tailEnd/>
          </a:ln>
          <a:effectLst/>
        </p:spPr>
        <p:txBody>
          <a:bodyPr vert="horz" wrap="square" lIns="92165" tIns="46083" rIns="92165" bIns="46083" numCol="1" anchor="b" anchorCtr="0" compatLnSpc="1">
            <a:prstTxWarp prst="textNoShape">
              <a:avLst/>
            </a:prstTxWarp>
          </a:bodyPr>
          <a:lstStyle>
            <a:lvl1pPr algn="r">
              <a:defRPr sz="1300">
                <a:latin typeface="Arial" charset="0"/>
                <a:cs typeface="+mn-cs"/>
              </a:defRPr>
            </a:lvl1pPr>
          </a:lstStyle>
          <a:p>
            <a:pPr>
              <a:defRPr/>
            </a:pPr>
            <a:fld id="{168400DF-6AF7-40A0-986F-A94C71BA53BC}" type="slidenum">
              <a:rPr lang="nl-NL"/>
              <a:pPr>
                <a:defRPr/>
              </a:pPr>
              <a:t>‹nr.›</a:t>
            </a:fld>
            <a:endParaRPr lang="nl-NL"/>
          </a:p>
        </p:txBody>
      </p:sp>
    </p:spTree>
    <p:extLst>
      <p:ext uri="{BB962C8B-B14F-4D97-AF65-F5344CB8AC3E}">
        <p14:creationId xmlns:p14="http://schemas.microsoft.com/office/powerpoint/2010/main" xmlns="" val="3664982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4957" cy="496967"/>
          </a:xfrm>
          <a:prstGeom prst="rect">
            <a:avLst/>
          </a:prstGeom>
          <a:noFill/>
          <a:ln w="9525">
            <a:noFill/>
            <a:miter lim="800000"/>
            <a:headEnd/>
            <a:tailEnd/>
          </a:ln>
          <a:effectLst/>
        </p:spPr>
        <p:txBody>
          <a:bodyPr vert="horz" wrap="square" lIns="92165" tIns="46083" rIns="92165" bIns="46083" numCol="1" anchor="t" anchorCtr="0" compatLnSpc="1">
            <a:prstTxWarp prst="textNoShape">
              <a:avLst/>
            </a:prstTxWarp>
          </a:bodyPr>
          <a:lstStyle>
            <a:lvl1pPr>
              <a:defRPr sz="1300">
                <a:latin typeface="Arial" charset="0"/>
                <a:cs typeface="+mn-cs"/>
              </a:defRPr>
            </a:lvl1pPr>
          </a:lstStyle>
          <a:p>
            <a:pPr>
              <a:defRPr/>
            </a:pPr>
            <a:endParaRPr lang="nl-NL"/>
          </a:p>
        </p:txBody>
      </p:sp>
      <p:sp>
        <p:nvSpPr>
          <p:cNvPr id="11267" name="Rectangle 3"/>
          <p:cNvSpPr>
            <a:spLocks noGrp="1" noChangeArrowheads="1"/>
          </p:cNvSpPr>
          <p:nvPr>
            <p:ph type="dt" idx="1"/>
          </p:nvPr>
        </p:nvSpPr>
        <p:spPr bwMode="auto">
          <a:xfrm>
            <a:off x="3851100" y="0"/>
            <a:ext cx="2944957" cy="496967"/>
          </a:xfrm>
          <a:prstGeom prst="rect">
            <a:avLst/>
          </a:prstGeom>
          <a:noFill/>
          <a:ln w="9525">
            <a:noFill/>
            <a:miter lim="800000"/>
            <a:headEnd/>
            <a:tailEnd/>
          </a:ln>
          <a:effectLst/>
        </p:spPr>
        <p:txBody>
          <a:bodyPr vert="horz" wrap="square" lIns="92165" tIns="46083" rIns="92165" bIns="46083" numCol="1" anchor="t" anchorCtr="0" compatLnSpc="1">
            <a:prstTxWarp prst="textNoShape">
              <a:avLst/>
            </a:prstTxWarp>
          </a:bodyPr>
          <a:lstStyle>
            <a:lvl1pPr algn="r">
              <a:defRPr sz="1300">
                <a:latin typeface="Arial" charset="0"/>
                <a:cs typeface="+mn-cs"/>
              </a:defRPr>
            </a:lvl1pPr>
          </a:lstStyle>
          <a:p>
            <a:pPr>
              <a:defRPr/>
            </a:pPr>
            <a:endParaRPr lang="nl-NL"/>
          </a:p>
        </p:txBody>
      </p:sp>
      <p:sp>
        <p:nvSpPr>
          <p:cNvPr id="140292" name="Rectangle 4"/>
          <p:cNvSpPr>
            <a:spLocks noGrp="1" noRot="1" noChangeAspect="1" noChangeArrowheads="1" noTextEdit="1"/>
          </p:cNvSpPr>
          <p:nvPr>
            <p:ph type="sldImg" idx="2"/>
          </p:nvPr>
        </p:nvSpPr>
        <p:spPr bwMode="auto">
          <a:xfrm>
            <a:off x="920750" y="746125"/>
            <a:ext cx="4959350"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9" name="Rectangle 5"/>
          <p:cNvSpPr>
            <a:spLocks noGrp="1" noChangeArrowheads="1"/>
          </p:cNvSpPr>
          <p:nvPr>
            <p:ph type="body" sz="quarter" idx="3"/>
          </p:nvPr>
        </p:nvSpPr>
        <p:spPr bwMode="auto">
          <a:xfrm>
            <a:off x="679606" y="4715630"/>
            <a:ext cx="5438464" cy="4467939"/>
          </a:xfrm>
          <a:prstGeom prst="rect">
            <a:avLst/>
          </a:prstGeom>
          <a:noFill/>
          <a:ln w="9525">
            <a:noFill/>
            <a:miter lim="800000"/>
            <a:headEnd/>
            <a:tailEnd/>
          </a:ln>
          <a:effectLst/>
        </p:spPr>
        <p:txBody>
          <a:bodyPr vert="horz" wrap="square" lIns="92165" tIns="46083" rIns="92165" bIns="46083"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1270" name="Rectangle 6"/>
          <p:cNvSpPr>
            <a:spLocks noGrp="1" noChangeArrowheads="1"/>
          </p:cNvSpPr>
          <p:nvPr>
            <p:ph type="ftr" sz="quarter" idx="4"/>
          </p:nvPr>
        </p:nvSpPr>
        <p:spPr bwMode="auto">
          <a:xfrm>
            <a:off x="0" y="9429672"/>
            <a:ext cx="2944957" cy="496966"/>
          </a:xfrm>
          <a:prstGeom prst="rect">
            <a:avLst/>
          </a:prstGeom>
          <a:noFill/>
          <a:ln w="9525">
            <a:noFill/>
            <a:miter lim="800000"/>
            <a:headEnd/>
            <a:tailEnd/>
          </a:ln>
          <a:effectLst/>
        </p:spPr>
        <p:txBody>
          <a:bodyPr vert="horz" wrap="square" lIns="92165" tIns="46083" rIns="92165" bIns="46083" numCol="1" anchor="b" anchorCtr="0" compatLnSpc="1">
            <a:prstTxWarp prst="textNoShape">
              <a:avLst/>
            </a:prstTxWarp>
          </a:bodyPr>
          <a:lstStyle>
            <a:lvl1pPr>
              <a:defRPr sz="1300">
                <a:latin typeface="Arial" charset="0"/>
                <a:cs typeface="+mn-cs"/>
              </a:defRPr>
            </a:lvl1pPr>
          </a:lstStyle>
          <a:p>
            <a:pPr>
              <a:defRPr/>
            </a:pPr>
            <a:endParaRPr lang="nl-NL"/>
          </a:p>
        </p:txBody>
      </p:sp>
      <p:sp>
        <p:nvSpPr>
          <p:cNvPr id="11271" name="Rectangle 7"/>
          <p:cNvSpPr>
            <a:spLocks noGrp="1" noChangeArrowheads="1"/>
          </p:cNvSpPr>
          <p:nvPr>
            <p:ph type="sldNum" sz="quarter" idx="5"/>
          </p:nvPr>
        </p:nvSpPr>
        <p:spPr bwMode="auto">
          <a:xfrm>
            <a:off x="3851100" y="9429672"/>
            <a:ext cx="2944957" cy="496966"/>
          </a:xfrm>
          <a:prstGeom prst="rect">
            <a:avLst/>
          </a:prstGeom>
          <a:noFill/>
          <a:ln w="9525">
            <a:noFill/>
            <a:miter lim="800000"/>
            <a:headEnd/>
            <a:tailEnd/>
          </a:ln>
          <a:effectLst/>
        </p:spPr>
        <p:txBody>
          <a:bodyPr vert="horz" wrap="square" lIns="92165" tIns="46083" rIns="92165" bIns="46083" numCol="1" anchor="b" anchorCtr="0" compatLnSpc="1">
            <a:prstTxWarp prst="textNoShape">
              <a:avLst/>
            </a:prstTxWarp>
          </a:bodyPr>
          <a:lstStyle>
            <a:lvl1pPr algn="r">
              <a:defRPr sz="1300">
                <a:latin typeface="Arial" charset="0"/>
                <a:cs typeface="+mn-cs"/>
              </a:defRPr>
            </a:lvl1pPr>
          </a:lstStyle>
          <a:p>
            <a:pPr>
              <a:defRPr/>
            </a:pPr>
            <a:fld id="{6F9801C2-6C2F-44F6-8C6D-3C069714DFBA}" type="slidenum">
              <a:rPr lang="nl-NL"/>
              <a:pPr>
                <a:defRPr/>
              </a:pPr>
              <a:t>‹nr.›</a:t>
            </a:fld>
            <a:endParaRPr lang="nl-NL"/>
          </a:p>
        </p:txBody>
      </p:sp>
    </p:spTree>
    <p:extLst>
      <p:ext uri="{BB962C8B-B14F-4D97-AF65-F5344CB8AC3E}">
        <p14:creationId xmlns:p14="http://schemas.microsoft.com/office/powerpoint/2010/main" xmlns="" val="184000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a:ln/>
        </p:spPr>
      </p:sp>
      <p:sp>
        <p:nvSpPr>
          <p:cNvPr id="52227" name="Tijdelijke aanduiding voor notities 2"/>
          <p:cNvSpPr>
            <a:spLocks noGrp="1"/>
          </p:cNvSpPr>
          <p:nvPr>
            <p:ph type="body" idx="1"/>
          </p:nvPr>
        </p:nvSpPr>
        <p:spPr>
          <a:noFill/>
        </p:spPr>
        <p:txBody>
          <a:bodyPr/>
          <a:lstStyle/>
          <a:p>
            <a:endParaRPr lang="nl-BE" smtClean="0"/>
          </a:p>
        </p:txBody>
      </p:sp>
      <p:sp>
        <p:nvSpPr>
          <p:cNvPr id="52228" name="Tijdelijke aanduiding voor voettekst 3"/>
          <p:cNvSpPr>
            <a:spLocks noGrp="1"/>
          </p:cNvSpPr>
          <p:nvPr>
            <p:ph type="ftr" sz="quarter" idx="4"/>
          </p:nvPr>
        </p:nvSpPr>
        <p:spPr>
          <a:noFill/>
        </p:spPr>
        <p:txBody>
          <a:bodyPr/>
          <a:lstStyle>
            <a:lvl1pPr defTabSz="925194">
              <a:defRPr sz="4200">
                <a:solidFill>
                  <a:schemeClr val="tx1"/>
                </a:solidFill>
                <a:latin typeface="Times New Roman" pitchFamily="18" charset="0"/>
              </a:defRPr>
            </a:lvl1pPr>
            <a:lvl2pPr marL="716872" indent="-275720" defTabSz="925194">
              <a:defRPr sz="4200">
                <a:solidFill>
                  <a:schemeClr val="tx1"/>
                </a:solidFill>
                <a:latin typeface="Times New Roman" pitchFamily="18" charset="0"/>
              </a:defRPr>
            </a:lvl2pPr>
            <a:lvl3pPr marL="1102881" indent="-220576" defTabSz="925194">
              <a:defRPr sz="4200">
                <a:solidFill>
                  <a:schemeClr val="tx1"/>
                </a:solidFill>
                <a:latin typeface="Times New Roman" pitchFamily="18" charset="0"/>
              </a:defRPr>
            </a:lvl3pPr>
            <a:lvl4pPr marL="1544033" indent="-220576" defTabSz="925194">
              <a:defRPr sz="4200">
                <a:solidFill>
                  <a:schemeClr val="tx1"/>
                </a:solidFill>
                <a:latin typeface="Times New Roman" pitchFamily="18" charset="0"/>
              </a:defRPr>
            </a:lvl4pPr>
            <a:lvl5pPr marL="1985185" indent="-220576" defTabSz="925194">
              <a:defRPr sz="4200">
                <a:solidFill>
                  <a:schemeClr val="tx1"/>
                </a:solidFill>
                <a:latin typeface="Times New Roman" pitchFamily="18" charset="0"/>
              </a:defRPr>
            </a:lvl5pPr>
            <a:lvl6pPr marL="2426338" indent="-220576" defTabSz="925194" eaLnBrk="0" fontAlgn="base" hangingPunct="0">
              <a:spcBef>
                <a:spcPct val="0"/>
              </a:spcBef>
              <a:spcAft>
                <a:spcPct val="0"/>
              </a:spcAft>
              <a:defRPr sz="4200">
                <a:solidFill>
                  <a:schemeClr val="tx1"/>
                </a:solidFill>
                <a:latin typeface="Times New Roman" pitchFamily="18" charset="0"/>
              </a:defRPr>
            </a:lvl6pPr>
            <a:lvl7pPr marL="2867490" indent="-220576" defTabSz="925194" eaLnBrk="0" fontAlgn="base" hangingPunct="0">
              <a:spcBef>
                <a:spcPct val="0"/>
              </a:spcBef>
              <a:spcAft>
                <a:spcPct val="0"/>
              </a:spcAft>
              <a:defRPr sz="4200">
                <a:solidFill>
                  <a:schemeClr val="tx1"/>
                </a:solidFill>
                <a:latin typeface="Times New Roman" pitchFamily="18" charset="0"/>
              </a:defRPr>
            </a:lvl7pPr>
            <a:lvl8pPr marL="3308642" indent="-220576" defTabSz="925194" eaLnBrk="0" fontAlgn="base" hangingPunct="0">
              <a:spcBef>
                <a:spcPct val="0"/>
              </a:spcBef>
              <a:spcAft>
                <a:spcPct val="0"/>
              </a:spcAft>
              <a:defRPr sz="4200">
                <a:solidFill>
                  <a:schemeClr val="tx1"/>
                </a:solidFill>
                <a:latin typeface="Times New Roman" pitchFamily="18" charset="0"/>
              </a:defRPr>
            </a:lvl8pPr>
            <a:lvl9pPr marL="3749794" indent="-220576" defTabSz="925194" eaLnBrk="0" fontAlgn="base" hangingPunct="0">
              <a:spcBef>
                <a:spcPct val="0"/>
              </a:spcBef>
              <a:spcAft>
                <a:spcPct val="0"/>
              </a:spcAft>
              <a:defRPr sz="4200">
                <a:solidFill>
                  <a:schemeClr val="tx1"/>
                </a:solidFill>
                <a:latin typeface="Times New Roman" pitchFamily="18" charset="0"/>
              </a:defRPr>
            </a:lvl9pPr>
          </a:lstStyle>
          <a:p>
            <a:endParaRPr lang="nl-BE"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jdelijke aanduiding voor dia-afbeelding 1"/>
          <p:cNvSpPr>
            <a:spLocks noGrp="1" noRot="1" noChangeAspect="1" noTextEdit="1"/>
          </p:cNvSpPr>
          <p:nvPr>
            <p:ph type="sldImg"/>
          </p:nvPr>
        </p:nvSpPr>
        <p:spPr>
          <a:ln/>
        </p:spPr>
      </p:sp>
      <p:sp>
        <p:nvSpPr>
          <p:cNvPr id="91139"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ltLang="nl-BE" smtClean="0"/>
          </a:p>
        </p:txBody>
      </p:sp>
      <p:sp>
        <p:nvSpPr>
          <p:cNvPr id="4" name="Tijdelijke aanduiding voor dianummer 3"/>
          <p:cNvSpPr>
            <a:spLocks noGrp="1"/>
          </p:cNvSpPr>
          <p:nvPr>
            <p:ph type="sldNum" sz="quarter" idx="5"/>
          </p:nvPr>
        </p:nvSpPr>
        <p:spPr/>
        <p:txBody>
          <a:bodyPr/>
          <a:lstStyle/>
          <a:p>
            <a:pPr>
              <a:defRPr/>
            </a:pPr>
            <a:fld id="{D6134564-A065-42CE-A823-34062F95D601}" type="slidenum">
              <a:rPr lang="nl-NL" smtClean="0"/>
              <a:pPr>
                <a:defRPr/>
              </a:pPr>
              <a:t>27</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jdelijke aanduiding voor dia-afbeelding 1"/>
          <p:cNvSpPr>
            <a:spLocks noGrp="1" noRot="1" noChangeAspect="1" noTextEdit="1"/>
          </p:cNvSpPr>
          <p:nvPr>
            <p:ph type="sldImg"/>
          </p:nvPr>
        </p:nvSpPr>
        <p:spPr>
          <a:ln/>
        </p:spPr>
      </p:sp>
      <p:sp>
        <p:nvSpPr>
          <p:cNvPr id="95235"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ltLang="nl-BE" smtClean="0"/>
          </a:p>
        </p:txBody>
      </p:sp>
      <p:sp>
        <p:nvSpPr>
          <p:cNvPr id="4" name="Tijdelijke aanduiding voor dianummer 3"/>
          <p:cNvSpPr>
            <a:spLocks noGrp="1"/>
          </p:cNvSpPr>
          <p:nvPr>
            <p:ph type="sldNum" sz="quarter" idx="5"/>
          </p:nvPr>
        </p:nvSpPr>
        <p:spPr/>
        <p:txBody>
          <a:bodyPr/>
          <a:lstStyle/>
          <a:p>
            <a:pPr>
              <a:defRPr/>
            </a:pPr>
            <a:fld id="{AA6BAAE2-6AA2-4D6A-9073-37019405847F}" type="slidenum">
              <a:rPr lang="nl-NL">
                <a:solidFill>
                  <a:prstClr val="black"/>
                </a:solidFill>
              </a:rPr>
              <a:pPr>
                <a:defRPr/>
              </a:pPr>
              <a:t>31</a:t>
            </a:fld>
            <a:endParaRPr lang="nl-NL">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jdelijke aanduiding voor dia-afbeelding 1"/>
          <p:cNvSpPr>
            <a:spLocks noGrp="1" noRot="1" noChangeAspect="1" noTextEdit="1"/>
          </p:cNvSpPr>
          <p:nvPr>
            <p:ph type="sldImg"/>
          </p:nvPr>
        </p:nvSpPr>
        <p:spPr>
          <a:ln/>
        </p:spPr>
      </p:sp>
      <p:sp>
        <p:nvSpPr>
          <p:cNvPr id="99331"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ltLang="nl-BE" smtClean="0"/>
          </a:p>
        </p:txBody>
      </p:sp>
      <p:sp>
        <p:nvSpPr>
          <p:cNvPr id="4" name="Tijdelijke aanduiding voor dianummer 3"/>
          <p:cNvSpPr>
            <a:spLocks noGrp="1"/>
          </p:cNvSpPr>
          <p:nvPr>
            <p:ph type="sldNum" sz="quarter" idx="5"/>
          </p:nvPr>
        </p:nvSpPr>
        <p:spPr/>
        <p:txBody>
          <a:bodyPr/>
          <a:lstStyle/>
          <a:p>
            <a:pPr>
              <a:defRPr/>
            </a:pPr>
            <a:fld id="{69162C4F-2ACA-4888-ADF3-74EC7F12B357}" type="slidenum">
              <a:rPr lang="nl-NL" smtClean="0"/>
              <a:pPr>
                <a:defRPr/>
              </a:pPr>
              <a:t>34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8091122-4615-493B-A30B-F98DA2A42CFE}" type="slidenum">
              <a:rPr lang="nl-NL" smtClean="0">
                <a:solidFill>
                  <a:prstClr val="black"/>
                </a:solidFill>
              </a:rPr>
              <a:pPr/>
              <a:t>44</a:t>
            </a:fld>
            <a:endParaRPr lang="nl-NL">
              <a:solidFill>
                <a:prstClr val="black"/>
              </a:solidFill>
            </a:endParaRPr>
          </a:p>
        </p:txBody>
      </p:sp>
    </p:spTree>
    <p:extLst>
      <p:ext uri="{BB962C8B-B14F-4D97-AF65-F5344CB8AC3E}">
        <p14:creationId xmlns:p14="http://schemas.microsoft.com/office/powerpoint/2010/main" xmlns="" val="14332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576" y="1268760"/>
            <a:ext cx="77724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619672" y="3212976"/>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Tree>
    <p:extLst>
      <p:ext uri="{BB962C8B-B14F-4D97-AF65-F5344CB8AC3E}">
        <p14:creationId xmlns:p14="http://schemas.microsoft.com/office/powerpoint/2010/main" xmlns="" val="2244743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xmlns="" val="23758963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23215" cy="6858000"/>
          </a:xfrm>
          <a:custGeom>
            <a:avLst/>
            <a:gdLst/>
            <a:ahLst/>
            <a:cxnLst/>
            <a:rect l="l" t="t" r="r" b="b"/>
            <a:pathLst>
              <a:path w="323215" h="6858000">
                <a:moveTo>
                  <a:pt x="0" y="6858000"/>
                </a:moveTo>
                <a:lnTo>
                  <a:pt x="323088" y="6858000"/>
                </a:lnTo>
                <a:lnTo>
                  <a:pt x="323088" y="0"/>
                </a:lnTo>
                <a:lnTo>
                  <a:pt x="0" y="0"/>
                </a:lnTo>
                <a:lnTo>
                  <a:pt x="0" y="685800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17" name="bk object 17"/>
          <p:cNvSpPr/>
          <p:nvPr/>
        </p:nvSpPr>
        <p:spPr>
          <a:xfrm>
            <a:off x="8612123" y="435863"/>
            <a:ext cx="167640" cy="379730"/>
          </a:xfrm>
          <a:custGeom>
            <a:avLst/>
            <a:gdLst/>
            <a:ahLst/>
            <a:cxnLst/>
            <a:rect l="l" t="t" r="r" b="b"/>
            <a:pathLst>
              <a:path w="167640" h="379730">
                <a:moveTo>
                  <a:pt x="1016" y="0"/>
                </a:moveTo>
                <a:lnTo>
                  <a:pt x="0" y="0"/>
                </a:lnTo>
                <a:lnTo>
                  <a:pt x="0" y="381"/>
                </a:lnTo>
                <a:lnTo>
                  <a:pt x="380" y="635"/>
                </a:lnTo>
                <a:lnTo>
                  <a:pt x="1016" y="2032"/>
                </a:lnTo>
                <a:lnTo>
                  <a:pt x="1270" y="3937"/>
                </a:lnTo>
                <a:lnTo>
                  <a:pt x="2667" y="7620"/>
                </a:lnTo>
                <a:lnTo>
                  <a:pt x="3301" y="11175"/>
                </a:lnTo>
                <a:lnTo>
                  <a:pt x="4952" y="16763"/>
                </a:lnTo>
                <a:lnTo>
                  <a:pt x="6603" y="23368"/>
                </a:lnTo>
                <a:lnTo>
                  <a:pt x="8890" y="31369"/>
                </a:lnTo>
                <a:lnTo>
                  <a:pt x="11556" y="41528"/>
                </a:lnTo>
                <a:lnTo>
                  <a:pt x="13843" y="53466"/>
                </a:lnTo>
                <a:lnTo>
                  <a:pt x="16891" y="66928"/>
                </a:lnTo>
                <a:lnTo>
                  <a:pt x="20827" y="82803"/>
                </a:lnTo>
                <a:lnTo>
                  <a:pt x="24383" y="100837"/>
                </a:lnTo>
                <a:lnTo>
                  <a:pt x="28701" y="121665"/>
                </a:lnTo>
                <a:lnTo>
                  <a:pt x="29132" y="124587"/>
                </a:lnTo>
                <a:lnTo>
                  <a:pt x="29972" y="128905"/>
                </a:lnTo>
                <a:lnTo>
                  <a:pt x="31369" y="135127"/>
                </a:lnTo>
                <a:lnTo>
                  <a:pt x="33020" y="142748"/>
                </a:lnTo>
                <a:lnTo>
                  <a:pt x="34671" y="151637"/>
                </a:lnTo>
                <a:lnTo>
                  <a:pt x="36322" y="159893"/>
                </a:lnTo>
                <a:lnTo>
                  <a:pt x="37973" y="168783"/>
                </a:lnTo>
                <a:lnTo>
                  <a:pt x="40258" y="176657"/>
                </a:lnTo>
                <a:lnTo>
                  <a:pt x="42291" y="184023"/>
                </a:lnTo>
                <a:lnTo>
                  <a:pt x="43942" y="189864"/>
                </a:lnTo>
                <a:lnTo>
                  <a:pt x="45593" y="194818"/>
                </a:lnTo>
                <a:lnTo>
                  <a:pt x="48132" y="201168"/>
                </a:lnTo>
                <a:lnTo>
                  <a:pt x="50546" y="208025"/>
                </a:lnTo>
                <a:lnTo>
                  <a:pt x="52450" y="212978"/>
                </a:lnTo>
                <a:lnTo>
                  <a:pt x="56769" y="221614"/>
                </a:lnTo>
                <a:lnTo>
                  <a:pt x="62737" y="230759"/>
                </a:lnTo>
                <a:lnTo>
                  <a:pt x="68579" y="241046"/>
                </a:lnTo>
                <a:lnTo>
                  <a:pt x="80899" y="285241"/>
                </a:lnTo>
                <a:lnTo>
                  <a:pt x="81533" y="295783"/>
                </a:lnTo>
                <a:lnTo>
                  <a:pt x="82550" y="305308"/>
                </a:lnTo>
                <a:lnTo>
                  <a:pt x="82595" y="308610"/>
                </a:lnTo>
                <a:lnTo>
                  <a:pt x="82803" y="311531"/>
                </a:lnTo>
                <a:lnTo>
                  <a:pt x="83820" y="316230"/>
                </a:lnTo>
                <a:lnTo>
                  <a:pt x="84454" y="320421"/>
                </a:lnTo>
                <a:lnTo>
                  <a:pt x="109220" y="353440"/>
                </a:lnTo>
                <a:lnTo>
                  <a:pt x="146176" y="375793"/>
                </a:lnTo>
                <a:lnTo>
                  <a:pt x="167640" y="379475"/>
                </a:lnTo>
                <a:lnTo>
                  <a:pt x="167640" y="347472"/>
                </a:lnTo>
                <a:lnTo>
                  <a:pt x="155701" y="347218"/>
                </a:lnTo>
                <a:lnTo>
                  <a:pt x="144272" y="345566"/>
                </a:lnTo>
                <a:lnTo>
                  <a:pt x="106299" y="332613"/>
                </a:lnTo>
                <a:lnTo>
                  <a:pt x="89789" y="323088"/>
                </a:lnTo>
                <a:lnTo>
                  <a:pt x="89861" y="320421"/>
                </a:lnTo>
                <a:lnTo>
                  <a:pt x="90043" y="317881"/>
                </a:lnTo>
                <a:lnTo>
                  <a:pt x="91058" y="313816"/>
                </a:lnTo>
                <a:lnTo>
                  <a:pt x="91694" y="308610"/>
                </a:lnTo>
                <a:lnTo>
                  <a:pt x="118491" y="275971"/>
                </a:lnTo>
                <a:lnTo>
                  <a:pt x="126365" y="274320"/>
                </a:lnTo>
                <a:lnTo>
                  <a:pt x="167640" y="274320"/>
                </a:lnTo>
                <a:lnTo>
                  <a:pt x="167640" y="260731"/>
                </a:lnTo>
                <a:lnTo>
                  <a:pt x="116840" y="260731"/>
                </a:lnTo>
                <a:lnTo>
                  <a:pt x="109854" y="259461"/>
                </a:lnTo>
                <a:lnTo>
                  <a:pt x="84454" y="230505"/>
                </a:lnTo>
                <a:lnTo>
                  <a:pt x="81152" y="218948"/>
                </a:lnTo>
                <a:lnTo>
                  <a:pt x="76580" y="208407"/>
                </a:lnTo>
                <a:lnTo>
                  <a:pt x="70993" y="198500"/>
                </a:lnTo>
                <a:lnTo>
                  <a:pt x="66040" y="188213"/>
                </a:lnTo>
                <a:lnTo>
                  <a:pt x="61086" y="178053"/>
                </a:lnTo>
                <a:lnTo>
                  <a:pt x="57403" y="167132"/>
                </a:lnTo>
                <a:lnTo>
                  <a:pt x="52831" y="145669"/>
                </a:lnTo>
                <a:lnTo>
                  <a:pt x="48066" y="124333"/>
                </a:lnTo>
                <a:lnTo>
                  <a:pt x="42545" y="103250"/>
                </a:lnTo>
                <a:lnTo>
                  <a:pt x="37592" y="82803"/>
                </a:lnTo>
                <a:lnTo>
                  <a:pt x="35686" y="74802"/>
                </a:lnTo>
                <a:lnTo>
                  <a:pt x="30352" y="57023"/>
                </a:lnTo>
                <a:lnTo>
                  <a:pt x="27431" y="48768"/>
                </a:lnTo>
                <a:lnTo>
                  <a:pt x="24383" y="41148"/>
                </a:lnTo>
                <a:lnTo>
                  <a:pt x="20447" y="30352"/>
                </a:lnTo>
                <a:lnTo>
                  <a:pt x="16509" y="21462"/>
                </a:lnTo>
                <a:lnTo>
                  <a:pt x="12573" y="14477"/>
                </a:lnTo>
                <a:lnTo>
                  <a:pt x="7239" y="5334"/>
                </a:lnTo>
                <a:lnTo>
                  <a:pt x="4572" y="2921"/>
                </a:lnTo>
                <a:lnTo>
                  <a:pt x="2921" y="1015"/>
                </a:lnTo>
                <a:lnTo>
                  <a:pt x="1650" y="381"/>
                </a:lnTo>
                <a:lnTo>
                  <a:pt x="1016" y="0"/>
                </a:lnTo>
                <a:close/>
              </a:path>
              <a:path w="167640" h="379730">
                <a:moveTo>
                  <a:pt x="167640" y="274320"/>
                </a:moveTo>
                <a:lnTo>
                  <a:pt x="135635" y="274320"/>
                </a:lnTo>
                <a:lnTo>
                  <a:pt x="143509" y="274574"/>
                </a:lnTo>
                <a:lnTo>
                  <a:pt x="150495" y="275971"/>
                </a:lnTo>
                <a:lnTo>
                  <a:pt x="156464" y="276987"/>
                </a:lnTo>
                <a:lnTo>
                  <a:pt x="162305" y="277875"/>
                </a:lnTo>
                <a:lnTo>
                  <a:pt x="167640" y="278257"/>
                </a:lnTo>
                <a:lnTo>
                  <a:pt x="167640" y="274320"/>
                </a:lnTo>
                <a:close/>
              </a:path>
              <a:path w="167640" h="379730">
                <a:moveTo>
                  <a:pt x="118745" y="165226"/>
                </a:moveTo>
                <a:lnTo>
                  <a:pt x="115824" y="165481"/>
                </a:lnTo>
                <a:lnTo>
                  <a:pt x="112902" y="167766"/>
                </a:lnTo>
                <a:lnTo>
                  <a:pt x="112141" y="171450"/>
                </a:lnTo>
                <a:lnTo>
                  <a:pt x="112141" y="175006"/>
                </a:lnTo>
                <a:lnTo>
                  <a:pt x="113792" y="179324"/>
                </a:lnTo>
                <a:lnTo>
                  <a:pt x="115824" y="183641"/>
                </a:lnTo>
                <a:lnTo>
                  <a:pt x="118745" y="187325"/>
                </a:lnTo>
                <a:lnTo>
                  <a:pt x="121793" y="191262"/>
                </a:lnTo>
                <a:lnTo>
                  <a:pt x="124714" y="194183"/>
                </a:lnTo>
                <a:lnTo>
                  <a:pt x="127380" y="195834"/>
                </a:lnTo>
                <a:lnTo>
                  <a:pt x="132333" y="198755"/>
                </a:lnTo>
                <a:lnTo>
                  <a:pt x="136905" y="200787"/>
                </a:lnTo>
                <a:lnTo>
                  <a:pt x="140970" y="203073"/>
                </a:lnTo>
                <a:lnTo>
                  <a:pt x="157352" y="224789"/>
                </a:lnTo>
                <a:lnTo>
                  <a:pt x="157352" y="231394"/>
                </a:lnTo>
                <a:lnTo>
                  <a:pt x="124459" y="260096"/>
                </a:lnTo>
                <a:lnTo>
                  <a:pt x="116840" y="260731"/>
                </a:lnTo>
                <a:lnTo>
                  <a:pt x="167640" y="260731"/>
                </a:lnTo>
                <a:lnTo>
                  <a:pt x="167640" y="176402"/>
                </a:lnTo>
                <a:lnTo>
                  <a:pt x="166614" y="175768"/>
                </a:lnTo>
                <a:lnTo>
                  <a:pt x="136905" y="175768"/>
                </a:lnTo>
                <a:lnTo>
                  <a:pt x="133350" y="174371"/>
                </a:lnTo>
                <a:lnTo>
                  <a:pt x="129412" y="172085"/>
                </a:lnTo>
                <a:lnTo>
                  <a:pt x="125729" y="169163"/>
                </a:lnTo>
                <a:lnTo>
                  <a:pt x="122047" y="166877"/>
                </a:lnTo>
                <a:lnTo>
                  <a:pt x="118745" y="165226"/>
                </a:lnTo>
                <a:close/>
              </a:path>
              <a:path w="167640" h="379730">
                <a:moveTo>
                  <a:pt x="157733" y="171450"/>
                </a:moveTo>
                <a:lnTo>
                  <a:pt x="153416" y="171450"/>
                </a:lnTo>
                <a:lnTo>
                  <a:pt x="150114" y="172085"/>
                </a:lnTo>
                <a:lnTo>
                  <a:pt x="146811" y="173100"/>
                </a:lnTo>
                <a:lnTo>
                  <a:pt x="143509" y="174371"/>
                </a:lnTo>
                <a:lnTo>
                  <a:pt x="139953" y="175006"/>
                </a:lnTo>
                <a:lnTo>
                  <a:pt x="136905" y="175768"/>
                </a:lnTo>
                <a:lnTo>
                  <a:pt x="166614" y="175768"/>
                </a:lnTo>
                <a:lnTo>
                  <a:pt x="162305" y="173100"/>
                </a:lnTo>
                <a:lnTo>
                  <a:pt x="157733" y="17145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18" name="bk object 18"/>
          <p:cNvSpPr/>
          <p:nvPr/>
        </p:nvSpPr>
        <p:spPr>
          <a:xfrm>
            <a:off x="8519159" y="397763"/>
            <a:ext cx="213266" cy="402336"/>
          </a:xfrm>
          <a:prstGeom prst="rect">
            <a:avLst/>
          </a:prstGeom>
          <a:blipFill>
            <a:blip r:embed="rId2"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2" name="Holder 2"/>
          <p:cNvSpPr>
            <a:spLocks noGrp="1"/>
          </p:cNvSpPr>
          <p:nvPr>
            <p:ph type="title"/>
          </p:nvPr>
        </p:nvSpPr>
        <p:spPr/>
        <p:txBody>
          <a:bodyPr lIns="0" tIns="0" rIns="0" bIns="0"/>
          <a:lstStyle>
            <a:lvl1pPr>
              <a:defRPr sz="2800" b="0" i="1">
                <a:solidFill>
                  <a:srgbClr val="39B8BD"/>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Tree>
    <p:extLst>
      <p:ext uri="{BB962C8B-B14F-4D97-AF65-F5344CB8AC3E}">
        <p14:creationId xmlns:p14="http://schemas.microsoft.com/office/powerpoint/2010/main" xmlns="" val="2679474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rgbClr val="39B8BD"/>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Tree>
    <p:extLst>
      <p:ext uri="{BB962C8B-B14F-4D97-AF65-F5344CB8AC3E}">
        <p14:creationId xmlns:p14="http://schemas.microsoft.com/office/powerpoint/2010/main" xmlns="" val="1995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Tree>
    <p:extLst>
      <p:ext uri="{BB962C8B-B14F-4D97-AF65-F5344CB8AC3E}">
        <p14:creationId xmlns:p14="http://schemas.microsoft.com/office/powerpoint/2010/main" xmlns="" val="2811711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470218667"/>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normAutofit/>
          </a:bodyPr>
          <a:lstStyle>
            <a:lvl1pPr>
              <a:defRPr sz="3600">
                <a:solidFill>
                  <a:schemeClr val="accent1"/>
                </a:solidFill>
              </a:defRPr>
            </a:lvl1pPr>
          </a:lstStyle>
          <a:p>
            <a:r>
              <a:rPr lang="nl-NL" dirty="0"/>
              <a:t>Klik om de stijl te bewerken</a:t>
            </a:r>
            <a:endParaRPr lang="nl-BE" dirty="0"/>
          </a:p>
        </p:txBody>
      </p:sp>
      <p:sp>
        <p:nvSpPr>
          <p:cNvPr id="3" name="Tijdelijke aanduiding voor inhoud 2"/>
          <p:cNvSpPr>
            <a:spLocks noGrp="1"/>
          </p:cNvSpPr>
          <p:nvPr>
            <p:ph idx="1"/>
          </p:nvPr>
        </p:nvSpPr>
        <p:spPr>
          <a:xfrm>
            <a:off x="467544" y="1196752"/>
            <a:ext cx="8229600" cy="4525963"/>
          </a:xfrm>
        </p:spPr>
        <p:txBody>
          <a:bodyPr/>
          <a:lstStyle>
            <a:lvl1pPr>
              <a:defRPr sz="2000"/>
            </a:lvl1pPr>
            <a:lvl2pPr marL="742950" indent="-285750">
              <a:buFont typeface="Arial" panose="020B0604020202020204" pitchFamily="34" charset="0"/>
              <a:buChar char="•"/>
              <a:defRPr sz="2000"/>
            </a:lvl2pPr>
            <a:lvl3pPr>
              <a:defRPr sz="1800"/>
            </a:lvl3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90758372"/>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843235392"/>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45420397"/>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229037413"/>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500731286"/>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9220428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5773712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765155296"/>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342381326"/>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486074426"/>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109995499"/>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3"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a:p>
        </p:txBody>
      </p:sp>
    </p:spTree>
    <p:extLst>
      <p:ext uri="{BB962C8B-B14F-4D97-AF65-F5344CB8AC3E}">
        <p14:creationId xmlns:p14="http://schemas.microsoft.com/office/powerpoint/2010/main" xmlns="" val="249882715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605385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1724438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600804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31496632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2276022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5397716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3276057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1973430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718437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21964101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37937470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2E1A7-9EC0-41FD-87AF-4DB3AE4446C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40454917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5"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smtClean="0"/>
          </a:p>
        </p:txBody>
      </p:sp>
    </p:spTree>
    <p:extLst>
      <p:ext uri="{BB962C8B-B14F-4D97-AF65-F5344CB8AC3E}">
        <p14:creationId xmlns:p14="http://schemas.microsoft.com/office/powerpoint/2010/main" xmlns="" val="329308622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3"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smtClean="0"/>
          </a:p>
        </p:txBody>
      </p:sp>
    </p:spTree>
    <p:extLst>
      <p:ext uri="{BB962C8B-B14F-4D97-AF65-F5344CB8AC3E}">
        <p14:creationId xmlns:p14="http://schemas.microsoft.com/office/powerpoint/2010/main" xmlns="" val="318815458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4653136"/>
            <a:ext cx="9144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4941168"/>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5996111"/>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109" name="Picture 110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78" y="3994822"/>
            <a:ext cx="9143245" cy="658314"/>
          </a:xfrm>
          <a:prstGeom prst="rect">
            <a:avLst/>
          </a:prstGeom>
        </p:spPr>
      </p:pic>
      <p:sp>
        <p:nvSpPr>
          <p:cNvPr id="5" name="Picture Placeholder 4"/>
          <p:cNvSpPr>
            <a:spLocks noGrp="1"/>
          </p:cNvSpPr>
          <p:nvPr>
            <p:ph type="pic" sz="quarter" idx="10"/>
          </p:nvPr>
        </p:nvSpPr>
        <p:spPr>
          <a:xfrm>
            <a:off x="0" y="0"/>
            <a:ext cx="9144000" cy="3994150"/>
          </a:xfrm>
          <a:solidFill>
            <a:srgbClr val="39B9BE"/>
          </a:solidFill>
        </p:spPr>
        <p:txBody>
          <a:bodyPr/>
          <a:lstStyle/>
          <a:p>
            <a:endParaRPr lang="en-GB" dirty="0"/>
          </a:p>
        </p:txBody>
      </p:sp>
    </p:spTree>
    <p:extLst>
      <p:ext uri="{BB962C8B-B14F-4D97-AF65-F5344CB8AC3E}">
        <p14:creationId xmlns:p14="http://schemas.microsoft.com/office/powerpoint/2010/main" xmlns="" val="41483225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11" name="Picture 11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27384"/>
            <a:ext cx="9144000" cy="4462272"/>
          </a:xfrm>
          <a:prstGeom prst="rect">
            <a:avLst/>
          </a:prstGeom>
        </p:spPr>
      </p:pic>
      <p:sp>
        <p:nvSpPr>
          <p:cNvPr id="7" name="Rectangle 6"/>
          <p:cNvSpPr/>
          <p:nvPr userDrawn="1"/>
        </p:nvSpPr>
        <p:spPr>
          <a:xfrm>
            <a:off x="0" y="4653136"/>
            <a:ext cx="9144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4941168"/>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5996111"/>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109" name="Picture 110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78" y="3994822"/>
            <a:ext cx="9143245" cy="658314"/>
          </a:xfrm>
          <a:prstGeom prst="rect">
            <a:avLst/>
          </a:prstGeom>
        </p:spPr>
      </p:pic>
    </p:spTree>
    <p:extLst>
      <p:ext uri="{BB962C8B-B14F-4D97-AF65-F5344CB8AC3E}">
        <p14:creationId xmlns:p14="http://schemas.microsoft.com/office/powerpoint/2010/main" xmlns="" val="3905007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975743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1676425"/>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2731368"/>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5577" y="5625288"/>
            <a:ext cx="2279020" cy="396000"/>
          </a:xfrm>
          <a:prstGeom prst="rect">
            <a:avLst/>
          </a:prstGeom>
        </p:spPr>
      </p:pic>
    </p:spTree>
    <p:extLst>
      <p:ext uri="{BB962C8B-B14F-4D97-AF65-F5344CB8AC3E}">
        <p14:creationId xmlns:p14="http://schemas.microsoft.com/office/powerpoint/2010/main" xmlns="" val="4039898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xmlns="" val="40473042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21388914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16690105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22764566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28073019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4725832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7872414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srgbClr val="147178"/>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tx2"/>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tx2"/>
              </a:buClr>
              <a:buFont typeface="Arial" panose="020B0604020202020204" pitchFamily="34" charse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293446" y="5426254"/>
            <a:ext cx="1855059" cy="720000"/>
          </a:xfrm>
          <a:prstGeom prst="rect">
            <a:avLst/>
          </a:prstGeom>
        </p:spPr>
      </p:pic>
    </p:spTree>
    <p:extLst>
      <p:ext uri="{BB962C8B-B14F-4D97-AF65-F5344CB8AC3E}">
        <p14:creationId xmlns:p14="http://schemas.microsoft.com/office/powerpoint/2010/main" xmlns="" val="38008302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20001" y="1483200"/>
            <a:ext cx="3960440" cy="48960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821933" y="1483200"/>
            <a:ext cx="3960440" cy="48960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xmlns="" val="89729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0095806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720000" y="1483200"/>
            <a:ext cx="396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142380"/>
            <a:ext cx="3960000" cy="4238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826124" y="1483200"/>
            <a:ext cx="396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124" y="2142380"/>
            <a:ext cx="3960000" cy="4238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6743284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xmlns="" val="29475102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000" y="6588672"/>
            <a:ext cx="1110563" cy="268139"/>
          </a:xfrm>
          <a:prstGeom prst="rect">
            <a:avLst/>
          </a:prstGeom>
        </p:spPr>
        <p:txBody>
          <a:bodyPr/>
          <a:lstStyle/>
          <a:p>
            <a:pPr fontAlgn="auto">
              <a:spcBef>
                <a:spcPts val="0"/>
              </a:spcBef>
              <a:spcAft>
                <a:spcPts val="0"/>
              </a:spcAft>
            </a:pPr>
            <a:fld id="{A3427A2E-0AD9-49C2-BE74-5A97ABE59752}" type="datetime3">
              <a:rPr lang="nl-BE" sz="1800" smtClean="0">
                <a:solidFill>
                  <a:srgbClr val="2F2F2F"/>
                </a:solidFill>
                <a:latin typeface="Calibri"/>
              </a:rPr>
              <a:pPr fontAlgn="auto">
                <a:spcBef>
                  <a:spcPts val="0"/>
                </a:spcBef>
                <a:spcAft>
                  <a:spcPts val="0"/>
                </a:spcAft>
              </a:pPr>
              <a:t>27.03.18</a:t>
            </a:fld>
            <a:endParaRPr lang="en-GB" sz="1800" dirty="0">
              <a:solidFill>
                <a:srgbClr val="2F2F2F"/>
              </a:solidFill>
              <a:latin typeface="Calibri"/>
            </a:endParaRPr>
          </a:p>
        </p:txBody>
      </p:sp>
      <p:sp>
        <p:nvSpPr>
          <p:cNvPr id="3" name="Footer Placeholder 2"/>
          <p:cNvSpPr>
            <a:spLocks noGrp="1"/>
          </p:cNvSpPr>
          <p:nvPr>
            <p:ph type="ftr" sz="quarter" idx="11"/>
          </p:nvPr>
        </p:nvSpPr>
        <p:spPr>
          <a:xfrm>
            <a:off x="2411760" y="6588672"/>
            <a:ext cx="4680520" cy="268139"/>
          </a:xfrm>
          <a:prstGeom prst="rect">
            <a:avLst/>
          </a:prstGeom>
        </p:spPr>
        <p:txBody>
          <a:bodyPr/>
          <a:lstStyle/>
          <a:p>
            <a:pPr fontAlgn="auto">
              <a:spcBef>
                <a:spcPts val="0"/>
              </a:spcBef>
              <a:spcAft>
                <a:spcPts val="0"/>
              </a:spcAft>
            </a:pPr>
            <a:r>
              <a:rPr lang="en-GB" sz="1800" dirty="0">
                <a:solidFill>
                  <a:srgbClr val="2F2F2F"/>
                </a:solidFill>
                <a:latin typeface="Calibri"/>
              </a:rPr>
              <a:t>Agentschap Zorg en Gezondheid</a:t>
            </a:r>
          </a:p>
        </p:txBody>
      </p:sp>
      <p:sp>
        <p:nvSpPr>
          <p:cNvPr id="4" name="Slide Number Placeholder 3"/>
          <p:cNvSpPr>
            <a:spLocks noGrp="1"/>
          </p:cNvSpPr>
          <p:nvPr>
            <p:ph type="sldNum" sz="quarter" idx="12"/>
          </p:nvPr>
        </p:nvSpPr>
        <p:spPr>
          <a:xfrm>
            <a:off x="7668345" y="6588672"/>
            <a:ext cx="1122868" cy="268139"/>
          </a:xfrm>
          <a:prstGeom prst="rect">
            <a:avLst/>
          </a:prstGeom>
        </p:spPr>
        <p:txBody>
          <a:bodyPr/>
          <a:lstStyle/>
          <a:p>
            <a:pPr fontAlgn="auto">
              <a:spcBef>
                <a:spcPts val="0"/>
              </a:spcBef>
              <a:spcAft>
                <a:spcPts val="0"/>
              </a:spcAft>
            </a:pPr>
            <a:fld id="{B7E07145-3DEC-4101-B6F0-96A308288BCA}" type="slidenum">
              <a:rPr lang="en-GB" sz="1800" smtClean="0">
                <a:solidFill>
                  <a:srgbClr val="2F2F2F"/>
                </a:solidFill>
                <a:latin typeface="Calibri"/>
              </a:rPr>
              <a:pPr fontAlgn="auto">
                <a:spcBef>
                  <a:spcPts val="0"/>
                </a:spcBef>
                <a:spcAft>
                  <a:spcPts val="0"/>
                </a:spcAft>
              </a:pPr>
              <a:t>‹nr.›</a:t>
            </a:fld>
            <a:endParaRPr lang="en-GB" sz="1800" dirty="0">
              <a:solidFill>
                <a:srgbClr val="2F2F2F"/>
              </a:solidFill>
              <a:latin typeface="Calibri"/>
            </a:endParaRPr>
          </a:p>
        </p:txBody>
      </p:sp>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Tree>
    <p:extLst>
      <p:ext uri="{BB962C8B-B14F-4D97-AF65-F5344CB8AC3E}">
        <p14:creationId xmlns:p14="http://schemas.microsoft.com/office/powerpoint/2010/main" xmlns="" val="14869701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
        <p:nvSpPr>
          <p:cNvPr id="8" name="TextBox 7"/>
          <p:cNvSpPr txBox="1"/>
          <p:nvPr userDrawn="1"/>
        </p:nvSpPr>
        <p:spPr>
          <a:xfrm>
            <a:off x="755577" y="5517234"/>
            <a:ext cx="4176464" cy="461665"/>
          </a:xfrm>
          <a:prstGeom prst="rect">
            <a:avLst/>
          </a:prstGeom>
          <a:noFill/>
        </p:spPr>
        <p:txBody>
          <a:bodyPr wrap="square" lIns="0" rIns="0" rtlCol="0">
            <a:spAutoFit/>
          </a:bodyPr>
          <a:lstStyle/>
          <a:p>
            <a:pPr fontAlgn="auto">
              <a:spcBef>
                <a:spcPts val="0"/>
              </a:spcBef>
              <a:spcAft>
                <a:spcPts val="0"/>
              </a:spcAft>
            </a:pPr>
            <a:r>
              <a:rPr lang="nl-BE" sz="2400" dirty="0">
                <a:solidFill>
                  <a:prstClr val="white"/>
                </a:solidFill>
                <a:latin typeface="Calibri"/>
              </a:rPr>
              <a:t>www.zorg-en-gezondheid.be</a:t>
            </a:r>
            <a:endParaRPr lang="en-GB" sz="2400" dirty="0">
              <a:solidFill>
                <a:prstClr val="white"/>
              </a:solidFill>
              <a:latin typeface="Calibri"/>
            </a:endParaRPr>
          </a:p>
        </p:txBody>
      </p:sp>
    </p:spTree>
    <p:extLst>
      <p:ext uri="{BB962C8B-B14F-4D97-AF65-F5344CB8AC3E}">
        <p14:creationId xmlns:p14="http://schemas.microsoft.com/office/powerpoint/2010/main" xmlns="" val="1922573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3"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a:p>
        </p:txBody>
      </p:sp>
    </p:spTree>
    <p:extLst>
      <p:ext uri="{BB962C8B-B14F-4D97-AF65-F5344CB8AC3E}">
        <p14:creationId xmlns:p14="http://schemas.microsoft.com/office/powerpoint/2010/main" xmlns="" val="77388950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308307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91909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srgbClr val="147178"/>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tx2"/>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tx2"/>
              </a:buClr>
              <a:buFont typeface="Arial" panose="020B0604020202020204" pitchFamily="34" charse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293446" y="5426254"/>
            <a:ext cx="1855059" cy="720000"/>
          </a:xfrm>
          <a:prstGeom prst="rect">
            <a:avLst/>
          </a:prstGeom>
        </p:spPr>
      </p:pic>
    </p:spTree>
    <p:extLst>
      <p:ext uri="{BB962C8B-B14F-4D97-AF65-F5344CB8AC3E}">
        <p14:creationId xmlns:p14="http://schemas.microsoft.com/office/powerpoint/2010/main" xmlns="" val="3949458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20001" y="1483200"/>
            <a:ext cx="3960440" cy="48960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821933" y="1483200"/>
            <a:ext cx="3960440" cy="48960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xmlns="" val="2547615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720000" y="1483200"/>
            <a:ext cx="396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142380"/>
            <a:ext cx="3960000" cy="4238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826124" y="1483200"/>
            <a:ext cx="396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124" y="2142380"/>
            <a:ext cx="3960000" cy="4238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46486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95536" y="5877272"/>
            <a:ext cx="8229600" cy="792088"/>
          </a:xfrm>
          <a:prstGeom prst="rect">
            <a:avLst/>
          </a:prstGeom>
        </p:spPr>
        <p:txBody>
          <a:bodyPr/>
          <a:lstStyle>
            <a:lvl1pPr algn="l">
              <a:defRPr sz="3200">
                <a:solidFill>
                  <a:srgbClr val="FF0000"/>
                </a:solidFill>
              </a:defRPr>
            </a:lvl1pPr>
          </a:lstStyle>
          <a:p>
            <a:r>
              <a:rPr lang="nl-NL" smtClean="0"/>
              <a:t>Klik om de stijl te bewerken</a:t>
            </a:r>
            <a:endParaRPr lang="nl-BE" dirty="0"/>
          </a:p>
        </p:txBody>
      </p:sp>
      <p:sp>
        <p:nvSpPr>
          <p:cNvPr id="3" name="Tijdelijke aanduiding voor inhoud 2"/>
          <p:cNvSpPr>
            <a:spLocks noGrp="1"/>
          </p:cNvSpPr>
          <p:nvPr>
            <p:ph idx="1"/>
          </p:nvPr>
        </p:nvSpPr>
        <p:spPr>
          <a:xfrm>
            <a:off x="467544" y="332656"/>
            <a:ext cx="8229600" cy="4525963"/>
          </a:xfrm>
          <a:prstGeom prst="rect">
            <a:avLst/>
          </a:prstGeom>
        </p:spPr>
        <p:txBody>
          <a:bodyPr/>
          <a:lstStyle>
            <a:lvl1pPr marL="342900" indent="-342900">
              <a:buFont typeface="Wingdings 2" pitchFamily="18" charset="2"/>
              <a:buChar char=""/>
              <a:defRPr sz="2800">
                <a:latin typeface="+mn-lt"/>
              </a:defRPr>
            </a:lvl1pPr>
            <a:lvl2pPr marL="742950" indent="-285750">
              <a:buFont typeface="Arial" pitchFamily="34" charset="0"/>
              <a:buChar char="-"/>
              <a:defRPr sz="2400">
                <a:latin typeface="+mn-lt"/>
              </a:defRPr>
            </a:lvl2pPr>
            <a:lvl3pPr marL="1143000" indent="-228600">
              <a:buSzPct val="50000"/>
              <a:buFont typeface="Wingdings" pitchFamily="2" charset="2"/>
              <a:buChar char="ü"/>
              <a:defRPr>
                <a:latin typeface="+mn-lt"/>
              </a:defRPr>
            </a:lvl3pPr>
            <a:lvl4pPr marL="1600200" indent="-228600">
              <a:buSzPct val="75000"/>
              <a:buFont typeface="Wingdings" pitchFamily="2" charset="2"/>
              <a:buChar char="§"/>
              <a:defRPr>
                <a:latin typeface="+mn-lt"/>
              </a:defRPr>
            </a:lvl4pPr>
            <a:lvl5pPr marL="2057400" indent="-228600">
              <a:buSzPct val="40000"/>
              <a:buFont typeface="Wingdings" pitchFamily="2" charset="2"/>
              <a:buChar char="q"/>
              <a:defRPr>
                <a:latin typeface="+mn-l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Tree>
    <p:extLst>
      <p:ext uri="{BB962C8B-B14F-4D97-AF65-F5344CB8AC3E}">
        <p14:creationId xmlns:p14="http://schemas.microsoft.com/office/powerpoint/2010/main" xmlns="" val="2793890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xmlns="" val="216780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000" y="6588672"/>
            <a:ext cx="1110563" cy="268139"/>
          </a:xfrm>
          <a:prstGeom prst="rect">
            <a:avLst/>
          </a:prstGeom>
        </p:spPr>
        <p:txBody>
          <a:bodyPr/>
          <a:lstStyle/>
          <a:p>
            <a:pPr fontAlgn="auto">
              <a:spcBef>
                <a:spcPts val="0"/>
              </a:spcBef>
              <a:spcAft>
                <a:spcPts val="0"/>
              </a:spcAft>
            </a:pPr>
            <a:fld id="{A3427A2E-0AD9-49C2-BE74-5A97ABE59752}" type="datetime3">
              <a:rPr lang="nl-BE" sz="1800" smtClean="0">
                <a:solidFill>
                  <a:srgbClr val="2F2F2F"/>
                </a:solidFill>
                <a:latin typeface="Calibri"/>
                <a:cs typeface="+mn-cs"/>
              </a:rPr>
              <a:pPr fontAlgn="auto">
                <a:spcBef>
                  <a:spcPts val="0"/>
                </a:spcBef>
                <a:spcAft>
                  <a:spcPts val="0"/>
                </a:spcAft>
              </a:pPr>
              <a:t>27.03.18</a:t>
            </a:fld>
            <a:endParaRPr lang="en-GB" sz="1800" dirty="0">
              <a:solidFill>
                <a:srgbClr val="2F2F2F"/>
              </a:solidFill>
              <a:latin typeface="Calibri"/>
              <a:cs typeface="+mn-cs"/>
            </a:endParaRPr>
          </a:p>
        </p:txBody>
      </p:sp>
      <p:sp>
        <p:nvSpPr>
          <p:cNvPr id="3" name="Footer Placeholder 2"/>
          <p:cNvSpPr>
            <a:spLocks noGrp="1"/>
          </p:cNvSpPr>
          <p:nvPr>
            <p:ph type="ftr" sz="quarter" idx="11"/>
          </p:nvPr>
        </p:nvSpPr>
        <p:spPr>
          <a:xfrm>
            <a:off x="2411760" y="6588672"/>
            <a:ext cx="4680520" cy="268139"/>
          </a:xfrm>
          <a:prstGeom prst="rect">
            <a:avLst/>
          </a:prstGeom>
        </p:spPr>
        <p:txBody>
          <a:bodyPr/>
          <a:lstStyle/>
          <a:p>
            <a:pPr fontAlgn="auto">
              <a:spcBef>
                <a:spcPts val="0"/>
              </a:spcBef>
              <a:spcAft>
                <a:spcPts val="0"/>
              </a:spcAft>
            </a:pPr>
            <a:r>
              <a:rPr lang="en-GB" sz="1800" dirty="0">
                <a:solidFill>
                  <a:srgbClr val="2F2F2F"/>
                </a:solidFill>
                <a:latin typeface="Calibri"/>
                <a:cs typeface="+mn-cs"/>
              </a:rPr>
              <a:t>Agentschap Zorg en Gezondheid</a:t>
            </a:r>
          </a:p>
        </p:txBody>
      </p:sp>
      <p:sp>
        <p:nvSpPr>
          <p:cNvPr id="4" name="Slide Number Placeholder 3"/>
          <p:cNvSpPr>
            <a:spLocks noGrp="1"/>
          </p:cNvSpPr>
          <p:nvPr>
            <p:ph type="sldNum" sz="quarter" idx="12"/>
          </p:nvPr>
        </p:nvSpPr>
        <p:spPr>
          <a:xfrm>
            <a:off x="7668345" y="6588672"/>
            <a:ext cx="1122868" cy="268139"/>
          </a:xfrm>
          <a:prstGeom prst="rect">
            <a:avLst/>
          </a:prstGeom>
        </p:spPr>
        <p:txBody>
          <a:bodyPr/>
          <a:lstStyle/>
          <a:p>
            <a:pPr fontAlgn="auto">
              <a:spcBef>
                <a:spcPts val="0"/>
              </a:spcBef>
              <a:spcAft>
                <a:spcPts val="0"/>
              </a:spcAft>
            </a:pPr>
            <a:fld id="{B7E07145-3DEC-4101-B6F0-96A308288BCA}" type="slidenum">
              <a:rPr lang="en-GB" sz="1800" smtClean="0">
                <a:solidFill>
                  <a:srgbClr val="2F2F2F"/>
                </a:solidFill>
                <a:latin typeface="Calibri"/>
                <a:cs typeface="+mn-cs"/>
              </a:rPr>
              <a:pPr fontAlgn="auto">
                <a:spcBef>
                  <a:spcPts val="0"/>
                </a:spcBef>
                <a:spcAft>
                  <a:spcPts val="0"/>
                </a:spcAft>
              </a:pPr>
              <a:t>‹nr.›</a:t>
            </a:fld>
            <a:endParaRPr lang="en-GB" sz="1800" dirty="0">
              <a:solidFill>
                <a:srgbClr val="2F2F2F"/>
              </a:solidFill>
              <a:latin typeface="Calibri"/>
              <a:cs typeface="+mn-cs"/>
            </a:endParaRPr>
          </a:p>
        </p:txBody>
      </p:sp>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Tree>
    <p:extLst>
      <p:ext uri="{BB962C8B-B14F-4D97-AF65-F5344CB8AC3E}">
        <p14:creationId xmlns:p14="http://schemas.microsoft.com/office/powerpoint/2010/main" xmlns="" val="3386368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
        <p:nvSpPr>
          <p:cNvPr id="8" name="TextBox 7"/>
          <p:cNvSpPr txBox="1"/>
          <p:nvPr userDrawn="1"/>
        </p:nvSpPr>
        <p:spPr>
          <a:xfrm>
            <a:off x="755577" y="5517234"/>
            <a:ext cx="4176464" cy="461665"/>
          </a:xfrm>
          <a:prstGeom prst="rect">
            <a:avLst/>
          </a:prstGeom>
          <a:noFill/>
        </p:spPr>
        <p:txBody>
          <a:bodyPr wrap="square" lIns="0" rIns="0" rtlCol="0">
            <a:spAutoFit/>
          </a:bodyPr>
          <a:lstStyle/>
          <a:p>
            <a:pPr fontAlgn="auto">
              <a:spcBef>
                <a:spcPts val="0"/>
              </a:spcBef>
              <a:spcAft>
                <a:spcPts val="0"/>
              </a:spcAft>
            </a:pPr>
            <a:r>
              <a:rPr lang="nl-BE" sz="2400" dirty="0">
                <a:solidFill>
                  <a:prstClr val="white"/>
                </a:solidFill>
                <a:latin typeface="Calibri"/>
                <a:cs typeface="+mn-cs"/>
              </a:rPr>
              <a:t>www.zorg-en-gezondheid.be</a:t>
            </a:r>
            <a:endParaRPr lang="en-GB" sz="2400" dirty="0">
              <a:solidFill>
                <a:prstClr val="white"/>
              </a:solidFill>
              <a:latin typeface="Calibri"/>
              <a:cs typeface="+mn-cs"/>
            </a:endParaRPr>
          </a:p>
        </p:txBody>
      </p:sp>
    </p:spTree>
    <p:extLst>
      <p:ext uri="{BB962C8B-B14F-4D97-AF65-F5344CB8AC3E}">
        <p14:creationId xmlns:p14="http://schemas.microsoft.com/office/powerpoint/2010/main" xmlns="" val="2576735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3"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a:p>
        </p:txBody>
      </p:sp>
    </p:spTree>
    <p:extLst>
      <p:ext uri="{BB962C8B-B14F-4D97-AF65-F5344CB8AC3E}">
        <p14:creationId xmlns:p14="http://schemas.microsoft.com/office/powerpoint/2010/main" xmlns="" val="33194363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2600344715"/>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normAutofit/>
          </a:bodyPr>
          <a:lstStyle>
            <a:lvl1pPr>
              <a:defRPr sz="3600">
                <a:solidFill>
                  <a:schemeClr val="accent1"/>
                </a:solidFill>
              </a:defRPr>
            </a:lvl1pPr>
          </a:lstStyle>
          <a:p>
            <a:r>
              <a:rPr lang="nl-NL" dirty="0"/>
              <a:t>Klik om de stijl te bewerken</a:t>
            </a:r>
            <a:endParaRPr lang="nl-BE" dirty="0"/>
          </a:p>
        </p:txBody>
      </p:sp>
      <p:sp>
        <p:nvSpPr>
          <p:cNvPr id="3" name="Tijdelijke aanduiding voor inhoud 2"/>
          <p:cNvSpPr>
            <a:spLocks noGrp="1"/>
          </p:cNvSpPr>
          <p:nvPr>
            <p:ph idx="1"/>
          </p:nvPr>
        </p:nvSpPr>
        <p:spPr>
          <a:xfrm>
            <a:off x="467544" y="1196752"/>
            <a:ext cx="8229600" cy="4525963"/>
          </a:xfrm>
        </p:spPr>
        <p:txBody>
          <a:bodyPr/>
          <a:lstStyle>
            <a:lvl1pPr>
              <a:defRPr sz="2000"/>
            </a:lvl1pPr>
            <a:lvl2pPr marL="742950" indent="-285750">
              <a:buFont typeface="Arial" panose="020B0604020202020204" pitchFamily="34" charset="0"/>
              <a:buChar char="•"/>
              <a:defRPr sz="2000"/>
            </a:lvl2pPr>
            <a:lvl3pPr>
              <a:defRPr sz="1800"/>
            </a:lvl3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269686927"/>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291598417"/>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22220149"/>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09292596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90963419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3568" y="3573016"/>
            <a:ext cx="7772400" cy="1362075"/>
          </a:xfrm>
          <a:prstGeom prst="rect">
            <a:avLst/>
          </a:prstGeom>
        </p:spPr>
        <p:txBody>
          <a:bodyPr anchor="t"/>
          <a:lstStyle>
            <a:lvl1pPr algn="l">
              <a:defRPr sz="2000" b="1" cap="none"/>
            </a:lvl1pPr>
          </a:lstStyle>
          <a:p>
            <a:r>
              <a:rPr lang="nl-NL" smtClean="0"/>
              <a:t>Klik om de stijl te bewerken</a:t>
            </a:r>
            <a:endParaRPr lang="nl-BE" dirty="0"/>
          </a:p>
        </p:txBody>
      </p:sp>
      <p:sp>
        <p:nvSpPr>
          <p:cNvPr id="3" name="Tijdelijke aanduiding voor tekst 2"/>
          <p:cNvSpPr>
            <a:spLocks noGrp="1"/>
          </p:cNvSpPr>
          <p:nvPr>
            <p:ph type="body" idx="1" hasCustomPrompt="1"/>
          </p:nvPr>
        </p:nvSpPr>
        <p:spPr>
          <a:xfrm>
            <a:off x="683568" y="1772816"/>
            <a:ext cx="7772400" cy="1500187"/>
          </a:xfrm>
          <a:prstGeom prst="rect">
            <a:avLst/>
          </a:prstGeom>
        </p:spPr>
        <p:txBody>
          <a:bodyPr anchor="b"/>
          <a:lstStyle>
            <a:lvl1pPr marL="0" indent="0">
              <a:buNone/>
              <a:defRPr sz="4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smtClean="0"/>
              <a:t>Titel</a:t>
            </a:r>
          </a:p>
        </p:txBody>
      </p:sp>
    </p:spTree>
    <p:extLst>
      <p:ext uri="{BB962C8B-B14F-4D97-AF65-F5344CB8AC3E}">
        <p14:creationId xmlns:p14="http://schemas.microsoft.com/office/powerpoint/2010/main" xmlns="" val="33196607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340832000"/>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939232723"/>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804105115"/>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490803417"/>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5D2FE64-38BA-49A8-AFE6-051553494EBA}"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2095390756"/>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3"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a:p>
        </p:txBody>
      </p:sp>
    </p:spTree>
    <p:extLst>
      <p:ext uri="{BB962C8B-B14F-4D97-AF65-F5344CB8AC3E}">
        <p14:creationId xmlns:p14="http://schemas.microsoft.com/office/powerpoint/2010/main" xmlns="" val="423176145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220851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2171570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2014110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02440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pPr>
              <a:defRPr/>
            </a:pPr>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pPr>
              <a:defRPr/>
            </a:pPr>
            <a:endParaRPr lang="nl-NL"/>
          </a:p>
        </p:txBody>
      </p:sp>
      <p:sp>
        <p:nvSpPr>
          <p:cNvPr id="6" name="Tijdelijke aanduiding voor dianummer 5"/>
          <p:cNvSpPr>
            <a:spLocks noGrp="1"/>
          </p:cNvSpPr>
          <p:nvPr>
            <p:ph type="sldNum" sz="quarter" idx="12"/>
          </p:nvPr>
        </p:nvSpPr>
        <p:spPr>
          <a:xfrm>
            <a:off x="6965989" y="6388644"/>
            <a:ext cx="2133600" cy="365125"/>
          </a:xfrm>
          <a:prstGeom prst="rect">
            <a:avLst/>
          </a:prstGeom>
        </p:spPr>
        <p:txBody>
          <a:bodyPr/>
          <a:lstStyle/>
          <a:p>
            <a:pPr>
              <a:defRPr/>
            </a:pPr>
            <a:fld id="{D255F4B0-5C6F-47A6-A2FB-A43DE7C36692}" type="slidenum">
              <a:rPr lang="nl-NL" smtClean="0"/>
              <a:pPr>
                <a:defRPr/>
              </a:pPr>
              <a:t>‹nr.›</a:t>
            </a:fld>
            <a:endParaRPr lang="nl-NL"/>
          </a:p>
        </p:txBody>
      </p:sp>
      <p:pic>
        <p:nvPicPr>
          <p:cNvPr id="7" name="Afbeelding 1"/>
          <p:cNvPicPr>
            <a:picLocks noChangeAspect="1"/>
          </p:cNvPicPr>
          <p:nvPr/>
        </p:nvPicPr>
        <p:blipFill>
          <a:blip r:embed="rId2" cstate="print"/>
          <a:srcRect/>
          <a:stretch>
            <a:fillRect/>
          </a:stretch>
        </p:blipFill>
        <p:spPr bwMode="auto">
          <a:xfrm>
            <a:off x="3175" y="-20028"/>
            <a:ext cx="9142413" cy="6886576"/>
          </a:xfrm>
          <a:prstGeom prst="rect">
            <a:avLst/>
          </a:prstGeom>
          <a:noFill/>
          <a:ln w="9525">
            <a:noFill/>
            <a:miter lim="800000"/>
            <a:headEnd/>
            <a:tailEnd/>
          </a:ln>
        </p:spPr>
      </p:pic>
    </p:spTree>
    <p:extLst>
      <p:ext uri="{BB962C8B-B14F-4D97-AF65-F5344CB8AC3E}">
        <p14:creationId xmlns:p14="http://schemas.microsoft.com/office/powerpoint/2010/main" xmlns="" val="418698796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3622907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419675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407533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1150327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634275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571165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587BCA9-0178-4BA9-8FF7-C9FE0984D7B4}" type="datetimeFigureOut">
              <a:rPr lang="nl-BE" smtClean="0">
                <a:solidFill>
                  <a:prstClr val="black">
                    <a:tint val="75000"/>
                  </a:prstClr>
                </a:solidFill>
              </a:rPr>
              <a:pPr/>
              <a:t>27/03/2018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Tree>
    <p:extLst>
      <p:ext uri="{BB962C8B-B14F-4D97-AF65-F5344CB8AC3E}">
        <p14:creationId xmlns:p14="http://schemas.microsoft.com/office/powerpoint/2010/main" xmlns="" val="4015961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GINA 1 KOLOM">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23876" y="469899"/>
            <a:ext cx="5832320" cy="788414"/>
          </a:xfrm>
          <a:prstGeom prst="rect">
            <a:avLst/>
          </a:prstGeom>
        </p:spPr>
        <p:txBody>
          <a:bodyPr/>
          <a:lstStyle/>
          <a:p>
            <a:r>
              <a:rPr lang="nl-NL" sz="4000" dirty="0" smtClean="0">
                <a:solidFill>
                  <a:srgbClr val="2486BC"/>
                </a:solidFill>
                <a:latin typeface="Arial" charset="0"/>
                <a:ea typeface="Arial" charset="0"/>
                <a:cs typeface="Arial" charset="0"/>
              </a:rPr>
              <a:t>Kopregel</a:t>
            </a:r>
            <a:endParaRPr lang="nl-NL" dirty="0">
              <a:solidFill>
                <a:srgbClr val="2486BC"/>
              </a:solidFill>
            </a:endParaRPr>
          </a:p>
        </p:txBody>
      </p:sp>
      <p:sp>
        <p:nvSpPr>
          <p:cNvPr id="33" name="Tijdelijke aanduiding voor tekst 32"/>
          <p:cNvSpPr>
            <a:spLocks noGrp="1"/>
          </p:cNvSpPr>
          <p:nvPr>
            <p:ph type="body" sz="quarter" idx="10" hasCustomPrompt="1"/>
          </p:nvPr>
        </p:nvSpPr>
        <p:spPr>
          <a:xfrm>
            <a:off x="523875" y="1258888"/>
            <a:ext cx="5833187" cy="539750"/>
          </a:xfrm>
          <a:prstGeom prst="rect">
            <a:avLst/>
          </a:prstGeom>
        </p:spPr>
        <p:txBody>
          <a:bodyPr/>
          <a:lstStyle>
            <a:lvl1pPr marL="0" indent="0">
              <a:buNone/>
              <a:defRPr sz="2400" b="0" i="0">
                <a:solidFill>
                  <a:srgbClr val="949594"/>
                </a:solidFill>
                <a:latin typeface="Arial" charset="0"/>
                <a:ea typeface="Arial" charset="0"/>
                <a:cs typeface="Arial" charset="0"/>
              </a:defRPr>
            </a:lvl1pPr>
          </a:lstStyle>
          <a:p>
            <a:r>
              <a:rPr lang="nl-NL" sz="2500" b="0" i="0" dirty="0" err="1" smtClean="0">
                <a:solidFill>
                  <a:srgbClr val="949594"/>
                </a:solidFill>
                <a:latin typeface="Arial" charset="0"/>
                <a:ea typeface="Arial" charset="0"/>
                <a:cs typeface="Arial" charset="0"/>
              </a:rPr>
              <a:t>Subregel</a:t>
            </a:r>
            <a:endParaRPr lang="nl-NL" sz="2500" b="0" i="0" dirty="0">
              <a:solidFill>
                <a:srgbClr val="949594"/>
              </a:solidFill>
              <a:latin typeface="Arial" charset="0"/>
              <a:ea typeface="Arial" charset="0"/>
              <a:cs typeface="Arial" charset="0"/>
            </a:endParaRPr>
          </a:p>
        </p:txBody>
      </p:sp>
      <p:sp>
        <p:nvSpPr>
          <p:cNvPr id="35" name="Tijdelijke aanduiding voor tekst 34"/>
          <p:cNvSpPr>
            <a:spLocks noGrp="1"/>
          </p:cNvSpPr>
          <p:nvPr>
            <p:ph type="body" sz="quarter" idx="11" hasCustomPrompt="1"/>
          </p:nvPr>
        </p:nvSpPr>
        <p:spPr>
          <a:xfrm>
            <a:off x="523875" y="1798638"/>
            <a:ext cx="8147050" cy="2589212"/>
          </a:xfrm>
          <a:prstGeom prst="rect">
            <a:avLst/>
          </a:prstGeom>
        </p:spPr>
        <p:txBody>
          <a:bodyPr/>
          <a:lstStyle>
            <a:lvl1pPr marL="0" indent="0">
              <a:buNone/>
              <a:defRPr sz="1400" b="0" i="0" baseline="0">
                <a:solidFill>
                  <a:srgbClr val="949594"/>
                </a:solidFill>
                <a:latin typeface="Arial" charset="0"/>
                <a:ea typeface="Arial" charset="0"/>
                <a:cs typeface="Arial" charset="0"/>
              </a:defRPr>
            </a:lvl1pPr>
          </a:lstStyle>
          <a:p>
            <a:r>
              <a:rPr lang="nl-NL" sz="1400" b="0" i="0" dirty="0" err="1" smtClean="0">
                <a:solidFill>
                  <a:srgbClr val="949594"/>
                </a:solidFill>
                <a:latin typeface="Arial" charset="0"/>
                <a:ea typeface="Arial" charset="0"/>
                <a:cs typeface="Arial" charset="0"/>
              </a:rPr>
              <a:t>Lecus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acium</a:t>
            </a:r>
            <a:r>
              <a:rPr lang="nl-NL" sz="1400" b="0" i="0" dirty="0" smtClean="0">
                <a:solidFill>
                  <a:srgbClr val="949594"/>
                </a:solidFill>
                <a:latin typeface="Arial" charset="0"/>
                <a:ea typeface="Arial" charset="0"/>
                <a:cs typeface="Arial" charset="0"/>
              </a:rPr>
              <a:t> fuga. Et </a:t>
            </a:r>
            <a:r>
              <a:rPr lang="nl-NL" sz="1400" b="0" i="0" dirty="0" err="1" smtClean="0">
                <a:solidFill>
                  <a:srgbClr val="949594"/>
                </a:solidFill>
                <a:latin typeface="Arial" charset="0"/>
                <a:ea typeface="Arial" charset="0"/>
                <a:cs typeface="Arial" charset="0"/>
              </a:rPr>
              <a:t>acerro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utemporiam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harchiliquam</a:t>
            </a:r>
            <a:r>
              <a:rPr lang="nl-NL" sz="1400" b="0" i="0" dirty="0" smtClean="0">
                <a:solidFill>
                  <a:srgbClr val="949594"/>
                </a:solidFill>
                <a:latin typeface="Arial" charset="0"/>
                <a:ea typeface="Arial" charset="0"/>
                <a:cs typeface="Arial" charset="0"/>
              </a:rPr>
              <a:t> fuga. </a:t>
            </a:r>
            <a:r>
              <a:rPr lang="nl-NL" sz="1400" b="0" i="0" dirty="0" err="1" smtClean="0">
                <a:solidFill>
                  <a:srgbClr val="949594"/>
                </a:solidFill>
                <a:latin typeface="Arial" charset="0"/>
                <a:ea typeface="Arial" charset="0"/>
                <a:cs typeface="Arial" charset="0"/>
              </a:rPr>
              <a:t>Occus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endesci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endaeseque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tecatem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a:t>
            </a:r>
            <a:r>
              <a:rPr lang="nl-NL" sz="1400" b="0" i="0" dirty="0" smtClean="0">
                <a:solidFill>
                  <a:srgbClr val="949594"/>
                </a:solidFill>
                <a:latin typeface="Arial" charset="0"/>
                <a:ea typeface="Arial" charset="0"/>
                <a:cs typeface="Arial" charset="0"/>
              </a:rPr>
              <a:t> vent </a:t>
            </a:r>
            <a:r>
              <a:rPr lang="nl-NL" sz="1400" b="0" i="0" dirty="0" err="1" smtClean="0">
                <a:solidFill>
                  <a:srgbClr val="949594"/>
                </a:solidFill>
                <a:latin typeface="Arial" charset="0"/>
                <a:ea typeface="Arial" charset="0"/>
                <a:cs typeface="Arial" charset="0"/>
              </a:rPr>
              <a:t>licatis</a:t>
            </a:r>
            <a:r>
              <a:rPr lang="nl-NL" sz="1400" b="0" i="0" dirty="0" smtClean="0">
                <a:solidFill>
                  <a:srgbClr val="949594"/>
                </a:solidFill>
                <a:latin typeface="Arial" charset="0"/>
                <a:ea typeface="Arial" charset="0"/>
                <a:cs typeface="Arial" charset="0"/>
              </a:rPr>
              <a:t> ad </a:t>
            </a:r>
            <a:r>
              <a:rPr lang="nl-NL" sz="1400" b="0" i="0" dirty="0" err="1" smtClean="0">
                <a:solidFill>
                  <a:srgbClr val="949594"/>
                </a:solidFill>
                <a:latin typeface="Arial" charset="0"/>
                <a:ea typeface="Arial" charset="0"/>
                <a:cs typeface="Arial" charset="0"/>
              </a:rPr>
              <a:t>eium</a:t>
            </a:r>
            <a:r>
              <a:rPr lang="nl-NL" sz="1400" b="0" i="0" dirty="0" smtClean="0">
                <a:solidFill>
                  <a:srgbClr val="949594"/>
                </a:solidFill>
                <a:latin typeface="Arial" charset="0"/>
                <a:ea typeface="Arial" charset="0"/>
                <a:cs typeface="Arial" charset="0"/>
              </a:rPr>
              <a:t> la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nus</a:t>
            </a:r>
            <a:r>
              <a:rPr lang="nl-NL" sz="1400" b="0" i="0" dirty="0" smtClean="0">
                <a:solidFill>
                  <a:srgbClr val="949594"/>
                </a:solidFill>
                <a:latin typeface="Arial" charset="0"/>
                <a:ea typeface="Arial" charset="0"/>
                <a:cs typeface="Arial" charset="0"/>
              </a:rPr>
              <a:t>.</a:t>
            </a:r>
            <a:br>
              <a:rPr lang="nl-NL" sz="1400" b="0" i="0" dirty="0" smtClean="0">
                <a:solidFill>
                  <a:srgbClr val="949594"/>
                </a:solidFill>
                <a:latin typeface="Arial" charset="0"/>
                <a:ea typeface="Arial" charset="0"/>
                <a:cs typeface="Arial" charset="0"/>
              </a:rPr>
            </a:br>
            <a:r>
              <a:rPr lang="nl-NL" sz="1400" b="0" i="0" dirty="0" smtClean="0">
                <a:solidFill>
                  <a:srgbClr val="949594"/>
                </a:solidFill>
                <a:latin typeface="Arial" charset="0"/>
                <a:ea typeface="Arial" charset="0"/>
                <a:cs typeface="Arial" charset="0"/>
              </a:rPr>
              <a:t/>
            </a:r>
            <a:br>
              <a:rPr lang="nl-NL" sz="1400" b="0" i="0" dirty="0" smtClean="0">
                <a:solidFill>
                  <a:srgbClr val="949594"/>
                </a:solidFill>
                <a:latin typeface="Arial" charset="0"/>
                <a:ea typeface="Arial" charset="0"/>
                <a:cs typeface="Arial" charset="0"/>
              </a:rPr>
            </a:br>
            <a:r>
              <a:rPr lang="nl-NL" sz="1400" b="0" i="0" dirty="0" err="1" smtClean="0">
                <a:solidFill>
                  <a:srgbClr val="949594"/>
                </a:solidFill>
                <a:latin typeface="Arial" charset="0"/>
                <a:ea typeface="Arial" charset="0"/>
                <a:cs typeface="Arial" charset="0"/>
              </a:rPr>
              <a:t>Odipsant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magnimet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quod</a:t>
            </a:r>
            <a:r>
              <a:rPr lang="nl-NL" sz="1400" b="0" i="0" dirty="0" smtClean="0">
                <a:solidFill>
                  <a:srgbClr val="949594"/>
                </a:solidFill>
                <a:latin typeface="Arial" charset="0"/>
                <a:ea typeface="Arial" charset="0"/>
                <a:cs typeface="Arial" charset="0"/>
              </a:rPr>
              <a:t> et </a:t>
            </a:r>
            <a:r>
              <a:rPr lang="nl-NL" sz="1400" b="0" i="0" dirty="0" err="1" smtClean="0">
                <a:solidFill>
                  <a:srgbClr val="949594"/>
                </a:solidFill>
                <a:latin typeface="Arial" charset="0"/>
                <a:ea typeface="Arial" charset="0"/>
                <a:cs typeface="Arial" charset="0"/>
              </a:rPr>
              <a:t>porrum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eles</a:t>
            </a:r>
            <a:r>
              <a:rPr lang="nl-NL" sz="1400" b="0" i="0" dirty="0" smtClean="0">
                <a:solidFill>
                  <a:srgbClr val="949594"/>
                </a:solidFill>
                <a:latin typeface="Arial" charset="0"/>
                <a:ea typeface="Arial" charset="0"/>
                <a:cs typeface="Arial" charset="0"/>
              </a:rPr>
              <a:t> ut ad es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consequiam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idem ne </a:t>
            </a:r>
            <a:r>
              <a:rPr lang="nl-NL" sz="1400" b="0" i="0" dirty="0" err="1" smtClean="0">
                <a:solidFill>
                  <a:srgbClr val="949594"/>
                </a:solidFill>
                <a:latin typeface="Arial" charset="0"/>
                <a:ea typeface="Arial" charset="0"/>
                <a:cs typeface="Arial" charset="0"/>
              </a:rPr>
              <a:t>elitincid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expelles</a:t>
            </a:r>
            <a:r>
              <a:rPr lang="nl-NL" sz="1400" b="0" i="0" dirty="0" smtClean="0">
                <a:solidFill>
                  <a:srgbClr val="949594"/>
                </a:solidFill>
                <a:latin typeface="Arial" charset="0"/>
                <a:ea typeface="Arial" charset="0"/>
                <a:cs typeface="Arial" charset="0"/>
              </a:rPr>
              <a:t> et as </a:t>
            </a:r>
            <a:r>
              <a:rPr lang="nl-NL" sz="1400" b="0" i="0" dirty="0" err="1" smtClean="0">
                <a:solidFill>
                  <a:srgbClr val="949594"/>
                </a:solidFill>
                <a:latin typeface="Arial" charset="0"/>
                <a:ea typeface="Arial" charset="0"/>
                <a:cs typeface="Arial" charset="0"/>
              </a:rPr>
              <a:t>eatem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iducipiet</a:t>
            </a:r>
            <a:r>
              <a:rPr lang="nl-NL" sz="1400" b="0" i="0" dirty="0" smtClean="0">
                <a:solidFill>
                  <a:srgbClr val="949594"/>
                </a:solidFill>
                <a:latin typeface="Arial" charset="0"/>
                <a:ea typeface="Arial" charset="0"/>
                <a:cs typeface="Arial" charset="0"/>
              </a:rPr>
              <a:t> es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quideles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dolorita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inturest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molestis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ma </a:t>
            </a:r>
            <a:r>
              <a:rPr lang="nl-NL" sz="1400" b="0" i="0" dirty="0" err="1" smtClean="0">
                <a:solidFill>
                  <a:srgbClr val="949594"/>
                </a:solidFill>
                <a:latin typeface="Arial" charset="0"/>
                <a:ea typeface="Arial" charset="0"/>
                <a:cs typeface="Arial" charset="0"/>
              </a:rPr>
              <a:t>doloreiunt</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aceat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aspienecto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dolecerrum</a:t>
            </a:r>
            <a:r>
              <a:rPr lang="nl-NL" sz="1400" b="0" i="0" dirty="0" smtClean="0">
                <a:solidFill>
                  <a:srgbClr val="949594"/>
                </a:solidFill>
                <a:latin typeface="Arial" charset="0"/>
                <a:ea typeface="Arial" charset="0"/>
                <a:cs typeface="Arial" charset="0"/>
              </a:rPr>
              <a:t>, tem </a:t>
            </a:r>
            <a:r>
              <a:rPr lang="nl-NL" sz="1400" b="0" i="0" dirty="0" err="1" smtClean="0">
                <a:solidFill>
                  <a:srgbClr val="949594"/>
                </a:solidFill>
                <a:latin typeface="Arial" charset="0"/>
                <a:ea typeface="Arial" charset="0"/>
                <a:cs typeface="Arial" charset="0"/>
              </a:rPr>
              <a:t>dolorio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nsequi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oditibu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sapitas</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pelibus</a:t>
            </a:r>
            <a:r>
              <a:rPr lang="nl-NL" sz="1400" b="0" i="0" dirty="0" smtClean="0">
                <a:solidFill>
                  <a:srgbClr val="949594"/>
                </a:solidFill>
                <a:latin typeface="Arial" charset="0"/>
                <a:ea typeface="Arial" charset="0"/>
                <a:cs typeface="Arial" charset="0"/>
              </a:rPr>
              <a:t>, quo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si </a:t>
            </a:r>
            <a:r>
              <a:rPr lang="nl-NL" sz="1400" b="0" i="0" dirty="0" err="1" smtClean="0">
                <a:solidFill>
                  <a:srgbClr val="949594"/>
                </a:solidFill>
                <a:latin typeface="Arial" charset="0"/>
                <a:ea typeface="Arial" charset="0"/>
                <a:cs typeface="Arial" charset="0"/>
              </a:rPr>
              <a:t>nobis</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cumquo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inveria</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eiciet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intiscidit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eatempo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ssequam</a:t>
            </a:r>
            <a:r>
              <a:rPr lang="nl-NL" sz="1400" b="0" i="0" dirty="0" smtClean="0">
                <a:solidFill>
                  <a:srgbClr val="949594"/>
                </a:solidFill>
                <a:latin typeface="Arial" charset="0"/>
                <a:ea typeface="Arial" charset="0"/>
                <a:cs typeface="Arial" charset="0"/>
              </a:rPr>
              <a:t> es dolo </a:t>
            </a:r>
            <a:r>
              <a:rPr lang="nl-NL" sz="1400" b="0" i="0" dirty="0" err="1" smtClean="0">
                <a:solidFill>
                  <a:srgbClr val="949594"/>
                </a:solidFill>
                <a:latin typeface="Arial" charset="0"/>
                <a:ea typeface="Arial" charset="0"/>
                <a:cs typeface="Arial" charset="0"/>
              </a:rPr>
              <a:t>occulpa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sinctuscita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in </a:t>
            </a:r>
            <a:r>
              <a:rPr lang="nl-NL" sz="1400" b="0" i="0" dirty="0" err="1" smtClean="0">
                <a:solidFill>
                  <a:srgbClr val="949594"/>
                </a:solidFill>
                <a:latin typeface="Arial" charset="0"/>
                <a:ea typeface="Arial" charset="0"/>
                <a:cs typeface="Arial" charset="0"/>
              </a:rPr>
              <a:t>pore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laborpostin</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vellupt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asperorem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volesequam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ame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ommolendit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acerrum</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vero</a:t>
            </a:r>
            <a:r>
              <a:rPr lang="nl-NL" sz="1400" b="0" i="0" dirty="0" smtClean="0">
                <a:solidFill>
                  <a:srgbClr val="949594"/>
                </a:solidFill>
                <a:latin typeface="Arial" charset="0"/>
                <a:ea typeface="Arial" charset="0"/>
                <a:cs typeface="Arial" charset="0"/>
              </a:rPr>
              <a:t> tem fuga. </a:t>
            </a:r>
            <a:r>
              <a:rPr lang="nl-NL" sz="1400" b="0" i="0" dirty="0" err="1" smtClean="0">
                <a:solidFill>
                  <a:srgbClr val="949594"/>
                </a:solidFill>
                <a:latin typeface="Arial" charset="0"/>
                <a:ea typeface="Arial" charset="0"/>
                <a:cs typeface="Arial" charset="0"/>
              </a:rPr>
              <a:t>Peria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ducienis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iusamsitibero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dellabo</a:t>
            </a:r>
            <a:r>
              <a:rPr lang="nl-NL" sz="1400" b="0" i="0" dirty="0" smtClean="0">
                <a:solidFill>
                  <a:srgbClr val="949594"/>
                </a:solidFill>
                <a:latin typeface="Arial" charset="0"/>
                <a:ea typeface="Arial" charset="0"/>
                <a:cs typeface="Arial" charset="0"/>
              </a:rPr>
              <a:t>. Ut a </a:t>
            </a:r>
            <a:r>
              <a:rPr lang="nl-NL" sz="1400" b="0" i="0" dirty="0" err="1" smtClean="0">
                <a:solidFill>
                  <a:srgbClr val="949594"/>
                </a:solidFill>
                <a:latin typeface="Arial" charset="0"/>
                <a:ea typeface="Arial" charset="0"/>
                <a:cs typeface="Arial" charset="0"/>
              </a:rPr>
              <a:t>sum</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providel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issun</a:t>
            </a:r>
            <a:endParaRPr lang="nl-NL" sz="1400" b="0" i="0" dirty="0">
              <a:solidFill>
                <a:srgbClr val="949594"/>
              </a:solidFill>
              <a:latin typeface="Arial" charset="0"/>
              <a:ea typeface="Arial" charset="0"/>
              <a:cs typeface="Arial" charset="0"/>
            </a:endParaRPr>
          </a:p>
        </p:txBody>
      </p:sp>
    </p:spTree>
    <p:extLst>
      <p:ext uri="{BB962C8B-B14F-4D97-AF65-F5344CB8AC3E}">
        <p14:creationId xmlns:p14="http://schemas.microsoft.com/office/powerpoint/2010/main" xmlns="" val="319171522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GINA 2 KOLOMS">
    <p:spTree>
      <p:nvGrpSpPr>
        <p:cNvPr id="1" name=""/>
        <p:cNvGrpSpPr/>
        <p:nvPr/>
      </p:nvGrpSpPr>
      <p:grpSpPr>
        <a:xfrm>
          <a:off x="0" y="0"/>
          <a:ext cx="0" cy="0"/>
          <a:chOff x="0" y="0"/>
          <a:chExt cx="0" cy="0"/>
        </a:xfrm>
      </p:grpSpPr>
      <p:sp>
        <p:nvSpPr>
          <p:cNvPr id="3" name="Titel 22"/>
          <p:cNvSpPr>
            <a:spLocks noGrp="1"/>
          </p:cNvSpPr>
          <p:nvPr>
            <p:ph type="title" hasCustomPrompt="1"/>
          </p:nvPr>
        </p:nvSpPr>
        <p:spPr>
          <a:xfrm>
            <a:off x="523876" y="469899"/>
            <a:ext cx="5810018" cy="788414"/>
          </a:xfrm>
          <a:prstGeom prst="rect">
            <a:avLst/>
          </a:prstGeom>
        </p:spPr>
        <p:txBody>
          <a:bodyPr/>
          <a:lstStyle/>
          <a:p>
            <a:r>
              <a:rPr lang="nl-NL" sz="4000" dirty="0" smtClean="0">
                <a:solidFill>
                  <a:srgbClr val="2486BC"/>
                </a:solidFill>
                <a:latin typeface="Arial" charset="0"/>
                <a:ea typeface="Arial" charset="0"/>
                <a:cs typeface="Arial" charset="0"/>
              </a:rPr>
              <a:t>Kopregel</a:t>
            </a:r>
            <a:endParaRPr lang="nl-NL" dirty="0">
              <a:solidFill>
                <a:srgbClr val="2486BC"/>
              </a:solidFill>
            </a:endParaRPr>
          </a:p>
        </p:txBody>
      </p:sp>
      <p:sp>
        <p:nvSpPr>
          <p:cNvPr id="4" name="Tijdelijke aanduiding voor tekst 32"/>
          <p:cNvSpPr>
            <a:spLocks noGrp="1"/>
          </p:cNvSpPr>
          <p:nvPr>
            <p:ph type="body" sz="quarter" idx="10" hasCustomPrompt="1"/>
          </p:nvPr>
        </p:nvSpPr>
        <p:spPr>
          <a:xfrm>
            <a:off x="523875" y="1258888"/>
            <a:ext cx="5810882" cy="539750"/>
          </a:xfrm>
          <a:prstGeom prst="rect">
            <a:avLst/>
          </a:prstGeom>
        </p:spPr>
        <p:txBody>
          <a:bodyPr/>
          <a:lstStyle>
            <a:lvl1pPr marL="0" indent="0">
              <a:buNone/>
              <a:defRPr sz="2400" b="0" i="0">
                <a:solidFill>
                  <a:srgbClr val="949594"/>
                </a:solidFill>
                <a:latin typeface="Arial" charset="0"/>
                <a:ea typeface="Arial" charset="0"/>
                <a:cs typeface="Arial" charset="0"/>
              </a:defRPr>
            </a:lvl1pPr>
          </a:lstStyle>
          <a:p>
            <a:r>
              <a:rPr lang="nl-NL" sz="2500" b="0" i="0" dirty="0" err="1" smtClean="0">
                <a:solidFill>
                  <a:srgbClr val="949594"/>
                </a:solidFill>
                <a:latin typeface="Arial" charset="0"/>
                <a:ea typeface="Arial" charset="0"/>
                <a:cs typeface="Arial" charset="0"/>
              </a:rPr>
              <a:t>Subregel</a:t>
            </a:r>
            <a:endParaRPr lang="nl-NL" sz="2500" b="0" i="0" dirty="0">
              <a:solidFill>
                <a:srgbClr val="949594"/>
              </a:solidFill>
              <a:latin typeface="Arial" charset="0"/>
              <a:ea typeface="Arial" charset="0"/>
              <a:cs typeface="Arial" charset="0"/>
            </a:endParaRPr>
          </a:p>
        </p:txBody>
      </p:sp>
      <p:sp>
        <p:nvSpPr>
          <p:cNvPr id="5" name="Tijdelijke aanduiding voor tekst 34"/>
          <p:cNvSpPr>
            <a:spLocks noGrp="1"/>
          </p:cNvSpPr>
          <p:nvPr>
            <p:ph type="body" sz="quarter" idx="11" hasCustomPrompt="1"/>
          </p:nvPr>
        </p:nvSpPr>
        <p:spPr>
          <a:xfrm>
            <a:off x="523875" y="1798638"/>
            <a:ext cx="8147050" cy="2589212"/>
          </a:xfrm>
          <a:prstGeom prst="rect">
            <a:avLst/>
          </a:prstGeom>
        </p:spPr>
        <p:txBody>
          <a:bodyPr numCol="2" spcCol="360000"/>
          <a:lstStyle>
            <a:lvl1pPr marL="0" indent="0">
              <a:buNone/>
              <a:defRPr sz="1400" b="0" i="0" baseline="0">
                <a:solidFill>
                  <a:srgbClr val="949594"/>
                </a:solidFill>
                <a:latin typeface="Arial" charset="0"/>
                <a:ea typeface="Arial" charset="0"/>
                <a:cs typeface="Arial" charset="0"/>
              </a:defRPr>
            </a:lvl1pPr>
          </a:lstStyle>
          <a:p>
            <a:r>
              <a:rPr lang="nl-NL" sz="1400" b="0" i="0" dirty="0" err="1" smtClean="0">
                <a:solidFill>
                  <a:srgbClr val="949594"/>
                </a:solidFill>
                <a:latin typeface="Arial" charset="0"/>
                <a:ea typeface="Arial" charset="0"/>
                <a:cs typeface="Arial" charset="0"/>
              </a:rPr>
              <a:t>Lecus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acium</a:t>
            </a:r>
            <a:r>
              <a:rPr lang="nl-NL" sz="1400" b="0" i="0" dirty="0" smtClean="0">
                <a:solidFill>
                  <a:srgbClr val="949594"/>
                </a:solidFill>
                <a:latin typeface="Arial" charset="0"/>
                <a:ea typeface="Arial" charset="0"/>
                <a:cs typeface="Arial" charset="0"/>
              </a:rPr>
              <a:t> fuga. Et </a:t>
            </a:r>
            <a:r>
              <a:rPr lang="nl-NL" sz="1400" b="0" i="0" dirty="0" err="1" smtClean="0">
                <a:solidFill>
                  <a:srgbClr val="949594"/>
                </a:solidFill>
                <a:latin typeface="Arial" charset="0"/>
                <a:ea typeface="Arial" charset="0"/>
                <a:cs typeface="Arial" charset="0"/>
              </a:rPr>
              <a:t>acerro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utemporiam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harchiliquam</a:t>
            </a:r>
            <a:r>
              <a:rPr lang="nl-NL" sz="1400" b="0" i="0" dirty="0" smtClean="0">
                <a:solidFill>
                  <a:srgbClr val="949594"/>
                </a:solidFill>
                <a:latin typeface="Arial" charset="0"/>
                <a:ea typeface="Arial" charset="0"/>
                <a:cs typeface="Arial" charset="0"/>
              </a:rPr>
              <a:t> fuga. </a:t>
            </a:r>
            <a:r>
              <a:rPr lang="nl-NL" sz="1400" b="0" i="0" dirty="0" err="1" smtClean="0">
                <a:solidFill>
                  <a:srgbClr val="949594"/>
                </a:solidFill>
                <a:latin typeface="Arial" charset="0"/>
                <a:ea typeface="Arial" charset="0"/>
                <a:cs typeface="Arial" charset="0"/>
              </a:rPr>
              <a:t>Occus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endesci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endaeseque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tecatem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a:t>
            </a:r>
            <a:r>
              <a:rPr lang="nl-NL" sz="1400" b="0" i="0" dirty="0" smtClean="0">
                <a:solidFill>
                  <a:srgbClr val="949594"/>
                </a:solidFill>
                <a:latin typeface="Arial" charset="0"/>
                <a:ea typeface="Arial" charset="0"/>
                <a:cs typeface="Arial" charset="0"/>
              </a:rPr>
              <a:t> vent </a:t>
            </a:r>
            <a:r>
              <a:rPr lang="nl-NL" sz="1400" b="0" i="0" dirty="0" err="1" smtClean="0">
                <a:solidFill>
                  <a:srgbClr val="949594"/>
                </a:solidFill>
                <a:latin typeface="Arial" charset="0"/>
                <a:ea typeface="Arial" charset="0"/>
                <a:cs typeface="Arial" charset="0"/>
              </a:rPr>
              <a:t>licatis</a:t>
            </a:r>
            <a:r>
              <a:rPr lang="nl-NL" sz="1400" b="0" i="0" dirty="0" smtClean="0">
                <a:solidFill>
                  <a:srgbClr val="949594"/>
                </a:solidFill>
                <a:latin typeface="Arial" charset="0"/>
                <a:ea typeface="Arial" charset="0"/>
                <a:cs typeface="Arial" charset="0"/>
              </a:rPr>
              <a:t> ad </a:t>
            </a:r>
            <a:r>
              <a:rPr lang="nl-NL" sz="1400" b="0" i="0" dirty="0" err="1" smtClean="0">
                <a:solidFill>
                  <a:srgbClr val="949594"/>
                </a:solidFill>
                <a:latin typeface="Arial" charset="0"/>
                <a:ea typeface="Arial" charset="0"/>
                <a:cs typeface="Arial" charset="0"/>
              </a:rPr>
              <a:t>eium</a:t>
            </a:r>
            <a:r>
              <a:rPr lang="nl-NL" sz="1400" b="0" i="0" dirty="0" smtClean="0">
                <a:solidFill>
                  <a:srgbClr val="949594"/>
                </a:solidFill>
                <a:latin typeface="Arial" charset="0"/>
                <a:ea typeface="Arial" charset="0"/>
                <a:cs typeface="Arial" charset="0"/>
              </a:rPr>
              <a:t> la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nus</a:t>
            </a:r>
            <a:r>
              <a:rPr lang="nl-NL" sz="1400" b="0" i="0" dirty="0" smtClean="0">
                <a:solidFill>
                  <a:srgbClr val="949594"/>
                </a:solidFill>
                <a:latin typeface="Arial" charset="0"/>
                <a:ea typeface="Arial" charset="0"/>
                <a:cs typeface="Arial" charset="0"/>
              </a:rPr>
              <a:t>.</a:t>
            </a:r>
            <a:br>
              <a:rPr lang="nl-NL" sz="1400" b="0" i="0" dirty="0" smtClean="0">
                <a:solidFill>
                  <a:srgbClr val="949594"/>
                </a:solidFill>
                <a:latin typeface="Arial" charset="0"/>
                <a:ea typeface="Arial" charset="0"/>
                <a:cs typeface="Arial" charset="0"/>
              </a:rPr>
            </a:br>
            <a:r>
              <a:rPr lang="nl-NL" sz="1400" b="0" i="0" dirty="0" smtClean="0">
                <a:solidFill>
                  <a:srgbClr val="949594"/>
                </a:solidFill>
                <a:latin typeface="Arial" charset="0"/>
                <a:ea typeface="Arial" charset="0"/>
                <a:cs typeface="Arial" charset="0"/>
              </a:rPr>
              <a:t/>
            </a:r>
            <a:br>
              <a:rPr lang="nl-NL" sz="1400" b="0" i="0" dirty="0" smtClean="0">
                <a:solidFill>
                  <a:srgbClr val="949594"/>
                </a:solidFill>
                <a:latin typeface="Arial" charset="0"/>
                <a:ea typeface="Arial" charset="0"/>
                <a:cs typeface="Arial" charset="0"/>
              </a:rPr>
            </a:br>
            <a:r>
              <a:rPr lang="nl-NL" sz="1400" b="0" i="0" dirty="0" err="1" smtClean="0">
                <a:solidFill>
                  <a:srgbClr val="949594"/>
                </a:solidFill>
                <a:latin typeface="Arial" charset="0"/>
                <a:ea typeface="Arial" charset="0"/>
                <a:cs typeface="Arial" charset="0"/>
              </a:rPr>
              <a:t>Odipsant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magnimet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quod</a:t>
            </a:r>
            <a:r>
              <a:rPr lang="nl-NL" sz="1400" b="0" i="0" dirty="0" smtClean="0">
                <a:solidFill>
                  <a:srgbClr val="949594"/>
                </a:solidFill>
                <a:latin typeface="Arial" charset="0"/>
                <a:ea typeface="Arial" charset="0"/>
                <a:cs typeface="Arial" charset="0"/>
              </a:rPr>
              <a:t> et </a:t>
            </a:r>
            <a:r>
              <a:rPr lang="nl-NL" sz="1400" b="0" i="0" dirty="0" err="1" smtClean="0">
                <a:solidFill>
                  <a:srgbClr val="949594"/>
                </a:solidFill>
                <a:latin typeface="Arial" charset="0"/>
                <a:ea typeface="Arial" charset="0"/>
                <a:cs typeface="Arial" charset="0"/>
              </a:rPr>
              <a:t>porrum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eles</a:t>
            </a:r>
            <a:r>
              <a:rPr lang="nl-NL" sz="1400" b="0" i="0" dirty="0" smtClean="0">
                <a:solidFill>
                  <a:srgbClr val="949594"/>
                </a:solidFill>
                <a:latin typeface="Arial" charset="0"/>
                <a:ea typeface="Arial" charset="0"/>
                <a:cs typeface="Arial" charset="0"/>
              </a:rPr>
              <a:t> ut ad es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consequiam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idem ne </a:t>
            </a:r>
            <a:r>
              <a:rPr lang="nl-NL" sz="1400" b="0" i="0" dirty="0" err="1" smtClean="0">
                <a:solidFill>
                  <a:srgbClr val="949594"/>
                </a:solidFill>
                <a:latin typeface="Arial" charset="0"/>
                <a:ea typeface="Arial" charset="0"/>
                <a:cs typeface="Arial" charset="0"/>
              </a:rPr>
              <a:t>elitincid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expelles</a:t>
            </a:r>
            <a:r>
              <a:rPr lang="nl-NL" sz="1400" b="0" i="0" dirty="0" smtClean="0">
                <a:solidFill>
                  <a:srgbClr val="949594"/>
                </a:solidFill>
                <a:latin typeface="Arial" charset="0"/>
                <a:ea typeface="Arial" charset="0"/>
                <a:cs typeface="Arial" charset="0"/>
              </a:rPr>
              <a:t> et as </a:t>
            </a:r>
            <a:r>
              <a:rPr lang="nl-NL" sz="1400" b="0" i="0" dirty="0" err="1" smtClean="0">
                <a:solidFill>
                  <a:srgbClr val="949594"/>
                </a:solidFill>
                <a:latin typeface="Arial" charset="0"/>
                <a:ea typeface="Arial" charset="0"/>
                <a:cs typeface="Arial" charset="0"/>
              </a:rPr>
              <a:t>eatem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iducipiet</a:t>
            </a:r>
            <a:r>
              <a:rPr lang="nl-NL" sz="1400" b="0" i="0" dirty="0" smtClean="0">
                <a:solidFill>
                  <a:srgbClr val="949594"/>
                </a:solidFill>
                <a:latin typeface="Arial" charset="0"/>
                <a:ea typeface="Arial" charset="0"/>
                <a:cs typeface="Arial" charset="0"/>
              </a:rPr>
              <a:t> es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quideles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dolorita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inturest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molestis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ma </a:t>
            </a:r>
            <a:r>
              <a:rPr lang="nl-NL" sz="1400" b="0" i="0" dirty="0" err="1" smtClean="0">
                <a:solidFill>
                  <a:srgbClr val="949594"/>
                </a:solidFill>
                <a:latin typeface="Arial" charset="0"/>
                <a:ea typeface="Arial" charset="0"/>
                <a:cs typeface="Arial" charset="0"/>
              </a:rPr>
              <a:t>doloreiunt</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aceat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aspienecto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dolecerrum</a:t>
            </a:r>
            <a:r>
              <a:rPr lang="nl-NL" sz="1400" b="0" i="0" dirty="0" smtClean="0">
                <a:solidFill>
                  <a:srgbClr val="949594"/>
                </a:solidFill>
                <a:latin typeface="Arial" charset="0"/>
                <a:ea typeface="Arial" charset="0"/>
                <a:cs typeface="Arial" charset="0"/>
              </a:rPr>
              <a:t>, tem </a:t>
            </a:r>
            <a:r>
              <a:rPr lang="nl-NL" sz="1400" b="0" i="0" dirty="0" err="1" smtClean="0">
                <a:solidFill>
                  <a:srgbClr val="949594"/>
                </a:solidFill>
                <a:latin typeface="Arial" charset="0"/>
                <a:ea typeface="Arial" charset="0"/>
                <a:cs typeface="Arial" charset="0"/>
              </a:rPr>
              <a:t>dolorio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nsequi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oditibu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sapitas</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pelibus</a:t>
            </a:r>
            <a:r>
              <a:rPr lang="nl-NL" sz="1400" b="0" i="0" dirty="0" smtClean="0">
                <a:solidFill>
                  <a:srgbClr val="949594"/>
                </a:solidFill>
                <a:latin typeface="Arial" charset="0"/>
                <a:ea typeface="Arial" charset="0"/>
                <a:cs typeface="Arial" charset="0"/>
              </a:rPr>
              <a:t>, quo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si </a:t>
            </a:r>
            <a:r>
              <a:rPr lang="nl-NL" sz="1400" b="0" i="0" dirty="0" err="1" smtClean="0">
                <a:solidFill>
                  <a:srgbClr val="949594"/>
                </a:solidFill>
                <a:latin typeface="Arial" charset="0"/>
                <a:ea typeface="Arial" charset="0"/>
                <a:cs typeface="Arial" charset="0"/>
              </a:rPr>
              <a:t>nobis</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cumquo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inveria</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eiciet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intiscidit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eatempo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ssequam</a:t>
            </a:r>
            <a:r>
              <a:rPr lang="nl-NL" sz="1400" b="0" i="0" dirty="0" smtClean="0">
                <a:solidFill>
                  <a:srgbClr val="949594"/>
                </a:solidFill>
                <a:latin typeface="Arial" charset="0"/>
                <a:ea typeface="Arial" charset="0"/>
                <a:cs typeface="Arial" charset="0"/>
              </a:rPr>
              <a:t> es dolo </a:t>
            </a:r>
            <a:r>
              <a:rPr lang="nl-NL" sz="1400" b="0" i="0" dirty="0" err="1" smtClean="0">
                <a:solidFill>
                  <a:srgbClr val="949594"/>
                </a:solidFill>
                <a:latin typeface="Arial" charset="0"/>
                <a:ea typeface="Arial" charset="0"/>
                <a:cs typeface="Arial" charset="0"/>
              </a:rPr>
              <a:t>occulpa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sinctuscita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in </a:t>
            </a:r>
            <a:r>
              <a:rPr lang="nl-NL" sz="1400" b="0" i="0" dirty="0" err="1" smtClean="0">
                <a:solidFill>
                  <a:srgbClr val="949594"/>
                </a:solidFill>
                <a:latin typeface="Arial" charset="0"/>
                <a:ea typeface="Arial" charset="0"/>
                <a:cs typeface="Arial" charset="0"/>
              </a:rPr>
              <a:t>pore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laborpostin</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vellupt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asperorem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volesequam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ame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ommolendit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acerrum</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vero</a:t>
            </a:r>
            <a:r>
              <a:rPr lang="nl-NL" sz="1400" b="0" i="0" dirty="0" smtClean="0">
                <a:solidFill>
                  <a:srgbClr val="949594"/>
                </a:solidFill>
                <a:latin typeface="Arial" charset="0"/>
                <a:ea typeface="Arial" charset="0"/>
                <a:cs typeface="Arial" charset="0"/>
              </a:rPr>
              <a:t> tem fuga. </a:t>
            </a:r>
            <a:r>
              <a:rPr lang="nl-NL" sz="1400" b="0" i="0" dirty="0" err="1" smtClean="0">
                <a:solidFill>
                  <a:srgbClr val="949594"/>
                </a:solidFill>
                <a:latin typeface="Arial" charset="0"/>
                <a:ea typeface="Arial" charset="0"/>
                <a:cs typeface="Arial" charset="0"/>
              </a:rPr>
              <a:t>Peria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ducienis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iusamsitibero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dellabo</a:t>
            </a:r>
            <a:r>
              <a:rPr lang="nl-NL" sz="1400" b="0" i="0" dirty="0" smtClean="0">
                <a:solidFill>
                  <a:srgbClr val="949594"/>
                </a:solidFill>
                <a:latin typeface="Arial" charset="0"/>
                <a:ea typeface="Arial" charset="0"/>
                <a:cs typeface="Arial" charset="0"/>
              </a:rPr>
              <a:t>. Ut a </a:t>
            </a:r>
            <a:r>
              <a:rPr lang="nl-NL" sz="1400" b="0" i="0" dirty="0" err="1" smtClean="0">
                <a:solidFill>
                  <a:srgbClr val="949594"/>
                </a:solidFill>
                <a:latin typeface="Arial" charset="0"/>
                <a:ea typeface="Arial" charset="0"/>
                <a:cs typeface="Arial" charset="0"/>
              </a:rPr>
              <a:t>sum</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providel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issun</a:t>
            </a:r>
            <a:endParaRPr lang="nl-NL" sz="1400" b="0" i="0" dirty="0">
              <a:solidFill>
                <a:srgbClr val="949594"/>
              </a:solidFill>
              <a:latin typeface="Arial" charset="0"/>
              <a:ea typeface="Arial" charset="0"/>
              <a:cs typeface="Arial" charset="0"/>
            </a:endParaRPr>
          </a:p>
        </p:txBody>
      </p:sp>
    </p:spTree>
    <p:extLst>
      <p:ext uri="{BB962C8B-B14F-4D97-AF65-F5344CB8AC3E}">
        <p14:creationId xmlns:p14="http://schemas.microsoft.com/office/powerpoint/2010/main" xmlns="" val="171870834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GINA 1 KOLOM + BEELD">
    <p:spTree>
      <p:nvGrpSpPr>
        <p:cNvPr id="1" name=""/>
        <p:cNvGrpSpPr/>
        <p:nvPr/>
      </p:nvGrpSpPr>
      <p:grpSpPr>
        <a:xfrm>
          <a:off x="0" y="0"/>
          <a:ext cx="0" cy="0"/>
          <a:chOff x="0" y="0"/>
          <a:chExt cx="0" cy="0"/>
        </a:xfrm>
      </p:grpSpPr>
      <p:sp>
        <p:nvSpPr>
          <p:cNvPr id="3" name="Titel 22"/>
          <p:cNvSpPr>
            <a:spLocks noGrp="1"/>
          </p:cNvSpPr>
          <p:nvPr>
            <p:ph type="title" hasCustomPrompt="1"/>
          </p:nvPr>
        </p:nvSpPr>
        <p:spPr>
          <a:xfrm>
            <a:off x="523876" y="469899"/>
            <a:ext cx="5720808" cy="788414"/>
          </a:xfrm>
          <a:prstGeom prst="rect">
            <a:avLst/>
          </a:prstGeom>
        </p:spPr>
        <p:txBody>
          <a:bodyPr/>
          <a:lstStyle/>
          <a:p>
            <a:r>
              <a:rPr lang="nl-NL" sz="4000" dirty="0" smtClean="0">
                <a:solidFill>
                  <a:srgbClr val="2486BC"/>
                </a:solidFill>
                <a:latin typeface="Arial" charset="0"/>
                <a:ea typeface="Arial" charset="0"/>
                <a:cs typeface="Arial" charset="0"/>
              </a:rPr>
              <a:t>Kopregel</a:t>
            </a:r>
            <a:endParaRPr lang="nl-NL" dirty="0">
              <a:solidFill>
                <a:srgbClr val="2486BC"/>
              </a:solidFill>
            </a:endParaRPr>
          </a:p>
        </p:txBody>
      </p:sp>
      <p:sp>
        <p:nvSpPr>
          <p:cNvPr id="4" name="Tijdelijke aanduiding voor tekst 32"/>
          <p:cNvSpPr>
            <a:spLocks noGrp="1"/>
          </p:cNvSpPr>
          <p:nvPr>
            <p:ph type="body" sz="quarter" idx="10" hasCustomPrompt="1"/>
          </p:nvPr>
        </p:nvSpPr>
        <p:spPr>
          <a:xfrm>
            <a:off x="525915" y="1258888"/>
            <a:ext cx="5721659" cy="539750"/>
          </a:xfrm>
          <a:prstGeom prst="rect">
            <a:avLst/>
          </a:prstGeom>
        </p:spPr>
        <p:txBody>
          <a:bodyPr/>
          <a:lstStyle>
            <a:lvl1pPr marL="0" indent="0">
              <a:buNone/>
              <a:defRPr sz="2400" b="0" i="0">
                <a:solidFill>
                  <a:srgbClr val="949594"/>
                </a:solidFill>
                <a:latin typeface="Arial" charset="0"/>
                <a:ea typeface="Arial" charset="0"/>
                <a:cs typeface="Arial" charset="0"/>
              </a:defRPr>
            </a:lvl1pPr>
          </a:lstStyle>
          <a:p>
            <a:r>
              <a:rPr lang="nl-NL" sz="2500" b="0" i="0" dirty="0" err="1" smtClean="0">
                <a:solidFill>
                  <a:srgbClr val="949594"/>
                </a:solidFill>
                <a:latin typeface="Arial" charset="0"/>
                <a:ea typeface="Arial" charset="0"/>
                <a:cs typeface="Arial" charset="0"/>
              </a:rPr>
              <a:t>Subregel</a:t>
            </a:r>
            <a:endParaRPr lang="nl-NL" sz="2500" b="0" i="0" dirty="0">
              <a:solidFill>
                <a:srgbClr val="949594"/>
              </a:solidFill>
              <a:latin typeface="Arial" charset="0"/>
              <a:ea typeface="Arial" charset="0"/>
              <a:cs typeface="Arial" charset="0"/>
            </a:endParaRPr>
          </a:p>
        </p:txBody>
      </p:sp>
      <p:sp>
        <p:nvSpPr>
          <p:cNvPr id="5" name="Tijdelijke aanduiding voor tekst 34"/>
          <p:cNvSpPr>
            <a:spLocks noGrp="1"/>
          </p:cNvSpPr>
          <p:nvPr>
            <p:ph type="body" sz="quarter" idx="11" hasCustomPrompt="1"/>
          </p:nvPr>
        </p:nvSpPr>
        <p:spPr>
          <a:xfrm>
            <a:off x="525914" y="1798638"/>
            <a:ext cx="3847832" cy="3505318"/>
          </a:xfrm>
          <a:prstGeom prst="rect">
            <a:avLst/>
          </a:prstGeom>
        </p:spPr>
        <p:txBody>
          <a:bodyPr/>
          <a:lstStyle>
            <a:lvl1pPr marL="0" indent="0">
              <a:buNone/>
              <a:defRPr sz="1400" b="0" i="0" baseline="0">
                <a:solidFill>
                  <a:srgbClr val="949594"/>
                </a:solidFill>
                <a:latin typeface="Arial" charset="0"/>
                <a:ea typeface="Arial" charset="0"/>
                <a:cs typeface="Arial" charset="0"/>
              </a:defRPr>
            </a:lvl1pPr>
          </a:lstStyle>
          <a:p>
            <a:r>
              <a:rPr lang="nl-NL" sz="1400" b="0" i="0" dirty="0" err="1" smtClean="0">
                <a:solidFill>
                  <a:srgbClr val="949594"/>
                </a:solidFill>
                <a:latin typeface="Arial" charset="0"/>
                <a:ea typeface="Arial" charset="0"/>
                <a:cs typeface="Arial" charset="0"/>
              </a:rPr>
              <a:t>Lecus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acium</a:t>
            </a:r>
            <a:r>
              <a:rPr lang="nl-NL" sz="1400" b="0" i="0" dirty="0" smtClean="0">
                <a:solidFill>
                  <a:srgbClr val="949594"/>
                </a:solidFill>
                <a:latin typeface="Arial" charset="0"/>
                <a:ea typeface="Arial" charset="0"/>
                <a:cs typeface="Arial" charset="0"/>
              </a:rPr>
              <a:t> fuga. Et </a:t>
            </a:r>
            <a:r>
              <a:rPr lang="nl-NL" sz="1400" b="0" i="0" dirty="0" err="1" smtClean="0">
                <a:solidFill>
                  <a:srgbClr val="949594"/>
                </a:solidFill>
                <a:latin typeface="Arial" charset="0"/>
                <a:ea typeface="Arial" charset="0"/>
                <a:cs typeface="Arial" charset="0"/>
              </a:rPr>
              <a:t>acerro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utemporiam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harchiliquam</a:t>
            </a:r>
            <a:r>
              <a:rPr lang="nl-NL" sz="1400" b="0" i="0" dirty="0" smtClean="0">
                <a:solidFill>
                  <a:srgbClr val="949594"/>
                </a:solidFill>
                <a:latin typeface="Arial" charset="0"/>
                <a:ea typeface="Arial" charset="0"/>
                <a:cs typeface="Arial" charset="0"/>
              </a:rPr>
              <a:t> fuga. </a:t>
            </a:r>
            <a:r>
              <a:rPr lang="nl-NL" sz="1400" b="0" i="0" dirty="0" err="1" smtClean="0">
                <a:solidFill>
                  <a:srgbClr val="949594"/>
                </a:solidFill>
                <a:latin typeface="Arial" charset="0"/>
                <a:ea typeface="Arial" charset="0"/>
                <a:cs typeface="Arial" charset="0"/>
              </a:rPr>
              <a:t>Occus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endesci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endaeseque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tecatem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a:t>
            </a:r>
            <a:r>
              <a:rPr lang="nl-NL" sz="1400" b="0" i="0" dirty="0" smtClean="0">
                <a:solidFill>
                  <a:srgbClr val="949594"/>
                </a:solidFill>
                <a:latin typeface="Arial" charset="0"/>
                <a:ea typeface="Arial" charset="0"/>
                <a:cs typeface="Arial" charset="0"/>
              </a:rPr>
              <a:t> vent </a:t>
            </a:r>
            <a:r>
              <a:rPr lang="nl-NL" sz="1400" b="0" i="0" dirty="0" err="1" smtClean="0">
                <a:solidFill>
                  <a:srgbClr val="949594"/>
                </a:solidFill>
                <a:latin typeface="Arial" charset="0"/>
                <a:ea typeface="Arial" charset="0"/>
                <a:cs typeface="Arial" charset="0"/>
              </a:rPr>
              <a:t>licatis</a:t>
            </a:r>
            <a:r>
              <a:rPr lang="nl-NL" sz="1400" b="0" i="0" dirty="0" smtClean="0">
                <a:solidFill>
                  <a:srgbClr val="949594"/>
                </a:solidFill>
                <a:latin typeface="Arial" charset="0"/>
                <a:ea typeface="Arial" charset="0"/>
                <a:cs typeface="Arial" charset="0"/>
              </a:rPr>
              <a:t> ad </a:t>
            </a:r>
            <a:r>
              <a:rPr lang="nl-NL" sz="1400" b="0" i="0" dirty="0" err="1" smtClean="0">
                <a:solidFill>
                  <a:srgbClr val="949594"/>
                </a:solidFill>
                <a:latin typeface="Arial" charset="0"/>
                <a:ea typeface="Arial" charset="0"/>
                <a:cs typeface="Arial" charset="0"/>
              </a:rPr>
              <a:t>eium</a:t>
            </a:r>
            <a:r>
              <a:rPr lang="nl-NL" sz="1400" b="0" i="0" dirty="0" smtClean="0">
                <a:solidFill>
                  <a:srgbClr val="949594"/>
                </a:solidFill>
                <a:latin typeface="Arial" charset="0"/>
                <a:ea typeface="Arial" charset="0"/>
                <a:cs typeface="Arial" charset="0"/>
              </a:rPr>
              <a:t> la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nus</a:t>
            </a:r>
            <a:r>
              <a:rPr lang="nl-NL" sz="1400" b="0" i="0" dirty="0" smtClean="0">
                <a:solidFill>
                  <a:srgbClr val="949594"/>
                </a:solidFill>
                <a:latin typeface="Arial" charset="0"/>
                <a:ea typeface="Arial" charset="0"/>
                <a:cs typeface="Arial" charset="0"/>
              </a:rPr>
              <a:t>.</a:t>
            </a:r>
            <a:br>
              <a:rPr lang="nl-NL" sz="1400" b="0" i="0" dirty="0" smtClean="0">
                <a:solidFill>
                  <a:srgbClr val="949594"/>
                </a:solidFill>
                <a:latin typeface="Arial" charset="0"/>
                <a:ea typeface="Arial" charset="0"/>
                <a:cs typeface="Arial" charset="0"/>
              </a:rPr>
            </a:br>
            <a:r>
              <a:rPr lang="nl-NL" sz="1400" b="0" i="0" dirty="0" smtClean="0">
                <a:solidFill>
                  <a:srgbClr val="949594"/>
                </a:solidFill>
                <a:latin typeface="Arial" charset="0"/>
                <a:ea typeface="Arial" charset="0"/>
                <a:cs typeface="Arial" charset="0"/>
              </a:rPr>
              <a:t/>
            </a:r>
            <a:br>
              <a:rPr lang="nl-NL" sz="1400" b="0" i="0" dirty="0" smtClean="0">
                <a:solidFill>
                  <a:srgbClr val="949594"/>
                </a:solidFill>
                <a:latin typeface="Arial" charset="0"/>
                <a:ea typeface="Arial" charset="0"/>
                <a:cs typeface="Arial" charset="0"/>
              </a:rPr>
            </a:br>
            <a:r>
              <a:rPr lang="nl-NL" sz="1400" b="0" i="0" dirty="0" err="1" smtClean="0">
                <a:solidFill>
                  <a:srgbClr val="949594"/>
                </a:solidFill>
                <a:latin typeface="Arial" charset="0"/>
                <a:ea typeface="Arial" charset="0"/>
                <a:cs typeface="Arial" charset="0"/>
              </a:rPr>
              <a:t>Odipsant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magnimet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quod</a:t>
            </a:r>
            <a:r>
              <a:rPr lang="nl-NL" sz="1400" b="0" i="0" dirty="0" smtClean="0">
                <a:solidFill>
                  <a:srgbClr val="949594"/>
                </a:solidFill>
                <a:latin typeface="Arial" charset="0"/>
                <a:ea typeface="Arial" charset="0"/>
                <a:cs typeface="Arial" charset="0"/>
              </a:rPr>
              <a:t> et </a:t>
            </a:r>
            <a:r>
              <a:rPr lang="nl-NL" sz="1400" b="0" i="0" dirty="0" err="1" smtClean="0">
                <a:solidFill>
                  <a:srgbClr val="949594"/>
                </a:solidFill>
                <a:latin typeface="Arial" charset="0"/>
                <a:ea typeface="Arial" charset="0"/>
                <a:cs typeface="Arial" charset="0"/>
              </a:rPr>
              <a:t>porrum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eles</a:t>
            </a:r>
            <a:r>
              <a:rPr lang="nl-NL" sz="1400" b="0" i="0" dirty="0" smtClean="0">
                <a:solidFill>
                  <a:srgbClr val="949594"/>
                </a:solidFill>
                <a:latin typeface="Arial" charset="0"/>
                <a:ea typeface="Arial" charset="0"/>
                <a:cs typeface="Arial" charset="0"/>
              </a:rPr>
              <a:t> ut ad es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Ut a </a:t>
            </a:r>
            <a:r>
              <a:rPr lang="nl-NL" sz="1400" b="0" i="0" dirty="0" err="1" smtClean="0">
                <a:solidFill>
                  <a:srgbClr val="949594"/>
                </a:solidFill>
                <a:latin typeface="Arial" charset="0"/>
                <a:ea typeface="Arial" charset="0"/>
                <a:cs typeface="Arial" charset="0"/>
              </a:rPr>
              <a:t>sum</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providel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issun</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Ut </a:t>
            </a:r>
            <a:endParaRPr lang="nl-NL" sz="1400" b="0" i="0" dirty="0">
              <a:solidFill>
                <a:srgbClr val="949594"/>
              </a:solidFill>
              <a:latin typeface="Arial" charset="0"/>
              <a:ea typeface="Arial" charset="0"/>
              <a:cs typeface="Arial" charset="0"/>
            </a:endParaRPr>
          </a:p>
        </p:txBody>
      </p:sp>
    </p:spTree>
    <p:extLst>
      <p:ext uri="{BB962C8B-B14F-4D97-AF65-F5344CB8AC3E}">
        <p14:creationId xmlns:p14="http://schemas.microsoft.com/office/powerpoint/2010/main" xmlns="" val="17698345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7781167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GINA 1 KOLOM">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23876" y="469899"/>
            <a:ext cx="5832320" cy="788414"/>
          </a:xfrm>
          <a:prstGeom prst="rect">
            <a:avLst/>
          </a:prstGeom>
        </p:spPr>
        <p:txBody>
          <a:bodyPr/>
          <a:lstStyle/>
          <a:p>
            <a:r>
              <a:rPr lang="nl-NL" sz="4000" dirty="0" smtClean="0">
                <a:solidFill>
                  <a:srgbClr val="2486BC"/>
                </a:solidFill>
                <a:latin typeface="Arial" charset="0"/>
                <a:ea typeface="Arial" charset="0"/>
                <a:cs typeface="Arial" charset="0"/>
              </a:rPr>
              <a:t>Kopregel</a:t>
            </a:r>
            <a:endParaRPr lang="nl-NL" dirty="0">
              <a:solidFill>
                <a:srgbClr val="2486BC"/>
              </a:solidFill>
            </a:endParaRPr>
          </a:p>
        </p:txBody>
      </p:sp>
      <p:sp>
        <p:nvSpPr>
          <p:cNvPr id="33" name="Tijdelijke aanduiding voor tekst 32"/>
          <p:cNvSpPr>
            <a:spLocks noGrp="1"/>
          </p:cNvSpPr>
          <p:nvPr>
            <p:ph type="body" sz="quarter" idx="10" hasCustomPrompt="1"/>
          </p:nvPr>
        </p:nvSpPr>
        <p:spPr>
          <a:xfrm>
            <a:off x="523875" y="1258888"/>
            <a:ext cx="5833187" cy="539750"/>
          </a:xfrm>
          <a:prstGeom prst="rect">
            <a:avLst/>
          </a:prstGeom>
        </p:spPr>
        <p:txBody>
          <a:bodyPr/>
          <a:lstStyle>
            <a:lvl1pPr marL="0" indent="0">
              <a:buNone/>
              <a:defRPr sz="2400" b="0" i="0">
                <a:solidFill>
                  <a:srgbClr val="949594"/>
                </a:solidFill>
                <a:latin typeface="Arial" charset="0"/>
                <a:ea typeface="Arial" charset="0"/>
                <a:cs typeface="Arial" charset="0"/>
              </a:defRPr>
            </a:lvl1pPr>
          </a:lstStyle>
          <a:p>
            <a:r>
              <a:rPr lang="nl-NL" sz="2500" b="0" i="0" dirty="0" err="1" smtClean="0">
                <a:solidFill>
                  <a:srgbClr val="949594"/>
                </a:solidFill>
                <a:latin typeface="Arial" charset="0"/>
                <a:ea typeface="Arial" charset="0"/>
                <a:cs typeface="Arial" charset="0"/>
              </a:rPr>
              <a:t>Subregel</a:t>
            </a:r>
            <a:endParaRPr lang="nl-NL" sz="2500" b="0" i="0" dirty="0">
              <a:solidFill>
                <a:srgbClr val="949594"/>
              </a:solidFill>
              <a:latin typeface="Arial" charset="0"/>
              <a:ea typeface="Arial" charset="0"/>
              <a:cs typeface="Arial" charset="0"/>
            </a:endParaRPr>
          </a:p>
        </p:txBody>
      </p:sp>
      <p:sp>
        <p:nvSpPr>
          <p:cNvPr id="35" name="Tijdelijke aanduiding voor tekst 34"/>
          <p:cNvSpPr>
            <a:spLocks noGrp="1"/>
          </p:cNvSpPr>
          <p:nvPr>
            <p:ph type="body" sz="quarter" idx="11" hasCustomPrompt="1"/>
          </p:nvPr>
        </p:nvSpPr>
        <p:spPr>
          <a:xfrm>
            <a:off x="523875" y="1798638"/>
            <a:ext cx="8147050" cy="2589212"/>
          </a:xfrm>
          <a:prstGeom prst="rect">
            <a:avLst/>
          </a:prstGeom>
        </p:spPr>
        <p:txBody>
          <a:bodyPr/>
          <a:lstStyle>
            <a:lvl1pPr marL="0" indent="0">
              <a:buNone/>
              <a:defRPr sz="1400" b="0" i="0" baseline="0">
                <a:solidFill>
                  <a:srgbClr val="949594"/>
                </a:solidFill>
                <a:latin typeface="Arial" charset="0"/>
                <a:ea typeface="Arial" charset="0"/>
                <a:cs typeface="Arial" charset="0"/>
              </a:defRPr>
            </a:lvl1pPr>
          </a:lstStyle>
          <a:p>
            <a:r>
              <a:rPr lang="nl-NL" sz="1400" b="0" i="0" dirty="0" err="1" smtClean="0">
                <a:solidFill>
                  <a:srgbClr val="949594"/>
                </a:solidFill>
                <a:latin typeface="Arial" charset="0"/>
                <a:ea typeface="Arial" charset="0"/>
                <a:cs typeface="Arial" charset="0"/>
              </a:rPr>
              <a:t>Lecus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acium</a:t>
            </a:r>
            <a:r>
              <a:rPr lang="nl-NL" sz="1400" b="0" i="0" dirty="0" smtClean="0">
                <a:solidFill>
                  <a:srgbClr val="949594"/>
                </a:solidFill>
                <a:latin typeface="Arial" charset="0"/>
                <a:ea typeface="Arial" charset="0"/>
                <a:cs typeface="Arial" charset="0"/>
              </a:rPr>
              <a:t> fuga. Et </a:t>
            </a:r>
            <a:r>
              <a:rPr lang="nl-NL" sz="1400" b="0" i="0" dirty="0" err="1" smtClean="0">
                <a:solidFill>
                  <a:srgbClr val="949594"/>
                </a:solidFill>
                <a:latin typeface="Arial" charset="0"/>
                <a:ea typeface="Arial" charset="0"/>
                <a:cs typeface="Arial" charset="0"/>
              </a:rPr>
              <a:t>acerro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utemporiam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harchiliquam</a:t>
            </a:r>
            <a:r>
              <a:rPr lang="nl-NL" sz="1400" b="0" i="0" dirty="0" smtClean="0">
                <a:solidFill>
                  <a:srgbClr val="949594"/>
                </a:solidFill>
                <a:latin typeface="Arial" charset="0"/>
                <a:ea typeface="Arial" charset="0"/>
                <a:cs typeface="Arial" charset="0"/>
              </a:rPr>
              <a:t> fuga. </a:t>
            </a:r>
            <a:r>
              <a:rPr lang="nl-NL" sz="1400" b="0" i="0" dirty="0" err="1" smtClean="0">
                <a:solidFill>
                  <a:srgbClr val="949594"/>
                </a:solidFill>
                <a:latin typeface="Arial" charset="0"/>
                <a:ea typeface="Arial" charset="0"/>
                <a:cs typeface="Arial" charset="0"/>
              </a:rPr>
              <a:t>Occus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endesci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endaeseque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tecatem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a:t>
            </a:r>
            <a:r>
              <a:rPr lang="nl-NL" sz="1400" b="0" i="0" dirty="0" smtClean="0">
                <a:solidFill>
                  <a:srgbClr val="949594"/>
                </a:solidFill>
                <a:latin typeface="Arial" charset="0"/>
                <a:ea typeface="Arial" charset="0"/>
                <a:cs typeface="Arial" charset="0"/>
              </a:rPr>
              <a:t> vent </a:t>
            </a:r>
            <a:r>
              <a:rPr lang="nl-NL" sz="1400" b="0" i="0" dirty="0" err="1" smtClean="0">
                <a:solidFill>
                  <a:srgbClr val="949594"/>
                </a:solidFill>
                <a:latin typeface="Arial" charset="0"/>
                <a:ea typeface="Arial" charset="0"/>
                <a:cs typeface="Arial" charset="0"/>
              </a:rPr>
              <a:t>licatis</a:t>
            </a:r>
            <a:r>
              <a:rPr lang="nl-NL" sz="1400" b="0" i="0" dirty="0" smtClean="0">
                <a:solidFill>
                  <a:srgbClr val="949594"/>
                </a:solidFill>
                <a:latin typeface="Arial" charset="0"/>
                <a:ea typeface="Arial" charset="0"/>
                <a:cs typeface="Arial" charset="0"/>
              </a:rPr>
              <a:t> ad </a:t>
            </a:r>
            <a:r>
              <a:rPr lang="nl-NL" sz="1400" b="0" i="0" dirty="0" err="1" smtClean="0">
                <a:solidFill>
                  <a:srgbClr val="949594"/>
                </a:solidFill>
                <a:latin typeface="Arial" charset="0"/>
                <a:ea typeface="Arial" charset="0"/>
                <a:cs typeface="Arial" charset="0"/>
              </a:rPr>
              <a:t>eium</a:t>
            </a:r>
            <a:r>
              <a:rPr lang="nl-NL" sz="1400" b="0" i="0" dirty="0" smtClean="0">
                <a:solidFill>
                  <a:srgbClr val="949594"/>
                </a:solidFill>
                <a:latin typeface="Arial" charset="0"/>
                <a:ea typeface="Arial" charset="0"/>
                <a:cs typeface="Arial" charset="0"/>
              </a:rPr>
              <a:t> la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nus</a:t>
            </a:r>
            <a:r>
              <a:rPr lang="nl-NL" sz="1400" b="0" i="0" dirty="0" smtClean="0">
                <a:solidFill>
                  <a:srgbClr val="949594"/>
                </a:solidFill>
                <a:latin typeface="Arial" charset="0"/>
                <a:ea typeface="Arial" charset="0"/>
                <a:cs typeface="Arial" charset="0"/>
              </a:rPr>
              <a:t>.</a:t>
            </a:r>
            <a:br>
              <a:rPr lang="nl-NL" sz="1400" b="0" i="0" dirty="0" smtClean="0">
                <a:solidFill>
                  <a:srgbClr val="949594"/>
                </a:solidFill>
                <a:latin typeface="Arial" charset="0"/>
                <a:ea typeface="Arial" charset="0"/>
                <a:cs typeface="Arial" charset="0"/>
              </a:rPr>
            </a:br>
            <a:r>
              <a:rPr lang="nl-NL" sz="1400" b="0" i="0" dirty="0" smtClean="0">
                <a:solidFill>
                  <a:srgbClr val="949594"/>
                </a:solidFill>
                <a:latin typeface="Arial" charset="0"/>
                <a:ea typeface="Arial" charset="0"/>
                <a:cs typeface="Arial" charset="0"/>
              </a:rPr>
              <a:t/>
            </a:r>
            <a:br>
              <a:rPr lang="nl-NL" sz="1400" b="0" i="0" dirty="0" smtClean="0">
                <a:solidFill>
                  <a:srgbClr val="949594"/>
                </a:solidFill>
                <a:latin typeface="Arial" charset="0"/>
                <a:ea typeface="Arial" charset="0"/>
                <a:cs typeface="Arial" charset="0"/>
              </a:rPr>
            </a:br>
            <a:r>
              <a:rPr lang="nl-NL" sz="1400" b="0" i="0" dirty="0" err="1" smtClean="0">
                <a:solidFill>
                  <a:srgbClr val="949594"/>
                </a:solidFill>
                <a:latin typeface="Arial" charset="0"/>
                <a:ea typeface="Arial" charset="0"/>
                <a:cs typeface="Arial" charset="0"/>
              </a:rPr>
              <a:t>Odipsant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magnimet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quod</a:t>
            </a:r>
            <a:r>
              <a:rPr lang="nl-NL" sz="1400" b="0" i="0" dirty="0" smtClean="0">
                <a:solidFill>
                  <a:srgbClr val="949594"/>
                </a:solidFill>
                <a:latin typeface="Arial" charset="0"/>
                <a:ea typeface="Arial" charset="0"/>
                <a:cs typeface="Arial" charset="0"/>
              </a:rPr>
              <a:t> et </a:t>
            </a:r>
            <a:r>
              <a:rPr lang="nl-NL" sz="1400" b="0" i="0" dirty="0" err="1" smtClean="0">
                <a:solidFill>
                  <a:srgbClr val="949594"/>
                </a:solidFill>
                <a:latin typeface="Arial" charset="0"/>
                <a:ea typeface="Arial" charset="0"/>
                <a:cs typeface="Arial" charset="0"/>
              </a:rPr>
              <a:t>porrum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eles</a:t>
            </a:r>
            <a:r>
              <a:rPr lang="nl-NL" sz="1400" b="0" i="0" dirty="0" smtClean="0">
                <a:solidFill>
                  <a:srgbClr val="949594"/>
                </a:solidFill>
                <a:latin typeface="Arial" charset="0"/>
                <a:ea typeface="Arial" charset="0"/>
                <a:cs typeface="Arial" charset="0"/>
              </a:rPr>
              <a:t> ut ad es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consequiam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idem ne </a:t>
            </a:r>
            <a:r>
              <a:rPr lang="nl-NL" sz="1400" b="0" i="0" dirty="0" err="1" smtClean="0">
                <a:solidFill>
                  <a:srgbClr val="949594"/>
                </a:solidFill>
                <a:latin typeface="Arial" charset="0"/>
                <a:ea typeface="Arial" charset="0"/>
                <a:cs typeface="Arial" charset="0"/>
              </a:rPr>
              <a:t>elitincid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expelles</a:t>
            </a:r>
            <a:r>
              <a:rPr lang="nl-NL" sz="1400" b="0" i="0" dirty="0" smtClean="0">
                <a:solidFill>
                  <a:srgbClr val="949594"/>
                </a:solidFill>
                <a:latin typeface="Arial" charset="0"/>
                <a:ea typeface="Arial" charset="0"/>
                <a:cs typeface="Arial" charset="0"/>
              </a:rPr>
              <a:t> et as </a:t>
            </a:r>
            <a:r>
              <a:rPr lang="nl-NL" sz="1400" b="0" i="0" dirty="0" err="1" smtClean="0">
                <a:solidFill>
                  <a:srgbClr val="949594"/>
                </a:solidFill>
                <a:latin typeface="Arial" charset="0"/>
                <a:ea typeface="Arial" charset="0"/>
                <a:cs typeface="Arial" charset="0"/>
              </a:rPr>
              <a:t>eatem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iducipiet</a:t>
            </a:r>
            <a:r>
              <a:rPr lang="nl-NL" sz="1400" b="0" i="0" dirty="0" smtClean="0">
                <a:solidFill>
                  <a:srgbClr val="949594"/>
                </a:solidFill>
                <a:latin typeface="Arial" charset="0"/>
                <a:ea typeface="Arial" charset="0"/>
                <a:cs typeface="Arial" charset="0"/>
              </a:rPr>
              <a:t> es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quideles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dolorita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inturest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molestis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ma </a:t>
            </a:r>
            <a:r>
              <a:rPr lang="nl-NL" sz="1400" b="0" i="0" dirty="0" err="1" smtClean="0">
                <a:solidFill>
                  <a:srgbClr val="949594"/>
                </a:solidFill>
                <a:latin typeface="Arial" charset="0"/>
                <a:ea typeface="Arial" charset="0"/>
                <a:cs typeface="Arial" charset="0"/>
              </a:rPr>
              <a:t>doloreiunt</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aceat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aspienecto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dolecerrum</a:t>
            </a:r>
            <a:r>
              <a:rPr lang="nl-NL" sz="1400" b="0" i="0" dirty="0" smtClean="0">
                <a:solidFill>
                  <a:srgbClr val="949594"/>
                </a:solidFill>
                <a:latin typeface="Arial" charset="0"/>
                <a:ea typeface="Arial" charset="0"/>
                <a:cs typeface="Arial" charset="0"/>
              </a:rPr>
              <a:t>, tem </a:t>
            </a:r>
            <a:r>
              <a:rPr lang="nl-NL" sz="1400" b="0" i="0" dirty="0" err="1" smtClean="0">
                <a:solidFill>
                  <a:srgbClr val="949594"/>
                </a:solidFill>
                <a:latin typeface="Arial" charset="0"/>
                <a:ea typeface="Arial" charset="0"/>
                <a:cs typeface="Arial" charset="0"/>
              </a:rPr>
              <a:t>dolorio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nsequi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oditibu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sapitas</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pelibus</a:t>
            </a:r>
            <a:r>
              <a:rPr lang="nl-NL" sz="1400" b="0" i="0" dirty="0" smtClean="0">
                <a:solidFill>
                  <a:srgbClr val="949594"/>
                </a:solidFill>
                <a:latin typeface="Arial" charset="0"/>
                <a:ea typeface="Arial" charset="0"/>
                <a:cs typeface="Arial" charset="0"/>
              </a:rPr>
              <a:t>, quo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si </a:t>
            </a:r>
            <a:r>
              <a:rPr lang="nl-NL" sz="1400" b="0" i="0" dirty="0" err="1" smtClean="0">
                <a:solidFill>
                  <a:srgbClr val="949594"/>
                </a:solidFill>
                <a:latin typeface="Arial" charset="0"/>
                <a:ea typeface="Arial" charset="0"/>
                <a:cs typeface="Arial" charset="0"/>
              </a:rPr>
              <a:t>nobis</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cumquo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inveria</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eiciet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intiscidit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eatempo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ssequam</a:t>
            </a:r>
            <a:r>
              <a:rPr lang="nl-NL" sz="1400" b="0" i="0" dirty="0" smtClean="0">
                <a:solidFill>
                  <a:srgbClr val="949594"/>
                </a:solidFill>
                <a:latin typeface="Arial" charset="0"/>
                <a:ea typeface="Arial" charset="0"/>
                <a:cs typeface="Arial" charset="0"/>
              </a:rPr>
              <a:t> es dolo </a:t>
            </a:r>
            <a:r>
              <a:rPr lang="nl-NL" sz="1400" b="0" i="0" dirty="0" err="1" smtClean="0">
                <a:solidFill>
                  <a:srgbClr val="949594"/>
                </a:solidFill>
                <a:latin typeface="Arial" charset="0"/>
                <a:ea typeface="Arial" charset="0"/>
                <a:cs typeface="Arial" charset="0"/>
              </a:rPr>
              <a:t>occulpa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sinctuscita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in </a:t>
            </a:r>
            <a:r>
              <a:rPr lang="nl-NL" sz="1400" b="0" i="0" dirty="0" err="1" smtClean="0">
                <a:solidFill>
                  <a:srgbClr val="949594"/>
                </a:solidFill>
                <a:latin typeface="Arial" charset="0"/>
                <a:ea typeface="Arial" charset="0"/>
                <a:cs typeface="Arial" charset="0"/>
              </a:rPr>
              <a:t>pore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laborpostin</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vellupt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asperorem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volesequam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ame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ommolendit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acerrum</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vero</a:t>
            </a:r>
            <a:r>
              <a:rPr lang="nl-NL" sz="1400" b="0" i="0" dirty="0" smtClean="0">
                <a:solidFill>
                  <a:srgbClr val="949594"/>
                </a:solidFill>
                <a:latin typeface="Arial" charset="0"/>
                <a:ea typeface="Arial" charset="0"/>
                <a:cs typeface="Arial" charset="0"/>
              </a:rPr>
              <a:t> tem fuga. </a:t>
            </a:r>
            <a:r>
              <a:rPr lang="nl-NL" sz="1400" b="0" i="0" dirty="0" err="1" smtClean="0">
                <a:solidFill>
                  <a:srgbClr val="949594"/>
                </a:solidFill>
                <a:latin typeface="Arial" charset="0"/>
                <a:ea typeface="Arial" charset="0"/>
                <a:cs typeface="Arial" charset="0"/>
              </a:rPr>
              <a:t>Peria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ducienis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iusamsitibero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dellabo</a:t>
            </a:r>
            <a:r>
              <a:rPr lang="nl-NL" sz="1400" b="0" i="0" dirty="0" smtClean="0">
                <a:solidFill>
                  <a:srgbClr val="949594"/>
                </a:solidFill>
                <a:latin typeface="Arial" charset="0"/>
                <a:ea typeface="Arial" charset="0"/>
                <a:cs typeface="Arial" charset="0"/>
              </a:rPr>
              <a:t>. Ut a </a:t>
            </a:r>
            <a:r>
              <a:rPr lang="nl-NL" sz="1400" b="0" i="0" dirty="0" err="1" smtClean="0">
                <a:solidFill>
                  <a:srgbClr val="949594"/>
                </a:solidFill>
                <a:latin typeface="Arial" charset="0"/>
                <a:ea typeface="Arial" charset="0"/>
                <a:cs typeface="Arial" charset="0"/>
              </a:rPr>
              <a:t>sum</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providel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issun</a:t>
            </a:r>
            <a:endParaRPr lang="nl-NL" sz="1400" b="0" i="0" dirty="0">
              <a:solidFill>
                <a:srgbClr val="949594"/>
              </a:solidFill>
              <a:latin typeface="Arial" charset="0"/>
              <a:ea typeface="Arial" charset="0"/>
              <a:cs typeface="Arial" charset="0"/>
            </a:endParaRPr>
          </a:p>
        </p:txBody>
      </p:sp>
    </p:spTree>
    <p:extLst>
      <p:ext uri="{BB962C8B-B14F-4D97-AF65-F5344CB8AC3E}">
        <p14:creationId xmlns:p14="http://schemas.microsoft.com/office/powerpoint/2010/main" xmlns="" val="350529991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AGINA 2 KOLOMS">
    <p:spTree>
      <p:nvGrpSpPr>
        <p:cNvPr id="1" name=""/>
        <p:cNvGrpSpPr/>
        <p:nvPr/>
      </p:nvGrpSpPr>
      <p:grpSpPr>
        <a:xfrm>
          <a:off x="0" y="0"/>
          <a:ext cx="0" cy="0"/>
          <a:chOff x="0" y="0"/>
          <a:chExt cx="0" cy="0"/>
        </a:xfrm>
      </p:grpSpPr>
      <p:sp>
        <p:nvSpPr>
          <p:cNvPr id="3" name="Titel 22"/>
          <p:cNvSpPr>
            <a:spLocks noGrp="1"/>
          </p:cNvSpPr>
          <p:nvPr>
            <p:ph type="title" hasCustomPrompt="1"/>
          </p:nvPr>
        </p:nvSpPr>
        <p:spPr>
          <a:xfrm>
            <a:off x="523876" y="469899"/>
            <a:ext cx="5810018" cy="788414"/>
          </a:xfrm>
          <a:prstGeom prst="rect">
            <a:avLst/>
          </a:prstGeom>
        </p:spPr>
        <p:txBody>
          <a:bodyPr/>
          <a:lstStyle/>
          <a:p>
            <a:r>
              <a:rPr lang="nl-NL" sz="4000" dirty="0" smtClean="0">
                <a:solidFill>
                  <a:srgbClr val="2486BC"/>
                </a:solidFill>
                <a:latin typeface="Arial" charset="0"/>
                <a:ea typeface="Arial" charset="0"/>
                <a:cs typeface="Arial" charset="0"/>
              </a:rPr>
              <a:t>Kopregel</a:t>
            </a:r>
            <a:endParaRPr lang="nl-NL" dirty="0">
              <a:solidFill>
                <a:srgbClr val="2486BC"/>
              </a:solidFill>
            </a:endParaRPr>
          </a:p>
        </p:txBody>
      </p:sp>
      <p:sp>
        <p:nvSpPr>
          <p:cNvPr id="4" name="Tijdelijke aanduiding voor tekst 32"/>
          <p:cNvSpPr>
            <a:spLocks noGrp="1"/>
          </p:cNvSpPr>
          <p:nvPr>
            <p:ph type="body" sz="quarter" idx="10" hasCustomPrompt="1"/>
          </p:nvPr>
        </p:nvSpPr>
        <p:spPr>
          <a:xfrm>
            <a:off x="523875" y="1258888"/>
            <a:ext cx="5810882" cy="539750"/>
          </a:xfrm>
          <a:prstGeom prst="rect">
            <a:avLst/>
          </a:prstGeom>
        </p:spPr>
        <p:txBody>
          <a:bodyPr/>
          <a:lstStyle>
            <a:lvl1pPr marL="0" indent="0">
              <a:buNone/>
              <a:defRPr sz="2400" b="0" i="0">
                <a:solidFill>
                  <a:srgbClr val="949594"/>
                </a:solidFill>
                <a:latin typeface="Arial" charset="0"/>
                <a:ea typeface="Arial" charset="0"/>
                <a:cs typeface="Arial" charset="0"/>
              </a:defRPr>
            </a:lvl1pPr>
          </a:lstStyle>
          <a:p>
            <a:r>
              <a:rPr lang="nl-NL" sz="2500" b="0" i="0" dirty="0" err="1" smtClean="0">
                <a:solidFill>
                  <a:srgbClr val="949594"/>
                </a:solidFill>
                <a:latin typeface="Arial" charset="0"/>
                <a:ea typeface="Arial" charset="0"/>
                <a:cs typeface="Arial" charset="0"/>
              </a:rPr>
              <a:t>Subregel</a:t>
            </a:r>
            <a:endParaRPr lang="nl-NL" sz="2500" b="0" i="0" dirty="0">
              <a:solidFill>
                <a:srgbClr val="949594"/>
              </a:solidFill>
              <a:latin typeface="Arial" charset="0"/>
              <a:ea typeface="Arial" charset="0"/>
              <a:cs typeface="Arial" charset="0"/>
            </a:endParaRPr>
          </a:p>
        </p:txBody>
      </p:sp>
      <p:sp>
        <p:nvSpPr>
          <p:cNvPr id="5" name="Tijdelijke aanduiding voor tekst 34"/>
          <p:cNvSpPr>
            <a:spLocks noGrp="1"/>
          </p:cNvSpPr>
          <p:nvPr>
            <p:ph type="body" sz="quarter" idx="11" hasCustomPrompt="1"/>
          </p:nvPr>
        </p:nvSpPr>
        <p:spPr>
          <a:xfrm>
            <a:off x="523875" y="1798638"/>
            <a:ext cx="8147050" cy="2589212"/>
          </a:xfrm>
          <a:prstGeom prst="rect">
            <a:avLst/>
          </a:prstGeom>
        </p:spPr>
        <p:txBody>
          <a:bodyPr numCol="2" spcCol="360000"/>
          <a:lstStyle>
            <a:lvl1pPr marL="0" indent="0">
              <a:buNone/>
              <a:defRPr sz="1400" b="0" i="0" baseline="0">
                <a:solidFill>
                  <a:srgbClr val="949594"/>
                </a:solidFill>
                <a:latin typeface="Arial" charset="0"/>
                <a:ea typeface="Arial" charset="0"/>
                <a:cs typeface="Arial" charset="0"/>
              </a:defRPr>
            </a:lvl1pPr>
          </a:lstStyle>
          <a:p>
            <a:r>
              <a:rPr lang="nl-NL" sz="1400" b="0" i="0" dirty="0" err="1" smtClean="0">
                <a:solidFill>
                  <a:srgbClr val="949594"/>
                </a:solidFill>
                <a:latin typeface="Arial" charset="0"/>
                <a:ea typeface="Arial" charset="0"/>
                <a:cs typeface="Arial" charset="0"/>
              </a:rPr>
              <a:t>Lecus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acium</a:t>
            </a:r>
            <a:r>
              <a:rPr lang="nl-NL" sz="1400" b="0" i="0" dirty="0" smtClean="0">
                <a:solidFill>
                  <a:srgbClr val="949594"/>
                </a:solidFill>
                <a:latin typeface="Arial" charset="0"/>
                <a:ea typeface="Arial" charset="0"/>
                <a:cs typeface="Arial" charset="0"/>
              </a:rPr>
              <a:t> fuga. Et </a:t>
            </a:r>
            <a:r>
              <a:rPr lang="nl-NL" sz="1400" b="0" i="0" dirty="0" err="1" smtClean="0">
                <a:solidFill>
                  <a:srgbClr val="949594"/>
                </a:solidFill>
                <a:latin typeface="Arial" charset="0"/>
                <a:ea typeface="Arial" charset="0"/>
                <a:cs typeface="Arial" charset="0"/>
              </a:rPr>
              <a:t>acerro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utemporiam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harchiliquam</a:t>
            </a:r>
            <a:r>
              <a:rPr lang="nl-NL" sz="1400" b="0" i="0" dirty="0" smtClean="0">
                <a:solidFill>
                  <a:srgbClr val="949594"/>
                </a:solidFill>
                <a:latin typeface="Arial" charset="0"/>
                <a:ea typeface="Arial" charset="0"/>
                <a:cs typeface="Arial" charset="0"/>
              </a:rPr>
              <a:t> fuga. </a:t>
            </a:r>
            <a:r>
              <a:rPr lang="nl-NL" sz="1400" b="0" i="0" dirty="0" err="1" smtClean="0">
                <a:solidFill>
                  <a:srgbClr val="949594"/>
                </a:solidFill>
                <a:latin typeface="Arial" charset="0"/>
                <a:ea typeface="Arial" charset="0"/>
                <a:cs typeface="Arial" charset="0"/>
              </a:rPr>
              <a:t>Occus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endesci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endaeseque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tecatem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a:t>
            </a:r>
            <a:r>
              <a:rPr lang="nl-NL" sz="1400" b="0" i="0" dirty="0" smtClean="0">
                <a:solidFill>
                  <a:srgbClr val="949594"/>
                </a:solidFill>
                <a:latin typeface="Arial" charset="0"/>
                <a:ea typeface="Arial" charset="0"/>
                <a:cs typeface="Arial" charset="0"/>
              </a:rPr>
              <a:t> vent </a:t>
            </a:r>
            <a:r>
              <a:rPr lang="nl-NL" sz="1400" b="0" i="0" dirty="0" err="1" smtClean="0">
                <a:solidFill>
                  <a:srgbClr val="949594"/>
                </a:solidFill>
                <a:latin typeface="Arial" charset="0"/>
                <a:ea typeface="Arial" charset="0"/>
                <a:cs typeface="Arial" charset="0"/>
              </a:rPr>
              <a:t>licatis</a:t>
            </a:r>
            <a:r>
              <a:rPr lang="nl-NL" sz="1400" b="0" i="0" dirty="0" smtClean="0">
                <a:solidFill>
                  <a:srgbClr val="949594"/>
                </a:solidFill>
                <a:latin typeface="Arial" charset="0"/>
                <a:ea typeface="Arial" charset="0"/>
                <a:cs typeface="Arial" charset="0"/>
              </a:rPr>
              <a:t> ad </a:t>
            </a:r>
            <a:r>
              <a:rPr lang="nl-NL" sz="1400" b="0" i="0" dirty="0" err="1" smtClean="0">
                <a:solidFill>
                  <a:srgbClr val="949594"/>
                </a:solidFill>
                <a:latin typeface="Arial" charset="0"/>
                <a:ea typeface="Arial" charset="0"/>
                <a:cs typeface="Arial" charset="0"/>
              </a:rPr>
              <a:t>eium</a:t>
            </a:r>
            <a:r>
              <a:rPr lang="nl-NL" sz="1400" b="0" i="0" dirty="0" smtClean="0">
                <a:solidFill>
                  <a:srgbClr val="949594"/>
                </a:solidFill>
                <a:latin typeface="Arial" charset="0"/>
                <a:ea typeface="Arial" charset="0"/>
                <a:cs typeface="Arial" charset="0"/>
              </a:rPr>
              <a:t> la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nus</a:t>
            </a:r>
            <a:r>
              <a:rPr lang="nl-NL" sz="1400" b="0" i="0" dirty="0" smtClean="0">
                <a:solidFill>
                  <a:srgbClr val="949594"/>
                </a:solidFill>
                <a:latin typeface="Arial" charset="0"/>
                <a:ea typeface="Arial" charset="0"/>
                <a:cs typeface="Arial" charset="0"/>
              </a:rPr>
              <a:t>.</a:t>
            </a:r>
            <a:br>
              <a:rPr lang="nl-NL" sz="1400" b="0" i="0" dirty="0" smtClean="0">
                <a:solidFill>
                  <a:srgbClr val="949594"/>
                </a:solidFill>
                <a:latin typeface="Arial" charset="0"/>
                <a:ea typeface="Arial" charset="0"/>
                <a:cs typeface="Arial" charset="0"/>
              </a:rPr>
            </a:br>
            <a:r>
              <a:rPr lang="nl-NL" sz="1400" b="0" i="0" dirty="0" smtClean="0">
                <a:solidFill>
                  <a:srgbClr val="949594"/>
                </a:solidFill>
                <a:latin typeface="Arial" charset="0"/>
                <a:ea typeface="Arial" charset="0"/>
                <a:cs typeface="Arial" charset="0"/>
              </a:rPr>
              <a:t/>
            </a:r>
            <a:br>
              <a:rPr lang="nl-NL" sz="1400" b="0" i="0" dirty="0" smtClean="0">
                <a:solidFill>
                  <a:srgbClr val="949594"/>
                </a:solidFill>
                <a:latin typeface="Arial" charset="0"/>
                <a:ea typeface="Arial" charset="0"/>
                <a:cs typeface="Arial" charset="0"/>
              </a:rPr>
            </a:br>
            <a:r>
              <a:rPr lang="nl-NL" sz="1400" b="0" i="0" dirty="0" err="1" smtClean="0">
                <a:solidFill>
                  <a:srgbClr val="949594"/>
                </a:solidFill>
                <a:latin typeface="Arial" charset="0"/>
                <a:ea typeface="Arial" charset="0"/>
                <a:cs typeface="Arial" charset="0"/>
              </a:rPr>
              <a:t>Odipsant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magnimet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quod</a:t>
            </a:r>
            <a:r>
              <a:rPr lang="nl-NL" sz="1400" b="0" i="0" dirty="0" smtClean="0">
                <a:solidFill>
                  <a:srgbClr val="949594"/>
                </a:solidFill>
                <a:latin typeface="Arial" charset="0"/>
                <a:ea typeface="Arial" charset="0"/>
                <a:cs typeface="Arial" charset="0"/>
              </a:rPr>
              <a:t> et </a:t>
            </a:r>
            <a:r>
              <a:rPr lang="nl-NL" sz="1400" b="0" i="0" dirty="0" err="1" smtClean="0">
                <a:solidFill>
                  <a:srgbClr val="949594"/>
                </a:solidFill>
                <a:latin typeface="Arial" charset="0"/>
                <a:ea typeface="Arial" charset="0"/>
                <a:cs typeface="Arial" charset="0"/>
              </a:rPr>
              <a:t>porrum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eles</a:t>
            </a:r>
            <a:r>
              <a:rPr lang="nl-NL" sz="1400" b="0" i="0" dirty="0" smtClean="0">
                <a:solidFill>
                  <a:srgbClr val="949594"/>
                </a:solidFill>
                <a:latin typeface="Arial" charset="0"/>
                <a:ea typeface="Arial" charset="0"/>
                <a:cs typeface="Arial" charset="0"/>
              </a:rPr>
              <a:t> ut ad es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consequiam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idem ne </a:t>
            </a:r>
            <a:r>
              <a:rPr lang="nl-NL" sz="1400" b="0" i="0" dirty="0" err="1" smtClean="0">
                <a:solidFill>
                  <a:srgbClr val="949594"/>
                </a:solidFill>
                <a:latin typeface="Arial" charset="0"/>
                <a:ea typeface="Arial" charset="0"/>
                <a:cs typeface="Arial" charset="0"/>
              </a:rPr>
              <a:t>elitincid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expelles</a:t>
            </a:r>
            <a:r>
              <a:rPr lang="nl-NL" sz="1400" b="0" i="0" dirty="0" smtClean="0">
                <a:solidFill>
                  <a:srgbClr val="949594"/>
                </a:solidFill>
                <a:latin typeface="Arial" charset="0"/>
                <a:ea typeface="Arial" charset="0"/>
                <a:cs typeface="Arial" charset="0"/>
              </a:rPr>
              <a:t> et as </a:t>
            </a:r>
            <a:r>
              <a:rPr lang="nl-NL" sz="1400" b="0" i="0" dirty="0" err="1" smtClean="0">
                <a:solidFill>
                  <a:srgbClr val="949594"/>
                </a:solidFill>
                <a:latin typeface="Arial" charset="0"/>
                <a:ea typeface="Arial" charset="0"/>
                <a:cs typeface="Arial" charset="0"/>
              </a:rPr>
              <a:t>eatem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iducipiet</a:t>
            </a:r>
            <a:r>
              <a:rPr lang="nl-NL" sz="1400" b="0" i="0" dirty="0" smtClean="0">
                <a:solidFill>
                  <a:srgbClr val="949594"/>
                </a:solidFill>
                <a:latin typeface="Arial" charset="0"/>
                <a:ea typeface="Arial" charset="0"/>
                <a:cs typeface="Arial" charset="0"/>
              </a:rPr>
              <a:t> es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quideles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dolorita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inturest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molestis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ma </a:t>
            </a:r>
            <a:r>
              <a:rPr lang="nl-NL" sz="1400" b="0" i="0" dirty="0" err="1" smtClean="0">
                <a:solidFill>
                  <a:srgbClr val="949594"/>
                </a:solidFill>
                <a:latin typeface="Arial" charset="0"/>
                <a:ea typeface="Arial" charset="0"/>
                <a:cs typeface="Arial" charset="0"/>
              </a:rPr>
              <a:t>doloreiunt</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aceat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aspienecto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dolecerrum</a:t>
            </a:r>
            <a:r>
              <a:rPr lang="nl-NL" sz="1400" b="0" i="0" dirty="0" smtClean="0">
                <a:solidFill>
                  <a:srgbClr val="949594"/>
                </a:solidFill>
                <a:latin typeface="Arial" charset="0"/>
                <a:ea typeface="Arial" charset="0"/>
                <a:cs typeface="Arial" charset="0"/>
              </a:rPr>
              <a:t>, tem </a:t>
            </a:r>
            <a:r>
              <a:rPr lang="nl-NL" sz="1400" b="0" i="0" dirty="0" err="1" smtClean="0">
                <a:solidFill>
                  <a:srgbClr val="949594"/>
                </a:solidFill>
                <a:latin typeface="Arial" charset="0"/>
                <a:ea typeface="Arial" charset="0"/>
                <a:cs typeface="Arial" charset="0"/>
              </a:rPr>
              <a:t>dolorio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nsequi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oditibu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sapitas</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pelibus</a:t>
            </a:r>
            <a:r>
              <a:rPr lang="nl-NL" sz="1400" b="0" i="0" dirty="0" smtClean="0">
                <a:solidFill>
                  <a:srgbClr val="949594"/>
                </a:solidFill>
                <a:latin typeface="Arial" charset="0"/>
                <a:ea typeface="Arial" charset="0"/>
                <a:cs typeface="Arial" charset="0"/>
              </a:rPr>
              <a:t>, quo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si </a:t>
            </a:r>
            <a:r>
              <a:rPr lang="nl-NL" sz="1400" b="0" i="0" dirty="0" err="1" smtClean="0">
                <a:solidFill>
                  <a:srgbClr val="949594"/>
                </a:solidFill>
                <a:latin typeface="Arial" charset="0"/>
                <a:ea typeface="Arial" charset="0"/>
                <a:cs typeface="Arial" charset="0"/>
              </a:rPr>
              <a:t>nobis</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cumquo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inveria</a:t>
            </a:r>
            <a:r>
              <a:rPr lang="nl-NL" sz="1400" b="0" i="0" dirty="0" smtClean="0">
                <a:solidFill>
                  <a:srgbClr val="949594"/>
                </a:solidFill>
                <a:latin typeface="Arial" charset="0"/>
                <a:ea typeface="Arial" charset="0"/>
                <a:cs typeface="Arial" charset="0"/>
              </a:rPr>
              <a:t> por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eiciet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intiscidit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eatempo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ssequam</a:t>
            </a:r>
            <a:r>
              <a:rPr lang="nl-NL" sz="1400" b="0" i="0" dirty="0" smtClean="0">
                <a:solidFill>
                  <a:srgbClr val="949594"/>
                </a:solidFill>
                <a:latin typeface="Arial" charset="0"/>
                <a:ea typeface="Arial" charset="0"/>
                <a:cs typeface="Arial" charset="0"/>
              </a:rPr>
              <a:t> es dolo </a:t>
            </a:r>
            <a:r>
              <a:rPr lang="nl-NL" sz="1400" b="0" i="0" dirty="0" err="1" smtClean="0">
                <a:solidFill>
                  <a:srgbClr val="949594"/>
                </a:solidFill>
                <a:latin typeface="Arial" charset="0"/>
                <a:ea typeface="Arial" charset="0"/>
                <a:cs typeface="Arial" charset="0"/>
              </a:rPr>
              <a:t>occulpa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sinctuscita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in </a:t>
            </a:r>
            <a:r>
              <a:rPr lang="nl-NL" sz="1400" b="0" i="0" dirty="0" err="1" smtClean="0">
                <a:solidFill>
                  <a:srgbClr val="949594"/>
                </a:solidFill>
                <a:latin typeface="Arial" charset="0"/>
                <a:ea typeface="Arial" charset="0"/>
                <a:cs typeface="Arial" charset="0"/>
              </a:rPr>
              <a:t>pore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laborpostin</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vellupt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asperorem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expe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volesequam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ame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ommolendit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aut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acerrum</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vero</a:t>
            </a:r>
            <a:r>
              <a:rPr lang="nl-NL" sz="1400" b="0" i="0" dirty="0" smtClean="0">
                <a:solidFill>
                  <a:srgbClr val="949594"/>
                </a:solidFill>
                <a:latin typeface="Arial" charset="0"/>
                <a:ea typeface="Arial" charset="0"/>
                <a:cs typeface="Arial" charset="0"/>
              </a:rPr>
              <a:t> tem fuga. </a:t>
            </a:r>
            <a:r>
              <a:rPr lang="nl-NL" sz="1400" b="0" i="0" dirty="0" err="1" smtClean="0">
                <a:solidFill>
                  <a:srgbClr val="949594"/>
                </a:solidFill>
                <a:latin typeface="Arial" charset="0"/>
                <a:ea typeface="Arial" charset="0"/>
                <a:cs typeface="Arial" charset="0"/>
              </a:rPr>
              <a:t>Peria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volest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ducienis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iusamsitibero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quates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dellabo</a:t>
            </a:r>
            <a:r>
              <a:rPr lang="nl-NL" sz="1400" b="0" i="0" dirty="0" smtClean="0">
                <a:solidFill>
                  <a:srgbClr val="949594"/>
                </a:solidFill>
                <a:latin typeface="Arial" charset="0"/>
                <a:ea typeface="Arial" charset="0"/>
                <a:cs typeface="Arial" charset="0"/>
              </a:rPr>
              <a:t>. Ut a </a:t>
            </a:r>
            <a:r>
              <a:rPr lang="nl-NL" sz="1400" b="0" i="0" dirty="0" err="1" smtClean="0">
                <a:solidFill>
                  <a:srgbClr val="949594"/>
                </a:solidFill>
                <a:latin typeface="Arial" charset="0"/>
                <a:ea typeface="Arial" charset="0"/>
                <a:cs typeface="Arial" charset="0"/>
              </a:rPr>
              <a:t>sum</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providel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issun</a:t>
            </a:r>
            <a:endParaRPr lang="nl-NL" sz="1400" b="0" i="0" dirty="0">
              <a:solidFill>
                <a:srgbClr val="949594"/>
              </a:solidFill>
              <a:latin typeface="Arial" charset="0"/>
              <a:ea typeface="Arial" charset="0"/>
              <a:cs typeface="Arial" charset="0"/>
            </a:endParaRPr>
          </a:p>
        </p:txBody>
      </p:sp>
    </p:spTree>
    <p:extLst>
      <p:ext uri="{BB962C8B-B14F-4D97-AF65-F5344CB8AC3E}">
        <p14:creationId xmlns:p14="http://schemas.microsoft.com/office/powerpoint/2010/main" xmlns="" val="386676074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GINA 1 KOLOM + BEELD">
    <p:spTree>
      <p:nvGrpSpPr>
        <p:cNvPr id="1" name=""/>
        <p:cNvGrpSpPr/>
        <p:nvPr/>
      </p:nvGrpSpPr>
      <p:grpSpPr>
        <a:xfrm>
          <a:off x="0" y="0"/>
          <a:ext cx="0" cy="0"/>
          <a:chOff x="0" y="0"/>
          <a:chExt cx="0" cy="0"/>
        </a:xfrm>
      </p:grpSpPr>
      <p:sp>
        <p:nvSpPr>
          <p:cNvPr id="3" name="Titel 22"/>
          <p:cNvSpPr>
            <a:spLocks noGrp="1"/>
          </p:cNvSpPr>
          <p:nvPr>
            <p:ph type="title" hasCustomPrompt="1"/>
          </p:nvPr>
        </p:nvSpPr>
        <p:spPr>
          <a:xfrm>
            <a:off x="523876" y="469899"/>
            <a:ext cx="5720808" cy="788414"/>
          </a:xfrm>
          <a:prstGeom prst="rect">
            <a:avLst/>
          </a:prstGeom>
        </p:spPr>
        <p:txBody>
          <a:bodyPr/>
          <a:lstStyle/>
          <a:p>
            <a:r>
              <a:rPr lang="nl-NL" sz="4000" dirty="0" smtClean="0">
                <a:solidFill>
                  <a:srgbClr val="2486BC"/>
                </a:solidFill>
                <a:latin typeface="Arial" charset="0"/>
                <a:ea typeface="Arial" charset="0"/>
                <a:cs typeface="Arial" charset="0"/>
              </a:rPr>
              <a:t>Kopregel</a:t>
            </a:r>
            <a:endParaRPr lang="nl-NL" dirty="0">
              <a:solidFill>
                <a:srgbClr val="2486BC"/>
              </a:solidFill>
            </a:endParaRPr>
          </a:p>
        </p:txBody>
      </p:sp>
      <p:sp>
        <p:nvSpPr>
          <p:cNvPr id="4" name="Tijdelijke aanduiding voor tekst 32"/>
          <p:cNvSpPr>
            <a:spLocks noGrp="1"/>
          </p:cNvSpPr>
          <p:nvPr>
            <p:ph type="body" sz="quarter" idx="10" hasCustomPrompt="1"/>
          </p:nvPr>
        </p:nvSpPr>
        <p:spPr>
          <a:xfrm>
            <a:off x="525915" y="1258888"/>
            <a:ext cx="5721659" cy="539750"/>
          </a:xfrm>
          <a:prstGeom prst="rect">
            <a:avLst/>
          </a:prstGeom>
        </p:spPr>
        <p:txBody>
          <a:bodyPr/>
          <a:lstStyle>
            <a:lvl1pPr marL="0" indent="0">
              <a:buNone/>
              <a:defRPr sz="2400" b="0" i="0">
                <a:solidFill>
                  <a:srgbClr val="949594"/>
                </a:solidFill>
                <a:latin typeface="Arial" charset="0"/>
                <a:ea typeface="Arial" charset="0"/>
                <a:cs typeface="Arial" charset="0"/>
              </a:defRPr>
            </a:lvl1pPr>
          </a:lstStyle>
          <a:p>
            <a:r>
              <a:rPr lang="nl-NL" sz="2500" b="0" i="0" dirty="0" err="1" smtClean="0">
                <a:solidFill>
                  <a:srgbClr val="949594"/>
                </a:solidFill>
                <a:latin typeface="Arial" charset="0"/>
                <a:ea typeface="Arial" charset="0"/>
                <a:cs typeface="Arial" charset="0"/>
              </a:rPr>
              <a:t>Subregel</a:t>
            </a:r>
            <a:endParaRPr lang="nl-NL" sz="2500" b="0" i="0" dirty="0">
              <a:solidFill>
                <a:srgbClr val="949594"/>
              </a:solidFill>
              <a:latin typeface="Arial" charset="0"/>
              <a:ea typeface="Arial" charset="0"/>
              <a:cs typeface="Arial" charset="0"/>
            </a:endParaRPr>
          </a:p>
        </p:txBody>
      </p:sp>
      <p:sp>
        <p:nvSpPr>
          <p:cNvPr id="5" name="Tijdelijke aanduiding voor tekst 34"/>
          <p:cNvSpPr>
            <a:spLocks noGrp="1"/>
          </p:cNvSpPr>
          <p:nvPr>
            <p:ph type="body" sz="quarter" idx="11" hasCustomPrompt="1"/>
          </p:nvPr>
        </p:nvSpPr>
        <p:spPr>
          <a:xfrm>
            <a:off x="525914" y="1798638"/>
            <a:ext cx="3847832" cy="3505318"/>
          </a:xfrm>
          <a:prstGeom prst="rect">
            <a:avLst/>
          </a:prstGeom>
        </p:spPr>
        <p:txBody>
          <a:bodyPr/>
          <a:lstStyle>
            <a:lvl1pPr marL="0" indent="0">
              <a:buNone/>
              <a:defRPr sz="1400" b="0" i="0" baseline="0">
                <a:solidFill>
                  <a:srgbClr val="949594"/>
                </a:solidFill>
                <a:latin typeface="Arial" charset="0"/>
                <a:ea typeface="Arial" charset="0"/>
                <a:cs typeface="Arial" charset="0"/>
              </a:defRPr>
            </a:lvl1pPr>
          </a:lstStyle>
          <a:p>
            <a:r>
              <a:rPr lang="nl-NL" sz="1400" b="0" i="0" dirty="0" err="1" smtClean="0">
                <a:solidFill>
                  <a:srgbClr val="949594"/>
                </a:solidFill>
                <a:latin typeface="Arial" charset="0"/>
                <a:ea typeface="Arial" charset="0"/>
                <a:cs typeface="Arial" charset="0"/>
              </a:rPr>
              <a:t>Lecus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acium</a:t>
            </a:r>
            <a:r>
              <a:rPr lang="nl-NL" sz="1400" b="0" i="0" dirty="0" smtClean="0">
                <a:solidFill>
                  <a:srgbClr val="949594"/>
                </a:solidFill>
                <a:latin typeface="Arial" charset="0"/>
                <a:ea typeface="Arial" charset="0"/>
                <a:cs typeface="Arial" charset="0"/>
              </a:rPr>
              <a:t> fuga. Et </a:t>
            </a:r>
            <a:r>
              <a:rPr lang="nl-NL" sz="1400" b="0" i="0" dirty="0" err="1" smtClean="0">
                <a:solidFill>
                  <a:srgbClr val="949594"/>
                </a:solidFill>
                <a:latin typeface="Arial" charset="0"/>
                <a:ea typeface="Arial" charset="0"/>
                <a:cs typeface="Arial" charset="0"/>
              </a:rPr>
              <a:t>acerro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volupid</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utemporiam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harchiliquam</a:t>
            </a:r>
            <a:r>
              <a:rPr lang="nl-NL" sz="1400" b="0" i="0" dirty="0" smtClean="0">
                <a:solidFill>
                  <a:srgbClr val="949594"/>
                </a:solidFill>
                <a:latin typeface="Arial" charset="0"/>
                <a:ea typeface="Arial" charset="0"/>
                <a:cs typeface="Arial" charset="0"/>
              </a:rPr>
              <a:t> fuga. </a:t>
            </a:r>
            <a:r>
              <a:rPr lang="nl-NL" sz="1400" b="0" i="0" dirty="0" err="1" smtClean="0">
                <a:solidFill>
                  <a:srgbClr val="949594"/>
                </a:solidFill>
                <a:latin typeface="Arial" charset="0"/>
                <a:ea typeface="Arial" charset="0"/>
                <a:cs typeface="Arial" charset="0"/>
              </a:rPr>
              <a:t>Occus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comnis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endesci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endaeseque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volupta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tecatem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ea</a:t>
            </a:r>
            <a:r>
              <a:rPr lang="nl-NL" sz="1400" b="0" i="0" dirty="0" smtClean="0">
                <a:solidFill>
                  <a:srgbClr val="949594"/>
                </a:solidFill>
                <a:latin typeface="Arial" charset="0"/>
                <a:ea typeface="Arial" charset="0"/>
                <a:cs typeface="Arial" charset="0"/>
              </a:rPr>
              <a:t> vent </a:t>
            </a:r>
            <a:r>
              <a:rPr lang="nl-NL" sz="1400" b="0" i="0" dirty="0" err="1" smtClean="0">
                <a:solidFill>
                  <a:srgbClr val="949594"/>
                </a:solidFill>
                <a:latin typeface="Arial" charset="0"/>
                <a:ea typeface="Arial" charset="0"/>
                <a:cs typeface="Arial" charset="0"/>
              </a:rPr>
              <a:t>licatis</a:t>
            </a:r>
            <a:r>
              <a:rPr lang="nl-NL" sz="1400" b="0" i="0" dirty="0" smtClean="0">
                <a:solidFill>
                  <a:srgbClr val="949594"/>
                </a:solidFill>
                <a:latin typeface="Arial" charset="0"/>
                <a:ea typeface="Arial" charset="0"/>
                <a:cs typeface="Arial" charset="0"/>
              </a:rPr>
              <a:t> ad </a:t>
            </a:r>
            <a:r>
              <a:rPr lang="nl-NL" sz="1400" b="0" i="0" dirty="0" err="1" smtClean="0">
                <a:solidFill>
                  <a:srgbClr val="949594"/>
                </a:solidFill>
                <a:latin typeface="Arial" charset="0"/>
                <a:ea typeface="Arial" charset="0"/>
                <a:cs typeface="Arial" charset="0"/>
              </a:rPr>
              <a:t>eium</a:t>
            </a:r>
            <a:r>
              <a:rPr lang="nl-NL" sz="1400" b="0" i="0" dirty="0" smtClean="0">
                <a:solidFill>
                  <a:srgbClr val="949594"/>
                </a:solidFill>
                <a:latin typeface="Arial" charset="0"/>
                <a:ea typeface="Arial" charset="0"/>
                <a:cs typeface="Arial" charset="0"/>
              </a:rPr>
              <a:t> la </a:t>
            </a:r>
            <a:r>
              <a:rPr lang="nl-NL" sz="1400" b="0" i="0" dirty="0" err="1" smtClean="0">
                <a:solidFill>
                  <a:srgbClr val="949594"/>
                </a:solidFill>
                <a:latin typeface="Arial" charset="0"/>
                <a:ea typeface="Arial" charset="0"/>
                <a:cs typeface="Arial" charset="0"/>
              </a:rPr>
              <a:t>officii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simodita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velitas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imendel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eressit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oditiure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nus</a:t>
            </a:r>
            <a:r>
              <a:rPr lang="nl-NL" sz="1400" b="0" i="0" dirty="0" smtClean="0">
                <a:solidFill>
                  <a:srgbClr val="949594"/>
                </a:solidFill>
                <a:latin typeface="Arial" charset="0"/>
                <a:ea typeface="Arial" charset="0"/>
                <a:cs typeface="Arial" charset="0"/>
              </a:rPr>
              <a:t>.</a:t>
            </a:r>
            <a:br>
              <a:rPr lang="nl-NL" sz="1400" b="0" i="0" dirty="0" smtClean="0">
                <a:solidFill>
                  <a:srgbClr val="949594"/>
                </a:solidFill>
                <a:latin typeface="Arial" charset="0"/>
                <a:ea typeface="Arial" charset="0"/>
                <a:cs typeface="Arial" charset="0"/>
              </a:rPr>
            </a:br>
            <a:r>
              <a:rPr lang="nl-NL" sz="1400" b="0" i="0" dirty="0" smtClean="0">
                <a:solidFill>
                  <a:srgbClr val="949594"/>
                </a:solidFill>
                <a:latin typeface="Arial" charset="0"/>
                <a:ea typeface="Arial" charset="0"/>
                <a:cs typeface="Arial" charset="0"/>
              </a:rPr>
              <a:t/>
            </a:r>
            <a:br>
              <a:rPr lang="nl-NL" sz="1400" b="0" i="0" dirty="0" smtClean="0">
                <a:solidFill>
                  <a:srgbClr val="949594"/>
                </a:solidFill>
                <a:latin typeface="Arial" charset="0"/>
                <a:ea typeface="Arial" charset="0"/>
                <a:cs typeface="Arial" charset="0"/>
              </a:rPr>
            </a:br>
            <a:r>
              <a:rPr lang="nl-NL" sz="1400" b="0" i="0" dirty="0" err="1" smtClean="0">
                <a:solidFill>
                  <a:srgbClr val="949594"/>
                </a:solidFill>
                <a:latin typeface="Arial" charset="0"/>
                <a:ea typeface="Arial" charset="0"/>
                <a:cs typeface="Arial" charset="0"/>
              </a:rPr>
              <a:t>Odipsant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magnimet</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quod</a:t>
            </a:r>
            <a:r>
              <a:rPr lang="nl-NL" sz="1400" b="0" i="0" dirty="0" smtClean="0">
                <a:solidFill>
                  <a:srgbClr val="949594"/>
                </a:solidFill>
                <a:latin typeface="Arial" charset="0"/>
                <a:ea typeface="Arial" charset="0"/>
                <a:cs typeface="Arial" charset="0"/>
              </a:rPr>
              <a:t> et </a:t>
            </a:r>
            <a:r>
              <a:rPr lang="nl-NL" sz="1400" b="0" i="0" dirty="0" err="1" smtClean="0">
                <a:solidFill>
                  <a:srgbClr val="949594"/>
                </a:solidFill>
                <a:latin typeface="Arial" charset="0"/>
                <a:ea typeface="Arial" charset="0"/>
                <a:cs typeface="Arial" charset="0"/>
              </a:rPr>
              <a:t>porrum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eles</a:t>
            </a:r>
            <a:r>
              <a:rPr lang="nl-NL" sz="1400" b="0" i="0" dirty="0" smtClean="0">
                <a:solidFill>
                  <a:srgbClr val="949594"/>
                </a:solidFill>
                <a:latin typeface="Arial" charset="0"/>
                <a:ea typeface="Arial" charset="0"/>
                <a:cs typeface="Arial" charset="0"/>
              </a:rPr>
              <a:t> ut ad es </a:t>
            </a:r>
            <a:r>
              <a:rPr lang="nl-NL" sz="1400" b="0" i="0" dirty="0" err="1" smtClean="0">
                <a:solidFill>
                  <a:srgbClr val="949594"/>
                </a:solidFill>
                <a:latin typeface="Arial" charset="0"/>
                <a:ea typeface="Arial" charset="0"/>
                <a:cs typeface="Arial" charset="0"/>
              </a:rPr>
              <a:t>qui</a:t>
            </a:r>
            <a:r>
              <a:rPr lang="nl-NL" sz="1400" b="0" i="0" dirty="0" smtClean="0">
                <a:solidFill>
                  <a:srgbClr val="949594"/>
                </a:solidFill>
                <a:latin typeface="Arial" charset="0"/>
                <a:ea typeface="Arial" charset="0"/>
                <a:cs typeface="Arial" charset="0"/>
              </a:rPr>
              <a:t> con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Ut a </a:t>
            </a:r>
            <a:r>
              <a:rPr lang="nl-NL" sz="1400" b="0" i="0" dirty="0" err="1" smtClean="0">
                <a:solidFill>
                  <a:srgbClr val="949594"/>
                </a:solidFill>
                <a:latin typeface="Arial" charset="0"/>
                <a:ea typeface="Arial" charset="0"/>
                <a:cs typeface="Arial" charset="0"/>
              </a:rPr>
              <a:t>sum</a:t>
            </a:r>
            <a:r>
              <a:rPr lang="nl-NL" sz="1400" b="0" i="0" dirty="0" smtClean="0">
                <a:solidFill>
                  <a:srgbClr val="949594"/>
                </a:solidFill>
                <a:latin typeface="Arial" charset="0"/>
                <a:ea typeface="Arial" charset="0"/>
                <a:cs typeface="Arial" charset="0"/>
              </a:rPr>
              <a:t> re </a:t>
            </a:r>
            <a:r>
              <a:rPr lang="nl-NL" sz="1400" b="0" i="0" dirty="0" err="1" smtClean="0">
                <a:solidFill>
                  <a:srgbClr val="949594"/>
                </a:solidFill>
                <a:latin typeface="Arial" charset="0"/>
                <a:ea typeface="Arial" charset="0"/>
                <a:cs typeface="Arial" charset="0"/>
              </a:rPr>
              <a:t>providel</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issun</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Ut </a:t>
            </a:r>
            <a:r>
              <a:rPr lang="nl-NL" sz="1400" b="0" i="0" dirty="0" err="1" smtClean="0">
                <a:solidFill>
                  <a:srgbClr val="949594"/>
                </a:solidFill>
                <a:latin typeface="Arial" charset="0"/>
                <a:ea typeface="Arial" charset="0"/>
                <a:cs typeface="Arial" charset="0"/>
              </a:rPr>
              <a:t>parcias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evero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to</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volorpos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eum</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quia</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voluptae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aliqui</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preptat</a:t>
            </a:r>
            <a:r>
              <a:rPr lang="nl-NL" sz="1400" b="0" i="0" dirty="0" smtClean="0">
                <a:solidFill>
                  <a:srgbClr val="949594"/>
                </a:solidFill>
                <a:latin typeface="Arial" charset="0"/>
                <a:ea typeface="Arial" charset="0"/>
                <a:cs typeface="Arial" charset="0"/>
              </a:rPr>
              <a:t> que </a:t>
            </a:r>
            <a:r>
              <a:rPr lang="nl-NL" sz="1400" b="0" i="0" dirty="0" err="1" smtClean="0">
                <a:solidFill>
                  <a:srgbClr val="949594"/>
                </a:solidFill>
                <a:latin typeface="Arial" charset="0"/>
                <a:ea typeface="Arial" charset="0"/>
                <a:cs typeface="Arial" charset="0"/>
              </a:rPr>
              <a:t>veliquate</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omnis</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eossequ</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ibuscia</a:t>
            </a:r>
            <a:r>
              <a:rPr lang="nl-NL" sz="1400" b="0" i="0" dirty="0" smtClean="0">
                <a:solidFill>
                  <a:srgbClr val="949594"/>
                </a:solidFill>
                <a:latin typeface="Arial" charset="0"/>
                <a:ea typeface="Arial" charset="0"/>
                <a:cs typeface="Arial" charset="0"/>
              </a:rPr>
              <a:t> </a:t>
            </a:r>
            <a:r>
              <a:rPr lang="nl-NL" sz="1400" b="0" i="0" dirty="0" err="1" smtClean="0">
                <a:solidFill>
                  <a:srgbClr val="949594"/>
                </a:solidFill>
                <a:latin typeface="Arial" charset="0"/>
                <a:ea typeface="Arial" charset="0"/>
                <a:cs typeface="Arial" charset="0"/>
              </a:rPr>
              <a:t>tatius</a:t>
            </a:r>
            <a:r>
              <a:rPr lang="nl-NL" sz="1400" b="0" i="0" dirty="0" smtClean="0">
                <a:solidFill>
                  <a:srgbClr val="949594"/>
                </a:solidFill>
                <a:latin typeface="Arial" charset="0"/>
                <a:ea typeface="Arial" charset="0"/>
                <a:cs typeface="Arial" charset="0"/>
              </a:rPr>
              <a:t> Ut </a:t>
            </a:r>
            <a:endParaRPr lang="nl-NL" sz="1400" b="0" i="0" dirty="0">
              <a:solidFill>
                <a:srgbClr val="949594"/>
              </a:solidFill>
              <a:latin typeface="Arial" charset="0"/>
              <a:ea typeface="Arial" charset="0"/>
              <a:cs typeface="Arial" charset="0"/>
            </a:endParaRPr>
          </a:p>
        </p:txBody>
      </p:sp>
    </p:spTree>
    <p:extLst>
      <p:ext uri="{BB962C8B-B14F-4D97-AF65-F5344CB8AC3E}">
        <p14:creationId xmlns:p14="http://schemas.microsoft.com/office/powerpoint/2010/main" xmlns="" val="273888175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en-US" smtClean="0"/>
              <a:t>Titelstijl van model bewerken</a:t>
            </a:r>
            <a:endParaRPr lang="nl-NL"/>
          </a:p>
        </p:txBody>
      </p:sp>
      <p:sp>
        <p:nvSpPr>
          <p:cNvPr id="3" name="Tijdelijke aanduiding voor inhoud 2"/>
          <p:cNvSpPr>
            <a:spLocks noGrp="1"/>
          </p:cNvSpPr>
          <p:nvPr>
            <p:ph idx="1" hasCustomPrompt="1"/>
          </p:nvPr>
        </p:nvSpPr>
        <p:spPr>
          <a:xfrm>
            <a:off x="457200" y="1600200"/>
            <a:ext cx="8229600" cy="4525963"/>
          </a:xfrm>
          <a:prstGeom prst="rect">
            <a:avLst/>
          </a:prstGeom>
        </p:spPr>
        <p:txBody>
          <a:bodyPr/>
          <a:lstStyle>
            <a:lvl5pPr>
              <a:defRPr/>
            </a:lvl5pPr>
          </a:lstStyle>
          <a:p>
            <a:pPr lvl="0"/>
            <a:r>
              <a:rPr lang="en-US" dirty="0" err="1" smtClean="0"/>
              <a:t>Klik</a:t>
            </a:r>
            <a:r>
              <a:rPr lang="en-US" dirty="0" smtClean="0"/>
              <a:t> </a:t>
            </a:r>
            <a:r>
              <a:rPr lang="en-US" dirty="0" err="1" smtClean="0"/>
              <a:t>om</a:t>
            </a:r>
            <a:r>
              <a:rPr lang="en-US" dirty="0" smtClean="0"/>
              <a:t> de </a:t>
            </a:r>
            <a:r>
              <a:rPr lang="en-US" dirty="0" err="1" smtClean="0"/>
              <a:t>tekststijl</a:t>
            </a:r>
            <a:r>
              <a:rPr lang="en-US" dirty="0" smtClean="0"/>
              <a:t> van het model </a:t>
            </a:r>
            <a:r>
              <a:rPr lang="en-US" dirty="0" err="1" smtClean="0"/>
              <a:t>te</a:t>
            </a:r>
            <a:r>
              <a:rPr lang="en-US" dirty="0" smtClean="0"/>
              <a:t> </a:t>
            </a:r>
            <a:r>
              <a:rPr lang="en-US" dirty="0" err="1" smtClean="0"/>
              <a:t>bewerken</a:t>
            </a:r>
            <a:endParaRPr lang="en-US" dirty="0" smtClean="0"/>
          </a:p>
          <a:p>
            <a:pPr lvl="1"/>
            <a:r>
              <a:rPr lang="en-US" dirty="0" err="1" smtClean="0"/>
              <a:t>Tweede</a:t>
            </a:r>
            <a:r>
              <a:rPr lang="en-US" dirty="0" smtClean="0"/>
              <a:t> </a:t>
            </a:r>
            <a:r>
              <a:rPr lang="en-US" dirty="0" err="1" smtClean="0"/>
              <a:t>niveau</a:t>
            </a:r>
            <a:endParaRPr lang="en-US" dirty="0" smtClean="0"/>
          </a:p>
          <a:p>
            <a:pPr lvl="2"/>
            <a:r>
              <a:rPr lang="en-US" dirty="0" err="1" smtClean="0"/>
              <a:t>Derde</a:t>
            </a:r>
            <a:r>
              <a:rPr lang="en-US" dirty="0" smtClean="0"/>
              <a:t> </a:t>
            </a:r>
            <a:r>
              <a:rPr lang="en-US" dirty="0" err="1" smtClean="0"/>
              <a:t>niveau</a:t>
            </a:r>
            <a:endParaRPr lang="en-US" dirty="0" smtClean="0"/>
          </a:p>
          <a:p>
            <a:pPr lvl="3"/>
            <a:r>
              <a:rPr lang="en-US" dirty="0" err="1" smtClean="0"/>
              <a:t>Vierde</a:t>
            </a:r>
            <a:r>
              <a:rPr lang="en-US" dirty="0" smtClean="0"/>
              <a:t> </a:t>
            </a:r>
            <a:r>
              <a:rPr lang="en-US" dirty="0" err="1" smtClean="0"/>
              <a:t>niveau</a:t>
            </a:r>
            <a:endParaRPr lang="en-US" dirty="0" smtClean="0"/>
          </a:p>
          <a:p>
            <a:pPr lvl="4"/>
            <a:r>
              <a:rPr lang="en-US" dirty="0" err="1" smtClean="0"/>
              <a:t>Vijfde</a:t>
            </a:r>
            <a:r>
              <a:rPr lang="en-US" dirty="0" smtClean="0"/>
              <a:t> </a:t>
            </a:r>
            <a:r>
              <a:rPr lang="en-US" dirty="0" err="1" smtClean="0"/>
              <a:t>niveau</a:t>
            </a:r>
            <a:endParaRPr lang="nl-NL" dirty="0"/>
          </a:p>
        </p:txBody>
      </p:sp>
      <p:sp>
        <p:nvSpPr>
          <p:cNvPr id="4" name="Tijdelijke aanduiding voor datum 3"/>
          <p:cNvSpPr>
            <a:spLocks noGrp="1"/>
          </p:cNvSpPr>
          <p:nvPr>
            <p:ph type="dt" sz="half" idx="10"/>
          </p:nvPr>
        </p:nvSpPr>
        <p:spPr>
          <a:xfrm>
            <a:off x="758825" y="12337368"/>
            <a:ext cx="2133600" cy="365125"/>
          </a:xfrm>
          <a:prstGeom prst="rect">
            <a:avLst/>
          </a:prstGeom>
        </p:spPr>
        <p:txBody>
          <a:bodyPr/>
          <a:lstStyle>
            <a:lvl1pPr>
              <a:defRPr>
                <a:solidFill>
                  <a:srgbClr val="FF0000"/>
                </a:solidFill>
              </a:defRPr>
            </a:lvl1pPr>
          </a:lstStyle>
          <a:p>
            <a:pPr defTabSz="457200" fontAlgn="auto">
              <a:spcBef>
                <a:spcPts val="0"/>
              </a:spcBef>
              <a:spcAft>
                <a:spcPts val="0"/>
              </a:spcAft>
            </a:pPr>
            <a:endParaRPr lang="nl-NL" sz="1800" dirty="0">
              <a:latin typeface="Arial" panose="020B0604020202020204"/>
              <a:cs typeface="+mn-cs"/>
            </a:endParaRPr>
          </a:p>
        </p:txBody>
      </p:sp>
      <p:sp>
        <p:nvSpPr>
          <p:cNvPr id="6" name="Tijdelijke aanduiding voor dianummer 5"/>
          <p:cNvSpPr>
            <a:spLocks noGrp="1"/>
          </p:cNvSpPr>
          <p:nvPr>
            <p:ph type="sldNum" sz="quarter" idx="12"/>
          </p:nvPr>
        </p:nvSpPr>
        <p:spPr>
          <a:xfrm>
            <a:off x="6457950" y="6356350"/>
            <a:ext cx="2057400" cy="365125"/>
          </a:xfrm>
          <a:prstGeom prst="rect">
            <a:avLst/>
          </a:prstGeom>
        </p:spPr>
        <p:txBody>
          <a:bodyPr/>
          <a:lstStyle/>
          <a:p>
            <a:pPr defTabSz="457200" fontAlgn="auto">
              <a:spcBef>
                <a:spcPts val="0"/>
              </a:spcBef>
              <a:spcAft>
                <a:spcPts val="0"/>
              </a:spcAft>
            </a:pPr>
            <a:fld id="{CB3D7CF6-4EF3-9C4F-AEB2-67838D01CF78}" type="slidenum">
              <a:rPr lang="nl-NL" sz="1800" smtClean="0">
                <a:solidFill>
                  <a:prstClr val="black"/>
                </a:solidFill>
                <a:latin typeface="Arial" panose="020B0604020202020204"/>
                <a:cs typeface="+mn-cs"/>
              </a:rPr>
              <a:pPr defTabSz="457200" fontAlgn="auto">
                <a:spcBef>
                  <a:spcPts val="0"/>
                </a:spcBef>
                <a:spcAft>
                  <a:spcPts val="0"/>
                </a:spcAft>
              </a:pPr>
              <a:t>‹nr.›</a:t>
            </a:fld>
            <a:endParaRPr lang="nl-NL" sz="1800">
              <a:solidFill>
                <a:prstClr val="black"/>
              </a:solidFill>
              <a:latin typeface="Arial" panose="020B0604020202020204"/>
              <a:cs typeface="+mn-cs"/>
            </a:endParaRPr>
          </a:p>
        </p:txBody>
      </p:sp>
      <p:pic>
        <p:nvPicPr>
          <p:cNvPr id="7" name="Afbeelding 6"/>
          <p:cNvPicPr>
            <a:picLocks noChangeAspect="1"/>
          </p:cNvPicPr>
          <p:nvPr userDrawn="1"/>
        </p:nvPicPr>
        <p:blipFill>
          <a:blip r:embed="rId2" cstate="print"/>
          <a:stretch>
            <a:fillRect/>
          </a:stretch>
        </p:blipFill>
        <p:spPr>
          <a:xfrm>
            <a:off x="0" y="6162675"/>
            <a:ext cx="2200275" cy="695325"/>
          </a:xfrm>
          <a:prstGeom prst="rect">
            <a:avLst/>
          </a:prstGeom>
        </p:spPr>
      </p:pic>
    </p:spTree>
    <p:extLst>
      <p:ext uri="{BB962C8B-B14F-4D97-AF65-F5344CB8AC3E}">
        <p14:creationId xmlns:p14="http://schemas.microsoft.com/office/powerpoint/2010/main" xmlns="" val="465757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39B8BD"/>
                </a:solidFill>
                <a:latin typeface="Calibri"/>
                <a:cs typeface="Calibri"/>
              </a:defRPr>
            </a:lvl1pPr>
          </a:lstStyle>
          <a:p>
            <a:pPr marL="25400">
              <a:lnSpc>
                <a:spcPts val="1050"/>
              </a:lnSpc>
            </a:pPr>
            <a:fld id="{81D60167-4931-47E6-BA6A-407CBD079E47}" type="slidenum">
              <a:rPr spc="-5" dirty="0"/>
              <a:pPr marL="25400">
                <a:lnSpc>
                  <a:spcPts val="1050"/>
                </a:lnSpc>
              </a:pPr>
              <a:t>‹nr.›</a:t>
            </a:fld>
            <a:endParaRPr spc="-5" dirty="0"/>
          </a:p>
        </p:txBody>
      </p:sp>
    </p:spTree>
    <p:extLst>
      <p:ext uri="{BB962C8B-B14F-4D97-AF65-F5344CB8AC3E}">
        <p14:creationId xmlns:p14="http://schemas.microsoft.com/office/powerpoint/2010/main" xmlns="" val="516302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rgbClr val="39B8BD"/>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E2E2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39B8BD"/>
                </a:solidFill>
                <a:latin typeface="Calibri"/>
                <a:cs typeface="Calibri"/>
              </a:defRPr>
            </a:lvl1pPr>
          </a:lstStyle>
          <a:p>
            <a:pPr marL="25400">
              <a:lnSpc>
                <a:spcPts val="1050"/>
              </a:lnSpc>
            </a:pPr>
            <a:fld id="{81D60167-4931-47E6-BA6A-407CBD079E47}" type="slidenum">
              <a:rPr spc="-5" dirty="0"/>
              <a:pPr marL="25400">
                <a:lnSpc>
                  <a:spcPts val="1050"/>
                </a:lnSpc>
              </a:pPr>
              <a:t>‹nr.›</a:t>
            </a:fld>
            <a:endParaRPr spc="-5" dirty="0"/>
          </a:p>
        </p:txBody>
      </p:sp>
    </p:spTree>
    <p:extLst>
      <p:ext uri="{BB962C8B-B14F-4D97-AF65-F5344CB8AC3E}">
        <p14:creationId xmlns:p14="http://schemas.microsoft.com/office/powerpoint/2010/main" xmlns="" val="2508918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23215" cy="6858000"/>
          </a:xfrm>
          <a:custGeom>
            <a:avLst/>
            <a:gdLst/>
            <a:ahLst/>
            <a:cxnLst/>
            <a:rect l="l" t="t" r="r" b="b"/>
            <a:pathLst>
              <a:path w="323215" h="6858000">
                <a:moveTo>
                  <a:pt x="0" y="6858000"/>
                </a:moveTo>
                <a:lnTo>
                  <a:pt x="323088" y="6858000"/>
                </a:lnTo>
                <a:lnTo>
                  <a:pt x="323088" y="0"/>
                </a:lnTo>
                <a:lnTo>
                  <a:pt x="0" y="0"/>
                </a:lnTo>
                <a:lnTo>
                  <a:pt x="0" y="685800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17" name="bk object 17"/>
          <p:cNvSpPr/>
          <p:nvPr/>
        </p:nvSpPr>
        <p:spPr>
          <a:xfrm>
            <a:off x="8612123" y="435863"/>
            <a:ext cx="167640" cy="379730"/>
          </a:xfrm>
          <a:custGeom>
            <a:avLst/>
            <a:gdLst/>
            <a:ahLst/>
            <a:cxnLst/>
            <a:rect l="l" t="t" r="r" b="b"/>
            <a:pathLst>
              <a:path w="167640" h="379730">
                <a:moveTo>
                  <a:pt x="1016" y="0"/>
                </a:moveTo>
                <a:lnTo>
                  <a:pt x="0" y="0"/>
                </a:lnTo>
                <a:lnTo>
                  <a:pt x="0" y="381"/>
                </a:lnTo>
                <a:lnTo>
                  <a:pt x="380" y="635"/>
                </a:lnTo>
                <a:lnTo>
                  <a:pt x="1016" y="2032"/>
                </a:lnTo>
                <a:lnTo>
                  <a:pt x="1270" y="3937"/>
                </a:lnTo>
                <a:lnTo>
                  <a:pt x="2667" y="7620"/>
                </a:lnTo>
                <a:lnTo>
                  <a:pt x="3301" y="11175"/>
                </a:lnTo>
                <a:lnTo>
                  <a:pt x="4952" y="16763"/>
                </a:lnTo>
                <a:lnTo>
                  <a:pt x="6603" y="23368"/>
                </a:lnTo>
                <a:lnTo>
                  <a:pt x="8890" y="31369"/>
                </a:lnTo>
                <a:lnTo>
                  <a:pt x="11556" y="41528"/>
                </a:lnTo>
                <a:lnTo>
                  <a:pt x="13843" y="53466"/>
                </a:lnTo>
                <a:lnTo>
                  <a:pt x="16891" y="66928"/>
                </a:lnTo>
                <a:lnTo>
                  <a:pt x="20827" y="82803"/>
                </a:lnTo>
                <a:lnTo>
                  <a:pt x="24383" y="100837"/>
                </a:lnTo>
                <a:lnTo>
                  <a:pt x="28701" y="121665"/>
                </a:lnTo>
                <a:lnTo>
                  <a:pt x="29132" y="124587"/>
                </a:lnTo>
                <a:lnTo>
                  <a:pt x="29972" y="128905"/>
                </a:lnTo>
                <a:lnTo>
                  <a:pt x="31369" y="135127"/>
                </a:lnTo>
                <a:lnTo>
                  <a:pt x="33020" y="142748"/>
                </a:lnTo>
                <a:lnTo>
                  <a:pt x="34671" y="151637"/>
                </a:lnTo>
                <a:lnTo>
                  <a:pt x="36322" y="159893"/>
                </a:lnTo>
                <a:lnTo>
                  <a:pt x="37973" y="168783"/>
                </a:lnTo>
                <a:lnTo>
                  <a:pt x="40258" y="176657"/>
                </a:lnTo>
                <a:lnTo>
                  <a:pt x="42291" y="184023"/>
                </a:lnTo>
                <a:lnTo>
                  <a:pt x="43942" y="189864"/>
                </a:lnTo>
                <a:lnTo>
                  <a:pt x="45593" y="194818"/>
                </a:lnTo>
                <a:lnTo>
                  <a:pt x="48132" y="201168"/>
                </a:lnTo>
                <a:lnTo>
                  <a:pt x="50546" y="208025"/>
                </a:lnTo>
                <a:lnTo>
                  <a:pt x="52450" y="212978"/>
                </a:lnTo>
                <a:lnTo>
                  <a:pt x="56769" y="221614"/>
                </a:lnTo>
                <a:lnTo>
                  <a:pt x="62737" y="230759"/>
                </a:lnTo>
                <a:lnTo>
                  <a:pt x="68579" y="241046"/>
                </a:lnTo>
                <a:lnTo>
                  <a:pt x="80899" y="285241"/>
                </a:lnTo>
                <a:lnTo>
                  <a:pt x="81533" y="295783"/>
                </a:lnTo>
                <a:lnTo>
                  <a:pt x="82550" y="305308"/>
                </a:lnTo>
                <a:lnTo>
                  <a:pt x="82595" y="308610"/>
                </a:lnTo>
                <a:lnTo>
                  <a:pt x="82803" y="311531"/>
                </a:lnTo>
                <a:lnTo>
                  <a:pt x="83820" y="316230"/>
                </a:lnTo>
                <a:lnTo>
                  <a:pt x="84454" y="320421"/>
                </a:lnTo>
                <a:lnTo>
                  <a:pt x="109220" y="353440"/>
                </a:lnTo>
                <a:lnTo>
                  <a:pt x="146176" y="375793"/>
                </a:lnTo>
                <a:lnTo>
                  <a:pt x="167640" y="379475"/>
                </a:lnTo>
                <a:lnTo>
                  <a:pt x="167640" y="347472"/>
                </a:lnTo>
                <a:lnTo>
                  <a:pt x="155701" y="347218"/>
                </a:lnTo>
                <a:lnTo>
                  <a:pt x="144272" y="345566"/>
                </a:lnTo>
                <a:lnTo>
                  <a:pt x="106299" y="332613"/>
                </a:lnTo>
                <a:lnTo>
                  <a:pt x="89789" y="323088"/>
                </a:lnTo>
                <a:lnTo>
                  <a:pt x="89861" y="320421"/>
                </a:lnTo>
                <a:lnTo>
                  <a:pt x="90043" y="317881"/>
                </a:lnTo>
                <a:lnTo>
                  <a:pt x="91058" y="313816"/>
                </a:lnTo>
                <a:lnTo>
                  <a:pt x="91694" y="308610"/>
                </a:lnTo>
                <a:lnTo>
                  <a:pt x="118491" y="275971"/>
                </a:lnTo>
                <a:lnTo>
                  <a:pt x="126365" y="274320"/>
                </a:lnTo>
                <a:lnTo>
                  <a:pt x="167640" y="274320"/>
                </a:lnTo>
                <a:lnTo>
                  <a:pt x="167640" y="260731"/>
                </a:lnTo>
                <a:lnTo>
                  <a:pt x="116840" y="260731"/>
                </a:lnTo>
                <a:lnTo>
                  <a:pt x="109854" y="259461"/>
                </a:lnTo>
                <a:lnTo>
                  <a:pt x="84454" y="230505"/>
                </a:lnTo>
                <a:lnTo>
                  <a:pt x="81152" y="218948"/>
                </a:lnTo>
                <a:lnTo>
                  <a:pt x="76580" y="208407"/>
                </a:lnTo>
                <a:lnTo>
                  <a:pt x="70993" y="198500"/>
                </a:lnTo>
                <a:lnTo>
                  <a:pt x="66040" y="188213"/>
                </a:lnTo>
                <a:lnTo>
                  <a:pt x="61086" y="178053"/>
                </a:lnTo>
                <a:lnTo>
                  <a:pt x="57403" y="167132"/>
                </a:lnTo>
                <a:lnTo>
                  <a:pt x="52831" y="145669"/>
                </a:lnTo>
                <a:lnTo>
                  <a:pt x="48066" y="124333"/>
                </a:lnTo>
                <a:lnTo>
                  <a:pt x="42545" y="103250"/>
                </a:lnTo>
                <a:lnTo>
                  <a:pt x="37592" y="82803"/>
                </a:lnTo>
                <a:lnTo>
                  <a:pt x="35686" y="74802"/>
                </a:lnTo>
                <a:lnTo>
                  <a:pt x="30352" y="57023"/>
                </a:lnTo>
                <a:lnTo>
                  <a:pt x="27431" y="48768"/>
                </a:lnTo>
                <a:lnTo>
                  <a:pt x="24383" y="41148"/>
                </a:lnTo>
                <a:lnTo>
                  <a:pt x="20447" y="30352"/>
                </a:lnTo>
                <a:lnTo>
                  <a:pt x="16509" y="21462"/>
                </a:lnTo>
                <a:lnTo>
                  <a:pt x="12573" y="14477"/>
                </a:lnTo>
                <a:lnTo>
                  <a:pt x="7239" y="5334"/>
                </a:lnTo>
                <a:lnTo>
                  <a:pt x="4572" y="2921"/>
                </a:lnTo>
                <a:lnTo>
                  <a:pt x="2921" y="1015"/>
                </a:lnTo>
                <a:lnTo>
                  <a:pt x="1650" y="381"/>
                </a:lnTo>
                <a:lnTo>
                  <a:pt x="1016" y="0"/>
                </a:lnTo>
                <a:close/>
              </a:path>
              <a:path w="167640" h="379730">
                <a:moveTo>
                  <a:pt x="167640" y="274320"/>
                </a:moveTo>
                <a:lnTo>
                  <a:pt x="135635" y="274320"/>
                </a:lnTo>
                <a:lnTo>
                  <a:pt x="143509" y="274574"/>
                </a:lnTo>
                <a:lnTo>
                  <a:pt x="150495" y="275971"/>
                </a:lnTo>
                <a:lnTo>
                  <a:pt x="156464" y="276987"/>
                </a:lnTo>
                <a:lnTo>
                  <a:pt x="162305" y="277875"/>
                </a:lnTo>
                <a:lnTo>
                  <a:pt x="167640" y="278257"/>
                </a:lnTo>
                <a:lnTo>
                  <a:pt x="167640" y="274320"/>
                </a:lnTo>
                <a:close/>
              </a:path>
              <a:path w="167640" h="379730">
                <a:moveTo>
                  <a:pt x="118745" y="165226"/>
                </a:moveTo>
                <a:lnTo>
                  <a:pt x="115824" y="165481"/>
                </a:lnTo>
                <a:lnTo>
                  <a:pt x="112902" y="167766"/>
                </a:lnTo>
                <a:lnTo>
                  <a:pt x="112141" y="171450"/>
                </a:lnTo>
                <a:lnTo>
                  <a:pt x="112141" y="175006"/>
                </a:lnTo>
                <a:lnTo>
                  <a:pt x="113792" y="179324"/>
                </a:lnTo>
                <a:lnTo>
                  <a:pt x="115824" y="183641"/>
                </a:lnTo>
                <a:lnTo>
                  <a:pt x="118745" y="187325"/>
                </a:lnTo>
                <a:lnTo>
                  <a:pt x="121793" y="191262"/>
                </a:lnTo>
                <a:lnTo>
                  <a:pt x="124714" y="194183"/>
                </a:lnTo>
                <a:lnTo>
                  <a:pt x="127380" y="195834"/>
                </a:lnTo>
                <a:lnTo>
                  <a:pt x="132333" y="198755"/>
                </a:lnTo>
                <a:lnTo>
                  <a:pt x="136905" y="200787"/>
                </a:lnTo>
                <a:lnTo>
                  <a:pt x="140970" y="203073"/>
                </a:lnTo>
                <a:lnTo>
                  <a:pt x="157352" y="224789"/>
                </a:lnTo>
                <a:lnTo>
                  <a:pt x="157352" y="231394"/>
                </a:lnTo>
                <a:lnTo>
                  <a:pt x="124459" y="260096"/>
                </a:lnTo>
                <a:lnTo>
                  <a:pt x="116840" y="260731"/>
                </a:lnTo>
                <a:lnTo>
                  <a:pt x="167640" y="260731"/>
                </a:lnTo>
                <a:lnTo>
                  <a:pt x="167640" y="176402"/>
                </a:lnTo>
                <a:lnTo>
                  <a:pt x="166614" y="175768"/>
                </a:lnTo>
                <a:lnTo>
                  <a:pt x="136905" y="175768"/>
                </a:lnTo>
                <a:lnTo>
                  <a:pt x="133350" y="174371"/>
                </a:lnTo>
                <a:lnTo>
                  <a:pt x="129412" y="172085"/>
                </a:lnTo>
                <a:lnTo>
                  <a:pt x="125729" y="169163"/>
                </a:lnTo>
                <a:lnTo>
                  <a:pt x="122047" y="166877"/>
                </a:lnTo>
                <a:lnTo>
                  <a:pt x="118745" y="165226"/>
                </a:lnTo>
                <a:close/>
              </a:path>
              <a:path w="167640" h="379730">
                <a:moveTo>
                  <a:pt x="157733" y="171450"/>
                </a:moveTo>
                <a:lnTo>
                  <a:pt x="153416" y="171450"/>
                </a:lnTo>
                <a:lnTo>
                  <a:pt x="150114" y="172085"/>
                </a:lnTo>
                <a:lnTo>
                  <a:pt x="146811" y="173100"/>
                </a:lnTo>
                <a:lnTo>
                  <a:pt x="143509" y="174371"/>
                </a:lnTo>
                <a:lnTo>
                  <a:pt x="139953" y="175006"/>
                </a:lnTo>
                <a:lnTo>
                  <a:pt x="136905" y="175768"/>
                </a:lnTo>
                <a:lnTo>
                  <a:pt x="166614" y="175768"/>
                </a:lnTo>
                <a:lnTo>
                  <a:pt x="162305" y="173100"/>
                </a:lnTo>
                <a:lnTo>
                  <a:pt x="157733" y="17145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18" name="bk object 18"/>
          <p:cNvSpPr/>
          <p:nvPr/>
        </p:nvSpPr>
        <p:spPr>
          <a:xfrm>
            <a:off x="8519159" y="397763"/>
            <a:ext cx="213266" cy="402336"/>
          </a:xfrm>
          <a:prstGeom prst="rect">
            <a:avLst/>
          </a:prstGeom>
          <a:blipFill>
            <a:blip r:embed="rId2"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2" name="Holder 2"/>
          <p:cNvSpPr>
            <a:spLocks noGrp="1"/>
          </p:cNvSpPr>
          <p:nvPr>
            <p:ph type="title"/>
          </p:nvPr>
        </p:nvSpPr>
        <p:spPr/>
        <p:txBody>
          <a:bodyPr lIns="0" tIns="0" rIns="0" bIns="0"/>
          <a:lstStyle>
            <a:lvl1pPr>
              <a:defRPr sz="2800" b="0" i="1">
                <a:solidFill>
                  <a:srgbClr val="39B8BD"/>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rgbClr val="39B8BD"/>
                </a:solidFill>
                <a:latin typeface="Calibri"/>
                <a:cs typeface="Calibri"/>
              </a:defRPr>
            </a:lvl1pPr>
          </a:lstStyle>
          <a:p>
            <a:pPr marL="25400">
              <a:lnSpc>
                <a:spcPts val="1050"/>
              </a:lnSpc>
            </a:pPr>
            <a:fld id="{81D60167-4931-47E6-BA6A-407CBD079E47}" type="slidenum">
              <a:rPr spc="-5" dirty="0"/>
              <a:pPr marL="25400">
                <a:lnSpc>
                  <a:spcPts val="1050"/>
                </a:lnSpc>
              </a:pPr>
              <a:t>‹nr.›</a:t>
            </a:fld>
            <a:endParaRPr spc="-5" dirty="0"/>
          </a:p>
        </p:txBody>
      </p:sp>
    </p:spTree>
    <p:extLst>
      <p:ext uri="{BB962C8B-B14F-4D97-AF65-F5344CB8AC3E}">
        <p14:creationId xmlns:p14="http://schemas.microsoft.com/office/powerpoint/2010/main" xmlns="" val="3873192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rgbClr val="39B8BD"/>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rgbClr val="39B8BD"/>
                </a:solidFill>
                <a:latin typeface="Calibri"/>
                <a:cs typeface="Calibri"/>
              </a:defRPr>
            </a:lvl1pPr>
          </a:lstStyle>
          <a:p>
            <a:pPr marL="25400">
              <a:lnSpc>
                <a:spcPts val="1050"/>
              </a:lnSpc>
            </a:pPr>
            <a:fld id="{81D60167-4931-47E6-BA6A-407CBD079E47}" type="slidenum">
              <a:rPr spc="-5" dirty="0"/>
              <a:pPr marL="25400">
                <a:lnSpc>
                  <a:spcPts val="1050"/>
                </a:lnSpc>
              </a:pPr>
              <a:t>‹nr.›</a:t>
            </a:fld>
            <a:endParaRPr spc="-5" dirty="0"/>
          </a:p>
        </p:txBody>
      </p:sp>
    </p:spTree>
    <p:extLst>
      <p:ext uri="{BB962C8B-B14F-4D97-AF65-F5344CB8AC3E}">
        <p14:creationId xmlns:p14="http://schemas.microsoft.com/office/powerpoint/2010/main" xmlns="" val="2845537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rgbClr val="39B8BD"/>
                </a:solidFill>
                <a:latin typeface="Calibri"/>
                <a:cs typeface="Calibri"/>
              </a:defRPr>
            </a:lvl1pPr>
          </a:lstStyle>
          <a:p>
            <a:pPr marL="25400">
              <a:lnSpc>
                <a:spcPts val="1050"/>
              </a:lnSpc>
            </a:pPr>
            <a:fld id="{81D60167-4931-47E6-BA6A-407CBD079E47}" type="slidenum">
              <a:rPr spc="-5" dirty="0"/>
              <a:pPr marL="25400">
                <a:lnSpc>
                  <a:spcPts val="1050"/>
                </a:lnSpc>
              </a:pPr>
              <a:t>‹nr.›</a:t>
            </a:fld>
            <a:endParaRPr spc="-5" dirty="0"/>
          </a:p>
        </p:txBody>
      </p:sp>
    </p:spTree>
    <p:extLst>
      <p:ext uri="{BB962C8B-B14F-4D97-AF65-F5344CB8AC3E}">
        <p14:creationId xmlns:p14="http://schemas.microsoft.com/office/powerpoint/2010/main" xmlns="" val="450291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514E8C-88F4-4798-A533-A5A96ADC07E1}"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338911456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chartAndTx">
  <p:cSld name="Titel, grafiek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BE"/>
          </a:p>
        </p:txBody>
      </p:sp>
      <p:sp>
        <p:nvSpPr>
          <p:cNvPr id="3" name="Tijdelijke aanduiding voor grafiek 2"/>
          <p:cNvSpPr>
            <a:spLocks noGrp="1"/>
          </p:cNvSpPr>
          <p:nvPr>
            <p:ph type="chart" sz="half" idx="1"/>
          </p:nvPr>
        </p:nvSpPr>
        <p:spPr>
          <a:xfrm>
            <a:off x="457200" y="1600200"/>
            <a:ext cx="4038600" cy="4525963"/>
          </a:xfrm>
          <a:prstGeom prst="rect">
            <a:avLst/>
          </a:prstGeom>
        </p:spPr>
        <p:txBody>
          <a:bodyPr/>
          <a:lstStyle/>
          <a:p>
            <a:pPr lvl="0"/>
            <a:endParaRPr lang="nl-BE" noProof="0" smtClean="0"/>
          </a:p>
        </p:txBody>
      </p:sp>
      <p:sp>
        <p:nvSpPr>
          <p:cNvPr id="4" name="Tijdelijke aanduiding voor tekst 3"/>
          <p:cNvSpPr>
            <a:spLocks noGrp="1"/>
          </p:cNvSpPr>
          <p:nvPr>
            <p:ph type="body" sz="half" idx="2"/>
          </p:nvPr>
        </p:nvSpPr>
        <p:spPr>
          <a:xfrm>
            <a:off x="4648200" y="1600200"/>
            <a:ext cx="4038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nl-NL"/>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nl-NL"/>
          </a:p>
        </p:txBody>
      </p:sp>
    </p:spTree>
    <p:extLst>
      <p:ext uri="{BB962C8B-B14F-4D97-AF65-F5344CB8AC3E}">
        <p14:creationId xmlns:p14="http://schemas.microsoft.com/office/powerpoint/2010/main" xmlns="" val="17508472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DA1FCB-6D04-445E-9A72-4FF78B48F738}"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238812395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AA0288-158B-4466-8175-3904F1E6D9AE}"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43604204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41C5B1-F8EF-44E0-9CE2-2FC7410B5668}"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247916147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AD717F-B79C-4C60-8FF4-604C8EA70C40}"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12893930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7121B4-1CCA-4BA3-808E-9CC6623183B2}"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178663820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CC47E-2367-425C-91F2-15E33B03DCCE}"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142744181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6B117C-3B69-486A-B0A3-2F03197F5432}"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7233337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6D319B-43C6-48F6-9358-D040224B220F}"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387975455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492B8-32C9-46BA-B796-9EE95EACD3E9}"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18675962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B6FA8D-8D20-4827-829D-6942EFEFB482}"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16216956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4653136"/>
            <a:ext cx="9144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4941168"/>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5996111"/>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109" name="Picture 110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78" y="3994822"/>
            <a:ext cx="9143245" cy="658314"/>
          </a:xfrm>
          <a:prstGeom prst="rect">
            <a:avLst/>
          </a:prstGeom>
        </p:spPr>
      </p:pic>
      <p:sp>
        <p:nvSpPr>
          <p:cNvPr id="5" name="Picture Placeholder 4"/>
          <p:cNvSpPr>
            <a:spLocks noGrp="1"/>
          </p:cNvSpPr>
          <p:nvPr>
            <p:ph type="pic" sz="quarter" idx="10"/>
          </p:nvPr>
        </p:nvSpPr>
        <p:spPr>
          <a:xfrm>
            <a:off x="0" y="0"/>
            <a:ext cx="9144000" cy="3994150"/>
          </a:xfrm>
          <a:solidFill>
            <a:srgbClr val="39B9BE"/>
          </a:solidFill>
        </p:spPr>
        <p:txBody>
          <a:bodyPr/>
          <a:lstStyle/>
          <a:p>
            <a:endParaRPr lang="en-GB" dirty="0"/>
          </a:p>
        </p:txBody>
      </p:sp>
    </p:spTree>
    <p:extLst>
      <p:ext uri="{BB962C8B-B14F-4D97-AF65-F5344CB8AC3E}">
        <p14:creationId xmlns:p14="http://schemas.microsoft.com/office/powerpoint/2010/main" xmlns="" val="4174887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57200" y="274638"/>
            <a:ext cx="8229600" cy="58515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F0BFD7-A28D-4038-AAE4-57C630BE0D6D}"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20031272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chartAndTx" preserve="1">
  <p:cSld name="Titel, grafiek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grafiek 2"/>
          <p:cNvSpPr>
            <a:spLocks noGrp="1"/>
          </p:cNvSpPr>
          <p:nvPr>
            <p:ph type="chart" sz="half" idx="1"/>
          </p:nvPr>
        </p:nvSpPr>
        <p:spPr>
          <a:xfrm>
            <a:off x="457200" y="1600200"/>
            <a:ext cx="4038600" cy="4525963"/>
          </a:xfrm>
        </p:spPr>
        <p:txBody>
          <a:bodyPr/>
          <a:lstStyle/>
          <a:p>
            <a:pPr lvl="0"/>
            <a:endParaRPr lang="nl-BE" noProof="0" smtClean="0"/>
          </a:p>
        </p:txBody>
      </p:sp>
      <p:sp>
        <p:nvSpPr>
          <p:cNvPr id="4" name="Tijdelijke aanduiding voor tekst 3"/>
          <p:cNvSpPr>
            <a:spLocks noGrp="1"/>
          </p:cNvSpPr>
          <p:nvPr>
            <p:ph type="body" sz="half" idx="2"/>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AE3B38-0734-4AFC-9DCA-178AE9619DCA}"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73064794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576" y="1268761"/>
            <a:ext cx="7772400" cy="1470025"/>
          </a:xfrm>
          <a:prstGeom prst="rect">
            <a:avLst/>
          </a:prstGeom>
        </p:spPr>
        <p:txBody>
          <a:bodyPr/>
          <a:lstStyle>
            <a:lvl1pPr>
              <a:defRPr>
                <a:latin typeface="SophistoAGauge" panose="02000606050000020003" pitchFamily="2" charset="0"/>
              </a:defRPr>
            </a:lvl1pPr>
          </a:lstStyle>
          <a:p>
            <a:r>
              <a:rPr lang="nl-NL" smtClean="0"/>
              <a:t>Klik om de stijl te bewerken</a:t>
            </a:r>
            <a:endParaRPr lang="nl-BE" dirty="0"/>
          </a:p>
        </p:txBody>
      </p:sp>
      <p:sp>
        <p:nvSpPr>
          <p:cNvPr id="3" name="Ondertitel 2"/>
          <p:cNvSpPr>
            <a:spLocks noGrp="1"/>
          </p:cNvSpPr>
          <p:nvPr>
            <p:ph type="subTitle" idx="1"/>
          </p:nvPr>
        </p:nvSpPr>
        <p:spPr>
          <a:xfrm>
            <a:off x="1619672" y="3212976"/>
            <a:ext cx="6400800" cy="1752600"/>
          </a:xfrm>
          <a:prstGeom prst="rect">
            <a:avLst/>
          </a:prstGeom>
        </p:spPr>
        <p:txBody>
          <a:bodyPr/>
          <a:lstStyle>
            <a:lvl1pPr marL="0" indent="0" algn="ctr">
              <a:buNone/>
              <a:defRPr>
                <a:solidFill>
                  <a:schemeClr val="tx1">
                    <a:tint val="75000"/>
                  </a:schemeClr>
                </a:solidFill>
                <a:latin typeface="SophistoAGauge" panose="0200060605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dirty="0"/>
          </a:p>
        </p:txBody>
      </p:sp>
      <p:sp>
        <p:nvSpPr>
          <p:cNvPr id="6" name="Tijdelijke aanduiding voor dianummer 5"/>
          <p:cNvSpPr>
            <a:spLocks noGrp="1"/>
          </p:cNvSpPr>
          <p:nvPr>
            <p:ph type="sldNum" sz="quarter" idx="12"/>
          </p:nvPr>
        </p:nvSpPr>
        <p:spPr/>
        <p:txBody>
          <a:bodyPr/>
          <a:lstStyle/>
          <a:p>
            <a:fld id="{90F5ABCD-742B-49DE-BA7E-0D396DE3F0D1}" type="slidenum">
              <a:rPr lang="nl-BE" smtClean="0">
                <a:solidFill>
                  <a:prstClr val="black">
                    <a:tint val="75000"/>
                  </a:prstClr>
                </a:solidFill>
              </a:rPr>
              <a:pPr/>
              <a:t>‹nr.›</a:t>
            </a:fld>
            <a:endParaRPr lang="nl-BE">
              <a:solidFill>
                <a:prstClr val="black">
                  <a:tint val="75000"/>
                </a:prstClr>
              </a:solidFill>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0563" y="4653137"/>
            <a:ext cx="2664296" cy="848273"/>
          </a:xfrm>
          <a:prstGeom prst="rect">
            <a:avLst/>
          </a:prstGeom>
        </p:spPr>
      </p:pic>
    </p:spTree>
    <p:extLst>
      <p:ext uri="{BB962C8B-B14F-4D97-AF65-F5344CB8AC3E}">
        <p14:creationId xmlns:p14="http://schemas.microsoft.com/office/powerpoint/2010/main" xmlns="" val="5196322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95536" y="5877273"/>
            <a:ext cx="8229600" cy="792088"/>
          </a:xfrm>
          <a:prstGeom prst="rect">
            <a:avLst/>
          </a:prstGeom>
        </p:spPr>
        <p:txBody>
          <a:bodyPr/>
          <a:lstStyle>
            <a:lvl1pPr algn="l">
              <a:defRPr sz="3200">
                <a:solidFill>
                  <a:srgbClr val="FF0000"/>
                </a:solidFill>
              </a:defRPr>
            </a:lvl1pPr>
          </a:lstStyle>
          <a:p>
            <a:r>
              <a:rPr lang="nl-NL" smtClean="0"/>
              <a:t>Klik om de stijl te bewerken</a:t>
            </a:r>
            <a:endParaRPr lang="nl-BE" dirty="0"/>
          </a:p>
        </p:txBody>
      </p:sp>
      <p:sp>
        <p:nvSpPr>
          <p:cNvPr id="3" name="Tijdelijke aanduiding voor inhoud 2"/>
          <p:cNvSpPr>
            <a:spLocks noGrp="1"/>
          </p:cNvSpPr>
          <p:nvPr>
            <p:ph idx="1"/>
          </p:nvPr>
        </p:nvSpPr>
        <p:spPr>
          <a:xfrm>
            <a:off x="467544" y="332657"/>
            <a:ext cx="8229600" cy="4525963"/>
          </a:xfrm>
          <a:prstGeom prst="rect">
            <a:avLst/>
          </a:prstGeom>
        </p:spPr>
        <p:txBody>
          <a:bodyPr/>
          <a:lstStyle>
            <a:lvl1pPr marL="342900" indent="-342900">
              <a:buFont typeface="Wingdings 2" pitchFamily="18" charset="2"/>
              <a:buChar char=""/>
              <a:defRPr sz="2800">
                <a:latin typeface="SophistoAGauge" panose="02000606050000020003" pitchFamily="2" charset="0"/>
              </a:defRPr>
            </a:lvl1pPr>
            <a:lvl2pPr marL="742950" indent="-285750">
              <a:buFont typeface="Arial" pitchFamily="34" charset="0"/>
              <a:buChar char="-"/>
              <a:defRPr sz="2400">
                <a:latin typeface="SophistoAGauge" panose="02000606050000020003" pitchFamily="2" charset="0"/>
              </a:defRPr>
            </a:lvl2pPr>
            <a:lvl3pPr marL="1143000" indent="-228600">
              <a:buSzPct val="50000"/>
              <a:buFont typeface="Wingdings" pitchFamily="2" charset="2"/>
              <a:buChar char="ü"/>
              <a:defRPr>
                <a:latin typeface="SophistoAGauge" panose="02000606050000020003" pitchFamily="2" charset="0"/>
              </a:defRPr>
            </a:lvl3pPr>
            <a:lvl4pPr marL="1600200" indent="-228600">
              <a:buSzPct val="75000"/>
              <a:buFont typeface="Wingdings" pitchFamily="2" charset="2"/>
              <a:buChar char="§"/>
              <a:defRPr>
                <a:latin typeface="SophistoAGauge" panose="02000606050000020003" pitchFamily="2" charset="0"/>
              </a:defRPr>
            </a:lvl4pPr>
            <a:lvl5pPr marL="2057400" indent="-228600">
              <a:buSzPct val="40000"/>
              <a:buFont typeface="Wingdings" pitchFamily="2" charset="2"/>
              <a:buChar char="q"/>
              <a:defRPr>
                <a:latin typeface="SophistoAGauge" panose="02000606050000020003" pitchFamily="2"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7" name="Tijdelijke aanduiding voor dianummer 5"/>
          <p:cNvSpPr>
            <a:spLocks noGrp="1"/>
          </p:cNvSpPr>
          <p:nvPr>
            <p:ph type="sldNum" sz="quarter" idx="4"/>
          </p:nvPr>
        </p:nvSpPr>
        <p:spPr>
          <a:xfrm>
            <a:off x="6965989" y="638864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30028-AC27-4411-8E05-C71B2E7757EB}" type="slidenum">
              <a:rPr lang="nl-BE" smtClean="0">
                <a:solidFill>
                  <a:prstClr val="black">
                    <a:tint val="75000"/>
                  </a:prstClr>
                </a:solidFill>
              </a:rPr>
              <a:pPr/>
              <a:t>‹nr.›</a:t>
            </a:fld>
            <a:endParaRPr lang="nl-BE">
              <a:solidFill>
                <a:prstClr val="black">
                  <a:tint val="75000"/>
                </a:prstClr>
              </a:solidFill>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0563" y="4653137"/>
            <a:ext cx="2664296" cy="848273"/>
          </a:xfrm>
          <a:prstGeom prst="rect">
            <a:avLst/>
          </a:prstGeom>
        </p:spPr>
      </p:pic>
    </p:spTree>
    <p:extLst>
      <p:ext uri="{BB962C8B-B14F-4D97-AF65-F5344CB8AC3E}">
        <p14:creationId xmlns:p14="http://schemas.microsoft.com/office/powerpoint/2010/main" xmlns="" val="386976259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3568" y="3573017"/>
            <a:ext cx="7772400" cy="1362075"/>
          </a:xfrm>
          <a:prstGeom prst="rect">
            <a:avLst/>
          </a:prstGeom>
        </p:spPr>
        <p:txBody>
          <a:bodyPr anchor="t"/>
          <a:lstStyle>
            <a:lvl1pPr algn="l">
              <a:defRPr sz="2000" b="1" cap="none">
                <a:latin typeface="SophistoAGauge" panose="02000606050000020003" pitchFamily="2" charset="0"/>
              </a:defRPr>
            </a:lvl1pPr>
          </a:lstStyle>
          <a:p>
            <a:r>
              <a:rPr lang="nl-NL" smtClean="0"/>
              <a:t>Klik om de stijl te bewerken</a:t>
            </a:r>
            <a:endParaRPr lang="nl-BE" dirty="0"/>
          </a:p>
        </p:txBody>
      </p:sp>
      <p:sp>
        <p:nvSpPr>
          <p:cNvPr id="3" name="Tijdelijke aanduiding voor tekst 2"/>
          <p:cNvSpPr>
            <a:spLocks noGrp="1"/>
          </p:cNvSpPr>
          <p:nvPr>
            <p:ph type="body" idx="1" hasCustomPrompt="1"/>
          </p:nvPr>
        </p:nvSpPr>
        <p:spPr>
          <a:xfrm>
            <a:off x="683568" y="1772817"/>
            <a:ext cx="7772400" cy="1500187"/>
          </a:xfrm>
          <a:prstGeom prst="rect">
            <a:avLst/>
          </a:prstGeom>
        </p:spPr>
        <p:txBody>
          <a:bodyPr anchor="b"/>
          <a:lstStyle>
            <a:lvl1pPr marL="0" indent="0">
              <a:buNone/>
              <a:defRPr sz="4400">
                <a:solidFill>
                  <a:schemeClr val="tx1">
                    <a:tint val="75000"/>
                  </a:schemeClr>
                </a:solidFill>
                <a:latin typeface="SophistoAGauge" panose="02000606050000020003"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smtClean="0"/>
              <a:t>Titel</a:t>
            </a:r>
          </a:p>
        </p:txBody>
      </p:sp>
      <p:sp>
        <p:nvSpPr>
          <p:cNvPr id="6" name="Tijdelijke aanduiding voor dianummer 5"/>
          <p:cNvSpPr>
            <a:spLocks noGrp="1"/>
          </p:cNvSpPr>
          <p:nvPr>
            <p:ph type="sldNum" sz="quarter" idx="12"/>
          </p:nvPr>
        </p:nvSpPr>
        <p:spPr/>
        <p:txBody>
          <a:bodyPr/>
          <a:lstStyle/>
          <a:p>
            <a:fld id="{B2F0B5BB-9243-40F9-B87F-3E43E4EF3886}" type="slidenum">
              <a:rPr lang="nl-BE" smtClean="0">
                <a:solidFill>
                  <a:prstClr val="black">
                    <a:tint val="75000"/>
                  </a:prstClr>
                </a:solidFill>
              </a:rPr>
              <a:pPr/>
              <a:t>‹nr.›</a:t>
            </a:fld>
            <a:endParaRPr lang="nl-BE">
              <a:solidFill>
                <a:prstClr val="black">
                  <a:tint val="75000"/>
                </a:prstClr>
              </a:solidFill>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0563" y="4653137"/>
            <a:ext cx="2664296" cy="848273"/>
          </a:xfrm>
          <a:prstGeom prst="rect">
            <a:avLst/>
          </a:prstGeom>
        </p:spPr>
      </p:pic>
    </p:spTree>
    <p:extLst>
      <p:ext uri="{BB962C8B-B14F-4D97-AF65-F5344CB8AC3E}">
        <p14:creationId xmlns:p14="http://schemas.microsoft.com/office/powerpoint/2010/main" xmlns="" val="358025850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 STV">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30BCAF24-EFF0-44E6-8DF3-1E567011B019}" type="datetimeFigureOut">
              <a:rPr lang="nl-BE" sz="1800" smtClean="0">
                <a:solidFill>
                  <a:prstClr val="black"/>
                </a:solidFill>
                <a:latin typeface="Calibri"/>
                <a:cs typeface="+mn-cs"/>
              </a:rPr>
              <a:pPr fontAlgn="auto">
                <a:spcBef>
                  <a:spcPts val="0"/>
                </a:spcBef>
                <a:spcAft>
                  <a:spcPts val="0"/>
                </a:spcAft>
              </a:pPr>
              <a:t>27/03/2018</a:t>
            </a:fld>
            <a:endParaRPr lang="nl-BE" sz="1800">
              <a:solidFill>
                <a:prstClr val="black"/>
              </a:solidFill>
              <a:latin typeface="Calibri"/>
              <a:cs typeface="+mn-cs"/>
            </a:endParaRPr>
          </a:p>
        </p:txBody>
      </p:sp>
      <p:sp>
        <p:nvSpPr>
          <p:cNvPr id="5" name="Tijdelijke aanduiding voor voettekst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nl-BE" sz="1800">
              <a:solidFill>
                <a:prstClr val="black"/>
              </a:solidFill>
              <a:latin typeface="Calibri"/>
              <a:cs typeface="+mn-cs"/>
            </a:endParaRPr>
          </a:p>
        </p:txBody>
      </p:sp>
      <p:sp>
        <p:nvSpPr>
          <p:cNvPr id="6" name="Tijdelijke aanduiding voor dianummer 5"/>
          <p:cNvSpPr>
            <a:spLocks noGrp="1"/>
          </p:cNvSpPr>
          <p:nvPr>
            <p:ph type="sldNum" sz="quarter" idx="12"/>
          </p:nvPr>
        </p:nvSpPr>
        <p:spPr/>
        <p:txBody>
          <a:bodyPr/>
          <a:lstStyle/>
          <a:p>
            <a:fld id="{90F5ABCD-742B-49DE-BA7E-0D396DE3F0D1}" type="slidenum">
              <a:rPr lang="nl-BE" smtClean="0">
                <a:solidFill>
                  <a:prstClr val="black">
                    <a:tint val="75000"/>
                  </a:prstClr>
                </a:solidFill>
              </a:rPr>
              <a:pPr/>
              <a:t>‹nr.›</a:t>
            </a:fld>
            <a:endParaRPr lang="nl-BE">
              <a:solidFill>
                <a:prstClr val="black">
                  <a:tint val="75000"/>
                </a:prstClr>
              </a:solidFill>
            </a:endParaRPr>
          </a:p>
        </p:txBody>
      </p:sp>
      <p:pic>
        <p:nvPicPr>
          <p:cNvPr id="7" name="Afbeelding 1"/>
          <p:cNvPicPr>
            <a:picLocks noChangeAspect="1"/>
          </p:cNvPicPr>
          <p:nvPr/>
        </p:nvPicPr>
        <p:blipFill>
          <a:blip r:embed="rId2" cstate="print"/>
          <a:srcRect/>
          <a:stretch>
            <a:fillRect/>
          </a:stretch>
        </p:blipFill>
        <p:spPr bwMode="auto">
          <a:xfrm>
            <a:off x="3176" y="-20028"/>
            <a:ext cx="9142413" cy="6886576"/>
          </a:xfrm>
          <a:prstGeom prst="rect">
            <a:avLst/>
          </a:prstGeom>
          <a:noFill/>
          <a:ln w="9525">
            <a:noFill/>
            <a:miter lim="800000"/>
            <a:headEnd/>
            <a:tailEnd/>
          </a:ln>
        </p:spPr>
      </p:pic>
      <p:sp>
        <p:nvSpPr>
          <p:cNvPr id="8" name="Tijdelijke aanduiding voor dianummer 5"/>
          <p:cNvSpPr txBox="1">
            <a:spLocks/>
          </p:cNvSpPr>
          <p:nvPr/>
        </p:nvSpPr>
        <p:spPr>
          <a:xfrm>
            <a:off x="7020272" y="6520260"/>
            <a:ext cx="2133600" cy="365125"/>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C42BEE9-3954-4E02-8157-DF62634BB791}" type="slidenum">
              <a:rPr lang="nl-BE" smtClean="0">
                <a:solidFill>
                  <a:prstClr val="black">
                    <a:tint val="75000"/>
                  </a:prstClr>
                </a:solidFill>
              </a:rPr>
              <a:pPr fontAlgn="auto">
                <a:spcBef>
                  <a:spcPts val="0"/>
                </a:spcBef>
                <a:spcAft>
                  <a:spcPts val="0"/>
                </a:spcAft>
              </a:pPr>
              <a:t>‹nr.›</a:t>
            </a:fld>
            <a:endParaRPr lang="nl-BE">
              <a:solidFill>
                <a:prstClr val="black">
                  <a:tint val="75000"/>
                </a:prstClr>
              </a:solidFill>
            </a:endParaRPr>
          </a:p>
        </p:txBody>
      </p:sp>
      <p:pic>
        <p:nvPicPr>
          <p:cNvPr id="10" name="Afbeelding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0563" y="4653137"/>
            <a:ext cx="2664296" cy="848273"/>
          </a:xfrm>
          <a:prstGeom prst="rect">
            <a:avLst/>
          </a:prstGeom>
        </p:spPr>
      </p:pic>
    </p:spTree>
    <p:extLst>
      <p:ext uri="{BB962C8B-B14F-4D97-AF65-F5344CB8AC3E}">
        <p14:creationId xmlns:p14="http://schemas.microsoft.com/office/powerpoint/2010/main" xmlns="" val="202149007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C547E1ED-6958-409B-9387-2BBF94ED81EE}" type="datetimeFigureOut">
              <a:rPr lang="nl-BE" sz="1800" smtClean="0">
                <a:solidFill>
                  <a:prstClr val="black"/>
                </a:solidFill>
                <a:latin typeface="Calibri"/>
                <a:cs typeface="+mn-cs"/>
              </a:rPr>
              <a:pPr fontAlgn="auto">
                <a:spcBef>
                  <a:spcPts val="0"/>
                </a:spcBef>
                <a:spcAft>
                  <a:spcPts val="0"/>
                </a:spcAft>
              </a:pPr>
              <a:t>27/03/2018</a:t>
            </a:fld>
            <a:endParaRPr lang="nl-BE" sz="1800">
              <a:solidFill>
                <a:prstClr val="black"/>
              </a:solidFill>
              <a:latin typeface="Calibri"/>
              <a:cs typeface="+mn-cs"/>
            </a:endParaRPr>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nl-BE" sz="1800">
              <a:solidFill>
                <a:prstClr val="black"/>
              </a:solidFill>
              <a:latin typeface="Calibri"/>
              <a:cs typeface="+mn-cs"/>
            </a:endParaRPr>
          </a:p>
        </p:txBody>
      </p:sp>
      <p:sp>
        <p:nvSpPr>
          <p:cNvPr id="4" name="Tijdelijke aanduiding voor dianummer 3"/>
          <p:cNvSpPr>
            <a:spLocks noGrp="1"/>
          </p:cNvSpPr>
          <p:nvPr>
            <p:ph type="sldNum" sz="quarter" idx="12"/>
          </p:nvPr>
        </p:nvSpPr>
        <p:spPr/>
        <p:txBody>
          <a:bodyPr/>
          <a:lstStyle/>
          <a:p>
            <a:fld id="{2EE3CC13-E617-4F29-B73B-06DF4589216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xmlns="" val="30614300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576" y="1268760"/>
            <a:ext cx="7772400" cy="1470025"/>
          </a:xfrm>
          <a:prstGeom prst="rect">
            <a:avLst/>
          </a:prstGeom>
        </p:spPr>
        <p:txBody>
          <a:bodyPr lIns="91430" tIns="45716" rIns="91430" bIns="45716"/>
          <a:lstStyle/>
          <a:p>
            <a:r>
              <a:rPr lang="nl-NL"/>
              <a:t>Klik om de stijl te bewerken</a:t>
            </a:r>
            <a:endParaRPr lang="nl-BE"/>
          </a:p>
        </p:txBody>
      </p:sp>
      <p:sp>
        <p:nvSpPr>
          <p:cNvPr id="3" name="Ondertitel 2"/>
          <p:cNvSpPr>
            <a:spLocks noGrp="1"/>
          </p:cNvSpPr>
          <p:nvPr>
            <p:ph type="subTitle" idx="1"/>
          </p:nvPr>
        </p:nvSpPr>
        <p:spPr>
          <a:xfrm>
            <a:off x="1619672" y="3212977"/>
            <a:ext cx="6400800" cy="1752600"/>
          </a:xfrm>
          <a:prstGeom prst="rect">
            <a:avLst/>
          </a:prstGeom>
        </p:spPr>
        <p:txBody>
          <a:bodyPr lIns="91430" tIns="45716" rIns="91430" bIns="45716"/>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nl-NL"/>
              <a:t>Klik om de ondertitelstijl van het model te bewerken</a:t>
            </a:r>
            <a:endParaRPr lang="nl-BE"/>
          </a:p>
        </p:txBody>
      </p:sp>
      <p:sp>
        <p:nvSpPr>
          <p:cNvPr id="6" name="Tijdelijke aanduiding voor dianummer 5"/>
          <p:cNvSpPr>
            <a:spLocks noGrp="1"/>
          </p:cNvSpPr>
          <p:nvPr>
            <p:ph type="sldNum" sz="quarter" idx="12"/>
          </p:nvPr>
        </p:nvSpPr>
        <p:spPr/>
        <p:txBody>
          <a:bodyPr/>
          <a:lstStyle/>
          <a:p>
            <a:fld id="{1787A23F-BAF2-40F7-981E-A4E481A32A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xmlns="" val="347283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95536" y="5877272"/>
            <a:ext cx="8229600" cy="792088"/>
          </a:xfrm>
          <a:prstGeom prst="rect">
            <a:avLst/>
          </a:prstGeom>
        </p:spPr>
        <p:txBody>
          <a:bodyPr lIns="91430" tIns="45716" rIns="91430" bIns="45716"/>
          <a:lstStyle>
            <a:lvl1pPr algn="l">
              <a:defRPr sz="3200">
                <a:solidFill>
                  <a:srgbClr val="FF0000"/>
                </a:solidFill>
              </a:defRPr>
            </a:lvl1pPr>
          </a:lstStyle>
          <a:p>
            <a:r>
              <a:rPr lang="nl-NL"/>
              <a:t>Klik om de stijl te bewerken</a:t>
            </a:r>
            <a:endParaRPr lang="nl-BE" dirty="0"/>
          </a:p>
        </p:txBody>
      </p:sp>
      <p:sp>
        <p:nvSpPr>
          <p:cNvPr id="3" name="Tijdelijke aanduiding voor inhoud 2"/>
          <p:cNvSpPr>
            <a:spLocks noGrp="1"/>
          </p:cNvSpPr>
          <p:nvPr>
            <p:ph idx="1"/>
          </p:nvPr>
        </p:nvSpPr>
        <p:spPr>
          <a:xfrm>
            <a:off x="467544" y="332658"/>
            <a:ext cx="8229600" cy="4525963"/>
          </a:xfrm>
          <a:prstGeom prst="rect">
            <a:avLst/>
          </a:prstGeom>
        </p:spPr>
        <p:txBody>
          <a:bodyPr lIns="91430" tIns="45716" rIns="91430" bIns="45716"/>
          <a:lstStyle>
            <a:lvl1pPr marL="342865" indent="-342865">
              <a:buFont typeface="Wingdings 2" pitchFamily="18" charset="2"/>
              <a:buChar char=""/>
              <a:defRPr sz="2800">
                <a:latin typeface="+mn-lt"/>
              </a:defRPr>
            </a:lvl1pPr>
            <a:lvl2pPr marL="742874" indent="-285722">
              <a:buFont typeface="Arial" pitchFamily="34" charset="0"/>
              <a:buChar char="-"/>
              <a:defRPr sz="2400">
                <a:latin typeface="+mn-lt"/>
              </a:defRPr>
            </a:lvl2pPr>
            <a:lvl3pPr marL="1142883" indent="-228576">
              <a:buSzPct val="50000"/>
              <a:buFont typeface="Wingdings" pitchFamily="2" charset="2"/>
              <a:buChar char="ü"/>
              <a:defRPr>
                <a:latin typeface="+mn-lt"/>
              </a:defRPr>
            </a:lvl3pPr>
            <a:lvl4pPr marL="1600036" indent="-228576">
              <a:buSzPct val="75000"/>
              <a:buFont typeface="Wingdings" pitchFamily="2" charset="2"/>
              <a:buChar char="§"/>
              <a:defRPr>
                <a:latin typeface="+mn-lt"/>
              </a:defRPr>
            </a:lvl4pPr>
            <a:lvl5pPr marL="2057190" indent="-228576">
              <a:buSzPct val="40000"/>
              <a:buFont typeface="Wingdings" pitchFamily="2" charset="2"/>
              <a:buChar char="q"/>
              <a:defRPr>
                <a:latin typeface="+mn-l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jdelijke aanduiding voor dianummer 5"/>
          <p:cNvSpPr>
            <a:spLocks noGrp="1"/>
          </p:cNvSpPr>
          <p:nvPr>
            <p:ph type="sldNum" sz="quarter" idx="4"/>
          </p:nvPr>
        </p:nvSpPr>
        <p:spPr>
          <a:xfrm>
            <a:off x="6965990" y="6388646"/>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fld id="{1787A23F-BAF2-40F7-981E-A4E481A32A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xmlns="" val="37329366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3568" y="3573018"/>
            <a:ext cx="7772400" cy="1362075"/>
          </a:xfrm>
          <a:prstGeom prst="rect">
            <a:avLst/>
          </a:prstGeom>
        </p:spPr>
        <p:txBody>
          <a:bodyPr lIns="91430" tIns="45716" rIns="91430" bIns="45716" anchor="t"/>
          <a:lstStyle>
            <a:lvl1pPr algn="l">
              <a:defRPr sz="2000" b="1" cap="none"/>
            </a:lvl1pPr>
          </a:lstStyle>
          <a:p>
            <a:r>
              <a:rPr lang="nl-NL"/>
              <a:t>Klik om de stijl te bewerken</a:t>
            </a:r>
            <a:endParaRPr lang="nl-BE" dirty="0"/>
          </a:p>
        </p:txBody>
      </p:sp>
      <p:sp>
        <p:nvSpPr>
          <p:cNvPr id="3" name="Tijdelijke aanduiding voor tekst 2"/>
          <p:cNvSpPr>
            <a:spLocks noGrp="1"/>
          </p:cNvSpPr>
          <p:nvPr>
            <p:ph type="body" idx="1" hasCustomPrompt="1"/>
          </p:nvPr>
        </p:nvSpPr>
        <p:spPr>
          <a:xfrm>
            <a:off x="683568" y="1772818"/>
            <a:ext cx="7772400" cy="1500187"/>
          </a:xfrm>
          <a:prstGeom prst="rect">
            <a:avLst/>
          </a:prstGeom>
        </p:spPr>
        <p:txBody>
          <a:bodyPr lIns="91430" tIns="45716" rIns="91430" bIns="45716" anchor="b"/>
          <a:lstStyle>
            <a:lvl1pPr marL="0" indent="0">
              <a:buNone/>
              <a:defRPr sz="44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nl-NL" dirty="0"/>
              <a:t>Titel</a:t>
            </a:r>
          </a:p>
        </p:txBody>
      </p:sp>
      <p:sp>
        <p:nvSpPr>
          <p:cNvPr id="6" name="Tijdelijke aanduiding voor dianummer 5"/>
          <p:cNvSpPr>
            <a:spLocks noGrp="1"/>
          </p:cNvSpPr>
          <p:nvPr>
            <p:ph type="sldNum" sz="quarter" idx="12"/>
          </p:nvPr>
        </p:nvSpPr>
        <p:spPr/>
        <p:txBody>
          <a:bodyPr/>
          <a:lstStyle/>
          <a:p>
            <a:fld id="{1787A23F-BAF2-40F7-981E-A4E481A32A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xmlns="" val="118964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11" name="Picture 11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27384"/>
            <a:ext cx="9144000" cy="4462272"/>
          </a:xfrm>
          <a:prstGeom prst="rect">
            <a:avLst/>
          </a:prstGeom>
        </p:spPr>
      </p:pic>
      <p:sp>
        <p:nvSpPr>
          <p:cNvPr id="7" name="Rectangle 6"/>
          <p:cNvSpPr/>
          <p:nvPr userDrawn="1"/>
        </p:nvSpPr>
        <p:spPr>
          <a:xfrm>
            <a:off x="0" y="4653136"/>
            <a:ext cx="9144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4941168"/>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5996111"/>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109" name="Picture 110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78" y="3994822"/>
            <a:ext cx="9143245" cy="658314"/>
          </a:xfrm>
          <a:prstGeom prst="rect">
            <a:avLst/>
          </a:prstGeom>
        </p:spPr>
      </p:pic>
    </p:spTree>
    <p:extLst>
      <p:ext uri="{BB962C8B-B14F-4D97-AF65-F5344CB8AC3E}">
        <p14:creationId xmlns:p14="http://schemas.microsoft.com/office/powerpoint/2010/main" xmlns="" val="1677117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a:prstGeom prst="rect">
            <a:avLst/>
          </a:prstGeom>
        </p:spPr>
        <p:txBody>
          <a:bodyPr lIns="91430" tIns="45716" rIns="91430" bIns="45716"/>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lIns="91430" tIns="45716" rIns="91430" bIns="45716"/>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a:xfrm>
            <a:off x="457200" y="6356352"/>
            <a:ext cx="2133600" cy="365125"/>
          </a:xfrm>
          <a:prstGeom prst="rect">
            <a:avLst/>
          </a:prstGeom>
        </p:spPr>
        <p:txBody>
          <a:bodyPr lIns="91430" tIns="45716" rIns="91430" bIns="45716"/>
          <a:lstStyle/>
          <a:p>
            <a:pPr defTabSz="914306" fontAlgn="auto">
              <a:spcBef>
                <a:spcPts val="0"/>
              </a:spcBef>
              <a:spcAft>
                <a:spcPts val="0"/>
              </a:spcAft>
            </a:pPr>
            <a:fld id="{EA630DBC-A27E-4947-A94C-3082AE5A4C7E}" type="datetimeFigureOut">
              <a:rPr lang="en-US" sz="1800">
                <a:solidFill>
                  <a:prstClr val="black">
                    <a:tint val="75000"/>
                  </a:prstClr>
                </a:solidFill>
                <a:latin typeface="Calibri"/>
                <a:cs typeface="+mn-cs"/>
              </a:rPr>
              <a:pPr defTabSz="914306" fontAlgn="auto">
                <a:spcBef>
                  <a:spcPts val="0"/>
                </a:spcBef>
                <a:spcAft>
                  <a:spcPts val="0"/>
                </a:spcAft>
              </a:pPr>
              <a:t>3/27/2018</a:t>
            </a:fld>
            <a:endParaRPr lang="en-US" sz="1800">
              <a:solidFill>
                <a:prstClr val="black">
                  <a:tint val="75000"/>
                </a:prstClr>
              </a:solidFill>
              <a:latin typeface="Calibri"/>
              <a:cs typeface="+mn-cs"/>
            </a:endParaRPr>
          </a:p>
        </p:txBody>
      </p:sp>
      <p:sp>
        <p:nvSpPr>
          <p:cNvPr id="5" name="Tijdelijke aanduiding voor voettekst 4"/>
          <p:cNvSpPr>
            <a:spLocks noGrp="1"/>
          </p:cNvSpPr>
          <p:nvPr>
            <p:ph type="ftr" sz="quarter" idx="11"/>
          </p:nvPr>
        </p:nvSpPr>
        <p:spPr>
          <a:xfrm>
            <a:off x="3124201" y="6356352"/>
            <a:ext cx="2895600" cy="365125"/>
          </a:xfrm>
          <a:prstGeom prst="rect">
            <a:avLst/>
          </a:prstGeom>
        </p:spPr>
        <p:txBody>
          <a:bodyPr lIns="91430" tIns="45716" rIns="91430" bIns="45716"/>
          <a:lstStyle/>
          <a:p>
            <a:pPr defTabSz="914306" fontAlgn="auto">
              <a:spcBef>
                <a:spcPts val="0"/>
              </a:spcBef>
              <a:spcAft>
                <a:spcPts val="0"/>
              </a:spcAft>
            </a:pPr>
            <a:endParaRPr lang="en-US" sz="1800">
              <a:solidFill>
                <a:prstClr val="black">
                  <a:tint val="75000"/>
                </a:prstClr>
              </a:solidFill>
              <a:latin typeface="Calibri"/>
              <a:cs typeface="+mn-cs"/>
            </a:endParaRPr>
          </a:p>
        </p:txBody>
      </p:sp>
      <p:sp>
        <p:nvSpPr>
          <p:cNvPr id="6" name="Tijdelijke aanduiding voor dianummer 5"/>
          <p:cNvSpPr>
            <a:spLocks noGrp="1"/>
          </p:cNvSpPr>
          <p:nvPr>
            <p:ph type="sldNum" sz="quarter" idx="12"/>
          </p:nvPr>
        </p:nvSpPr>
        <p:spPr/>
        <p:txBody>
          <a:bodyPr/>
          <a:lstStyle/>
          <a:p>
            <a:fld id="{1787A23F-BAF2-40F7-981E-A4E481A32A38}" type="slidenum">
              <a:rPr lang="en-US" smtClean="0">
                <a:solidFill>
                  <a:prstClr val="black">
                    <a:tint val="75000"/>
                  </a:prstClr>
                </a:solidFill>
              </a:rPr>
              <a:pPr/>
              <a:t>‹nr.›</a:t>
            </a:fld>
            <a:endParaRPr lang="en-US">
              <a:solidFill>
                <a:prstClr val="black">
                  <a:tint val="75000"/>
                </a:prstClr>
              </a:solidFill>
            </a:endParaRPr>
          </a:p>
        </p:txBody>
      </p:sp>
      <p:pic>
        <p:nvPicPr>
          <p:cNvPr id="7" name="Afbeelding 1"/>
          <p:cNvPicPr>
            <a:picLocks noChangeAspect="1"/>
          </p:cNvPicPr>
          <p:nvPr/>
        </p:nvPicPr>
        <p:blipFill>
          <a:blip r:embed="rId2" cstate="print"/>
          <a:srcRect/>
          <a:stretch>
            <a:fillRect/>
          </a:stretch>
        </p:blipFill>
        <p:spPr bwMode="auto">
          <a:xfrm>
            <a:off x="3177" y="-20028"/>
            <a:ext cx="9142413" cy="6886576"/>
          </a:xfrm>
          <a:prstGeom prst="rect">
            <a:avLst/>
          </a:prstGeom>
          <a:noFill/>
          <a:ln w="9525">
            <a:noFill/>
            <a:miter lim="800000"/>
            <a:headEnd/>
            <a:tailEnd/>
          </a:ln>
        </p:spPr>
      </p:pic>
      <p:sp>
        <p:nvSpPr>
          <p:cNvPr id="8" name="Tijdelijke aanduiding voor dianummer 5"/>
          <p:cNvSpPr txBox="1">
            <a:spLocks/>
          </p:cNvSpPr>
          <p:nvPr/>
        </p:nvSpPr>
        <p:spPr>
          <a:xfrm>
            <a:off x="7020272" y="6520261"/>
            <a:ext cx="2133600" cy="365125"/>
          </a:xfrm>
          <a:prstGeom prst="rect">
            <a:avLst/>
          </a:prstGeom>
        </p:spPr>
        <p:txBody>
          <a:bodyPr vert="horz" lIns="91430" tIns="45716" rIns="91430" bIns="45716" rtlCol="0" anchor="ctr"/>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C42BEE9-3954-4E02-8157-DF62634BB791}" type="slidenum">
              <a:rPr lang="nl-BE" smtClean="0">
                <a:solidFill>
                  <a:prstClr val="black">
                    <a:tint val="75000"/>
                  </a:prstClr>
                </a:solidFill>
              </a:rPr>
              <a:pPr fontAlgn="auto">
                <a:spcBef>
                  <a:spcPts val="0"/>
                </a:spcBef>
                <a:spcAft>
                  <a:spcPts val="0"/>
                </a:spcAft>
              </a:pPr>
              <a:t>‹nr.›</a:t>
            </a:fld>
            <a:endParaRPr lang="nl-BE">
              <a:solidFill>
                <a:prstClr val="black">
                  <a:tint val="75000"/>
                </a:prstClr>
              </a:solidFill>
            </a:endParaRPr>
          </a:p>
        </p:txBody>
      </p:sp>
    </p:spTree>
    <p:extLst>
      <p:ext uri="{BB962C8B-B14F-4D97-AF65-F5344CB8AC3E}">
        <p14:creationId xmlns:p14="http://schemas.microsoft.com/office/powerpoint/2010/main" xmlns="" val="425915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4653136"/>
            <a:ext cx="9144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4941168"/>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5996111"/>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109" name="Picture 110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78" y="3994822"/>
            <a:ext cx="9143245" cy="658314"/>
          </a:xfrm>
          <a:prstGeom prst="rect">
            <a:avLst/>
          </a:prstGeom>
        </p:spPr>
      </p:pic>
      <p:sp>
        <p:nvSpPr>
          <p:cNvPr id="5" name="Picture Placeholder 4"/>
          <p:cNvSpPr>
            <a:spLocks noGrp="1"/>
          </p:cNvSpPr>
          <p:nvPr>
            <p:ph type="pic" sz="quarter" idx="10"/>
          </p:nvPr>
        </p:nvSpPr>
        <p:spPr>
          <a:xfrm>
            <a:off x="0" y="0"/>
            <a:ext cx="9144000" cy="3994150"/>
          </a:xfrm>
          <a:solidFill>
            <a:srgbClr val="39B9BE"/>
          </a:solidFill>
        </p:spPr>
        <p:txBody>
          <a:bodyPr/>
          <a:lstStyle/>
          <a:p>
            <a:endParaRPr lang="en-GB" dirty="0"/>
          </a:p>
        </p:txBody>
      </p:sp>
    </p:spTree>
    <p:extLst>
      <p:ext uri="{BB962C8B-B14F-4D97-AF65-F5344CB8AC3E}">
        <p14:creationId xmlns:p14="http://schemas.microsoft.com/office/powerpoint/2010/main" xmlns="" val="3381220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11" name="Picture 11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27384"/>
            <a:ext cx="9144000" cy="4462272"/>
          </a:xfrm>
          <a:prstGeom prst="rect">
            <a:avLst/>
          </a:prstGeom>
        </p:spPr>
      </p:pic>
      <p:sp>
        <p:nvSpPr>
          <p:cNvPr id="7" name="Rectangle 6"/>
          <p:cNvSpPr/>
          <p:nvPr userDrawn="1"/>
        </p:nvSpPr>
        <p:spPr>
          <a:xfrm>
            <a:off x="0" y="4653136"/>
            <a:ext cx="9144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4941168"/>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5996111"/>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109" name="Picture 110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78" y="3994822"/>
            <a:ext cx="9143245" cy="658314"/>
          </a:xfrm>
          <a:prstGeom prst="rect">
            <a:avLst/>
          </a:prstGeom>
        </p:spPr>
      </p:pic>
    </p:spTree>
    <p:extLst>
      <p:ext uri="{BB962C8B-B14F-4D97-AF65-F5344CB8AC3E}">
        <p14:creationId xmlns:p14="http://schemas.microsoft.com/office/powerpoint/2010/main" xmlns="" val="2613809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1676425"/>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2731368"/>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5577" y="5625288"/>
            <a:ext cx="2279020" cy="396000"/>
          </a:xfrm>
          <a:prstGeom prst="rect">
            <a:avLst/>
          </a:prstGeom>
        </p:spPr>
      </p:pic>
    </p:spTree>
    <p:extLst>
      <p:ext uri="{BB962C8B-B14F-4D97-AF65-F5344CB8AC3E}">
        <p14:creationId xmlns:p14="http://schemas.microsoft.com/office/powerpoint/2010/main" xmlns="" val="507391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Footer Placeholder 4"/>
          <p:cNvSpPr>
            <a:spLocks noGrp="1"/>
          </p:cNvSpPr>
          <p:nvPr>
            <p:ph type="ftr" sz="quarter" idx="11"/>
          </p:nvPr>
        </p:nvSpPr>
        <p:spPr/>
        <p:txBody>
          <a:bodyPr/>
          <a:lstStyle/>
          <a:p>
            <a:r>
              <a:rPr lang="en-GB" dirty="0"/>
              <a:t>Agentschap Zorg en Gezondheid</a:t>
            </a:r>
          </a:p>
        </p:txBody>
      </p:sp>
      <p:sp>
        <p:nvSpPr>
          <p:cNvPr id="6" name="Slide Number Placeholder 5"/>
          <p:cNvSpPr>
            <a:spLocks noGrp="1"/>
          </p:cNvSpPr>
          <p:nvPr>
            <p:ph type="sldNum" sz="quarter" idx="12"/>
          </p:nvPr>
        </p:nvSpPr>
        <p:spPr/>
        <p:txBody>
          <a:bodyPr/>
          <a:lstStyle/>
          <a:p>
            <a:fld id="{B7E07145-3DEC-4101-B6F0-96A308288BCA}" type="slidenum">
              <a:rPr lang="en-GB" smtClean="0"/>
              <a:pPr/>
              <a:t>‹nr.›</a:t>
            </a:fld>
            <a:endParaRPr lang="en-GB" dirty="0"/>
          </a:p>
        </p:txBody>
      </p:sp>
    </p:spTree>
    <p:extLst>
      <p:ext uri="{BB962C8B-B14F-4D97-AF65-F5344CB8AC3E}">
        <p14:creationId xmlns:p14="http://schemas.microsoft.com/office/powerpoint/2010/main" xmlns="" val="42097212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317206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16158304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2765475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1959657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186161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ctrTitle"/>
          </p:nvPr>
        </p:nvSpPr>
        <p:spPr>
          <a:xfrm>
            <a:off x="720000" y="1676425"/>
            <a:ext cx="7772400" cy="1008112"/>
          </a:xfrm>
        </p:spPr>
        <p:txBody>
          <a:bodyPr anchor="b" anchorCtr="0"/>
          <a:lstStyle>
            <a:lvl1pPr algn="l">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720000" y="2731368"/>
            <a:ext cx="7781063" cy="62562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5577" y="5625288"/>
            <a:ext cx="2279020" cy="396000"/>
          </a:xfrm>
          <a:prstGeom prst="rect">
            <a:avLst/>
          </a:prstGeom>
        </p:spPr>
      </p:pic>
    </p:spTree>
    <p:extLst>
      <p:ext uri="{BB962C8B-B14F-4D97-AF65-F5344CB8AC3E}">
        <p14:creationId xmlns:p14="http://schemas.microsoft.com/office/powerpoint/2010/main" xmlns="" val="2869876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bg1"/>
              </a:buCl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Tree>
    <p:extLst>
      <p:ext uri="{BB962C8B-B14F-4D97-AF65-F5344CB8AC3E}">
        <p14:creationId xmlns:p14="http://schemas.microsoft.com/office/powerpoint/2010/main" xmlns="" val="41498079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srgbClr val="147178"/>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tx2"/>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Clr>
                <a:schemeClr val="tx2"/>
              </a:buClr>
              <a:buFont typeface="Arial" panose="020B0604020202020204" pitchFamily="34" charse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293446" y="5426254"/>
            <a:ext cx="1855059" cy="720000"/>
          </a:xfrm>
          <a:prstGeom prst="rect">
            <a:avLst/>
          </a:prstGeom>
        </p:spPr>
      </p:pic>
    </p:spTree>
    <p:extLst>
      <p:ext uri="{BB962C8B-B14F-4D97-AF65-F5344CB8AC3E}">
        <p14:creationId xmlns:p14="http://schemas.microsoft.com/office/powerpoint/2010/main" xmlns="" val="3029599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20001" y="1483200"/>
            <a:ext cx="3960440" cy="48960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821933" y="1483200"/>
            <a:ext cx="3960440" cy="48960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5DE27823-5D1E-411C-A9D1-687E0F640F75}" type="datetime3">
              <a:rPr lang="nl-BE" smtClean="0"/>
              <a:pPr/>
              <a:t>27.03.18</a:t>
            </a:fld>
            <a:endParaRPr lang="en-GB" dirty="0"/>
          </a:p>
        </p:txBody>
      </p:sp>
      <p:sp>
        <p:nvSpPr>
          <p:cNvPr id="6" name="Footer Placeholder 5"/>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405031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720000" y="1483200"/>
            <a:ext cx="396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142380"/>
            <a:ext cx="3960000" cy="4238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826124" y="1483200"/>
            <a:ext cx="396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124" y="2142380"/>
            <a:ext cx="3960000" cy="4238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08A9A3-34C6-4C5A-8506-1FA8D582CCA7}" type="datetime3">
              <a:rPr lang="nl-BE" smtClean="0"/>
              <a:pPr/>
              <a:t>27.03.18</a:t>
            </a:fld>
            <a:endParaRPr lang="en-GB" dirty="0"/>
          </a:p>
        </p:txBody>
      </p:sp>
      <p:sp>
        <p:nvSpPr>
          <p:cNvPr id="8" name="Footer Placeholder 7"/>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3468291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D67C27-B33D-46D0-825F-BBE144462DB0}" type="datetime3">
              <a:rPr lang="nl-BE" smtClean="0"/>
              <a:pPr/>
              <a:t>27.03.18</a:t>
            </a:fld>
            <a:endParaRPr lang="en-GB" dirty="0"/>
          </a:p>
        </p:txBody>
      </p:sp>
      <p:sp>
        <p:nvSpPr>
          <p:cNvPr id="4" name="Footer Placeholder 3"/>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24017766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27A2E-0AD9-49C2-BE74-5A97ABE59752}" type="datetime3">
              <a:rPr lang="nl-BE" smtClean="0"/>
              <a:pPr/>
              <a:t>27.03.18</a:t>
            </a:fld>
            <a:endParaRPr lang="en-GB" dirty="0"/>
          </a:p>
        </p:txBody>
      </p:sp>
      <p:sp>
        <p:nvSpPr>
          <p:cNvPr id="3" name="Footer Placeholder 2"/>
          <p:cNvSpPr>
            <a:spLocks noGrp="1"/>
          </p:cNvSpPr>
          <p:nvPr>
            <p:ph type="ftr" sz="quarter" idx="11"/>
          </p:nvPr>
        </p:nvSpPr>
        <p:spPr/>
        <p:txBody>
          <a:bodyPr/>
          <a:lstStyle/>
          <a:p>
            <a:r>
              <a:rPr lang="en-GB" dirty="0"/>
              <a:t>Agentschap Zorg en Gezondheid</a:t>
            </a:r>
          </a:p>
        </p:txBody>
      </p:sp>
      <p:sp>
        <p:nvSpPr>
          <p:cNvPr id="4" name="Slide Number Placeholder 3"/>
          <p:cNvSpPr>
            <a:spLocks noGrp="1"/>
          </p:cNvSpPr>
          <p:nvPr>
            <p:ph type="sldNum" sz="quarter" idx="12"/>
          </p:nvPr>
        </p:nvSpPr>
        <p:spPr/>
        <p:txBody>
          <a:bodyPr/>
          <a:lstStyle/>
          <a:p>
            <a:fld id="{B7E07145-3DEC-4101-B6F0-96A308288BCA}" type="slidenum">
              <a:rPr lang="en-GB" smtClean="0"/>
              <a:pPr/>
              <a:t>‹nr.›</a:t>
            </a:fld>
            <a:endParaRPr lang="en-GB" dirty="0"/>
          </a:p>
        </p:txBody>
      </p:sp>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Tree>
    <p:extLst>
      <p:ext uri="{BB962C8B-B14F-4D97-AF65-F5344CB8AC3E}">
        <p14:creationId xmlns:p14="http://schemas.microsoft.com/office/powerpoint/2010/main" xmlns="" val="938936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2" name="Title 1"/>
          <p:cNvSpPr>
            <a:spLocks noGrp="1"/>
          </p:cNvSpPr>
          <p:nvPr>
            <p:ph type="title"/>
          </p:nvPr>
        </p:nvSpPr>
        <p:spPr>
          <a:xfrm>
            <a:off x="722313" y="1268762"/>
            <a:ext cx="7772400" cy="1362075"/>
          </a:xfrm>
        </p:spPr>
        <p:txBody>
          <a:bodyPr anchor="b" anchorCtr="0">
            <a:normAutofit/>
          </a:bodyPr>
          <a:lstStyle>
            <a:lvl1pPr algn="l">
              <a:defRPr sz="3200" b="0"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708920"/>
            <a:ext cx="7772400" cy="1500187"/>
          </a:xfrm>
        </p:spPr>
        <p:txBody>
          <a:bodyPr anchor="t" anchorCtr="0"/>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8305" y="5426254"/>
            <a:ext cx="1846955" cy="720000"/>
          </a:xfrm>
          <a:prstGeom prst="rect">
            <a:avLst/>
          </a:prstGeom>
        </p:spPr>
      </p:pic>
      <p:sp>
        <p:nvSpPr>
          <p:cNvPr id="8" name="TextBox 7"/>
          <p:cNvSpPr txBox="1"/>
          <p:nvPr userDrawn="1"/>
        </p:nvSpPr>
        <p:spPr>
          <a:xfrm>
            <a:off x="755577" y="5517234"/>
            <a:ext cx="4176464" cy="461665"/>
          </a:xfrm>
          <a:prstGeom prst="rect">
            <a:avLst/>
          </a:prstGeom>
          <a:noFill/>
        </p:spPr>
        <p:txBody>
          <a:bodyPr wrap="square" lIns="0" rIns="0" rtlCol="0">
            <a:spAutoFit/>
          </a:bodyPr>
          <a:lstStyle/>
          <a:p>
            <a:pPr fontAlgn="auto">
              <a:spcBef>
                <a:spcPts val="0"/>
              </a:spcBef>
              <a:spcAft>
                <a:spcPts val="0"/>
              </a:spcAft>
            </a:pPr>
            <a:r>
              <a:rPr lang="nl-BE" sz="2400" dirty="0">
                <a:solidFill>
                  <a:prstClr val="white"/>
                </a:solidFill>
                <a:latin typeface="Calibri"/>
                <a:cs typeface="+mn-cs"/>
              </a:rPr>
              <a:t>www.zorg-en-gezondheid.be</a:t>
            </a:r>
            <a:endParaRPr lang="en-GB" sz="2400" dirty="0">
              <a:solidFill>
                <a:prstClr val="white"/>
              </a:solidFill>
              <a:latin typeface="Calibri"/>
              <a:cs typeface="+mn-cs"/>
            </a:endParaRPr>
          </a:p>
        </p:txBody>
      </p:sp>
    </p:spTree>
    <p:extLst>
      <p:ext uri="{BB962C8B-B14F-4D97-AF65-F5344CB8AC3E}">
        <p14:creationId xmlns:p14="http://schemas.microsoft.com/office/powerpoint/2010/main" xmlns="" val="23389841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06412" y="549275"/>
            <a:ext cx="7488238" cy="492125"/>
          </a:xfrm>
          <a:prstGeom prst="rect">
            <a:avLst/>
          </a:prstGeom>
          <a:noFill/>
          <a:ln>
            <a:noFill/>
          </a:ln>
          <a:effectLst/>
          <a:extLst>
            <a:ext uri="{FAA26D3D-D897-4be2-8F04-BA451C77F1D7}"/>
          </a:extLst>
        </p:spPr>
        <p:txBody>
          <a:bodyPr/>
          <a:lstStyle/>
          <a:p>
            <a:pPr lvl="0"/>
            <a:r>
              <a:rPr lang="nl-BE" dirty="0"/>
              <a:t>Klik om titel te maken</a:t>
            </a:r>
            <a:endParaRPr lang="nl-NL" dirty="0"/>
          </a:p>
        </p:txBody>
      </p:sp>
      <p:sp>
        <p:nvSpPr>
          <p:cNvPr id="3" name="Rectangle 14"/>
          <p:cNvSpPr>
            <a:spLocks noGrp="1" noChangeArrowheads="1"/>
          </p:cNvSpPr>
          <p:nvPr>
            <p:ph idx="1"/>
          </p:nvPr>
        </p:nvSpPr>
        <p:spPr bwMode="auto">
          <a:xfrm>
            <a:off x="706412" y="1412875"/>
            <a:ext cx="7537996" cy="369332"/>
          </a:xfrm>
          <a:prstGeom prst="rect">
            <a:avLst/>
          </a:prstGeom>
          <a:noFill/>
          <a:ln>
            <a:noFill/>
          </a:ln>
          <a:effectLst/>
          <a:extLst>
            <a:ext uri="{FAA26D3D-D897-4be2-8F04-BA451C77F1D7}"/>
          </a:extLst>
        </p:spPr>
        <p:txBody>
          <a:bodyPr/>
          <a:lstStyle/>
          <a:p>
            <a:pPr lvl="0"/>
            <a:endParaRPr lang="nl-NL" noProof="0" dirty="0"/>
          </a:p>
        </p:txBody>
      </p:sp>
    </p:spTree>
    <p:extLst>
      <p:ext uri="{BB962C8B-B14F-4D97-AF65-F5344CB8AC3E}">
        <p14:creationId xmlns:p14="http://schemas.microsoft.com/office/powerpoint/2010/main" xmlns="" val="178603307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Tree>
    <p:extLst>
      <p:ext uri="{BB962C8B-B14F-4D97-AF65-F5344CB8AC3E}">
        <p14:creationId xmlns:p14="http://schemas.microsoft.com/office/powerpoint/2010/main" xmlns="" val="7130182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rgbClr val="39B8BD"/>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E2E2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3/27/2018</a:t>
            </a:fld>
            <a:endParaRPr lang="en-US">
              <a:solidFill>
                <a:prstClr val="black">
                  <a:tint val="75000"/>
                </a:prstClr>
              </a:solidFill>
            </a:endParaRPr>
          </a:p>
        </p:txBody>
      </p:sp>
    </p:spTree>
    <p:extLst>
      <p:ext uri="{BB962C8B-B14F-4D97-AF65-F5344CB8AC3E}">
        <p14:creationId xmlns:p14="http://schemas.microsoft.com/office/powerpoint/2010/main" xmlns="" val="345746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11.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12.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3.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theme" Target="../theme/theme1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7.jpeg"/><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7.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0.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slideLayout" Target="../slideLayouts/slideLayout74.xml"/><Relationship Id="rId7" Type="http://schemas.openxmlformats.org/officeDocument/2006/relationships/image" Target="../media/image1.jpe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9.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5882447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nl-NL" sz="2800" kern="1200" dirty="0" smtClean="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lang="nl-NL"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lang="nl-NL" sz="28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nl-NL" sz="28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nl-BE" sz="28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4"/>
          </p:nvPr>
        </p:nvSpPr>
        <p:spPr>
          <a:xfrm>
            <a:off x="6965990" y="6388646"/>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914306" fontAlgn="auto">
              <a:spcBef>
                <a:spcPts val="0"/>
              </a:spcBef>
              <a:spcAft>
                <a:spcPts val="0"/>
              </a:spcAft>
            </a:pPr>
            <a:fld id="{1787A23F-BAF2-40F7-981E-A4E481A32A38}" type="slidenum">
              <a:rPr lang="en-US" smtClean="0">
                <a:solidFill>
                  <a:prstClr val="black">
                    <a:tint val="75000"/>
                  </a:prstClr>
                </a:solidFill>
                <a:latin typeface="Calibri"/>
                <a:cs typeface="+mn-cs"/>
              </a:rPr>
              <a:pPr defTabSz="914306" fontAlgn="auto">
                <a:spcBef>
                  <a:spcPts val="0"/>
                </a:spcBef>
                <a:spcAft>
                  <a:spcPts val="0"/>
                </a:spcAft>
              </a:pPr>
              <a:t>‹nr.›</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xmlns="" val="38528694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Lst>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lang="nl-NL" sz="2800" kern="1200" dirty="0" smtClean="0">
          <a:solidFill>
            <a:schemeClr val="tx1"/>
          </a:solidFill>
          <a:latin typeface="+mn-lt"/>
          <a:ea typeface="+mn-ea"/>
          <a:cs typeface="+mn-cs"/>
        </a:defRPr>
      </a:lvl1pPr>
      <a:lvl2pPr marL="742874" indent="-285722" algn="l" defTabSz="914306" rtl="0" eaLnBrk="1" latinLnBrk="0" hangingPunct="1">
        <a:spcBef>
          <a:spcPct val="20000"/>
        </a:spcBef>
        <a:buFont typeface="Courier New" pitchFamily="49" charset="0"/>
        <a:buChar char="o"/>
        <a:defRPr lang="nl-NL" sz="2800" kern="1200" dirty="0" smtClean="0">
          <a:solidFill>
            <a:schemeClr val="tx1"/>
          </a:solidFill>
          <a:latin typeface="+mn-lt"/>
          <a:ea typeface="+mn-ea"/>
          <a:cs typeface="+mn-cs"/>
        </a:defRPr>
      </a:lvl2pPr>
      <a:lvl3pPr marL="1142883" indent="-228576" algn="l" defTabSz="914306" rtl="0" eaLnBrk="1" latinLnBrk="0" hangingPunct="1">
        <a:spcBef>
          <a:spcPct val="20000"/>
        </a:spcBef>
        <a:buFont typeface="Wingdings" pitchFamily="2" charset="2"/>
        <a:buChar char="§"/>
        <a:defRPr lang="nl-NL" sz="2800" kern="1200" dirty="0" smtClean="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lang="nl-NL" sz="2800" kern="1200" dirty="0" smtClean="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lang="nl-BE" sz="2800" kern="1200" dirty="0" smtClean="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1" y="116632"/>
            <a:ext cx="7632848" cy="1008112"/>
          </a:xfrm>
          <a:prstGeom prst="rect">
            <a:avLst/>
          </a:prstGeom>
        </p:spPr>
        <p:txBody>
          <a:bodyPr vert="horz" lIns="0" tIns="0" rIns="0" bIns="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720000" y="1484784"/>
            <a:ext cx="8064000" cy="489654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720000" y="6588672"/>
            <a:ext cx="1110563" cy="268139"/>
          </a:xfrm>
          <a:prstGeom prst="rect">
            <a:avLst/>
          </a:prstGeom>
        </p:spPr>
        <p:txBody>
          <a:bodyPr vert="horz" lIns="0" tIns="0" rIns="0" bIns="0" rtlCol="0" anchor="ctr"/>
          <a:lstStyle>
            <a:lvl1pPr algn="l">
              <a:defRPr sz="1000">
                <a:solidFill>
                  <a:srgbClr val="39B9BE"/>
                </a:solidFill>
              </a:defRPr>
            </a:lvl1pPr>
          </a:lstStyle>
          <a:p>
            <a:pPr fontAlgn="auto">
              <a:spcBef>
                <a:spcPts val="0"/>
              </a:spcBef>
              <a:spcAft>
                <a:spcPts val="0"/>
              </a:spcAft>
            </a:pPr>
            <a:fld id="{013DCB86-2962-4F10-BB63-88C0FF4C9511}" type="datetime3">
              <a:rPr lang="nl-BE" smtClean="0">
                <a:latin typeface="Calibri"/>
                <a:cs typeface="+mn-cs"/>
              </a:rPr>
              <a:pPr fontAlgn="auto">
                <a:spcBef>
                  <a:spcPts val="0"/>
                </a:spcBef>
                <a:spcAft>
                  <a:spcPts val="0"/>
                </a:spcAft>
              </a:pPr>
              <a:t>27.03.18</a:t>
            </a:fld>
            <a:endParaRPr lang="en-GB" dirty="0">
              <a:latin typeface="Calibri"/>
              <a:cs typeface="+mn-cs"/>
            </a:endParaRPr>
          </a:p>
        </p:txBody>
      </p:sp>
      <p:sp>
        <p:nvSpPr>
          <p:cNvPr id="5" name="Footer Placeholder 4"/>
          <p:cNvSpPr>
            <a:spLocks noGrp="1"/>
          </p:cNvSpPr>
          <p:nvPr>
            <p:ph type="ftr" sz="quarter" idx="3"/>
          </p:nvPr>
        </p:nvSpPr>
        <p:spPr>
          <a:xfrm>
            <a:off x="2411760" y="6588672"/>
            <a:ext cx="4680520" cy="268139"/>
          </a:xfrm>
          <a:prstGeom prst="rect">
            <a:avLst/>
          </a:prstGeom>
        </p:spPr>
        <p:txBody>
          <a:bodyPr vert="horz" lIns="0" tIns="0" rIns="0" bIns="0" rtlCol="0" anchor="ctr"/>
          <a:lstStyle>
            <a:lvl1pPr algn="ctr">
              <a:defRPr sz="1000">
                <a:solidFill>
                  <a:srgbClr val="39B9BE"/>
                </a:solidFill>
              </a:defRPr>
            </a:lvl1pPr>
          </a:lstStyle>
          <a:p>
            <a:pPr fontAlgn="auto">
              <a:spcBef>
                <a:spcPts val="0"/>
              </a:spcBef>
              <a:spcAft>
                <a:spcPts val="0"/>
              </a:spcAft>
            </a:pPr>
            <a:r>
              <a:rPr lang="en-GB" dirty="0">
                <a:latin typeface="Calibri"/>
                <a:cs typeface="+mn-cs"/>
              </a:rPr>
              <a:t>Agentschap Zorg en Gezondheid</a:t>
            </a:r>
          </a:p>
        </p:txBody>
      </p:sp>
      <p:sp>
        <p:nvSpPr>
          <p:cNvPr id="6" name="Slide Number Placeholder 5"/>
          <p:cNvSpPr>
            <a:spLocks noGrp="1"/>
          </p:cNvSpPr>
          <p:nvPr>
            <p:ph type="sldNum" sz="quarter" idx="4"/>
          </p:nvPr>
        </p:nvSpPr>
        <p:spPr>
          <a:xfrm>
            <a:off x="7668345" y="6588672"/>
            <a:ext cx="1122868" cy="268139"/>
          </a:xfrm>
          <a:prstGeom prst="rect">
            <a:avLst/>
          </a:prstGeom>
        </p:spPr>
        <p:txBody>
          <a:bodyPr vert="horz" lIns="0" tIns="0" rIns="0" bIns="0" rtlCol="0" anchor="ctr"/>
          <a:lstStyle>
            <a:lvl1pPr algn="r">
              <a:defRPr sz="1000">
                <a:solidFill>
                  <a:srgbClr val="39B9BE"/>
                </a:solidFill>
              </a:defRPr>
            </a:lvl1pPr>
          </a:lstStyle>
          <a:p>
            <a:pPr fontAlgn="auto">
              <a:spcBef>
                <a:spcPts val="0"/>
              </a:spcBef>
              <a:spcAft>
                <a:spcPts val="0"/>
              </a:spcAft>
            </a:pPr>
            <a:fld id="{B7E07145-3DEC-4101-B6F0-96A308288BCA}" type="slidenum">
              <a:rPr lang="en-GB" smtClean="0">
                <a:latin typeface="Calibri"/>
                <a:cs typeface="+mn-cs"/>
              </a:rPr>
              <a:pPr fontAlgn="auto">
                <a:spcBef>
                  <a:spcPts val="0"/>
                </a:spcBef>
                <a:spcAft>
                  <a:spcPts val="0"/>
                </a:spcAft>
              </a:pPr>
              <a:t>‹nr.›</a:t>
            </a:fld>
            <a:endParaRPr lang="en-GB" dirty="0">
              <a:latin typeface="Calibri"/>
              <a:cs typeface="+mn-cs"/>
            </a:endParaRPr>
          </a:p>
        </p:txBody>
      </p:sp>
      <p:sp>
        <p:nvSpPr>
          <p:cNvPr id="7" name="Rectangle 6"/>
          <p:cNvSpPr/>
          <p:nvPr userDrawn="1"/>
        </p:nvSpPr>
        <p:spPr>
          <a:xfrm>
            <a:off x="1" y="0"/>
            <a:ext cx="3235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8" name="TextBox 7"/>
          <p:cNvSpPr txBox="1"/>
          <p:nvPr userDrawn="1"/>
        </p:nvSpPr>
        <p:spPr>
          <a:xfrm>
            <a:off x="723760" y="6464371"/>
            <a:ext cx="8136904" cy="276999"/>
          </a:xfrm>
          <a:prstGeom prst="rect">
            <a:avLst/>
          </a:prstGeom>
          <a:noFill/>
        </p:spPr>
        <p:txBody>
          <a:bodyPr wrap="square" lIns="0" tIns="0" rIns="0" bIns="0" rtlCol="0">
            <a:noAutofit/>
          </a:bodyPr>
          <a:lstStyle/>
          <a:p>
            <a:pPr fontAlgn="auto">
              <a:spcBef>
                <a:spcPts val="0"/>
              </a:spcBef>
              <a:spcAft>
                <a:spcPts val="0"/>
              </a:spcAft>
            </a:pPr>
            <a:r>
              <a:rPr lang="nl-BE" sz="900" dirty="0">
                <a:solidFill>
                  <a:srgbClr val="39B9BE"/>
                </a:solidFill>
                <a:latin typeface="Calibri"/>
                <a:cs typeface="+mn-cs"/>
              </a:rPr>
              <a:t>//////////////////////////////////////////////////////////////////////////////////////////////////////////////////////////////////////////////////////////////////////////////////////</a:t>
            </a:r>
            <a:endParaRPr lang="en-GB" sz="900" dirty="0">
              <a:solidFill>
                <a:srgbClr val="39B9BE"/>
              </a:solidFill>
              <a:latin typeface="Calibri"/>
              <a:cs typeface="+mn-cs"/>
            </a:endParaRPr>
          </a:p>
        </p:txBody>
      </p:sp>
      <p:sp>
        <p:nvSpPr>
          <p:cNvPr id="10" name="TextBox 9"/>
          <p:cNvSpPr txBox="1"/>
          <p:nvPr userDrawn="1"/>
        </p:nvSpPr>
        <p:spPr>
          <a:xfrm>
            <a:off x="721668" y="1143796"/>
            <a:ext cx="8136904" cy="224041"/>
          </a:xfrm>
          <a:prstGeom prst="rect">
            <a:avLst/>
          </a:prstGeom>
          <a:noFill/>
        </p:spPr>
        <p:txBody>
          <a:bodyPr wrap="square" lIns="0" tIns="0" rIns="0" bIns="0" rtlCol="0">
            <a:noAutofit/>
          </a:bodyPr>
          <a:lstStyle/>
          <a:p>
            <a:pPr fontAlgn="auto">
              <a:spcBef>
                <a:spcPts val="0"/>
              </a:spcBef>
              <a:spcAft>
                <a:spcPts val="0"/>
              </a:spcAft>
            </a:pPr>
            <a:r>
              <a:rPr lang="nl-BE" sz="900" dirty="0">
                <a:solidFill>
                  <a:srgbClr val="39B9BE"/>
                </a:solidFill>
                <a:latin typeface="Calibri"/>
                <a:cs typeface="+mn-cs"/>
              </a:rPr>
              <a:t>//////////////////////////////////////////////////////////////////////////////////////////////////////////////////////////////////////////////////////////////////////////////////////</a:t>
            </a:r>
            <a:endParaRPr lang="en-GB" sz="900" dirty="0">
              <a:solidFill>
                <a:srgbClr val="39B9BE"/>
              </a:solidFill>
              <a:latin typeface="Calibri"/>
              <a:cs typeface="+mn-cs"/>
            </a:endParaRPr>
          </a:p>
        </p:txBody>
      </p:sp>
      <p:grpSp>
        <p:nvGrpSpPr>
          <p:cNvPr id="9" name="Group 8"/>
          <p:cNvGrpSpPr/>
          <p:nvPr userDrawn="1"/>
        </p:nvGrpSpPr>
        <p:grpSpPr>
          <a:xfrm>
            <a:off x="8519342" y="398353"/>
            <a:ext cx="261108" cy="417702"/>
            <a:chOff x="8497399" y="585620"/>
            <a:chExt cx="251065" cy="401561"/>
          </a:xfrm>
        </p:grpSpPr>
        <p:sp>
          <p:nvSpPr>
            <p:cNvPr id="14" name="Freeform 13"/>
            <p:cNvSpPr>
              <a:spLocks/>
            </p:cNvSpPr>
            <p:nvPr/>
          </p:nvSpPr>
          <p:spPr bwMode="auto">
            <a:xfrm>
              <a:off x="8587134" y="622062"/>
              <a:ext cx="161330" cy="365119"/>
            </a:xfrm>
            <a:custGeom>
              <a:avLst/>
              <a:gdLst>
                <a:gd name="T0" fmla="*/ 5 w 508"/>
                <a:gd name="T1" fmla="*/ 1 h 1151"/>
                <a:gd name="T2" fmla="*/ 22 w 508"/>
                <a:gd name="T3" fmla="*/ 16 h 1151"/>
                <a:gd name="T4" fmla="*/ 50 w 508"/>
                <a:gd name="T5" fmla="*/ 65 h 1151"/>
                <a:gd name="T6" fmla="*/ 83 w 508"/>
                <a:gd name="T7" fmla="*/ 148 h 1151"/>
                <a:gd name="T8" fmla="*/ 108 w 508"/>
                <a:gd name="T9" fmla="*/ 227 h 1151"/>
                <a:gd name="T10" fmla="*/ 146 w 508"/>
                <a:gd name="T11" fmla="*/ 378 h 1151"/>
                <a:gd name="T12" fmla="*/ 185 w 508"/>
                <a:gd name="T13" fmla="*/ 540 h 1151"/>
                <a:gd name="T14" fmla="*/ 232 w 508"/>
                <a:gd name="T15" fmla="*/ 632 h 1151"/>
                <a:gd name="T16" fmla="*/ 263 w 508"/>
                <a:gd name="T17" fmla="*/ 720 h 1151"/>
                <a:gd name="T18" fmla="*/ 299 w 508"/>
                <a:gd name="T19" fmla="*/ 766 h 1151"/>
                <a:gd name="T20" fmla="*/ 354 w 508"/>
                <a:gd name="T21" fmla="*/ 791 h 1151"/>
                <a:gd name="T22" fmla="*/ 420 w 508"/>
                <a:gd name="T23" fmla="*/ 774 h 1151"/>
                <a:gd name="T24" fmla="*/ 468 w 508"/>
                <a:gd name="T25" fmla="*/ 731 h 1151"/>
                <a:gd name="T26" fmla="*/ 477 w 508"/>
                <a:gd name="T27" fmla="*/ 691 h 1151"/>
                <a:gd name="T28" fmla="*/ 464 w 508"/>
                <a:gd name="T29" fmla="*/ 644 h 1151"/>
                <a:gd name="T30" fmla="*/ 427 w 508"/>
                <a:gd name="T31" fmla="*/ 616 h 1151"/>
                <a:gd name="T32" fmla="*/ 386 w 508"/>
                <a:gd name="T33" fmla="*/ 594 h 1151"/>
                <a:gd name="T34" fmla="*/ 360 w 508"/>
                <a:gd name="T35" fmla="*/ 568 h 1151"/>
                <a:gd name="T36" fmla="*/ 340 w 508"/>
                <a:gd name="T37" fmla="*/ 531 h 1151"/>
                <a:gd name="T38" fmla="*/ 351 w 508"/>
                <a:gd name="T39" fmla="*/ 502 h 1151"/>
                <a:gd name="T40" fmla="*/ 381 w 508"/>
                <a:gd name="T41" fmla="*/ 513 h 1151"/>
                <a:gd name="T42" fmla="*/ 415 w 508"/>
                <a:gd name="T43" fmla="*/ 533 h 1151"/>
                <a:gd name="T44" fmla="*/ 445 w 508"/>
                <a:gd name="T45" fmla="*/ 525 h 1151"/>
                <a:gd name="T46" fmla="*/ 478 w 508"/>
                <a:gd name="T47" fmla="*/ 520 h 1151"/>
                <a:gd name="T48" fmla="*/ 508 w 508"/>
                <a:gd name="T49" fmla="*/ 844 h 1151"/>
                <a:gd name="T50" fmla="*/ 456 w 508"/>
                <a:gd name="T51" fmla="*/ 837 h 1151"/>
                <a:gd name="T52" fmla="*/ 383 w 508"/>
                <a:gd name="T53" fmla="*/ 832 h 1151"/>
                <a:gd name="T54" fmla="*/ 322 w 508"/>
                <a:gd name="T55" fmla="*/ 858 h 1151"/>
                <a:gd name="T56" fmla="*/ 286 w 508"/>
                <a:gd name="T57" fmla="*/ 911 h 1151"/>
                <a:gd name="T58" fmla="*/ 276 w 508"/>
                <a:gd name="T59" fmla="*/ 952 h 1151"/>
                <a:gd name="T60" fmla="*/ 272 w 508"/>
                <a:gd name="T61" fmla="*/ 980 h 1151"/>
                <a:gd name="T62" fmla="*/ 301 w 508"/>
                <a:gd name="T63" fmla="*/ 999 h 1151"/>
                <a:gd name="T64" fmla="*/ 373 w 508"/>
                <a:gd name="T65" fmla="*/ 1030 h 1151"/>
                <a:gd name="T66" fmla="*/ 472 w 508"/>
                <a:gd name="T67" fmla="*/ 1053 h 1151"/>
                <a:gd name="T68" fmla="*/ 474 w 508"/>
                <a:gd name="T69" fmla="*/ 1147 h 1151"/>
                <a:gd name="T70" fmla="*/ 383 w 508"/>
                <a:gd name="T71" fmla="*/ 1110 h 1151"/>
                <a:gd name="T72" fmla="*/ 309 w 508"/>
                <a:gd name="T73" fmla="*/ 1051 h 1151"/>
                <a:gd name="T74" fmla="*/ 265 w 508"/>
                <a:gd name="T75" fmla="*/ 996 h 1151"/>
                <a:gd name="T76" fmla="*/ 254 w 508"/>
                <a:gd name="T77" fmla="*/ 959 h 1151"/>
                <a:gd name="T78" fmla="*/ 250 w 508"/>
                <a:gd name="T79" fmla="*/ 926 h 1151"/>
                <a:gd name="T80" fmla="*/ 242 w 508"/>
                <a:gd name="T81" fmla="*/ 830 h 1151"/>
                <a:gd name="T82" fmla="*/ 208 w 508"/>
                <a:gd name="T83" fmla="*/ 731 h 1151"/>
                <a:gd name="T84" fmla="*/ 159 w 508"/>
                <a:gd name="T85" fmla="*/ 646 h 1151"/>
                <a:gd name="T86" fmla="*/ 138 w 508"/>
                <a:gd name="T87" fmla="*/ 591 h 1151"/>
                <a:gd name="T88" fmla="*/ 122 w 508"/>
                <a:gd name="T89" fmla="*/ 536 h 1151"/>
                <a:gd name="T90" fmla="*/ 105 w 508"/>
                <a:gd name="T91" fmla="*/ 460 h 1151"/>
                <a:gd name="T92" fmla="*/ 91 w 508"/>
                <a:gd name="T93" fmla="*/ 391 h 1151"/>
                <a:gd name="T94" fmla="*/ 74 w 508"/>
                <a:gd name="T95" fmla="*/ 306 h 1151"/>
                <a:gd name="T96" fmla="*/ 42 w 508"/>
                <a:gd name="T97" fmla="*/ 162 h 1151"/>
                <a:gd name="T98" fmla="*/ 20 w 508"/>
                <a:gd name="T99" fmla="*/ 71 h 1151"/>
                <a:gd name="T100" fmla="*/ 8 w 508"/>
                <a:gd name="T101" fmla="*/ 23 h 1151"/>
                <a:gd name="T102" fmla="*/ 1 w 508"/>
                <a:gd name="T103" fmla="*/ 2 h 1151"/>
                <a:gd name="T104" fmla="*/ 0 w 508"/>
                <a:gd name="T105"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1151">
                  <a:moveTo>
                    <a:pt x="0" y="0"/>
                  </a:moveTo>
                  <a:lnTo>
                    <a:pt x="3" y="0"/>
                  </a:lnTo>
                  <a:lnTo>
                    <a:pt x="5" y="1"/>
                  </a:lnTo>
                  <a:lnTo>
                    <a:pt x="9" y="3"/>
                  </a:lnTo>
                  <a:lnTo>
                    <a:pt x="14" y="9"/>
                  </a:lnTo>
                  <a:lnTo>
                    <a:pt x="22" y="16"/>
                  </a:lnTo>
                  <a:lnTo>
                    <a:pt x="29" y="28"/>
                  </a:lnTo>
                  <a:lnTo>
                    <a:pt x="38" y="44"/>
                  </a:lnTo>
                  <a:lnTo>
                    <a:pt x="50" y="65"/>
                  </a:lnTo>
                  <a:lnTo>
                    <a:pt x="62" y="92"/>
                  </a:lnTo>
                  <a:lnTo>
                    <a:pt x="74" y="125"/>
                  </a:lnTo>
                  <a:lnTo>
                    <a:pt x="83" y="148"/>
                  </a:lnTo>
                  <a:lnTo>
                    <a:pt x="92" y="173"/>
                  </a:lnTo>
                  <a:lnTo>
                    <a:pt x="100" y="200"/>
                  </a:lnTo>
                  <a:lnTo>
                    <a:pt x="108" y="227"/>
                  </a:lnTo>
                  <a:lnTo>
                    <a:pt x="114" y="251"/>
                  </a:lnTo>
                  <a:lnTo>
                    <a:pt x="129" y="313"/>
                  </a:lnTo>
                  <a:lnTo>
                    <a:pt x="146" y="378"/>
                  </a:lnTo>
                  <a:lnTo>
                    <a:pt x="160" y="442"/>
                  </a:lnTo>
                  <a:lnTo>
                    <a:pt x="174" y="507"/>
                  </a:lnTo>
                  <a:lnTo>
                    <a:pt x="185" y="540"/>
                  </a:lnTo>
                  <a:lnTo>
                    <a:pt x="200" y="571"/>
                  </a:lnTo>
                  <a:lnTo>
                    <a:pt x="215" y="602"/>
                  </a:lnTo>
                  <a:lnTo>
                    <a:pt x="232" y="632"/>
                  </a:lnTo>
                  <a:lnTo>
                    <a:pt x="246" y="664"/>
                  </a:lnTo>
                  <a:lnTo>
                    <a:pt x="256" y="699"/>
                  </a:lnTo>
                  <a:lnTo>
                    <a:pt x="263" y="720"/>
                  </a:lnTo>
                  <a:lnTo>
                    <a:pt x="273" y="738"/>
                  </a:lnTo>
                  <a:lnTo>
                    <a:pt x="285" y="754"/>
                  </a:lnTo>
                  <a:lnTo>
                    <a:pt x="299" y="766"/>
                  </a:lnTo>
                  <a:lnTo>
                    <a:pt x="313" y="778"/>
                  </a:lnTo>
                  <a:lnTo>
                    <a:pt x="333" y="787"/>
                  </a:lnTo>
                  <a:lnTo>
                    <a:pt x="354" y="791"/>
                  </a:lnTo>
                  <a:lnTo>
                    <a:pt x="377" y="789"/>
                  </a:lnTo>
                  <a:lnTo>
                    <a:pt x="399" y="784"/>
                  </a:lnTo>
                  <a:lnTo>
                    <a:pt x="420" y="774"/>
                  </a:lnTo>
                  <a:lnTo>
                    <a:pt x="440" y="761"/>
                  </a:lnTo>
                  <a:lnTo>
                    <a:pt x="455" y="747"/>
                  </a:lnTo>
                  <a:lnTo>
                    <a:pt x="468" y="731"/>
                  </a:lnTo>
                  <a:lnTo>
                    <a:pt x="474" y="713"/>
                  </a:lnTo>
                  <a:lnTo>
                    <a:pt x="477" y="702"/>
                  </a:lnTo>
                  <a:lnTo>
                    <a:pt x="477" y="691"/>
                  </a:lnTo>
                  <a:lnTo>
                    <a:pt x="477" y="682"/>
                  </a:lnTo>
                  <a:lnTo>
                    <a:pt x="472" y="660"/>
                  </a:lnTo>
                  <a:lnTo>
                    <a:pt x="464" y="644"/>
                  </a:lnTo>
                  <a:lnTo>
                    <a:pt x="452" y="630"/>
                  </a:lnTo>
                  <a:lnTo>
                    <a:pt x="435" y="618"/>
                  </a:lnTo>
                  <a:lnTo>
                    <a:pt x="427" y="616"/>
                  </a:lnTo>
                  <a:lnTo>
                    <a:pt x="415" y="609"/>
                  </a:lnTo>
                  <a:lnTo>
                    <a:pt x="401" y="603"/>
                  </a:lnTo>
                  <a:lnTo>
                    <a:pt x="386" y="594"/>
                  </a:lnTo>
                  <a:lnTo>
                    <a:pt x="378" y="589"/>
                  </a:lnTo>
                  <a:lnTo>
                    <a:pt x="369" y="580"/>
                  </a:lnTo>
                  <a:lnTo>
                    <a:pt x="360" y="568"/>
                  </a:lnTo>
                  <a:lnTo>
                    <a:pt x="351" y="557"/>
                  </a:lnTo>
                  <a:lnTo>
                    <a:pt x="345" y="544"/>
                  </a:lnTo>
                  <a:lnTo>
                    <a:pt x="340" y="531"/>
                  </a:lnTo>
                  <a:lnTo>
                    <a:pt x="340" y="520"/>
                  </a:lnTo>
                  <a:lnTo>
                    <a:pt x="342" y="509"/>
                  </a:lnTo>
                  <a:lnTo>
                    <a:pt x="351" y="502"/>
                  </a:lnTo>
                  <a:lnTo>
                    <a:pt x="360" y="501"/>
                  </a:lnTo>
                  <a:lnTo>
                    <a:pt x="370" y="506"/>
                  </a:lnTo>
                  <a:lnTo>
                    <a:pt x="381" y="513"/>
                  </a:lnTo>
                  <a:lnTo>
                    <a:pt x="392" y="522"/>
                  </a:lnTo>
                  <a:lnTo>
                    <a:pt x="404" y="529"/>
                  </a:lnTo>
                  <a:lnTo>
                    <a:pt x="415" y="533"/>
                  </a:lnTo>
                  <a:lnTo>
                    <a:pt x="424" y="531"/>
                  </a:lnTo>
                  <a:lnTo>
                    <a:pt x="435" y="529"/>
                  </a:lnTo>
                  <a:lnTo>
                    <a:pt x="445" y="525"/>
                  </a:lnTo>
                  <a:lnTo>
                    <a:pt x="455" y="522"/>
                  </a:lnTo>
                  <a:lnTo>
                    <a:pt x="465" y="520"/>
                  </a:lnTo>
                  <a:lnTo>
                    <a:pt x="478" y="520"/>
                  </a:lnTo>
                  <a:lnTo>
                    <a:pt x="492" y="525"/>
                  </a:lnTo>
                  <a:lnTo>
                    <a:pt x="508" y="535"/>
                  </a:lnTo>
                  <a:lnTo>
                    <a:pt x="508" y="844"/>
                  </a:lnTo>
                  <a:lnTo>
                    <a:pt x="492" y="843"/>
                  </a:lnTo>
                  <a:lnTo>
                    <a:pt x="474" y="840"/>
                  </a:lnTo>
                  <a:lnTo>
                    <a:pt x="456" y="837"/>
                  </a:lnTo>
                  <a:lnTo>
                    <a:pt x="435" y="833"/>
                  </a:lnTo>
                  <a:lnTo>
                    <a:pt x="411" y="832"/>
                  </a:lnTo>
                  <a:lnTo>
                    <a:pt x="383" y="832"/>
                  </a:lnTo>
                  <a:lnTo>
                    <a:pt x="359" y="837"/>
                  </a:lnTo>
                  <a:lnTo>
                    <a:pt x="338" y="846"/>
                  </a:lnTo>
                  <a:lnTo>
                    <a:pt x="322" y="858"/>
                  </a:lnTo>
                  <a:lnTo>
                    <a:pt x="306" y="874"/>
                  </a:lnTo>
                  <a:lnTo>
                    <a:pt x="295" y="892"/>
                  </a:lnTo>
                  <a:lnTo>
                    <a:pt x="286" y="911"/>
                  </a:lnTo>
                  <a:lnTo>
                    <a:pt x="282" y="922"/>
                  </a:lnTo>
                  <a:lnTo>
                    <a:pt x="278" y="936"/>
                  </a:lnTo>
                  <a:lnTo>
                    <a:pt x="276" y="952"/>
                  </a:lnTo>
                  <a:lnTo>
                    <a:pt x="273" y="964"/>
                  </a:lnTo>
                  <a:lnTo>
                    <a:pt x="272" y="975"/>
                  </a:lnTo>
                  <a:lnTo>
                    <a:pt x="272" y="980"/>
                  </a:lnTo>
                  <a:lnTo>
                    <a:pt x="276" y="984"/>
                  </a:lnTo>
                  <a:lnTo>
                    <a:pt x="286" y="990"/>
                  </a:lnTo>
                  <a:lnTo>
                    <a:pt x="301" y="999"/>
                  </a:lnTo>
                  <a:lnTo>
                    <a:pt x="322" y="1009"/>
                  </a:lnTo>
                  <a:lnTo>
                    <a:pt x="346" y="1019"/>
                  </a:lnTo>
                  <a:lnTo>
                    <a:pt x="373" y="1030"/>
                  </a:lnTo>
                  <a:lnTo>
                    <a:pt x="404" y="1040"/>
                  </a:lnTo>
                  <a:lnTo>
                    <a:pt x="437" y="1048"/>
                  </a:lnTo>
                  <a:lnTo>
                    <a:pt x="472" y="1053"/>
                  </a:lnTo>
                  <a:lnTo>
                    <a:pt x="508" y="1054"/>
                  </a:lnTo>
                  <a:lnTo>
                    <a:pt x="508" y="1151"/>
                  </a:lnTo>
                  <a:lnTo>
                    <a:pt x="474" y="1147"/>
                  </a:lnTo>
                  <a:lnTo>
                    <a:pt x="443" y="1140"/>
                  </a:lnTo>
                  <a:lnTo>
                    <a:pt x="413" y="1127"/>
                  </a:lnTo>
                  <a:lnTo>
                    <a:pt x="383" y="1110"/>
                  </a:lnTo>
                  <a:lnTo>
                    <a:pt x="356" y="1092"/>
                  </a:lnTo>
                  <a:lnTo>
                    <a:pt x="331" y="1072"/>
                  </a:lnTo>
                  <a:lnTo>
                    <a:pt x="309" y="1051"/>
                  </a:lnTo>
                  <a:lnTo>
                    <a:pt x="291" y="1031"/>
                  </a:lnTo>
                  <a:lnTo>
                    <a:pt x="276" y="1013"/>
                  </a:lnTo>
                  <a:lnTo>
                    <a:pt x="265" y="996"/>
                  </a:lnTo>
                  <a:lnTo>
                    <a:pt x="259" y="984"/>
                  </a:lnTo>
                  <a:lnTo>
                    <a:pt x="256" y="972"/>
                  </a:lnTo>
                  <a:lnTo>
                    <a:pt x="254" y="959"/>
                  </a:lnTo>
                  <a:lnTo>
                    <a:pt x="251" y="945"/>
                  </a:lnTo>
                  <a:lnTo>
                    <a:pt x="250" y="934"/>
                  </a:lnTo>
                  <a:lnTo>
                    <a:pt x="250" y="926"/>
                  </a:lnTo>
                  <a:lnTo>
                    <a:pt x="247" y="897"/>
                  </a:lnTo>
                  <a:lnTo>
                    <a:pt x="245" y="865"/>
                  </a:lnTo>
                  <a:lnTo>
                    <a:pt x="242" y="830"/>
                  </a:lnTo>
                  <a:lnTo>
                    <a:pt x="236" y="797"/>
                  </a:lnTo>
                  <a:lnTo>
                    <a:pt x="223" y="764"/>
                  </a:lnTo>
                  <a:lnTo>
                    <a:pt x="208" y="731"/>
                  </a:lnTo>
                  <a:lnTo>
                    <a:pt x="190" y="700"/>
                  </a:lnTo>
                  <a:lnTo>
                    <a:pt x="172" y="672"/>
                  </a:lnTo>
                  <a:lnTo>
                    <a:pt x="159" y="646"/>
                  </a:lnTo>
                  <a:lnTo>
                    <a:pt x="153" y="631"/>
                  </a:lnTo>
                  <a:lnTo>
                    <a:pt x="146" y="610"/>
                  </a:lnTo>
                  <a:lnTo>
                    <a:pt x="138" y="591"/>
                  </a:lnTo>
                  <a:lnTo>
                    <a:pt x="133" y="576"/>
                  </a:lnTo>
                  <a:lnTo>
                    <a:pt x="128" y="558"/>
                  </a:lnTo>
                  <a:lnTo>
                    <a:pt x="122" y="536"/>
                  </a:lnTo>
                  <a:lnTo>
                    <a:pt x="115" y="512"/>
                  </a:lnTo>
                  <a:lnTo>
                    <a:pt x="110" y="485"/>
                  </a:lnTo>
                  <a:lnTo>
                    <a:pt x="105" y="460"/>
                  </a:lnTo>
                  <a:lnTo>
                    <a:pt x="100" y="433"/>
                  </a:lnTo>
                  <a:lnTo>
                    <a:pt x="95" y="410"/>
                  </a:lnTo>
                  <a:lnTo>
                    <a:pt x="91" y="391"/>
                  </a:lnTo>
                  <a:lnTo>
                    <a:pt x="88" y="377"/>
                  </a:lnTo>
                  <a:lnTo>
                    <a:pt x="87" y="369"/>
                  </a:lnTo>
                  <a:lnTo>
                    <a:pt x="74" y="306"/>
                  </a:lnTo>
                  <a:lnTo>
                    <a:pt x="63" y="251"/>
                  </a:lnTo>
                  <a:lnTo>
                    <a:pt x="51" y="203"/>
                  </a:lnTo>
                  <a:lnTo>
                    <a:pt x="42" y="162"/>
                  </a:lnTo>
                  <a:lnTo>
                    <a:pt x="35" y="126"/>
                  </a:lnTo>
                  <a:lnTo>
                    <a:pt x="27" y="95"/>
                  </a:lnTo>
                  <a:lnTo>
                    <a:pt x="20" y="71"/>
                  </a:lnTo>
                  <a:lnTo>
                    <a:pt x="15" y="51"/>
                  </a:lnTo>
                  <a:lnTo>
                    <a:pt x="10" y="34"/>
                  </a:lnTo>
                  <a:lnTo>
                    <a:pt x="8" y="23"/>
                  </a:lnTo>
                  <a:lnTo>
                    <a:pt x="4" y="12"/>
                  </a:lnTo>
                  <a:lnTo>
                    <a:pt x="3" y="6"/>
                  </a:lnTo>
                  <a:lnTo>
                    <a:pt x="1" y="2"/>
                  </a:lnTo>
                  <a:lnTo>
                    <a:pt x="0" y="1"/>
                  </a:lnTo>
                  <a:lnTo>
                    <a:pt x="0" y="0"/>
                  </a:lnTo>
                  <a:lnTo>
                    <a:pt x="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5" name="Freeform 14"/>
            <p:cNvSpPr>
              <a:spLocks/>
            </p:cNvSpPr>
            <p:nvPr/>
          </p:nvSpPr>
          <p:spPr bwMode="auto">
            <a:xfrm>
              <a:off x="8519832" y="680926"/>
              <a:ext cx="67327" cy="205379"/>
            </a:xfrm>
            <a:custGeom>
              <a:avLst/>
              <a:gdLst>
                <a:gd name="T0" fmla="*/ 200 w 211"/>
                <a:gd name="T1" fmla="*/ 0 h 649"/>
                <a:gd name="T2" fmla="*/ 205 w 211"/>
                <a:gd name="T3" fmla="*/ 16 h 649"/>
                <a:gd name="T4" fmla="*/ 209 w 211"/>
                <a:gd name="T5" fmla="*/ 35 h 649"/>
                <a:gd name="T6" fmla="*/ 211 w 211"/>
                <a:gd name="T7" fmla="*/ 60 h 649"/>
                <a:gd name="T8" fmla="*/ 210 w 211"/>
                <a:gd name="T9" fmla="*/ 85 h 649"/>
                <a:gd name="T10" fmla="*/ 206 w 211"/>
                <a:gd name="T11" fmla="*/ 113 h 649"/>
                <a:gd name="T12" fmla="*/ 196 w 211"/>
                <a:gd name="T13" fmla="*/ 143 h 649"/>
                <a:gd name="T14" fmla="*/ 179 w 211"/>
                <a:gd name="T15" fmla="*/ 172 h 649"/>
                <a:gd name="T16" fmla="*/ 155 w 211"/>
                <a:gd name="T17" fmla="*/ 209 h 649"/>
                <a:gd name="T18" fmla="*/ 131 w 211"/>
                <a:gd name="T19" fmla="*/ 251 h 649"/>
                <a:gd name="T20" fmla="*/ 110 w 211"/>
                <a:gd name="T21" fmla="*/ 296 h 649"/>
                <a:gd name="T22" fmla="*/ 92 w 211"/>
                <a:gd name="T23" fmla="*/ 343 h 649"/>
                <a:gd name="T24" fmla="*/ 83 w 211"/>
                <a:gd name="T25" fmla="*/ 389 h 649"/>
                <a:gd name="T26" fmla="*/ 79 w 211"/>
                <a:gd name="T27" fmla="*/ 430 h 649"/>
                <a:gd name="T28" fmla="*/ 79 w 211"/>
                <a:gd name="T29" fmla="*/ 469 h 649"/>
                <a:gd name="T30" fmla="*/ 82 w 211"/>
                <a:gd name="T31" fmla="*/ 504 h 649"/>
                <a:gd name="T32" fmla="*/ 83 w 211"/>
                <a:gd name="T33" fmla="*/ 524 h 649"/>
                <a:gd name="T34" fmla="*/ 83 w 211"/>
                <a:gd name="T35" fmla="*/ 545 h 649"/>
                <a:gd name="T36" fmla="*/ 83 w 211"/>
                <a:gd name="T37" fmla="*/ 568 h 649"/>
                <a:gd name="T38" fmla="*/ 81 w 211"/>
                <a:gd name="T39" fmla="*/ 590 h 649"/>
                <a:gd name="T40" fmla="*/ 76 w 211"/>
                <a:gd name="T41" fmla="*/ 612 h 649"/>
                <a:gd name="T42" fmla="*/ 67 w 211"/>
                <a:gd name="T43" fmla="*/ 630 h 649"/>
                <a:gd name="T44" fmla="*/ 54 w 211"/>
                <a:gd name="T45" fmla="*/ 644 h 649"/>
                <a:gd name="T46" fmla="*/ 46 w 211"/>
                <a:gd name="T47" fmla="*/ 649 h 649"/>
                <a:gd name="T48" fmla="*/ 43 w 211"/>
                <a:gd name="T49" fmla="*/ 649 h 649"/>
                <a:gd name="T50" fmla="*/ 43 w 211"/>
                <a:gd name="T51" fmla="*/ 645 h 649"/>
                <a:gd name="T52" fmla="*/ 45 w 211"/>
                <a:gd name="T53" fmla="*/ 637 h 649"/>
                <a:gd name="T54" fmla="*/ 46 w 211"/>
                <a:gd name="T55" fmla="*/ 627 h 649"/>
                <a:gd name="T56" fmla="*/ 46 w 211"/>
                <a:gd name="T57" fmla="*/ 612 h 649"/>
                <a:gd name="T58" fmla="*/ 45 w 211"/>
                <a:gd name="T59" fmla="*/ 591 h 649"/>
                <a:gd name="T60" fmla="*/ 40 w 211"/>
                <a:gd name="T61" fmla="*/ 568 h 649"/>
                <a:gd name="T62" fmla="*/ 29 w 211"/>
                <a:gd name="T63" fmla="*/ 541 h 649"/>
                <a:gd name="T64" fmla="*/ 20 w 211"/>
                <a:gd name="T65" fmla="*/ 518 h 649"/>
                <a:gd name="T66" fmla="*/ 13 w 211"/>
                <a:gd name="T67" fmla="*/ 497 h 649"/>
                <a:gd name="T68" fmla="*/ 6 w 211"/>
                <a:gd name="T69" fmla="*/ 472 h 649"/>
                <a:gd name="T70" fmla="*/ 2 w 211"/>
                <a:gd name="T71" fmla="*/ 446 h 649"/>
                <a:gd name="T72" fmla="*/ 0 w 211"/>
                <a:gd name="T73" fmla="*/ 418 h 649"/>
                <a:gd name="T74" fmla="*/ 0 w 211"/>
                <a:gd name="T75" fmla="*/ 386 h 649"/>
                <a:gd name="T76" fmla="*/ 5 w 211"/>
                <a:gd name="T77" fmla="*/ 351 h 649"/>
                <a:gd name="T78" fmla="*/ 10 w 211"/>
                <a:gd name="T79" fmla="*/ 329 h 649"/>
                <a:gd name="T80" fmla="*/ 18 w 211"/>
                <a:gd name="T81" fmla="*/ 305 h 649"/>
                <a:gd name="T82" fmla="*/ 27 w 211"/>
                <a:gd name="T83" fmla="*/ 279 h 649"/>
                <a:gd name="T84" fmla="*/ 38 w 211"/>
                <a:gd name="T85" fmla="*/ 255 h 649"/>
                <a:gd name="T86" fmla="*/ 49 w 211"/>
                <a:gd name="T87" fmla="*/ 235 h 649"/>
                <a:gd name="T88" fmla="*/ 63 w 211"/>
                <a:gd name="T89" fmla="*/ 212 h 649"/>
                <a:gd name="T90" fmla="*/ 82 w 211"/>
                <a:gd name="T91" fmla="*/ 187 h 649"/>
                <a:gd name="T92" fmla="*/ 102 w 211"/>
                <a:gd name="T93" fmla="*/ 162 h 649"/>
                <a:gd name="T94" fmla="*/ 126 w 211"/>
                <a:gd name="T95" fmla="*/ 135 h 649"/>
                <a:gd name="T96" fmla="*/ 147 w 211"/>
                <a:gd name="T97" fmla="*/ 107 h 649"/>
                <a:gd name="T98" fmla="*/ 167 w 211"/>
                <a:gd name="T99" fmla="*/ 79 h 649"/>
                <a:gd name="T100" fmla="*/ 183 w 211"/>
                <a:gd name="T101" fmla="*/ 52 h 649"/>
                <a:gd name="T102" fmla="*/ 195 w 211"/>
                <a:gd name="T103" fmla="*/ 25 h 649"/>
                <a:gd name="T104" fmla="*/ 200 w 211"/>
                <a:gd name="T10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649">
                  <a:moveTo>
                    <a:pt x="200" y="0"/>
                  </a:moveTo>
                  <a:lnTo>
                    <a:pt x="205" y="16"/>
                  </a:lnTo>
                  <a:lnTo>
                    <a:pt x="209" y="35"/>
                  </a:lnTo>
                  <a:lnTo>
                    <a:pt x="211" y="60"/>
                  </a:lnTo>
                  <a:lnTo>
                    <a:pt x="210" y="85"/>
                  </a:lnTo>
                  <a:lnTo>
                    <a:pt x="206" y="113"/>
                  </a:lnTo>
                  <a:lnTo>
                    <a:pt x="196" y="143"/>
                  </a:lnTo>
                  <a:lnTo>
                    <a:pt x="179" y="172"/>
                  </a:lnTo>
                  <a:lnTo>
                    <a:pt x="155" y="209"/>
                  </a:lnTo>
                  <a:lnTo>
                    <a:pt x="131" y="251"/>
                  </a:lnTo>
                  <a:lnTo>
                    <a:pt x="110" y="296"/>
                  </a:lnTo>
                  <a:lnTo>
                    <a:pt x="92" y="343"/>
                  </a:lnTo>
                  <a:lnTo>
                    <a:pt x="83" y="389"/>
                  </a:lnTo>
                  <a:lnTo>
                    <a:pt x="79" y="430"/>
                  </a:lnTo>
                  <a:lnTo>
                    <a:pt x="79" y="469"/>
                  </a:lnTo>
                  <a:lnTo>
                    <a:pt x="82" y="504"/>
                  </a:lnTo>
                  <a:lnTo>
                    <a:pt x="83" y="524"/>
                  </a:lnTo>
                  <a:lnTo>
                    <a:pt x="83" y="545"/>
                  </a:lnTo>
                  <a:lnTo>
                    <a:pt x="83" y="568"/>
                  </a:lnTo>
                  <a:lnTo>
                    <a:pt x="81" y="590"/>
                  </a:lnTo>
                  <a:lnTo>
                    <a:pt x="76" y="612"/>
                  </a:lnTo>
                  <a:lnTo>
                    <a:pt x="67" y="630"/>
                  </a:lnTo>
                  <a:lnTo>
                    <a:pt x="54" y="644"/>
                  </a:lnTo>
                  <a:lnTo>
                    <a:pt x="46" y="649"/>
                  </a:lnTo>
                  <a:lnTo>
                    <a:pt x="43" y="649"/>
                  </a:lnTo>
                  <a:lnTo>
                    <a:pt x="43" y="645"/>
                  </a:lnTo>
                  <a:lnTo>
                    <a:pt x="45" y="637"/>
                  </a:lnTo>
                  <a:lnTo>
                    <a:pt x="46" y="627"/>
                  </a:lnTo>
                  <a:lnTo>
                    <a:pt x="46" y="612"/>
                  </a:lnTo>
                  <a:lnTo>
                    <a:pt x="45" y="591"/>
                  </a:lnTo>
                  <a:lnTo>
                    <a:pt x="40" y="568"/>
                  </a:lnTo>
                  <a:lnTo>
                    <a:pt x="29" y="541"/>
                  </a:lnTo>
                  <a:lnTo>
                    <a:pt x="20" y="518"/>
                  </a:lnTo>
                  <a:lnTo>
                    <a:pt x="13" y="497"/>
                  </a:lnTo>
                  <a:lnTo>
                    <a:pt x="6" y="472"/>
                  </a:lnTo>
                  <a:lnTo>
                    <a:pt x="2" y="446"/>
                  </a:lnTo>
                  <a:lnTo>
                    <a:pt x="0" y="418"/>
                  </a:lnTo>
                  <a:lnTo>
                    <a:pt x="0" y="386"/>
                  </a:lnTo>
                  <a:lnTo>
                    <a:pt x="5" y="351"/>
                  </a:lnTo>
                  <a:lnTo>
                    <a:pt x="10" y="329"/>
                  </a:lnTo>
                  <a:lnTo>
                    <a:pt x="18" y="305"/>
                  </a:lnTo>
                  <a:lnTo>
                    <a:pt x="27" y="279"/>
                  </a:lnTo>
                  <a:lnTo>
                    <a:pt x="38" y="255"/>
                  </a:lnTo>
                  <a:lnTo>
                    <a:pt x="49" y="235"/>
                  </a:lnTo>
                  <a:lnTo>
                    <a:pt x="63" y="212"/>
                  </a:lnTo>
                  <a:lnTo>
                    <a:pt x="82" y="187"/>
                  </a:lnTo>
                  <a:lnTo>
                    <a:pt x="102" y="162"/>
                  </a:lnTo>
                  <a:lnTo>
                    <a:pt x="126" y="135"/>
                  </a:lnTo>
                  <a:lnTo>
                    <a:pt x="147" y="107"/>
                  </a:lnTo>
                  <a:lnTo>
                    <a:pt x="167" y="79"/>
                  </a:lnTo>
                  <a:lnTo>
                    <a:pt x="183" y="52"/>
                  </a:lnTo>
                  <a:lnTo>
                    <a:pt x="195" y="25"/>
                  </a:lnTo>
                  <a:lnTo>
                    <a:pt x="20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6" name="Freeform 15"/>
            <p:cNvSpPr>
              <a:spLocks/>
            </p:cNvSpPr>
            <p:nvPr/>
          </p:nvSpPr>
          <p:spPr bwMode="auto">
            <a:xfrm>
              <a:off x="8567506" y="745399"/>
              <a:ext cx="74313" cy="226932"/>
            </a:xfrm>
            <a:custGeom>
              <a:avLst/>
              <a:gdLst>
                <a:gd name="T0" fmla="*/ 78 w 235"/>
                <a:gd name="T1" fmla="*/ 2 h 717"/>
                <a:gd name="T2" fmla="*/ 86 w 235"/>
                <a:gd name="T3" fmla="*/ 11 h 717"/>
                <a:gd name="T4" fmla="*/ 96 w 235"/>
                <a:gd name="T5" fmla="*/ 30 h 717"/>
                <a:gd name="T6" fmla="*/ 108 w 235"/>
                <a:gd name="T7" fmla="*/ 62 h 717"/>
                <a:gd name="T8" fmla="*/ 114 w 235"/>
                <a:gd name="T9" fmla="*/ 110 h 717"/>
                <a:gd name="T10" fmla="*/ 112 w 235"/>
                <a:gd name="T11" fmla="*/ 175 h 717"/>
                <a:gd name="T12" fmla="*/ 97 w 235"/>
                <a:gd name="T13" fmla="*/ 261 h 717"/>
                <a:gd name="T14" fmla="*/ 85 w 235"/>
                <a:gd name="T15" fmla="*/ 351 h 717"/>
                <a:gd name="T16" fmla="*/ 90 w 235"/>
                <a:gd name="T17" fmla="*/ 427 h 717"/>
                <a:gd name="T18" fmla="*/ 106 w 235"/>
                <a:gd name="T19" fmla="*/ 489 h 717"/>
                <a:gd name="T20" fmla="*/ 131 w 235"/>
                <a:gd name="T21" fmla="*/ 536 h 717"/>
                <a:gd name="T22" fmla="*/ 171 w 235"/>
                <a:gd name="T23" fmla="*/ 582 h 717"/>
                <a:gd name="T24" fmla="*/ 206 w 235"/>
                <a:gd name="T25" fmla="*/ 632 h 717"/>
                <a:gd name="T26" fmla="*/ 226 w 235"/>
                <a:gd name="T27" fmla="*/ 669 h 717"/>
                <a:gd name="T28" fmla="*/ 233 w 235"/>
                <a:gd name="T29" fmla="*/ 694 h 717"/>
                <a:gd name="T30" fmla="*/ 233 w 235"/>
                <a:gd name="T31" fmla="*/ 710 h 717"/>
                <a:gd name="T32" fmla="*/ 232 w 235"/>
                <a:gd name="T33" fmla="*/ 717 h 717"/>
                <a:gd name="T34" fmla="*/ 219 w 235"/>
                <a:gd name="T35" fmla="*/ 705 h 717"/>
                <a:gd name="T36" fmla="*/ 191 w 235"/>
                <a:gd name="T37" fmla="*/ 682 h 717"/>
                <a:gd name="T38" fmla="*/ 156 w 235"/>
                <a:gd name="T39" fmla="*/ 657 h 717"/>
                <a:gd name="T40" fmla="*/ 119 w 235"/>
                <a:gd name="T41" fmla="*/ 630 h 717"/>
                <a:gd name="T42" fmla="*/ 83 w 235"/>
                <a:gd name="T43" fmla="*/ 600 h 717"/>
                <a:gd name="T44" fmla="*/ 50 w 235"/>
                <a:gd name="T45" fmla="*/ 561 h 717"/>
                <a:gd name="T46" fmla="*/ 23 w 235"/>
                <a:gd name="T47" fmla="*/ 515 h 717"/>
                <a:gd name="T48" fmla="*/ 6 w 235"/>
                <a:gd name="T49" fmla="*/ 459 h 717"/>
                <a:gd name="T50" fmla="*/ 0 w 235"/>
                <a:gd name="T51" fmla="*/ 390 h 717"/>
                <a:gd name="T52" fmla="*/ 10 w 235"/>
                <a:gd name="T53" fmla="*/ 306 h 717"/>
                <a:gd name="T54" fmla="*/ 38 w 235"/>
                <a:gd name="T55" fmla="*/ 205 h 717"/>
                <a:gd name="T56" fmla="*/ 62 w 235"/>
                <a:gd name="T57" fmla="*/ 127 h 717"/>
                <a:gd name="T58" fmla="*/ 74 w 235"/>
                <a:gd name="T59" fmla="*/ 69 h 717"/>
                <a:gd name="T60" fmla="*/ 78 w 235"/>
                <a:gd name="T61" fmla="*/ 30 h 717"/>
                <a:gd name="T62" fmla="*/ 78 w 235"/>
                <a:gd name="T63" fmla="*/ 8 h 717"/>
                <a:gd name="T64" fmla="*/ 77 w 235"/>
                <a:gd name="T65"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717">
                  <a:moveTo>
                    <a:pt x="77" y="0"/>
                  </a:moveTo>
                  <a:lnTo>
                    <a:pt x="78" y="2"/>
                  </a:lnTo>
                  <a:lnTo>
                    <a:pt x="81" y="4"/>
                  </a:lnTo>
                  <a:lnTo>
                    <a:pt x="86" y="11"/>
                  </a:lnTo>
                  <a:lnTo>
                    <a:pt x="91" y="18"/>
                  </a:lnTo>
                  <a:lnTo>
                    <a:pt x="96" y="30"/>
                  </a:lnTo>
                  <a:lnTo>
                    <a:pt x="103" y="44"/>
                  </a:lnTo>
                  <a:lnTo>
                    <a:pt x="108" y="62"/>
                  </a:lnTo>
                  <a:lnTo>
                    <a:pt x="112" y="83"/>
                  </a:lnTo>
                  <a:lnTo>
                    <a:pt x="114" y="110"/>
                  </a:lnTo>
                  <a:lnTo>
                    <a:pt x="114" y="140"/>
                  </a:lnTo>
                  <a:lnTo>
                    <a:pt x="112" y="175"/>
                  </a:lnTo>
                  <a:lnTo>
                    <a:pt x="106" y="215"/>
                  </a:lnTo>
                  <a:lnTo>
                    <a:pt x="97" y="261"/>
                  </a:lnTo>
                  <a:lnTo>
                    <a:pt x="88" y="308"/>
                  </a:lnTo>
                  <a:lnTo>
                    <a:pt x="85" y="351"/>
                  </a:lnTo>
                  <a:lnTo>
                    <a:pt x="86" y="391"/>
                  </a:lnTo>
                  <a:lnTo>
                    <a:pt x="90" y="427"/>
                  </a:lnTo>
                  <a:lnTo>
                    <a:pt x="96" y="460"/>
                  </a:lnTo>
                  <a:lnTo>
                    <a:pt x="106" y="489"/>
                  </a:lnTo>
                  <a:lnTo>
                    <a:pt x="118" y="514"/>
                  </a:lnTo>
                  <a:lnTo>
                    <a:pt x="131" y="536"/>
                  </a:lnTo>
                  <a:lnTo>
                    <a:pt x="144" y="552"/>
                  </a:lnTo>
                  <a:lnTo>
                    <a:pt x="171" y="582"/>
                  </a:lnTo>
                  <a:lnTo>
                    <a:pt x="191" y="609"/>
                  </a:lnTo>
                  <a:lnTo>
                    <a:pt x="206" y="632"/>
                  </a:lnTo>
                  <a:lnTo>
                    <a:pt x="218" y="651"/>
                  </a:lnTo>
                  <a:lnTo>
                    <a:pt x="226" y="669"/>
                  </a:lnTo>
                  <a:lnTo>
                    <a:pt x="231" y="683"/>
                  </a:lnTo>
                  <a:lnTo>
                    <a:pt x="233" y="694"/>
                  </a:lnTo>
                  <a:lnTo>
                    <a:pt x="235" y="703"/>
                  </a:lnTo>
                  <a:lnTo>
                    <a:pt x="233" y="710"/>
                  </a:lnTo>
                  <a:lnTo>
                    <a:pt x="232" y="713"/>
                  </a:lnTo>
                  <a:lnTo>
                    <a:pt x="232" y="717"/>
                  </a:lnTo>
                  <a:lnTo>
                    <a:pt x="231" y="717"/>
                  </a:lnTo>
                  <a:lnTo>
                    <a:pt x="219" y="705"/>
                  </a:lnTo>
                  <a:lnTo>
                    <a:pt x="206" y="693"/>
                  </a:lnTo>
                  <a:lnTo>
                    <a:pt x="191" y="682"/>
                  </a:lnTo>
                  <a:lnTo>
                    <a:pt x="174" y="669"/>
                  </a:lnTo>
                  <a:lnTo>
                    <a:pt x="156" y="657"/>
                  </a:lnTo>
                  <a:lnTo>
                    <a:pt x="138" y="644"/>
                  </a:lnTo>
                  <a:lnTo>
                    <a:pt x="119" y="630"/>
                  </a:lnTo>
                  <a:lnTo>
                    <a:pt x="101" y="615"/>
                  </a:lnTo>
                  <a:lnTo>
                    <a:pt x="83" y="600"/>
                  </a:lnTo>
                  <a:lnTo>
                    <a:pt x="67" y="582"/>
                  </a:lnTo>
                  <a:lnTo>
                    <a:pt x="50" y="561"/>
                  </a:lnTo>
                  <a:lnTo>
                    <a:pt x="36" y="540"/>
                  </a:lnTo>
                  <a:lnTo>
                    <a:pt x="23" y="515"/>
                  </a:lnTo>
                  <a:lnTo>
                    <a:pt x="13" y="489"/>
                  </a:lnTo>
                  <a:lnTo>
                    <a:pt x="6" y="459"/>
                  </a:lnTo>
                  <a:lnTo>
                    <a:pt x="1" y="426"/>
                  </a:lnTo>
                  <a:lnTo>
                    <a:pt x="0" y="390"/>
                  </a:lnTo>
                  <a:lnTo>
                    <a:pt x="4" y="351"/>
                  </a:lnTo>
                  <a:lnTo>
                    <a:pt x="10" y="306"/>
                  </a:lnTo>
                  <a:lnTo>
                    <a:pt x="22" y="257"/>
                  </a:lnTo>
                  <a:lnTo>
                    <a:pt x="38" y="205"/>
                  </a:lnTo>
                  <a:lnTo>
                    <a:pt x="51" y="164"/>
                  </a:lnTo>
                  <a:lnTo>
                    <a:pt x="62" y="127"/>
                  </a:lnTo>
                  <a:lnTo>
                    <a:pt x="69" y="96"/>
                  </a:lnTo>
                  <a:lnTo>
                    <a:pt x="74" y="69"/>
                  </a:lnTo>
                  <a:lnTo>
                    <a:pt x="77" y="48"/>
                  </a:lnTo>
                  <a:lnTo>
                    <a:pt x="78" y="30"/>
                  </a:lnTo>
                  <a:lnTo>
                    <a:pt x="78" y="17"/>
                  </a:lnTo>
                  <a:lnTo>
                    <a:pt x="78" y="8"/>
                  </a:lnTo>
                  <a:lnTo>
                    <a:pt x="77" y="2"/>
                  </a:lnTo>
                  <a:lnTo>
                    <a:pt x="77"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7" name="Freeform 16"/>
            <p:cNvSpPr>
              <a:spLocks/>
            </p:cNvSpPr>
            <p:nvPr/>
          </p:nvSpPr>
          <p:spPr bwMode="auto">
            <a:xfrm>
              <a:off x="8508615" y="585620"/>
              <a:ext cx="50812" cy="79869"/>
            </a:xfrm>
            <a:custGeom>
              <a:avLst/>
              <a:gdLst>
                <a:gd name="T0" fmla="*/ 152 w 159"/>
                <a:gd name="T1" fmla="*/ 0 h 253"/>
                <a:gd name="T2" fmla="*/ 153 w 159"/>
                <a:gd name="T3" fmla="*/ 4 h 253"/>
                <a:gd name="T4" fmla="*/ 155 w 159"/>
                <a:gd name="T5" fmla="*/ 12 h 253"/>
                <a:gd name="T6" fmla="*/ 158 w 159"/>
                <a:gd name="T7" fmla="*/ 23 h 253"/>
                <a:gd name="T8" fmla="*/ 159 w 159"/>
                <a:gd name="T9" fmla="*/ 37 h 253"/>
                <a:gd name="T10" fmla="*/ 159 w 159"/>
                <a:gd name="T11" fmla="*/ 55 h 253"/>
                <a:gd name="T12" fmla="*/ 158 w 159"/>
                <a:gd name="T13" fmla="*/ 74 h 253"/>
                <a:gd name="T14" fmla="*/ 152 w 159"/>
                <a:gd name="T15" fmla="*/ 95 h 253"/>
                <a:gd name="T16" fmla="*/ 141 w 159"/>
                <a:gd name="T17" fmla="*/ 114 h 253"/>
                <a:gd name="T18" fmla="*/ 125 w 159"/>
                <a:gd name="T19" fmla="*/ 133 h 253"/>
                <a:gd name="T20" fmla="*/ 103 w 159"/>
                <a:gd name="T21" fmla="*/ 151 h 253"/>
                <a:gd name="T22" fmla="*/ 72 w 159"/>
                <a:gd name="T23" fmla="*/ 173 h 253"/>
                <a:gd name="T24" fmla="*/ 46 w 159"/>
                <a:gd name="T25" fmla="*/ 197 h 253"/>
                <a:gd name="T26" fmla="*/ 25 w 159"/>
                <a:gd name="T27" fmla="*/ 224 h 253"/>
                <a:gd name="T28" fmla="*/ 7 w 159"/>
                <a:gd name="T29" fmla="*/ 253 h 253"/>
                <a:gd name="T30" fmla="*/ 2 w 159"/>
                <a:gd name="T31" fmla="*/ 221 h 253"/>
                <a:gd name="T32" fmla="*/ 0 w 159"/>
                <a:gd name="T33" fmla="*/ 192 h 253"/>
                <a:gd name="T34" fmla="*/ 5 w 159"/>
                <a:gd name="T35" fmla="*/ 164 h 253"/>
                <a:gd name="T36" fmla="*/ 14 w 159"/>
                <a:gd name="T37" fmla="*/ 140 h 253"/>
                <a:gd name="T38" fmla="*/ 27 w 159"/>
                <a:gd name="T39" fmla="*/ 119 h 253"/>
                <a:gd name="T40" fmla="*/ 41 w 159"/>
                <a:gd name="T41" fmla="*/ 101 h 253"/>
                <a:gd name="T42" fmla="*/ 58 w 159"/>
                <a:gd name="T43" fmla="*/ 86 h 253"/>
                <a:gd name="T44" fmla="*/ 73 w 159"/>
                <a:gd name="T45" fmla="*/ 74 h 253"/>
                <a:gd name="T46" fmla="*/ 89 w 159"/>
                <a:gd name="T47" fmla="*/ 64 h 253"/>
                <a:gd name="T48" fmla="*/ 100 w 159"/>
                <a:gd name="T49" fmla="*/ 57 h 253"/>
                <a:gd name="T50" fmla="*/ 109 w 159"/>
                <a:gd name="T51" fmla="*/ 51 h 253"/>
                <a:gd name="T52" fmla="*/ 112 w 159"/>
                <a:gd name="T53" fmla="*/ 50 h 253"/>
                <a:gd name="T54" fmla="*/ 117 w 159"/>
                <a:gd name="T55" fmla="*/ 46 h 253"/>
                <a:gd name="T56" fmla="*/ 125 w 159"/>
                <a:gd name="T57" fmla="*/ 40 h 253"/>
                <a:gd name="T58" fmla="*/ 134 w 159"/>
                <a:gd name="T59" fmla="*/ 31 h 253"/>
                <a:gd name="T60" fmla="*/ 141 w 159"/>
                <a:gd name="T61" fmla="*/ 22 h 253"/>
                <a:gd name="T62" fmla="*/ 148 w 159"/>
                <a:gd name="T63" fmla="*/ 12 h 253"/>
                <a:gd name="T64" fmla="*/ 152 w 159"/>
                <a:gd name="T6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53">
                  <a:moveTo>
                    <a:pt x="152" y="0"/>
                  </a:moveTo>
                  <a:lnTo>
                    <a:pt x="153" y="4"/>
                  </a:lnTo>
                  <a:lnTo>
                    <a:pt x="155" y="12"/>
                  </a:lnTo>
                  <a:lnTo>
                    <a:pt x="158" y="23"/>
                  </a:lnTo>
                  <a:lnTo>
                    <a:pt x="159" y="37"/>
                  </a:lnTo>
                  <a:lnTo>
                    <a:pt x="159" y="55"/>
                  </a:lnTo>
                  <a:lnTo>
                    <a:pt x="158" y="74"/>
                  </a:lnTo>
                  <a:lnTo>
                    <a:pt x="152" y="95"/>
                  </a:lnTo>
                  <a:lnTo>
                    <a:pt x="141" y="114"/>
                  </a:lnTo>
                  <a:lnTo>
                    <a:pt x="125" y="133"/>
                  </a:lnTo>
                  <a:lnTo>
                    <a:pt x="103" y="151"/>
                  </a:lnTo>
                  <a:lnTo>
                    <a:pt x="72" y="173"/>
                  </a:lnTo>
                  <a:lnTo>
                    <a:pt x="46" y="197"/>
                  </a:lnTo>
                  <a:lnTo>
                    <a:pt x="25" y="224"/>
                  </a:lnTo>
                  <a:lnTo>
                    <a:pt x="7" y="253"/>
                  </a:lnTo>
                  <a:lnTo>
                    <a:pt x="2" y="221"/>
                  </a:lnTo>
                  <a:lnTo>
                    <a:pt x="0" y="192"/>
                  </a:lnTo>
                  <a:lnTo>
                    <a:pt x="5" y="164"/>
                  </a:lnTo>
                  <a:lnTo>
                    <a:pt x="14" y="140"/>
                  </a:lnTo>
                  <a:lnTo>
                    <a:pt x="27" y="119"/>
                  </a:lnTo>
                  <a:lnTo>
                    <a:pt x="41" y="101"/>
                  </a:lnTo>
                  <a:lnTo>
                    <a:pt x="58" y="86"/>
                  </a:lnTo>
                  <a:lnTo>
                    <a:pt x="73" y="74"/>
                  </a:lnTo>
                  <a:lnTo>
                    <a:pt x="89" y="64"/>
                  </a:lnTo>
                  <a:lnTo>
                    <a:pt x="100" y="57"/>
                  </a:lnTo>
                  <a:lnTo>
                    <a:pt x="109" y="51"/>
                  </a:lnTo>
                  <a:lnTo>
                    <a:pt x="112" y="50"/>
                  </a:lnTo>
                  <a:lnTo>
                    <a:pt x="117" y="46"/>
                  </a:lnTo>
                  <a:lnTo>
                    <a:pt x="125" y="40"/>
                  </a:lnTo>
                  <a:lnTo>
                    <a:pt x="134" y="31"/>
                  </a:lnTo>
                  <a:lnTo>
                    <a:pt x="141" y="22"/>
                  </a:lnTo>
                  <a:lnTo>
                    <a:pt x="148" y="12"/>
                  </a:lnTo>
                  <a:lnTo>
                    <a:pt x="152"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8" name="Freeform 17"/>
            <p:cNvSpPr>
              <a:spLocks/>
            </p:cNvSpPr>
            <p:nvPr/>
          </p:nvSpPr>
          <p:spPr bwMode="auto">
            <a:xfrm>
              <a:off x="8497399" y="630470"/>
              <a:ext cx="83841" cy="126144"/>
            </a:xfrm>
            <a:custGeom>
              <a:avLst/>
              <a:gdLst>
                <a:gd name="T0" fmla="*/ 219 w 264"/>
                <a:gd name="T1" fmla="*/ 0 h 397"/>
                <a:gd name="T2" fmla="*/ 222 w 264"/>
                <a:gd name="T3" fmla="*/ 0 h 397"/>
                <a:gd name="T4" fmla="*/ 229 w 264"/>
                <a:gd name="T5" fmla="*/ 1 h 397"/>
                <a:gd name="T6" fmla="*/ 238 w 264"/>
                <a:gd name="T7" fmla="*/ 5 h 397"/>
                <a:gd name="T8" fmla="*/ 249 w 264"/>
                <a:gd name="T9" fmla="*/ 13 h 397"/>
                <a:gd name="T10" fmla="*/ 258 w 264"/>
                <a:gd name="T11" fmla="*/ 25 h 397"/>
                <a:gd name="T12" fmla="*/ 259 w 264"/>
                <a:gd name="T13" fmla="*/ 28 h 397"/>
                <a:gd name="T14" fmla="*/ 261 w 264"/>
                <a:gd name="T15" fmla="*/ 33 h 397"/>
                <a:gd name="T16" fmla="*/ 263 w 264"/>
                <a:gd name="T17" fmla="*/ 40 h 397"/>
                <a:gd name="T18" fmla="*/ 264 w 264"/>
                <a:gd name="T19" fmla="*/ 48 h 397"/>
                <a:gd name="T20" fmla="*/ 264 w 264"/>
                <a:gd name="T21" fmla="*/ 60 h 397"/>
                <a:gd name="T22" fmla="*/ 261 w 264"/>
                <a:gd name="T23" fmla="*/ 73 h 397"/>
                <a:gd name="T24" fmla="*/ 255 w 264"/>
                <a:gd name="T25" fmla="*/ 88 h 397"/>
                <a:gd name="T26" fmla="*/ 246 w 264"/>
                <a:gd name="T27" fmla="*/ 105 h 397"/>
                <a:gd name="T28" fmla="*/ 232 w 264"/>
                <a:gd name="T29" fmla="*/ 125 h 397"/>
                <a:gd name="T30" fmla="*/ 213 w 264"/>
                <a:gd name="T31" fmla="*/ 147 h 397"/>
                <a:gd name="T32" fmla="*/ 187 w 264"/>
                <a:gd name="T33" fmla="*/ 172 h 397"/>
                <a:gd name="T34" fmla="*/ 156 w 264"/>
                <a:gd name="T35" fmla="*/ 199 h 397"/>
                <a:gd name="T36" fmla="*/ 124 w 264"/>
                <a:gd name="T37" fmla="*/ 227 h 397"/>
                <a:gd name="T38" fmla="*/ 100 w 264"/>
                <a:gd name="T39" fmla="*/ 254 h 397"/>
                <a:gd name="T40" fmla="*/ 82 w 264"/>
                <a:gd name="T41" fmla="*/ 278 h 397"/>
                <a:gd name="T42" fmla="*/ 69 w 264"/>
                <a:gd name="T43" fmla="*/ 301 h 397"/>
                <a:gd name="T44" fmla="*/ 60 w 264"/>
                <a:gd name="T45" fmla="*/ 323 h 397"/>
                <a:gd name="T46" fmla="*/ 55 w 264"/>
                <a:gd name="T47" fmla="*/ 341 h 397"/>
                <a:gd name="T48" fmla="*/ 54 w 264"/>
                <a:gd name="T49" fmla="*/ 358 h 397"/>
                <a:gd name="T50" fmla="*/ 54 w 264"/>
                <a:gd name="T51" fmla="*/ 372 h 397"/>
                <a:gd name="T52" fmla="*/ 55 w 264"/>
                <a:gd name="T53" fmla="*/ 382 h 397"/>
                <a:gd name="T54" fmla="*/ 58 w 264"/>
                <a:gd name="T55" fmla="*/ 390 h 397"/>
                <a:gd name="T56" fmla="*/ 59 w 264"/>
                <a:gd name="T57" fmla="*/ 395 h 397"/>
                <a:gd name="T58" fmla="*/ 60 w 264"/>
                <a:gd name="T59" fmla="*/ 397 h 397"/>
                <a:gd name="T60" fmla="*/ 58 w 264"/>
                <a:gd name="T61" fmla="*/ 396 h 397"/>
                <a:gd name="T62" fmla="*/ 54 w 264"/>
                <a:gd name="T63" fmla="*/ 392 h 397"/>
                <a:gd name="T64" fmla="*/ 46 w 264"/>
                <a:gd name="T65" fmla="*/ 387 h 397"/>
                <a:gd name="T66" fmla="*/ 37 w 264"/>
                <a:gd name="T67" fmla="*/ 379 h 397"/>
                <a:gd name="T68" fmla="*/ 28 w 264"/>
                <a:gd name="T69" fmla="*/ 370 h 397"/>
                <a:gd name="T70" fmla="*/ 18 w 264"/>
                <a:gd name="T71" fmla="*/ 359 h 397"/>
                <a:gd name="T72" fmla="*/ 10 w 264"/>
                <a:gd name="T73" fmla="*/ 345 h 397"/>
                <a:gd name="T74" fmla="*/ 4 w 264"/>
                <a:gd name="T75" fmla="*/ 330 h 397"/>
                <a:gd name="T76" fmla="*/ 0 w 264"/>
                <a:gd name="T77" fmla="*/ 313 h 397"/>
                <a:gd name="T78" fmla="*/ 0 w 264"/>
                <a:gd name="T79" fmla="*/ 294 h 397"/>
                <a:gd name="T80" fmla="*/ 5 w 264"/>
                <a:gd name="T81" fmla="*/ 272 h 397"/>
                <a:gd name="T82" fmla="*/ 14 w 264"/>
                <a:gd name="T83" fmla="*/ 249 h 397"/>
                <a:gd name="T84" fmla="*/ 29 w 264"/>
                <a:gd name="T85" fmla="*/ 225 h 397"/>
                <a:gd name="T86" fmla="*/ 53 w 264"/>
                <a:gd name="T87" fmla="*/ 199 h 397"/>
                <a:gd name="T88" fmla="*/ 83 w 264"/>
                <a:gd name="T89" fmla="*/ 171 h 397"/>
                <a:gd name="T90" fmla="*/ 117 w 264"/>
                <a:gd name="T91" fmla="*/ 142 h 397"/>
                <a:gd name="T92" fmla="*/ 145 w 264"/>
                <a:gd name="T93" fmla="*/ 116 h 397"/>
                <a:gd name="T94" fmla="*/ 167 w 264"/>
                <a:gd name="T95" fmla="*/ 94 h 397"/>
                <a:gd name="T96" fmla="*/ 185 w 264"/>
                <a:gd name="T97" fmla="*/ 75 h 397"/>
                <a:gd name="T98" fmla="*/ 199 w 264"/>
                <a:gd name="T99" fmla="*/ 57 h 397"/>
                <a:gd name="T100" fmla="*/ 209 w 264"/>
                <a:gd name="T101" fmla="*/ 43 h 397"/>
                <a:gd name="T102" fmla="*/ 215 w 264"/>
                <a:gd name="T103" fmla="*/ 32 h 397"/>
                <a:gd name="T104" fmla="*/ 219 w 264"/>
                <a:gd name="T105" fmla="*/ 22 h 397"/>
                <a:gd name="T106" fmla="*/ 222 w 264"/>
                <a:gd name="T107" fmla="*/ 14 h 397"/>
                <a:gd name="T108" fmla="*/ 222 w 264"/>
                <a:gd name="T109" fmla="*/ 9 h 397"/>
                <a:gd name="T110" fmla="*/ 222 w 264"/>
                <a:gd name="T111" fmla="*/ 4 h 397"/>
                <a:gd name="T112" fmla="*/ 220 w 264"/>
                <a:gd name="T113" fmla="*/ 1 h 397"/>
                <a:gd name="T114" fmla="*/ 220 w 264"/>
                <a:gd name="T115" fmla="*/ 0 h 397"/>
                <a:gd name="T116" fmla="*/ 219 w 264"/>
                <a:gd name="T1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397">
                  <a:moveTo>
                    <a:pt x="219" y="0"/>
                  </a:moveTo>
                  <a:lnTo>
                    <a:pt x="222" y="0"/>
                  </a:lnTo>
                  <a:lnTo>
                    <a:pt x="229" y="1"/>
                  </a:lnTo>
                  <a:lnTo>
                    <a:pt x="238" y="5"/>
                  </a:lnTo>
                  <a:lnTo>
                    <a:pt x="249" y="13"/>
                  </a:lnTo>
                  <a:lnTo>
                    <a:pt x="258" y="25"/>
                  </a:lnTo>
                  <a:lnTo>
                    <a:pt x="259" y="28"/>
                  </a:lnTo>
                  <a:lnTo>
                    <a:pt x="261" y="33"/>
                  </a:lnTo>
                  <a:lnTo>
                    <a:pt x="263" y="40"/>
                  </a:lnTo>
                  <a:lnTo>
                    <a:pt x="264" y="48"/>
                  </a:lnTo>
                  <a:lnTo>
                    <a:pt x="264" y="60"/>
                  </a:lnTo>
                  <a:lnTo>
                    <a:pt x="261" y="73"/>
                  </a:lnTo>
                  <a:lnTo>
                    <a:pt x="255" y="88"/>
                  </a:lnTo>
                  <a:lnTo>
                    <a:pt x="246" y="105"/>
                  </a:lnTo>
                  <a:lnTo>
                    <a:pt x="232" y="125"/>
                  </a:lnTo>
                  <a:lnTo>
                    <a:pt x="213" y="147"/>
                  </a:lnTo>
                  <a:lnTo>
                    <a:pt x="187" y="172"/>
                  </a:lnTo>
                  <a:lnTo>
                    <a:pt x="156" y="199"/>
                  </a:lnTo>
                  <a:lnTo>
                    <a:pt x="124" y="227"/>
                  </a:lnTo>
                  <a:lnTo>
                    <a:pt x="100" y="254"/>
                  </a:lnTo>
                  <a:lnTo>
                    <a:pt x="82" y="278"/>
                  </a:lnTo>
                  <a:lnTo>
                    <a:pt x="69" y="301"/>
                  </a:lnTo>
                  <a:lnTo>
                    <a:pt x="60" y="323"/>
                  </a:lnTo>
                  <a:lnTo>
                    <a:pt x="55" y="341"/>
                  </a:lnTo>
                  <a:lnTo>
                    <a:pt x="54" y="358"/>
                  </a:lnTo>
                  <a:lnTo>
                    <a:pt x="54" y="372"/>
                  </a:lnTo>
                  <a:lnTo>
                    <a:pt x="55" y="382"/>
                  </a:lnTo>
                  <a:lnTo>
                    <a:pt x="58" y="390"/>
                  </a:lnTo>
                  <a:lnTo>
                    <a:pt x="59" y="395"/>
                  </a:lnTo>
                  <a:lnTo>
                    <a:pt x="60" y="397"/>
                  </a:lnTo>
                  <a:lnTo>
                    <a:pt x="58" y="396"/>
                  </a:lnTo>
                  <a:lnTo>
                    <a:pt x="54" y="392"/>
                  </a:lnTo>
                  <a:lnTo>
                    <a:pt x="46" y="387"/>
                  </a:lnTo>
                  <a:lnTo>
                    <a:pt x="37" y="379"/>
                  </a:lnTo>
                  <a:lnTo>
                    <a:pt x="28" y="370"/>
                  </a:lnTo>
                  <a:lnTo>
                    <a:pt x="18" y="359"/>
                  </a:lnTo>
                  <a:lnTo>
                    <a:pt x="10" y="345"/>
                  </a:lnTo>
                  <a:lnTo>
                    <a:pt x="4" y="330"/>
                  </a:lnTo>
                  <a:lnTo>
                    <a:pt x="0" y="313"/>
                  </a:lnTo>
                  <a:lnTo>
                    <a:pt x="0" y="294"/>
                  </a:lnTo>
                  <a:lnTo>
                    <a:pt x="5" y="272"/>
                  </a:lnTo>
                  <a:lnTo>
                    <a:pt x="14" y="249"/>
                  </a:lnTo>
                  <a:lnTo>
                    <a:pt x="29" y="225"/>
                  </a:lnTo>
                  <a:lnTo>
                    <a:pt x="53" y="199"/>
                  </a:lnTo>
                  <a:lnTo>
                    <a:pt x="83" y="171"/>
                  </a:lnTo>
                  <a:lnTo>
                    <a:pt x="117" y="142"/>
                  </a:lnTo>
                  <a:lnTo>
                    <a:pt x="145" y="116"/>
                  </a:lnTo>
                  <a:lnTo>
                    <a:pt x="167" y="94"/>
                  </a:lnTo>
                  <a:lnTo>
                    <a:pt x="185" y="75"/>
                  </a:lnTo>
                  <a:lnTo>
                    <a:pt x="199" y="57"/>
                  </a:lnTo>
                  <a:lnTo>
                    <a:pt x="209" y="43"/>
                  </a:lnTo>
                  <a:lnTo>
                    <a:pt x="215" y="32"/>
                  </a:lnTo>
                  <a:lnTo>
                    <a:pt x="219" y="22"/>
                  </a:lnTo>
                  <a:lnTo>
                    <a:pt x="222" y="14"/>
                  </a:lnTo>
                  <a:lnTo>
                    <a:pt x="222" y="9"/>
                  </a:lnTo>
                  <a:lnTo>
                    <a:pt x="222" y="4"/>
                  </a:lnTo>
                  <a:lnTo>
                    <a:pt x="220" y="1"/>
                  </a:lnTo>
                  <a:lnTo>
                    <a:pt x="220" y="0"/>
                  </a:lnTo>
                  <a:lnTo>
                    <a:pt x="219"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9" name="Freeform 18"/>
            <p:cNvSpPr>
              <a:spLocks noEditPoints="1"/>
            </p:cNvSpPr>
            <p:nvPr/>
          </p:nvSpPr>
          <p:spPr bwMode="auto">
            <a:xfrm>
              <a:off x="8634807" y="647288"/>
              <a:ext cx="67327" cy="54514"/>
            </a:xfrm>
            <a:custGeom>
              <a:avLst/>
              <a:gdLst>
                <a:gd name="T0" fmla="*/ 110 w 211"/>
                <a:gd name="T1" fmla="*/ 19 h 172"/>
                <a:gd name="T2" fmla="*/ 92 w 211"/>
                <a:gd name="T3" fmla="*/ 31 h 172"/>
                <a:gd name="T4" fmla="*/ 83 w 211"/>
                <a:gd name="T5" fmla="*/ 40 h 172"/>
                <a:gd name="T6" fmla="*/ 78 w 211"/>
                <a:gd name="T7" fmla="*/ 40 h 172"/>
                <a:gd name="T8" fmla="*/ 75 w 211"/>
                <a:gd name="T9" fmla="*/ 41 h 172"/>
                <a:gd name="T10" fmla="*/ 73 w 211"/>
                <a:gd name="T11" fmla="*/ 57 h 172"/>
                <a:gd name="T12" fmla="*/ 84 w 211"/>
                <a:gd name="T13" fmla="*/ 79 h 172"/>
                <a:gd name="T14" fmla="*/ 107 w 211"/>
                <a:gd name="T15" fmla="*/ 91 h 172"/>
                <a:gd name="T16" fmla="*/ 133 w 211"/>
                <a:gd name="T17" fmla="*/ 91 h 172"/>
                <a:gd name="T18" fmla="*/ 153 w 211"/>
                <a:gd name="T19" fmla="*/ 78 h 172"/>
                <a:gd name="T20" fmla="*/ 159 w 211"/>
                <a:gd name="T21" fmla="*/ 50 h 172"/>
                <a:gd name="T22" fmla="*/ 142 w 211"/>
                <a:gd name="T23" fmla="*/ 54 h 172"/>
                <a:gd name="T24" fmla="*/ 124 w 211"/>
                <a:gd name="T25" fmla="*/ 60 h 172"/>
                <a:gd name="T26" fmla="*/ 110 w 211"/>
                <a:gd name="T27" fmla="*/ 61 h 172"/>
                <a:gd name="T28" fmla="*/ 103 w 211"/>
                <a:gd name="T29" fmla="*/ 50 h 172"/>
                <a:gd name="T30" fmla="*/ 109 w 211"/>
                <a:gd name="T31" fmla="*/ 40 h 172"/>
                <a:gd name="T32" fmla="*/ 121 w 211"/>
                <a:gd name="T33" fmla="*/ 38 h 172"/>
                <a:gd name="T34" fmla="*/ 133 w 211"/>
                <a:gd name="T35" fmla="*/ 37 h 172"/>
                <a:gd name="T36" fmla="*/ 136 w 211"/>
                <a:gd name="T37" fmla="*/ 32 h 172"/>
                <a:gd name="T38" fmla="*/ 137 w 211"/>
                <a:gd name="T39" fmla="*/ 27 h 172"/>
                <a:gd name="T40" fmla="*/ 137 w 211"/>
                <a:gd name="T41" fmla="*/ 22 h 172"/>
                <a:gd name="T42" fmla="*/ 123 w 211"/>
                <a:gd name="T43" fmla="*/ 18 h 172"/>
                <a:gd name="T44" fmla="*/ 100 w 211"/>
                <a:gd name="T45" fmla="*/ 1 h 172"/>
                <a:gd name="T46" fmla="*/ 146 w 211"/>
                <a:gd name="T47" fmla="*/ 13 h 172"/>
                <a:gd name="T48" fmla="*/ 178 w 211"/>
                <a:gd name="T49" fmla="*/ 34 h 172"/>
                <a:gd name="T50" fmla="*/ 197 w 211"/>
                <a:gd name="T51" fmla="*/ 63 h 172"/>
                <a:gd name="T52" fmla="*/ 207 w 211"/>
                <a:gd name="T53" fmla="*/ 93 h 172"/>
                <a:gd name="T54" fmla="*/ 211 w 211"/>
                <a:gd name="T55" fmla="*/ 124 h 172"/>
                <a:gd name="T56" fmla="*/ 209 w 211"/>
                <a:gd name="T57" fmla="*/ 152 h 172"/>
                <a:gd name="T58" fmla="*/ 205 w 211"/>
                <a:gd name="T59" fmla="*/ 172 h 172"/>
                <a:gd name="T60" fmla="*/ 188 w 211"/>
                <a:gd name="T61" fmla="*/ 167 h 172"/>
                <a:gd name="T62" fmla="*/ 180 w 211"/>
                <a:gd name="T63" fmla="*/ 149 h 172"/>
                <a:gd name="T64" fmla="*/ 189 w 211"/>
                <a:gd name="T65" fmla="*/ 134 h 172"/>
                <a:gd name="T66" fmla="*/ 174 w 211"/>
                <a:gd name="T67" fmla="*/ 120 h 172"/>
                <a:gd name="T68" fmla="*/ 146 w 211"/>
                <a:gd name="T69" fmla="*/ 114 h 172"/>
                <a:gd name="T70" fmla="*/ 112 w 211"/>
                <a:gd name="T71" fmla="*/ 109 h 172"/>
                <a:gd name="T72" fmla="*/ 75 w 211"/>
                <a:gd name="T73" fmla="*/ 96 h 172"/>
                <a:gd name="T74" fmla="*/ 46 w 211"/>
                <a:gd name="T75" fmla="*/ 68 h 172"/>
                <a:gd name="T76" fmla="*/ 25 w 211"/>
                <a:gd name="T77" fmla="*/ 37 h 172"/>
                <a:gd name="T78" fmla="*/ 7 w 211"/>
                <a:gd name="T79" fmla="*/ 14 h 172"/>
                <a:gd name="T80" fmla="*/ 37 w 211"/>
                <a:gd name="T81"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172">
                  <a:moveTo>
                    <a:pt x="123" y="18"/>
                  </a:moveTo>
                  <a:lnTo>
                    <a:pt x="110" y="19"/>
                  </a:lnTo>
                  <a:lnTo>
                    <a:pt x="100" y="24"/>
                  </a:lnTo>
                  <a:lnTo>
                    <a:pt x="92" y="31"/>
                  </a:lnTo>
                  <a:lnTo>
                    <a:pt x="86" y="38"/>
                  </a:lnTo>
                  <a:lnTo>
                    <a:pt x="83" y="40"/>
                  </a:lnTo>
                  <a:lnTo>
                    <a:pt x="80" y="40"/>
                  </a:lnTo>
                  <a:lnTo>
                    <a:pt x="78" y="40"/>
                  </a:lnTo>
                  <a:lnTo>
                    <a:pt x="77" y="41"/>
                  </a:lnTo>
                  <a:lnTo>
                    <a:pt x="75" y="41"/>
                  </a:lnTo>
                  <a:lnTo>
                    <a:pt x="74" y="43"/>
                  </a:lnTo>
                  <a:lnTo>
                    <a:pt x="73" y="57"/>
                  </a:lnTo>
                  <a:lnTo>
                    <a:pt x="77" y="69"/>
                  </a:lnTo>
                  <a:lnTo>
                    <a:pt x="84" y="79"/>
                  </a:lnTo>
                  <a:lnTo>
                    <a:pt x="95" y="86"/>
                  </a:lnTo>
                  <a:lnTo>
                    <a:pt x="107" y="91"/>
                  </a:lnTo>
                  <a:lnTo>
                    <a:pt x="120" y="92"/>
                  </a:lnTo>
                  <a:lnTo>
                    <a:pt x="133" y="91"/>
                  </a:lnTo>
                  <a:lnTo>
                    <a:pt x="145" y="87"/>
                  </a:lnTo>
                  <a:lnTo>
                    <a:pt x="153" y="78"/>
                  </a:lnTo>
                  <a:lnTo>
                    <a:pt x="159" y="66"/>
                  </a:lnTo>
                  <a:lnTo>
                    <a:pt x="159" y="50"/>
                  </a:lnTo>
                  <a:lnTo>
                    <a:pt x="151" y="51"/>
                  </a:lnTo>
                  <a:lnTo>
                    <a:pt x="142" y="54"/>
                  </a:lnTo>
                  <a:lnTo>
                    <a:pt x="133" y="56"/>
                  </a:lnTo>
                  <a:lnTo>
                    <a:pt x="124" y="60"/>
                  </a:lnTo>
                  <a:lnTo>
                    <a:pt x="116" y="61"/>
                  </a:lnTo>
                  <a:lnTo>
                    <a:pt x="110" y="61"/>
                  </a:lnTo>
                  <a:lnTo>
                    <a:pt x="105" y="57"/>
                  </a:lnTo>
                  <a:lnTo>
                    <a:pt x="103" y="50"/>
                  </a:lnTo>
                  <a:lnTo>
                    <a:pt x="105" y="43"/>
                  </a:lnTo>
                  <a:lnTo>
                    <a:pt x="109" y="40"/>
                  </a:lnTo>
                  <a:lnTo>
                    <a:pt x="115" y="40"/>
                  </a:lnTo>
                  <a:lnTo>
                    <a:pt x="121" y="38"/>
                  </a:lnTo>
                  <a:lnTo>
                    <a:pt x="128" y="38"/>
                  </a:lnTo>
                  <a:lnTo>
                    <a:pt x="133" y="37"/>
                  </a:lnTo>
                  <a:lnTo>
                    <a:pt x="134" y="34"/>
                  </a:lnTo>
                  <a:lnTo>
                    <a:pt x="136" y="32"/>
                  </a:lnTo>
                  <a:lnTo>
                    <a:pt x="137" y="29"/>
                  </a:lnTo>
                  <a:lnTo>
                    <a:pt x="137" y="27"/>
                  </a:lnTo>
                  <a:lnTo>
                    <a:pt x="137" y="23"/>
                  </a:lnTo>
                  <a:lnTo>
                    <a:pt x="137" y="22"/>
                  </a:lnTo>
                  <a:lnTo>
                    <a:pt x="134" y="20"/>
                  </a:lnTo>
                  <a:lnTo>
                    <a:pt x="123" y="18"/>
                  </a:lnTo>
                  <a:close/>
                  <a:moveTo>
                    <a:pt x="70" y="0"/>
                  </a:moveTo>
                  <a:lnTo>
                    <a:pt x="100" y="1"/>
                  </a:lnTo>
                  <a:lnTo>
                    <a:pt x="124" y="5"/>
                  </a:lnTo>
                  <a:lnTo>
                    <a:pt x="146" y="13"/>
                  </a:lnTo>
                  <a:lnTo>
                    <a:pt x="162" y="23"/>
                  </a:lnTo>
                  <a:lnTo>
                    <a:pt x="178" y="34"/>
                  </a:lnTo>
                  <a:lnTo>
                    <a:pt x="188" y="47"/>
                  </a:lnTo>
                  <a:lnTo>
                    <a:pt x="197" y="63"/>
                  </a:lnTo>
                  <a:lnTo>
                    <a:pt x="203" y="78"/>
                  </a:lnTo>
                  <a:lnTo>
                    <a:pt x="207" y="93"/>
                  </a:lnTo>
                  <a:lnTo>
                    <a:pt x="210" y="110"/>
                  </a:lnTo>
                  <a:lnTo>
                    <a:pt x="211" y="124"/>
                  </a:lnTo>
                  <a:lnTo>
                    <a:pt x="211" y="139"/>
                  </a:lnTo>
                  <a:lnTo>
                    <a:pt x="209" y="152"/>
                  </a:lnTo>
                  <a:lnTo>
                    <a:pt x="207" y="164"/>
                  </a:lnTo>
                  <a:lnTo>
                    <a:pt x="205" y="172"/>
                  </a:lnTo>
                  <a:lnTo>
                    <a:pt x="196" y="171"/>
                  </a:lnTo>
                  <a:lnTo>
                    <a:pt x="188" y="167"/>
                  </a:lnTo>
                  <a:lnTo>
                    <a:pt x="183" y="158"/>
                  </a:lnTo>
                  <a:lnTo>
                    <a:pt x="180" y="149"/>
                  </a:lnTo>
                  <a:lnTo>
                    <a:pt x="183" y="141"/>
                  </a:lnTo>
                  <a:lnTo>
                    <a:pt x="189" y="134"/>
                  </a:lnTo>
                  <a:lnTo>
                    <a:pt x="183" y="125"/>
                  </a:lnTo>
                  <a:lnTo>
                    <a:pt x="174" y="120"/>
                  </a:lnTo>
                  <a:lnTo>
                    <a:pt x="161" y="116"/>
                  </a:lnTo>
                  <a:lnTo>
                    <a:pt x="146" y="114"/>
                  </a:lnTo>
                  <a:lnTo>
                    <a:pt x="129" y="111"/>
                  </a:lnTo>
                  <a:lnTo>
                    <a:pt x="112" y="109"/>
                  </a:lnTo>
                  <a:lnTo>
                    <a:pt x="95" y="103"/>
                  </a:lnTo>
                  <a:lnTo>
                    <a:pt x="75" y="96"/>
                  </a:lnTo>
                  <a:lnTo>
                    <a:pt x="60" y="83"/>
                  </a:lnTo>
                  <a:lnTo>
                    <a:pt x="46" y="68"/>
                  </a:lnTo>
                  <a:lnTo>
                    <a:pt x="36" y="52"/>
                  </a:lnTo>
                  <a:lnTo>
                    <a:pt x="25" y="37"/>
                  </a:lnTo>
                  <a:lnTo>
                    <a:pt x="16" y="23"/>
                  </a:lnTo>
                  <a:lnTo>
                    <a:pt x="7" y="14"/>
                  </a:lnTo>
                  <a:lnTo>
                    <a:pt x="0" y="9"/>
                  </a:lnTo>
                  <a:lnTo>
                    <a:pt x="37" y="3"/>
                  </a:lnTo>
                  <a:lnTo>
                    <a:pt x="7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grpSp>
    </p:spTree>
    <p:extLst>
      <p:ext uri="{BB962C8B-B14F-4D97-AF65-F5344CB8AC3E}">
        <p14:creationId xmlns:p14="http://schemas.microsoft.com/office/powerpoint/2010/main" xmlns="" val="109671613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hf hdr="0"/>
  <p:txStyles>
    <p:titleStyle>
      <a:lvl1pPr algn="l" defTabSz="914400" rtl="0" eaLnBrk="1" latinLnBrk="0" hangingPunct="1">
        <a:spcBef>
          <a:spcPct val="0"/>
        </a:spcBef>
        <a:buNone/>
        <a:defRPr sz="3200" kern="1200" cap="all" baseline="0">
          <a:solidFill>
            <a:srgbClr val="39B9BE"/>
          </a:solidFill>
          <a:latin typeface="+mj-lt"/>
          <a:ea typeface="+mj-ea"/>
          <a:cs typeface="+mj-cs"/>
        </a:defRPr>
      </a:lvl1pPr>
    </p:titleStyle>
    <p:bodyStyle>
      <a:lvl1pPr marL="269875" indent="-269875" algn="l" defTabSz="914400" rtl="0" eaLnBrk="1" latinLnBrk="0" hangingPunct="1">
        <a:spcBef>
          <a:spcPct val="20000"/>
        </a:spcBef>
        <a:buClr>
          <a:srgbClr val="39B9BE"/>
        </a:buClr>
        <a:buFont typeface="Calibri" panose="020F0502020204030204" pitchFamily="34" charset="0"/>
        <a:buChar char="&gt;"/>
        <a:defRPr sz="2400" kern="1200">
          <a:solidFill>
            <a:schemeClr val="tx1"/>
          </a:solidFill>
          <a:latin typeface="+mn-lt"/>
          <a:ea typeface="+mn-ea"/>
          <a:cs typeface="+mn-cs"/>
        </a:defRPr>
      </a:lvl1pPr>
      <a:lvl2pPr marL="541338" indent="-271463" algn="l" defTabSz="914400" rtl="0" eaLnBrk="1" latinLnBrk="0" hangingPunct="1">
        <a:spcBef>
          <a:spcPct val="20000"/>
        </a:spcBef>
        <a:buClr>
          <a:srgbClr val="39B9BE"/>
        </a:buClr>
        <a:buFont typeface="Arial" panose="020B0604020202020204" pitchFamily="34" charset="0"/>
        <a:buChar char="•"/>
        <a:defRPr sz="2000" kern="1200">
          <a:solidFill>
            <a:schemeClr val="tx1"/>
          </a:solidFill>
          <a:latin typeface="+mn-lt"/>
          <a:ea typeface="+mn-ea"/>
          <a:cs typeface="+mn-cs"/>
        </a:defRPr>
      </a:lvl2pPr>
      <a:lvl3pPr marL="809625" indent="-266700" algn="l" defTabSz="914400" rtl="0" eaLnBrk="1" latinLnBrk="0" hangingPunct="1">
        <a:spcBef>
          <a:spcPct val="20000"/>
        </a:spcBef>
        <a:buClr>
          <a:srgbClr val="39B9BE"/>
        </a:buClr>
        <a:buFont typeface="Calibri" panose="020F0502020204030204" pitchFamily="34" charset="0"/>
        <a:buChar char="-"/>
        <a:defRPr sz="1800" kern="1200">
          <a:solidFill>
            <a:schemeClr val="tx1"/>
          </a:solidFill>
          <a:latin typeface="+mn-lt"/>
          <a:ea typeface="+mn-ea"/>
          <a:cs typeface="+mn-cs"/>
        </a:defRPr>
      </a:lvl3pPr>
      <a:lvl4pPr marL="1076325" indent="-266700" algn="l" defTabSz="914400" rtl="0" eaLnBrk="1" latinLnBrk="0" hangingPunct="1">
        <a:spcBef>
          <a:spcPct val="20000"/>
        </a:spcBef>
        <a:buClr>
          <a:srgbClr val="39B9BE"/>
        </a:buClr>
        <a:buFont typeface="Calibri" panose="020F0502020204030204" pitchFamily="34" charset="0"/>
        <a:buChar char="&gt;"/>
        <a:defRPr sz="1600" kern="1200">
          <a:solidFill>
            <a:schemeClr val="tx1"/>
          </a:solidFill>
          <a:latin typeface="+mn-lt"/>
          <a:ea typeface="+mn-ea"/>
          <a:cs typeface="+mn-cs"/>
        </a:defRPr>
      </a:lvl4pPr>
      <a:lvl5pPr marL="1257300" indent="-180975" algn="l" defTabSz="914400" rtl="0" eaLnBrk="1" latinLnBrk="0" hangingPunct="1">
        <a:spcBef>
          <a:spcPct val="20000"/>
        </a:spcBef>
        <a:buClr>
          <a:srgbClr val="39B9BE"/>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23215" cy="6858000"/>
          </a:xfrm>
          <a:custGeom>
            <a:avLst/>
            <a:gdLst/>
            <a:ahLst/>
            <a:cxnLst/>
            <a:rect l="l" t="t" r="r" b="b"/>
            <a:pathLst>
              <a:path w="323215" h="6858000">
                <a:moveTo>
                  <a:pt x="0" y="6858000"/>
                </a:moveTo>
                <a:lnTo>
                  <a:pt x="323088" y="6858000"/>
                </a:lnTo>
                <a:lnTo>
                  <a:pt x="323088" y="0"/>
                </a:lnTo>
                <a:lnTo>
                  <a:pt x="0" y="0"/>
                </a:lnTo>
                <a:lnTo>
                  <a:pt x="0" y="685800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2" name="Holder 2"/>
          <p:cNvSpPr>
            <a:spLocks noGrp="1"/>
          </p:cNvSpPr>
          <p:nvPr>
            <p:ph type="title"/>
          </p:nvPr>
        </p:nvSpPr>
        <p:spPr>
          <a:xfrm>
            <a:off x="427126" y="285445"/>
            <a:ext cx="5935345" cy="878840"/>
          </a:xfrm>
          <a:prstGeom prst="rect">
            <a:avLst/>
          </a:prstGeom>
        </p:spPr>
        <p:txBody>
          <a:bodyPr wrap="square" lIns="0" tIns="0" rIns="0" bIns="0">
            <a:spAutoFit/>
          </a:bodyPr>
          <a:lstStyle>
            <a:lvl1pPr>
              <a:defRPr sz="2800" b="0" i="1">
                <a:solidFill>
                  <a:srgbClr val="39B8BD"/>
                </a:solidFill>
                <a:latin typeface="Calibri"/>
                <a:cs typeface="Calibri"/>
              </a:defRPr>
            </a:lvl1pPr>
          </a:lstStyle>
          <a:p>
            <a:endParaRPr/>
          </a:p>
        </p:txBody>
      </p:sp>
      <p:sp>
        <p:nvSpPr>
          <p:cNvPr id="3" name="Holder 3"/>
          <p:cNvSpPr>
            <a:spLocks noGrp="1"/>
          </p:cNvSpPr>
          <p:nvPr>
            <p:ph type="body" idx="1"/>
          </p:nvPr>
        </p:nvSpPr>
        <p:spPr>
          <a:xfrm>
            <a:off x="186232" y="2969565"/>
            <a:ext cx="8771534" cy="3215640"/>
          </a:xfrm>
          <a:prstGeom prst="rect">
            <a:avLst/>
          </a:prstGeom>
        </p:spPr>
        <p:txBody>
          <a:bodyPr wrap="square" lIns="0" tIns="0" rIns="0" bIns="0">
            <a:spAutoFit/>
          </a:bodyPr>
          <a:lstStyle>
            <a:lvl1pPr>
              <a:defRPr sz="2400" b="0" i="0">
                <a:solidFill>
                  <a:srgbClr val="2E2E2E"/>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fontAlgn="auto">
              <a:spcBef>
                <a:spcPts val="0"/>
              </a:spcBef>
              <a:spcAft>
                <a:spcPts val="0"/>
              </a:spcAft>
            </a:pPr>
            <a:endParaRPr sz="1800">
              <a:solidFill>
                <a:prstClr val="black">
                  <a:tint val="75000"/>
                </a:prstClr>
              </a:solidFill>
              <a:latin typeface="Calibri"/>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fontAlgn="auto">
              <a:spcBef>
                <a:spcPts val="0"/>
              </a:spcBef>
              <a:spcAft>
                <a:spcPts val="0"/>
              </a:spcAft>
            </a:pPr>
            <a:fld id="{1D8BD707-D9CF-40AE-B4C6-C98DA3205C09}" type="datetimeFigureOut">
              <a:rPr lang="en-US" sz="1800">
                <a:solidFill>
                  <a:prstClr val="black">
                    <a:tint val="75000"/>
                  </a:prstClr>
                </a:solidFill>
                <a:latin typeface="Calibri"/>
                <a:cs typeface="+mn-cs"/>
              </a:rPr>
              <a:pPr fontAlgn="auto">
                <a:spcBef>
                  <a:spcPts val="0"/>
                </a:spcBef>
                <a:spcAft>
                  <a:spcPts val="0"/>
                </a:spcAft>
              </a:pPr>
              <a:t>3/27/2018</a:t>
            </a:fld>
            <a:endParaRPr lang="en-US" sz="1800">
              <a:solidFill>
                <a:prstClr val="black">
                  <a:tint val="75000"/>
                </a:prstClr>
              </a:solidFill>
              <a:latin typeface="Calibri"/>
              <a:cs typeface="+mn-cs"/>
            </a:endParaRPr>
          </a:p>
        </p:txBody>
      </p:sp>
    </p:spTree>
    <p:extLst>
      <p:ext uri="{BB962C8B-B14F-4D97-AF65-F5344CB8AC3E}">
        <p14:creationId xmlns:p14="http://schemas.microsoft.com/office/powerpoint/2010/main" xmlns="" val="224201250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5D2FE64-38BA-49A8-AFE6-051553494EBA}" type="datetimeFigureOut">
              <a:rPr lang="nl-BE" smtClean="0">
                <a:solidFill>
                  <a:prstClr val="black">
                    <a:tint val="75000"/>
                  </a:prstClr>
                </a:solidFill>
                <a:latin typeface="Calibri"/>
              </a:rPr>
              <a:pPr fontAlgn="auto">
                <a:spcBef>
                  <a:spcPts val="0"/>
                </a:spcBef>
                <a:spcAft>
                  <a:spcPts val="0"/>
                </a:spcAft>
              </a:pPr>
              <a:t>27/03/2018</a:t>
            </a:fld>
            <a:endParaRPr lang="nl-BE">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BE">
              <a:solidFill>
                <a:prstClr val="black">
                  <a:tint val="75000"/>
                </a:prstClr>
              </a:solidFill>
              <a:latin typeface="Calibri"/>
            </a:endParaRPr>
          </a:p>
        </p:txBody>
      </p:sp>
    </p:spTree>
    <p:extLst>
      <p:ext uri="{BB962C8B-B14F-4D97-AF65-F5344CB8AC3E}">
        <p14:creationId xmlns:p14="http://schemas.microsoft.com/office/powerpoint/2010/main" xmlns="" val="19800825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hdr="0"/>
  <p:txStyles>
    <p:titleStyle>
      <a:lvl1pPr algn="ctr" defTabSz="914400" rtl="0" eaLnBrk="1" latinLnBrk="0" hangingPunct="1">
        <a:spcBef>
          <a:spcPct val="0"/>
        </a:spcBef>
        <a:buNone/>
        <a:defRPr sz="36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69000">
              <a:schemeClr val="bg1">
                <a:lumMod val="75000"/>
              </a:schemeClr>
            </a:gs>
            <a:gs pos="81000">
              <a:schemeClr val="bg1">
                <a:lumMod val="9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882E1A7-9EC0-41FD-87AF-4DB3AE4446C2}" type="datetimeFigureOut">
              <a:rPr lang="en-US" smtClean="0">
                <a:solidFill>
                  <a:prstClr val="black">
                    <a:tint val="75000"/>
                  </a:prstClr>
                </a:solidFill>
                <a:latin typeface="Calibri" panose="020F0502020204030204"/>
                <a:cs typeface="+mn-cs"/>
              </a:rPr>
              <a:pPr defTabSz="457200" fontAlgn="auto">
                <a:spcBef>
                  <a:spcPts val="0"/>
                </a:spcBef>
                <a:spcAft>
                  <a:spcPts val="0"/>
                </a:spcAft>
              </a:pPr>
              <a:t>3/27/2018</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147603392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1" y="116632"/>
            <a:ext cx="7632848" cy="1008112"/>
          </a:xfrm>
          <a:prstGeom prst="rect">
            <a:avLst/>
          </a:prstGeom>
        </p:spPr>
        <p:txBody>
          <a:bodyPr vert="horz" lIns="0" tIns="0" rIns="0" bIns="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720000" y="1484784"/>
            <a:ext cx="8064000" cy="489654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1" y="0"/>
            <a:ext cx="3235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10" name="TextBox 9"/>
          <p:cNvSpPr txBox="1"/>
          <p:nvPr userDrawn="1"/>
        </p:nvSpPr>
        <p:spPr>
          <a:xfrm>
            <a:off x="721668" y="1143796"/>
            <a:ext cx="8136904" cy="224041"/>
          </a:xfrm>
          <a:prstGeom prst="rect">
            <a:avLst/>
          </a:prstGeom>
          <a:noFill/>
        </p:spPr>
        <p:txBody>
          <a:bodyPr wrap="square" lIns="0" tIns="0" rIns="0" bIns="0" rtlCol="0">
            <a:noAutofit/>
          </a:bodyPr>
          <a:lstStyle/>
          <a:p>
            <a:pPr fontAlgn="auto">
              <a:spcBef>
                <a:spcPts val="0"/>
              </a:spcBef>
              <a:spcAft>
                <a:spcPts val="0"/>
              </a:spcAft>
            </a:pPr>
            <a:r>
              <a:rPr lang="nl-BE" sz="900" dirty="0">
                <a:solidFill>
                  <a:srgbClr val="39B9BE"/>
                </a:solidFill>
                <a:latin typeface="Calibri"/>
              </a:rPr>
              <a:t>//////////////////////////////////////////////////////////////////////////////////////////////////////////////////////////////////////////////////////////////////////////////////////</a:t>
            </a:r>
            <a:endParaRPr lang="en-GB" sz="900" dirty="0">
              <a:solidFill>
                <a:srgbClr val="39B9BE"/>
              </a:solidFill>
              <a:latin typeface="Calibri"/>
            </a:endParaRPr>
          </a:p>
        </p:txBody>
      </p:sp>
      <p:grpSp>
        <p:nvGrpSpPr>
          <p:cNvPr id="9" name="Group 8"/>
          <p:cNvGrpSpPr/>
          <p:nvPr userDrawn="1"/>
        </p:nvGrpSpPr>
        <p:grpSpPr>
          <a:xfrm>
            <a:off x="8519342" y="398353"/>
            <a:ext cx="261108" cy="417702"/>
            <a:chOff x="8497399" y="585620"/>
            <a:chExt cx="251065" cy="401561"/>
          </a:xfrm>
        </p:grpSpPr>
        <p:sp>
          <p:nvSpPr>
            <p:cNvPr id="14" name="Freeform 13"/>
            <p:cNvSpPr>
              <a:spLocks/>
            </p:cNvSpPr>
            <p:nvPr/>
          </p:nvSpPr>
          <p:spPr bwMode="auto">
            <a:xfrm>
              <a:off x="8587134" y="622062"/>
              <a:ext cx="161330" cy="365119"/>
            </a:xfrm>
            <a:custGeom>
              <a:avLst/>
              <a:gdLst>
                <a:gd name="T0" fmla="*/ 5 w 508"/>
                <a:gd name="T1" fmla="*/ 1 h 1151"/>
                <a:gd name="T2" fmla="*/ 22 w 508"/>
                <a:gd name="T3" fmla="*/ 16 h 1151"/>
                <a:gd name="T4" fmla="*/ 50 w 508"/>
                <a:gd name="T5" fmla="*/ 65 h 1151"/>
                <a:gd name="T6" fmla="*/ 83 w 508"/>
                <a:gd name="T7" fmla="*/ 148 h 1151"/>
                <a:gd name="T8" fmla="*/ 108 w 508"/>
                <a:gd name="T9" fmla="*/ 227 h 1151"/>
                <a:gd name="T10" fmla="*/ 146 w 508"/>
                <a:gd name="T11" fmla="*/ 378 h 1151"/>
                <a:gd name="T12" fmla="*/ 185 w 508"/>
                <a:gd name="T13" fmla="*/ 540 h 1151"/>
                <a:gd name="T14" fmla="*/ 232 w 508"/>
                <a:gd name="T15" fmla="*/ 632 h 1151"/>
                <a:gd name="T16" fmla="*/ 263 w 508"/>
                <a:gd name="T17" fmla="*/ 720 h 1151"/>
                <a:gd name="T18" fmla="*/ 299 w 508"/>
                <a:gd name="T19" fmla="*/ 766 h 1151"/>
                <a:gd name="T20" fmla="*/ 354 w 508"/>
                <a:gd name="T21" fmla="*/ 791 h 1151"/>
                <a:gd name="T22" fmla="*/ 420 w 508"/>
                <a:gd name="T23" fmla="*/ 774 h 1151"/>
                <a:gd name="T24" fmla="*/ 468 w 508"/>
                <a:gd name="T25" fmla="*/ 731 h 1151"/>
                <a:gd name="T26" fmla="*/ 477 w 508"/>
                <a:gd name="T27" fmla="*/ 691 h 1151"/>
                <a:gd name="T28" fmla="*/ 464 w 508"/>
                <a:gd name="T29" fmla="*/ 644 h 1151"/>
                <a:gd name="T30" fmla="*/ 427 w 508"/>
                <a:gd name="T31" fmla="*/ 616 h 1151"/>
                <a:gd name="T32" fmla="*/ 386 w 508"/>
                <a:gd name="T33" fmla="*/ 594 h 1151"/>
                <a:gd name="T34" fmla="*/ 360 w 508"/>
                <a:gd name="T35" fmla="*/ 568 h 1151"/>
                <a:gd name="T36" fmla="*/ 340 w 508"/>
                <a:gd name="T37" fmla="*/ 531 h 1151"/>
                <a:gd name="T38" fmla="*/ 351 w 508"/>
                <a:gd name="T39" fmla="*/ 502 h 1151"/>
                <a:gd name="T40" fmla="*/ 381 w 508"/>
                <a:gd name="T41" fmla="*/ 513 h 1151"/>
                <a:gd name="T42" fmla="*/ 415 w 508"/>
                <a:gd name="T43" fmla="*/ 533 h 1151"/>
                <a:gd name="T44" fmla="*/ 445 w 508"/>
                <a:gd name="T45" fmla="*/ 525 h 1151"/>
                <a:gd name="T46" fmla="*/ 478 w 508"/>
                <a:gd name="T47" fmla="*/ 520 h 1151"/>
                <a:gd name="T48" fmla="*/ 508 w 508"/>
                <a:gd name="T49" fmla="*/ 844 h 1151"/>
                <a:gd name="T50" fmla="*/ 456 w 508"/>
                <a:gd name="T51" fmla="*/ 837 h 1151"/>
                <a:gd name="T52" fmla="*/ 383 w 508"/>
                <a:gd name="T53" fmla="*/ 832 h 1151"/>
                <a:gd name="T54" fmla="*/ 322 w 508"/>
                <a:gd name="T55" fmla="*/ 858 h 1151"/>
                <a:gd name="T56" fmla="*/ 286 w 508"/>
                <a:gd name="T57" fmla="*/ 911 h 1151"/>
                <a:gd name="T58" fmla="*/ 276 w 508"/>
                <a:gd name="T59" fmla="*/ 952 h 1151"/>
                <a:gd name="T60" fmla="*/ 272 w 508"/>
                <a:gd name="T61" fmla="*/ 980 h 1151"/>
                <a:gd name="T62" fmla="*/ 301 w 508"/>
                <a:gd name="T63" fmla="*/ 999 h 1151"/>
                <a:gd name="T64" fmla="*/ 373 w 508"/>
                <a:gd name="T65" fmla="*/ 1030 h 1151"/>
                <a:gd name="T66" fmla="*/ 472 w 508"/>
                <a:gd name="T67" fmla="*/ 1053 h 1151"/>
                <a:gd name="T68" fmla="*/ 474 w 508"/>
                <a:gd name="T69" fmla="*/ 1147 h 1151"/>
                <a:gd name="T70" fmla="*/ 383 w 508"/>
                <a:gd name="T71" fmla="*/ 1110 h 1151"/>
                <a:gd name="T72" fmla="*/ 309 w 508"/>
                <a:gd name="T73" fmla="*/ 1051 h 1151"/>
                <a:gd name="T74" fmla="*/ 265 w 508"/>
                <a:gd name="T75" fmla="*/ 996 h 1151"/>
                <a:gd name="T76" fmla="*/ 254 w 508"/>
                <a:gd name="T77" fmla="*/ 959 h 1151"/>
                <a:gd name="T78" fmla="*/ 250 w 508"/>
                <a:gd name="T79" fmla="*/ 926 h 1151"/>
                <a:gd name="T80" fmla="*/ 242 w 508"/>
                <a:gd name="T81" fmla="*/ 830 h 1151"/>
                <a:gd name="T82" fmla="*/ 208 w 508"/>
                <a:gd name="T83" fmla="*/ 731 h 1151"/>
                <a:gd name="T84" fmla="*/ 159 w 508"/>
                <a:gd name="T85" fmla="*/ 646 h 1151"/>
                <a:gd name="T86" fmla="*/ 138 w 508"/>
                <a:gd name="T87" fmla="*/ 591 h 1151"/>
                <a:gd name="T88" fmla="*/ 122 w 508"/>
                <a:gd name="T89" fmla="*/ 536 h 1151"/>
                <a:gd name="T90" fmla="*/ 105 w 508"/>
                <a:gd name="T91" fmla="*/ 460 h 1151"/>
                <a:gd name="T92" fmla="*/ 91 w 508"/>
                <a:gd name="T93" fmla="*/ 391 h 1151"/>
                <a:gd name="T94" fmla="*/ 74 w 508"/>
                <a:gd name="T95" fmla="*/ 306 h 1151"/>
                <a:gd name="T96" fmla="*/ 42 w 508"/>
                <a:gd name="T97" fmla="*/ 162 h 1151"/>
                <a:gd name="T98" fmla="*/ 20 w 508"/>
                <a:gd name="T99" fmla="*/ 71 h 1151"/>
                <a:gd name="T100" fmla="*/ 8 w 508"/>
                <a:gd name="T101" fmla="*/ 23 h 1151"/>
                <a:gd name="T102" fmla="*/ 1 w 508"/>
                <a:gd name="T103" fmla="*/ 2 h 1151"/>
                <a:gd name="T104" fmla="*/ 0 w 508"/>
                <a:gd name="T105"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1151">
                  <a:moveTo>
                    <a:pt x="0" y="0"/>
                  </a:moveTo>
                  <a:lnTo>
                    <a:pt x="3" y="0"/>
                  </a:lnTo>
                  <a:lnTo>
                    <a:pt x="5" y="1"/>
                  </a:lnTo>
                  <a:lnTo>
                    <a:pt x="9" y="3"/>
                  </a:lnTo>
                  <a:lnTo>
                    <a:pt x="14" y="9"/>
                  </a:lnTo>
                  <a:lnTo>
                    <a:pt x="22" y="16"/>
                  </a:lnTo>
                  <a:lnTo>
                    <a:pt x="29" y="28"/>
                  </a:lnTo>
                  <a:lnTo>
                    <a:pt x="38" y="44"/>
                  </a:lnTo>
                  <a:lnTo>
                    <a:pt x="50" y="65"/>
                  </a:lnTo>
                  <a:lnTo>
                    <a:pt x="62" y="92"/>
                  </a:lnTo>
                  <a:lnTo>
                    <a:pt x="74" y="125"/>
                  </a:lnTo>
                  <a:lnTo>
                    <a:pt x="83" y="148"/>
                  </a:lnTo>
                  <a:lnTo>
                    <a:pt x="92" y="173"/>
                  </a:lnTo>
                  <a:lnTo>
                    <a:pt x="100" y="200"/>
                  </a:lnTo>
                  <a:lnTo>
                    <a:pt x="108" y="227"/>
                  </a:lnTo>
                  <a:lnTo>
                    <a:pt x="114" y="251"/>
                  </a:lnTo>
                  <a:lnTo>
                    <a:pt x="129" y="313"/>
                  </a:lnTo>
                  <a:lnTo>
                    <a:pt x="146" y="378"/>
                  </a:lnTo>
                  <a:lnTo>
                    <a:pt x="160" y="442"/>
                  </a:lnTo>
                  <a:lnTo>
                    <a:pt x="174" y="507"/>
                  </a:lnTo>
                  <a:lnTo>
                    <a:pt x="185" y="540"/>
                  </a:lnTo>
                  <a:lnTo>
                    <a:pt x="200" y="571"/>
                  </a:lnTo>
                  <a:lnTo>
                    <a:pt x="215" y="602"/>
                  </a:lnTo>
                  <a:lnTo>
                    <a:pt x="232" y="632"/>
                  </a:lnTo>
                  <a:lnTo>
                    <a:pt x="246" y="664"/>
                  </a:lnTo>
                  <a:lnTo>
                    <a:pt x="256" y="699"/>
                  </a:lnTo>
                  <a:lnTo>
                    <a:pt x="263" y="720"/>
                  </a:lnTo>
                  <a:lnTo>
                    <a:pt x="273" y="738"/>
                  </a:lnTo>
                  <a:lnTo>
                    <a:pt x="285" y="754"/>
                  </a:lnTo>
                  <a:lnTo>
                    <a:pt x="299" y="766"/>
                  </a:lnTo>
                  <a:lnTo>
                    <a:pt x="313" y="778"/>
                  </a:lnTo>
                  <a:lnTo>
                    <a:pt x="333" y="787"/>
                  </a:lnTo>
                  <a:lnTo>
                    <a:pt x="354" y="791"/>
                  </a:lnTo>
                  <a:lnTo>
                    <a:pt x="377" y="789"/>
                  </a:lnTo>
                  <a:lnTo>
                    <a:pt x="399" y="784"/>
                  </a:lnTo>
                  <a:lnTo>
                    <a:pt x="420" y="774"/>
                  </a:lnTo>
                  <a:lnTo>
                    <a:pt x="440" y="761"/>
                  </a:lnTo>
                  <a:lnTo>
                    <a:pt x="455" y="747"/>
                  </a:lnTo>
                  <a:lnTo>
                    <a:pt x="468" y="731"/>
                  </a:lnTo>
                  <a:lnTo>
                    <a:pt x="474" y="713"/>
                  </a:lnTo>
                  <a:lnTo>
                    <a:pt x="477" y="702"/>
                  </a:lnTo>
                  <a:lnTo>
                    <a:pt x="477" y="691"/>
                  </a:lnTo>
                  <a:lnTo>
                    <a:pt x="477" y="682"/>
                  </a:lnTo>
                  <a:lnTo>
                    <a:pt x="472" y="660"/>
                  </a:lnTo>
                  <a:lnTo>
                    <a:pt x="464" y="644"/>
                  </a:lnTo>
                  <a:lnTo>
                    <a:pt x="452" y="630"/>
                  </a:lnTo>
                  <a:lnTo>
                    <a:pt x="435" y="618"/>
                  </a:lnTo>
                  <a:lnTo>
                    <a:pt x="427" y="616"/>
                  </a:lnTo>
                  <a:lnTo>
                    <a:pt x="415" y="609"/>
                  </a:lnTo>
                  <a:lnTo>
                    <a:pt x="401" y="603"/>
                  </a:lnTo>
                  <a:lnTo>
                    <a:pt x="386" y="594"/>
                  </a:lnTo>
                  <a:lnTo>
                    <a:pt x="378" y="589"/>
                  </a:lnTo>
                  <a:lnTo>
                    <a:pt x="369" y="580"/>
                  </a:lnTo>
                  <a:lnTo>
                    <a:pt x="360" y="568"/>
                  </a:lnTo>
                  <a:lnTo>
                    <a:pt x="351" y="557"/>
                  </a:lnTo>
                  <a:lnTo>
                    <a:pt x="345" y="544"/>
                  </a:lnTo>
                  <a:lnTo>
                    <a:pt x="340" y="531"/>
                  </a:lnTo>
                  <a:lnTo>
                    <a:pt x="340" y="520"/>
                  </a:lnTo>
                  <a:lnTo>
                    <a:pt x="342" y="509"/>
                  </a:lnTo>
                  <a:lnTo>
                    <a:pt x="351" y="502"/>
                  </a:lnTo>
                  <a:lnTo>
                    <a:pt x="360" y="501"/>
                  </a:lnTo>
                  <a:lnTo>
                    <a:pt x="370" y="506"/>
                  </a:lnTo>
                  <a:lnTo>
                    <a:pt x="381" y="513"/>
                  </a:lnTo>
                  <a:lnTo>
                    <a:pt x="392" y="522"/>
                  </a:lnTo>
                  <a:lnTo>
                    <a:pt x="404" y="529"/>
                  </a:lnTo>
                  <a:lnTo>
                    <a:pt x="415" y="533"/>
                  </a:lnTo>
                  <a:lnTo>
                    <a:pt x="424" y="531"/>
                  </a:lnTo>
                  <a:lnTo>
                    <a:pt x="435" y="529"/>
                  </a:lnTo>
                  <a:lnTo>
                    <a:pt x="445" y="525"/>
                  </a:lnTo>
                  <a:lnTo>
                    <a:pt x="455" y="522"/>
                  </a:lnTo>
                  <a:lnTo>
                    <a:pt x="465" y="520"/>
                  </a:lnTo>
                  <a:lnTo>
                    <a:pt x="478" y="520"/>
                  </a:lnTo>
                  <a:lnTo>
                    <a:pt x="492" y="525"/>
                  </a:lnTo>
                  <a:lnTo>
                    <a:pt x="508" y="535"/>
                  </a:lnTo>
                  <a:lnTo>
                    <a:pt x="508" y="844"/>
                  </a:lnTo>
                  <a:lnTo>
                    <a:pt x="492" y="843"/>
                  </a:lnTo>
                  <a:lnTo>
                    <a:pt x="474" y="840"/>
                  </a:lnTo>
                  <a:lnTo>
                    <a:pt x="456" y="837"/>
                  </a:lnTo>
                  <a:lnTo>
                    <a:pt x="435" y="833"/>
                  </a:lnTo>
                  <a:lnTo>
                    <a:pt x="411" y="832"/>
                  </a:lnTo>
                  <a:lnTo>
                    <a:pt x="383" y="832"/>
                  </a:lnTo>
                  <a:lnTo>
                    <a:pt x="359" y="837"/>
                  </a:lnTo>
                  <a:lnTo>
                    <a:pt x="338" y="846"/>
                  </a:lnTo>
                  <a:lnTo>
                    <a:pt x="322" y="858"/>
                  </a:lnTo>
                  <a:lnTo>
                    <a:pt x="306" y="874"/>
                  </a:lnTo>
                  <a:lnTo>
                    <a:pt x="295" y="892"/>
                  </a:lnTo>
                  <a:lnTo>
                    <a:pt x="286" y="911"/>
                  </a:lnTo>
                  <a:lnTo>
                    <a:pt x="282" y="922"/>
                  </a:lnTo>
                  <a:lnTo>
                    <a:pt x="278" y="936"/>
                  </a:lnTo>
                  <a:lnTo>
                    <a:pt x="276" y="952"/>
                  </a:lnTo>
                  <a:lnTo>
                    <a:pt x="273" y="964"/>
                  </a:lnTo>
                  <a:lnTo>
                    <a:pt x="272" y="975"/>
                  </a:lnTo>
                  <a:lnTo>
                    <a:pt x="272" y="980"/>
                  </a:lnTo>
                  <a:lnTo>
                    <a:pt x="276" y="984"/>
                  </a:lnTo>
                  <a:lnTo>
                    <a:pt x="286" y="990"/>
                  </a:lnTo>
                  <a:lnTo>
                    <a:pt x="301" y="999"/>
                  </a:lnTo>
                  <a:lnTo>
                    <a:pt x="322" y="1009"/>
                  </a:lnTo>
                  <a:lnTo>
                    <a:pt x="346" y="1019"/>
                  </a:lnTo>
                  <a:lnTo>
                    <a:pt x="373" y="1030"/>
                  </a:lnTo>
                  <a:lnTo>
                    <a:pt x="404" y="1040"/>
                  </a:lnTo>
                  <a:lnTo>
                    <a:pt x="437" y="1048"/>
                  </a:lnTo>
                  <a:lnTo>
                    <a:pt x="472" y="1053"/>
                  </a:lnTo>
                  <a:lnTo>
                    <a:pt x="508" y="1054"/>
                  </a:lnTo>
                  <a:lnTo>
                    <a:pt x="508" y="1151"/>
                  </a:lnTo>
                  <a:lnTo>
                    <a:pt x="474" y="1147"/>
                  </a:lnTo>
                  <a:lnTo>
                    <a:pt x="443" y="1140"/>
                  </a:lnTo>
                  <a:lnTo>
                    <a:pt x="413" y="1127"/>
                  </a:lnTo>
                  <a:lnTo>
                    <a:pt x="383" y="1110"/>
                  </a:lnTo>
                  <a:lnTo>
                    <a:pt x="356" y="1092"/>
                  </a:lnTo>
                  <a:lnTo>
                    <a:pt x="331" y="1072"/>
                  </a:lnTo>
                  <a:lnTo>
                    <a:pt x="309" y="1051"/>
                  </a:lnTo>
                  <a:lnTo>
                    <a:pt x="291" y="1031"/>
                  </a:lnTo>
                  <a:lnTo>
                    <a:pt x="276" y="1013"/>
                  </a:lnTo>
                  <a:lnTo>
                    <a:pt x="265" y="996"/>
                  </a:lnTo>
                  <a:lnTo>
                    <a:pt x="259" y="984"/>
                  </a:lnTo>
                  <a:lnTo>
                    <a:pt x="256" y="972"/>
                  </a:lnTo>
                  <a:lnTo>
                    <a:pt x="254" y="959"/>
                  </a:lnTo>
                  <a:lnTo>
                    <a:pt x="251" y="945"/>
                  </a:lnTo>
                  <a:lnTo>
                    <a:pt x="250" y="934"/>
                  </a:lnTo>
                  <a:lnTo>
                    <a:pt x="250" y="926"/>
                  </a:lnTo>
                  <a:lnTo>
                    <a:pt x="247" y="897"/>
                  </a:lnTo>
                  <a:lnTo>
                    <a:pt x="245" y="865"/>
                  </a:lnTo>
                  <a:lnTo>
                    <a:pt x="242" y="830"/>
                  </a:lnTo>
                  <a:lnTo>
                    <a:pt x="236" y="797"/>
                  </a:lnTo>
                  <a:lnTo>
                    <a:pt x="223" y="764"/>
                  </a:lnTo>
                  <a:lnTo>
                    <a:pt x="208" y="731"/>
                  </a:lnTo>
                  <a:lnTo>
                    <a:pt x="190" y="700"/>
                  </a:lnTo>
                  <a:lnTo>
                    <a:pt x="172" y="672"/>
                  </a:lnTo>
                  <a:lnTo>
                    <a:pt x="159" y="646"/>
                  </a:lnTo>
                  <a:lnTo>
                    <a:pt x="153" y="631"/>
                  </a:lnTo>
                  <a:lnTo>
                    <a:pt x="146" y="610"/>
                  </a:lnTo>
                  <a:lnTo>
                    <a:pt x="138" y="591"/>
                  </a:lnTo>
                  <a:lnTo>
                    <a:pt x="133" y="576"/>
                  </a:lnTo>
                  <a:lnTo>
                    <a:pt x="128" y="558"/>
                  </a:lnTo>
                  <a:lnTo>
                    <a:pt x="122" y="536"/>
                  </a:lnTo>
                  <a:lnTo>
                    <a:pt x="115" y="512"/>
                  </a:lnTo>
                  <a:lnTo>
                    <a:pt x="110" y="485"/>
                  </a:lnTo>
                  <a:lnTo>
                    <a:pt x="105" y="460"/>
                  </a:lnTo>
                  <a:lnTo>
                    <a:pt x="100" y="433"/>
                  </a:lnTo>
                  <a:lnTo>
                    <a:pt x="95" y="410"/>
                  </a:lnTo>
                  <a:lnTo>
                    <a:pt x="91" y="391"/>
                  </a:lnTo>
                  <a:lnTo>
                    <a:pt x="88" y="377"/>
                  </a:lnTo>
                  <a:lnTo>
                    <a:pt x="87" y="369"/>
                  </a:lnTo>
                  <a:lnTo>
                    <a:pt x="74" y="306"/>
                  </a:lnTo>
                  <a:lnTo>
                    <a:pt x="63" y="251"/>
                  </a:lnTo>
                  <a:lnTo>
                    <a:pt x="51" y="203"/>
                  </a:lnTo>
                  <a:lnTo>
                    <a:pt x="42" y="162"/>
                  </a:lnTo>
                  <a:lnTo>
                    <a:pt x="35" y="126"/>
                  </a:lnTo>
                  <a:lnTo>
                    <a:pt x="27" y="95"/>
                  </a:lnTo>
                  <a:lnTo>
                    <a:pt x="20" y="71"/>
                  </a:lnTo>
                  <a:lnTo>
                    <a:pt x="15" y="51"/>
                  </a:lnTo>
                  <a:lnTo>
                    <a:pt x="10" y="34"/>
                  </a:lnTo>
                  <a:lnTo>
                    <a:pt x="8" y="23"/>
                  </a:lnTo>
                  <a:lnTo>
                    <a:pt x="4" y="12"/>
                  </a:lnTo>
                  <a:lnTo>
                    <a:pt x="3" y="6"/>
                  </a:lnTo>
                  <a:lnTo>
                    <a:pt x="1" y="2"/>
                  </a:lnTo>
                  <a:lnTo>
                    <a:pt x="0" y="1"/>
                  </a:lnTo>
                  <a:lnTo>
                    <a:pt x="0" y="0"/>
                  </a:lnTo>
                  <a:lnTo>
                    <a:pt x="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endParaRPr>
            </a:p>
          </p:txBody>
        </p:sp>
        <p:sp>
          <p:nvSpPr>
            <p:cNvPr id="15" name="Freeform 14"/>
            <p:cNvSpPr>
              <a:spLocks/>
            </p:cNvSpPr>
            <p:nvPr/>
          </p:nvSpPr>
          <p:spPr bwMode="auto">
            <a:xfrm>
              <a:off x="8519832" y="680926"/>
              <a:ext cx="67327" cy="205379"/>
            </a:xfrm>
            <a:custGeom>
              <a:avLst/>
              <a:gdLst>
                <a:gd name="T0" fmla="*/ 200 w 211"/>
                <a:gd name="T1" fmla="*/ 0 h 649"/>
                <a:gd name="T2" fmla="*/ 205 w 211"/>
                <a:gd name="T3" fmla="*/ 16 h 649"/>
                <a:gd name="T4" fmla="*/ 209 w 211"/>
                <a:gd name="T5" fmla="*/ 35 h 649"/>
                <a:gd name="T6" fmla="*/ 211 w 211"/>
                <a:gd name="T7" fmla="*/ 60 h 649"/>
                <a:gd name="T8" fmla="*/ 210 w 211"/>
                <a:gd name="T9" fmla="*/ 85 h 649"/>
                <a:gd name="T10" fmla="*/ 206 w 211"/>
                <a:gd name="T11" fmla="*/ 113 h 649"/>
                <a:gd name="T12" fmla="*/ 196 w 211"/>
                <a:gd name="T13" fmla="*/ 143 h 649"/>
                <a:gd name="T14" fmla="*/ 179 w 211"/>
                <a:gd name="T15" fmla="*/ 172 h 649"/>
                <a:gd name="T16" fmla="*/ 155 w 211"/>
                <a:gd name="T17" fmla="*/ 209 h 649"/>
                <a:gd name="T18" fmla="*/ 131 w 211"/>
                <a:gd name="T19" fmla="*/ 251 h 649"/>
                <a:gd name="T20" fmla="*/ 110 w 211"/>
                <a:gd name="T21" fmla="*/ 296 h 649"/>
                <a:gd name="T22" fmla="*/ 92 w 211"/>
                <a:gd name="T23" fmla="*/ 343 h 649"/>
                <a:gd name="T24" fmla="*/ 83 w 211"/>
                <a:gd name="T25" fmla="*/ 389 h 649"/>
                <a:gd name="T26" fmla="*/ 79 w 211"/>
                <a:gd name="T27" fmla="*/ 430 h 649"/>
                <a:gd name="T28" fmla="*/ 79 w 211"/>
                <a:gd name="T29" fmla="*/ 469 h 649"/>
                <a:gd name="T30" fmla="*/ 82 w 211"/>
                <a:gd name="T31" fmla="*/ 504 h 649"/>
                <a:gd name="T32" fmla="*/ 83 w 211"/>
                <a:gd name="T33" fmla="*/ 524 h 649"/>
                <a:gd name="T34" fmla="*/ 83 w 211"/>
                <a:gd name="T35" fmla="*/ 545 h 649"/>
                <a:gd name="T36" fmla="*/ 83 w 211"/>
                <a:gd name="T37" fmla="*/ 568 h 649"/>
                <a:gd name="T38" fmla="*/ 81 w 211"/>
                <a:gd name="T39" fmla="*/ 590 h 649"/>
                <a:gd name="T40" fmla="*/ 76 w 211"/>
                <a:gd name="T41" fmla="*/ 612 h 649"/>
                <a:gd name="T42" fmla="*/ 67 w 211"/>
                <a:gd name="T43" fmla="*/ 630 h 649"/>
                <a:gd name="T44" fmla="*/ 54 w 211"/>
                <a:gd name="T45" fmla="*/ 644 h 649"/>
                <a:gd name="T46" fmla="*/ 46 w 211"/>
                <a:gd name="T47" fmla="*/ 649 h 649"/>
                <a:gd name="T48" fmla="*/ 43 w 211"/>
                <a:gd name="T49" fmla="*/ 649 h 649"/>
                <a:gd name="T50" fmla="*/ 43 w 211"/>
                <a:gd name="T51" fmla="*/ 645 h 649"/>
                <a:gd name="T52" fmla="*/ 45 w 211"/>
                <a:gd name="T53" fmla="*/ 637 h 649"/>
                <a:gd name="T54" fmla="*/ 46 w 211"/>
                <a:gd name="T55" fmla="*/ 627 h 649"/>
                <a:gd name="T56" fmla="*/ 46 w 211"/>
                <a:gd name="T57" fmla="*/ 612 h 649"/>
                <a:gd name="T58" fmla="*/ 45 w 211"/>
                <a:gd name="T59" fmla="*/ 591 h 649"/>
                <a:gd name="T60" fmla="*/ 40 w 211"/>
                <a:gd name="T61" fmla="*/ 568 h 649"/>
                <a:gd name="T62" fmla="*/ 29 w 211"/>
                <a:gd name="T63" fmla="*/ 541 h 649"/>
                <a:gd name="T64" fmla="*/ 20 w 211"/>
                <a:gd name="T65" fmla="*/ 518 h 649"/>
                <a:gd name="T66" fmla="*/ 13 w 211"/>
                <a:gd name="T67" fmla="*/ 497 h 649"/>
                <a:gd name="T68" fmla="*/ 6 w 211"/>
                <a:gd name="T69" fmla="*/ 472 h 649"/>
                <a:gd name="T70" fmla="*/ 2 w 211"/>
                <a:gd name="T71" fmla="*/ 446 h 649"/>
                <a:gd name="T72" fmla="*/ 0 w 211"/>
                <a:gd name="T73" fmla="*/ 418 h 649"/>
                <a:gd name="T74" fmla="*/ 0 w 211"/>
                <a:gd name="T75" fmla="*/ 386 h 649"/>
                <a:gd name="T76" fmla="*/ 5 w 211"/>
                <a:gd name="T77" fmla="*/ 351 h 649"/>
                <a:gd name="T78" fmla="*/ 10 w 211"/>
                <a:gd name="T79" fmla="*/ 329 h 649"/>
                <a:gd name="T80" fmla="*/ 18 w 211"/>
                <a:gd name="T81" fmla="*/ 305 h 649"/>
                <a:gd name="T82" fmla="*/ 27 w 211"/>
                <a:gd name="T83" fmla="*/ 279 h 649"/>
                <a:gd name="T84" fmla="*/ 38 w 211"/>
                <a:gd name="T85" fmla="*/ 255 h 649"/>
                <a:gd name="T86" fmla="*/ 49 w 211"/>
                <a:gd name="T87" fmla="*/ 235 h 649"/>
                <a:gd name="T88" fmla="*/ 63 w 211"/>
                <a:gd name="T89" fmla="*/ 212 h 649"/>
                <a:gd name="T90" fmla="*/ 82 w 211"/>
                <a:gd name="T91" fmla="*/ 187 h 649"/>
                <a:gd name="T92" fmla="*/ 102 w 211"/>
                <a:gd name="T93" fmla="*/ 162 h 649"/>
                <a:gd name="T94" fmla="*/ 126 w 211"/>
                <a:gd name="T95" fmla="*/ 135 h 649"/>
                <a:gd name="T96" fmla="*/ 147 w 211"/>
                <a:gd name="T97" fmla="*/ 107 h 649"/>
                <a:gd name="T98" fmla="*/ 167 w 211"/>
                <a:gd name="T99" fmla="*/ 79 h 649"/>
                <a:gd name="T100" fmla="*/ 183 w 211"/>
                <a:gd name="T101" fmla="*/ 52 h 649"/>
                <a:gd name="T102" fmla="*/ 195 w 211"/>
                <a:gd name="T103" fmla="*/ 25 h 649"/>
                <a:gd name="T104" fmla="*/ 200 w 211"/>
                <a:gd name="T10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649">
                  <a:moveTo>
                    <a:pt x="200" y="0"/>
                  </a:moveTo>
                  <a:lnTo>
                    <a:pt x="205" y="16"/>
                  </a:lnTo>
                  <a:lnTo>
                    <a:pt x="209" y="35"/>
                  </a:lnTo>
                  <a:lnTo>
                    <a:pt x="211" y="60"/>
                  </a:lnTo>
                  <a:lnTo>
                    <a:pt x="210" y="85"/>
                  </a:lnTo>
                  <a:lnTo>
                    <a:pt x="206" y="113"/>
                  </a:lnTo>
                  <a:lnTo>
                    <a:pt x="196" y="143"/>
                  </a:lnTo>
                  <a:lnTo>
                    <a:pt x="179" y="172"/>
                  </a:lnTo>
                  <a:lnTo>
                    <a:pt x="155" y="209"/>
                  </a:lnTo>
                  <a:lnTo>
                    <a:pt x="131" y="251"/>
                  </a:lnTo>
                  <a:lnTo>
                    <a:pt x="110" y="296"/>
                  </a:lnTo>
                  <a:lnTo>
                    <a:pt x="92" y="343"/>
                  </a:lnTo>
                  <a:lnTo>
                    <a:pt x="83" y="389"/>
                  </a:lnTo>
                  <a:lnTo>
                    <a:pt x="79" y="430"/>
                  </a:lnTo>
                  <a:lnTo>
                    <a:pt x="79" y="469"/>
                  </a:lnTo>
                  <a:lnTo>
                    <a:pt x="82" y="504"/>
                  </a:lnTo>
                  <a:lnTo>
                    <a:pt x="83" y="524"/>
                  </a:lnTo>
                  <a:lnTo>
                    <a:pt x="83" y="545"/>
                  </a:lnTo>
                  <a:lnTo>
                    <a:pt x="83" y="568"/>
                  </a:lnTo>
                  <a:lnTo>
                    <a:pt x="81" y="590"/>
                  </a:lnTo>
                  <a:lnTo>
                    <a:pt x="76" y="612"/>
                  </a:lnTo>
                  <a:lnTo>
                    <a:pt x="67" y="630"/>
                  </a:lnTo>
                  <a:lnTo>
                    <a:pt x="54" y="644"/>
                  </a:lnTo>
                  <a:lnTo>
                    <a:pt x="46" y="649"/>
                  </a:lnTo>
                  <a:lnTo>
                    <a:pt x="43" y="649"/>
                  </a:lnTo>
                  <a:lnTo>
                    <a:pt x="43" y="645"/>
                  </a:lnTo>
                  <a:lnTo>
                    <a:pt x="45" y="637"/>
                  </a:lnTo>
                  <a:lnTo>
                    <a:pt x="46" y="627"/>
                  </a:lnTo>
                  <a:lnTo>
                    <a:pt x="46" y="612"/>
                  </a:lnTo>
                  <a:lnTo>
                    <a:pt x="45" y="591"/>
                  </a:lnTo>
                  <a:lnTo>
                    <a:pt x="40" y="568"/>
                  </a:lnTo>
                  <a:lnTo>
                    <a:pt x="29" y="541"/>
                  </a:lnTo>
                  <a:lnTo>
                    <a:pt x="20" y="518"/>
                  </a:lnTo>
                  <a:lnTo>
                    <a:pt x="13" y="497"/>
                  </a:lnTo>
                  <a:lnTo>
                    <a:pt x="6" y="472"/>
                  </a:lnTo>
                  <a:lnTo>
                    <a:pt x="2" y="446"/>
                  </a:lnTo>
                  <a:lnTo>
                    <a:pt x="0" y="418"/>
                  </a:lnTo>
                  <a:lnTo>
                    <a:pt x="0" y="386"/>
                  </a:lnTo>
                  <a:lnTo>
                    <a:pt x="5" y="351"/>
                  </a:lnTo>
                  <a:lnTo>
                    <a:pt x="10" y="329"/>
                  </a:lnTo>
                  <a:lnTo>
                    <a:pt x="18" y="305"/>
                  </a:lnTo>
                  <a:lnTo>
                    <a:pt x="27" y="279"/>
                  </a:lnTo>
                  <a:lnTo>
                    <a:pt x="38" y="255"/>
                  </a:lnTo>
                  <a:lnTo>
                    <a:pt x="49" y="235"/>
                  </a:lnTo>
                  <a:lnTo>
                    <a:pt x="63" y="212"/>
                  </a:lnTo>
                  <a:lnTo>
                    <a:pt x="82" y="187"/>
                  </a:lnTo>
                  <a:lnTo>
                    <a:pt x="102" y="162"/>
                  </a:lnTo>
                  <a:lnTo>
                    <a:pt x="126" y="135"/>
                  </a:lnTo>
                  <a:lnTo>
                    <a:pt x="147" y="107"/>
                  </a:lnTo>
                  <a:lnTo>
                    <a:pt x="167" y="79"/>
                  </a:lnTo>
                  <a:lnTo>
                    <a:pt x="183" y="52"/>
                  </a:lnTo>
                  <a:lnTo>
                    <a:pt x="195" y="25"/>
                  </a:lnTo>
                  <a:lnTo>
                    <a:pt x="20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endParaRPr>
            </a:p>
          </p:txBody>
        </p:sp>
        <p:sp>
          <p:nvSpPr>
            <p:cNvPr id="16" name="Freeform 15"/>
            <p:cNvSpPr>
              <a:spLocks/>
            </p:cNvSpPr>
            <p:nvPr/>
          </p:nvSpPr>
          <p:spPr bwMode="auto">
            <a:xfrm>
              <a:off x="8567506" y="745399"/>
              <a:ext cx="74313" cy="226932"/>
            </a:xfrm>
            <a:custGeom>
              <a:avLst/>
              <a:gdLst>
                <a:gd name="T0" fmla="*/ 78 w 235"/>
                <a:gd name="T1" fmla="*/ 2 h 717"/>
                <a:gd name="T2" fmla="*/ 86 w 235"/>
                <a:gd name="T3" fmla="*/ 11 h 717"/>
                <a:gd name="T4" fmla="*/ 96 w 235"/>
                <a:gd name="T5" fmla="*/ 30 h 717"/>
                <a:gd name="T6" fmla="*/ 108 w 235"/>
                <a:gd name="T7" fmla="*/ 62 h 717"/>
                <a:gd name="T8" fmla="*/ 114 w 235"/>
                <a:gd name="T9" fmla="*/ 110 h 717"/>
                <a:gd name="T10" fmla="*/ 112 w 235"/>
                <a:gd name="T11" fmla="*/ 175 h 717"/>
                <a:gd name="T12" fmla="*/ 97 w 235"/>
                <a:gd name="T13" fmla="*/ 261 h 717"/>
                <a:gd name="T14" fmla="*/ 85 w 235"/>
                <a:gd name="T15" fmla="*/ 351 h 717"/>
                <a:gd name="T16" fmla="*/ 90 w 235"/>
                <a:gd name="T17" fmla="*/ 427 h 717"/>
                <a:gd name="T18" fmla="*/ 106 w 235"/>
                <a:gd name="T19" fmla="*/ 489 h 717"/>
                <a:gd name="T20" fmla="*/ 131 w 235"/>
                <a:gd name="T21" fmla="*/ 536 h 717"/>
                <a:gd name="T22" fmla="*/ 171 w 235"/>
                <a:gd name="T23" fmla="*/ 582 h 717"/>
                <a:gd name="T24" fmla="*/ 206 w 235"/>
                <a:gd name="T25" fmla="*/ 632 h 717"/>
                <a:gd name="T26" fmla="*/ 226 w 235"/>
                <a:gd name="T27" fmla="*/ 669 h 717"/>
                <a:gd name="T28" fmla="*/ 233 w 235"/>
                <a:gd name="T29" fmla="*/ 694 h 717"/>
                <a:gd name="T30" fmla="*/ 233 w 235"/>
                <a:gd name="T31" fmla="*/ 710 h 717"/>
                <a:gd name="T32" fmla="*/ 232 w 235"/>
                <a:gd name="T33" fmla="*/ 717 h 717"/>
                <a:gd name="T34" fmla="*/ 219 w 235"/>
                <a:gd name="T35" fmla="*/ 705 h 717"/>
                <a:gd name="T36" fmla="*/ 191 w 235"/>
                <a:gd name="T37" fmla="*/ 682 h 717"/>
                <a:gd name="T38" fmla="*/ 156 w 235"/>
                <a:gd name="T39" fmla="*/ 657 h 717"/>
                <a:gd name="T40" fmla="*/ 119 w 235"/>
                <a:gd name="T41" fmla="*/ 630 h 717"/>
                <a:gd name="T42" fmla="*/ 83 w 235"/>
                <a:gd name="T43" fmla="*/ 600 h 717"/>
                <a:gd name="T44" fmla="*/ 50 w 235"/>
                <a:gd name="T45" fmla="*/ 561 h 717"/>
                <a:gd name="T46" fmla="*/ 23 w 235"/>
                <a:gd name="T47" fmla="*/ 515 h 717"/>
                <a:gd name="T48" fmla="*/ 6 w 235"/>
                <a:gd name="T49" fmla="*/ 459 h 717"/>
                <a:gd name="T50" fmla="*/ 0 w 235"/>
                <a:gd name="T51" fmla="*/ 390 h 717"/>
                <a:gd name="T52" fmla="*/ 10 w 235"/>
                <a:gd name="T53" fmla="*/ 306 h 717"/>
                <a:gd name="T54" fmla="*/ 38 w 235"/>
                <a:gd name="T55" fmla="*/ 205 h 717"/>
                <a:gd name="T56" fmla="*/ 62 w 235"/>
                <a:gd name="T57" fmla="*/ 127 h 717"/>
                <a:gd name="T58" fmla="*/ 74 w 235"/>
                <a:gd name="T59" fmla="*/ 69 h 717"/>
                <a:gd name="T60" fmla="*/ 78 w 235"/>
                <a:gd name="T61" fmla="*/ 30 h 717"/>
                <a:gd name="T62" fmla="*/ 78 w 235"/>
                <a:gd name="T63" fmla="*/ 8 h 717"/>
                <a:gd name="T64" fmla="*/ 77 w 235"/>
                <a:gd name="T65"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717">
                  <a:moveTo>
                    <a:pt x="77" y="0"/>
                  </a:moveTo>
                  <a:lnTo>
                    <a:pt x="78" y="2"/>
                  </a:lnTo>
                  <a:lnTo>
                    <a:pt x="81" y="4"/>
                  </a:lnTo>
                  <a:lnTo>
                    <a:pt x="86" y="11"/>
                  </a:lnTo>
                  <a:lnTo>
                    <a:pt x="91" y="18"/>
                  </a:lnTo>
                  <a:lnTo>
                    <a:pt x="96" y="30"/>
                  </a:lnTo>
                  <a:lnTo>
                    <a:pt x="103" y="44"/>
                  </a:lnTo>
                  <a:lnTo>
                    <a:pt x="108" y="62"/>
                  </a:lnTo>
                  <a:lnTo>
                    <a:pt x="112" y="83"/>
                  </a:lnTo>
                  <a:lnTo>
                    <a:pt x="114" y="110"/>
                  </a:lnTo>
                  <a:lnTo>
                    <a:pt x="114" y="140"/>
                  </a:lnTo>
                  <a:lnTo>
                    <a:pt x="112" y="175"/>
                  </a:lnTo>
                  <a:lnTo>
                    <a:pt x="106" y="215"/>
                  </a:lnTo>
                  <a:lnTo>
                    <a:pt x="97" y="261"/>
                  </a:lnTo>
                  <a:lnTo>
                    <a:pt x="88" y="308"/>
                  </a:lnTo>
                  <a:lnTo>
                    <a:pt x="85" y="351"/>
                  </a:lnTo>
                  <a:lnTo>
                    <a:pt x="86" y="391"/>
                  </a:lnTo>
                  <a:lnTo>
                    <a:pt x="90" y="427"/>
                  </a:lnTo>
                  <a:lnTo>
                    <a:pt x="96" y="460"/>
                  </a:lnTo>
                  <a:lnTo>
                    <a:pt x="106" y="489"/>
                  </a:lnTo>
                  <a:lnTo>
                    <a:pt x="118" y="514"/>
                  </a:lnTo>
                  <a:lnTo>
                    <a:pt x="131" y="536"/>
                  </a:lnTo>
                  <a:lnTo>
                    <a:pt x="144" y="552"/>
                  </a:lnTo>
                  <a:lnTo>
                    <a:pt x="171" y="582"/>
                  </a:lnTo>
                  <a:lnTo>
                    <a:pt x="191" y="609"/>
                  </a:lnTo>
                  <a:lnTo>
                    <a:pt x="206" y="632"/>
                  </a:lnTo>
                  <a:lnTo>
                    <a:pt x="218" y="651"/>
                  </a:lnTo>
                  <a:lnTo>
                    <a:pt x="226" y="669"/>
                  </a:lnTo>
                  <a:lnTo>
                    <a:pt x="231" y="683"/>
                  </a:lnTo>
                  <a:lnTo>
                    <a:pt x="233" y="694"/>
                  </a:lnTo>
                  <a:lnTo>
                    <a:pt x="235" y="703"/>
                  </a:lnTo>
                  <a:lnTo>
                    <a:pt x="233" y="710"/>
                  </a:lnTo>
                  <a:lnTo>
                    <a:pt x="232" y="713"/>
                  </a:lnTo>
                  <a:lnTo>
                    <a:pt x="232" y="717"/>
                  </a:lnTo>
                  <a:lnTo>
                    <a:pt x="231" y="717"/>
                  </a:lnTo>
                  <a:lnTo>
                    <a:pt x="219" y="705"/>
                  </a:lnTo>
                  <a:lnTo>
                    <a:pt x="206" y="693"/>
                  </a:lnTo>
                  <a:lnTo>
                    <a:pt x="191" y="682"/>
                  </a:lnTo>
                  <a:lnTo>
                    <a:pt x="174" y="669"/>
                  </a:lnTo>
                  <a:lnTo>
                    <a:pt x="156" y="657"/>
                  </a:lnTo>
                  <a:lnTo>
                    <a:pt x="138" y="644"/>
                  </a:lnTo>
                  <a:lnTo>
                    <a:pt x="119" y="630"/>
                  </a:lnTo>
                  <a:lnTo>
                    <a:pt x="101" y="615"/>
                  </a:lnTo>
                  <a:lnTo>
                    <a:pt x="83" y="600"/>
                  </a:lnTo>
                  <a:lnTo>
                    <a:pt x="67" y="582"/>
                  </a:lnTo>
                  <a:lnTo>
                    <a:pt x="50" y="561"/>
                  </a:lnTo>
                  <a:lnTo>
                    <a:pt x="36" y="540"/>
                  </a:lnTo>
                  <a:lnTo>
                    <a:pt x="23" y="515"/>
                  </a:lnTo>
                  <a:lnTo>
                    <a:pt x="13" y="489"/>
                  </a:lnTo>
                  <a:lnTo>
                    <a:pt x="6" y="459"/>
                  </a:lnTo>
                  <a:lnTo>
                    <a:pt x="1" y="426"/>
                  </a:lnTo>
                  <a:lnTo>
                    <a:pt x="0" y="390"/>
                  </a:lnTo>
                  <a:lnTo>
                    <a:pt x="4" y="351"/>
                  </a:lnTo>
                  <a:lnTo>
                    <a:pt x="10" y="306"/>
                  </a:lnTo>
                  <a:lnTo>
                    <a:pt x="22" y="257"/>
                  </a:lnTo>
                  <a:lnTo>
                    <a:pt x="38" y="205"/>
                  </a:lnTo>
                  <a:lnTo>
                    <a:pt x="51" y="164"/>
                  </a:lnTo>
                  <a:lnTo>
                    <a:pt x="62" y="127"/>
                  </a:lnTo>
                  <a:lnTo>
                    <a:pt x="69" y="96"/>
                  </a:lnTo>
                  <a:lnTo>
                    <a:pt x="74" y="69"/>
                  </a:lnTo>
                  <a:lnTo>
                    <a:pt x="77" y="48"/>
                  </a:lnTo>
                  <a:lnTo>
                    <a:pt x="78" y="30"/>
                  </a:lnTo>
                  <a:lnTo>
                    <a:pt x="78" y="17"/>
                  </a:lnTo>
                  <a:lnTo>
                    <a:pt x="78" y="8"/>
                  </a:lnTo>
                  <a:lnTo>
                    <a:pt x="77" y="2"/>
                  </a:lnTo>
                  <a:lnTo>
                    <a:pt x="77"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endParaRPr>
            </a:p>
          </p:txBody>
        </p:sp>
        <p:sp>
          <p:nvSpPr>
            <p:cNvPr id="17" name="Freeform 16"/>
            <p:cNvSpPr>
              <a:spLocks/>
            </p:cNvSpPr>
            <p:nvPr/>
          </p:nvSpPr>
          <p:spPr bwMode="auto">
            <a:xfrm>
              <a:off x="8508615" y="585620"/>
              <a:ext cx="50812" cy="79869"/>
            </a:xfrm>
            <a:custGeom>
              <a:avLst/>
              <a:gdLst>
                <a:gd name="T0" fmla="*/ 152 w 159"/>
                <a:gd name="T1" fmla="*/ 0 h 253"/>
                <a:gd name="T2" fmla="*/ 153 w 159"/>
                <a:gd name="T3" fmla="*/ 4 h 253"/>
                <a:gd name="T4" fmla="*/ 155 w 159"/>
                <a:gd name="T5" fmla="*/ 12 h 253"/>
                <a:gd name="T6" fmla="*/ 158 w 159"/>
                <a:gd name="T7" fmla="*/ 23 h 253"/>
                <a:gd name="T8" fmla="*/ 159 w 159"/>
                <a:gd name="T9" fmla="*/ 37 h 253"/>
                <a:gd name="T10" fmla="*/ 159 w 159"/>
                <a:gd name="T11" fmla="*/ 55 h 253"/>
                <a:gd name="T12" fmla="*/ 158 w 159"/>
                <a:gd name="T13" fmla="*/ 74 h 253"/>
                <a:gd name="T14" fmla="*/ 152 w 159"/>
                <a:gd name="T15" fmla="*/ 95 h 253"/>
                <a:gd name="T16" fmla="*/ 141 w 159"/>
                <a:gd name="T17" fmla="*/ 114 h 253"/>
                <a:gd name="T18" fmla="*/ 125 w 159"/>
                <a:gd name="T19" fmla="*/ 133 h 253"/>
                <a:gd name="T20" fmla="*/ 103 w 159"/>
                <a:gd name="T21" fmla="*/ 151 h 253"/>
                <a:gd name="T22" fmla="*/ 72 w 159"/>
                <a:gd name="T23" fmla="*/ 173 h 253"/>
                <a:gd name="T24" fmla="*/ 46 w 159"/>
                <a:gd name="T25" fmla="*/ 197 h 253"/>
                <a:gd name="T26" fmla="*/ 25 w 159"/>
                <a:gd name="T27" fmla="*/ 224 h 253"/>
                <a:gd name="T28" fmla="*/ 7 w 159"/>
                <a:gd name="T29" fmla="*/ 253 h 253"/>
                <a:gd name="T30" fmla="*/ 2 w 159"/>
                <a:gd name="T31" fmla="*/ 221 h 253"/>
                <a:gd name="T32" fmla="*/ 0 w 159"/>
                <a:gd name="T33" fmla="*/ 192 h 253"/>
                <a:gd name="T34" fmla="*/ 5 w 159"/>
                <a:gd name="T35" fmla="*/ 164 h 253"/>
                <a:gd name="T36" fmla="*/ 14 w 159"/>
                <a:gd name="T37" fmla="*/ 140 h 253"/>
                <a:gd name="T38" fmla="*/ 27 w 159"/>
                <a:gd name="T39" fmla="*/ 119 h 253"/>
                <a:gd name="T40" fmla="*/ 41 w 159"/>
                <a:gd name="T41" fmla="*/ 101 h 253"/>
                <a:gd name="T42" fmla="*/ 58 w 159"/>
                <a:gd name="T43" fmla="*/ 86 h 253"/>
                <a:gd name="T44" fmla="*/ 73 w 159"/>
                <a:gd name="T45" fmla="*/ 74 h 253"/>
                <a:gd name="T46" fmla="*/ 89 w 159"/>
                <a:gd name="T47" fmla="*/ 64 h 253"/>
                <a:gd name="T48" fmla="*/ 100 w 159"/>
                <a:gd name="T49" fmla="*/ 57 h 253"/>
                <a:gd name="T50" fmla="*/ 109 w 159"/>
                <a:gd name="T51" fmla="*/ 51 h 253"/>
                <a:gd name="T52" fmla="*/ 112 w 159"/>
                <a:gd name="T53" fmla="*/ 50 h 253"/>
                <a:gd name="T54" fmla="*/ 117 w 159"/>
                <a:gd name="T55" fmla="*/ 46 h 253"/>
                <a:gd name="T56" fmla="*/ 125 w 159"/>
                <a:gd name="T57" fmla="*/ 40 h 253"/>
                <a:gd name="T58" fmla="*/ 134 w 159"/>
                <a:gd name="T59" fmla="*/ 31 h 253"/>
                <a:gd name="T60" fmla="*/ 141 w 159"/>
                <a:gd name="T61" fmla="*/ 22 h 253"/>
                <a:gd name="T62" fmla="*/ 148 w 159"/>
                <a:gd name="T63" fmla="*/ 12 h 253"/>
                <a:gd name="T64" fmla="*/ 152 w 159"/>
                <a:gd name="T6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53">
                  <a:moveTo>
                    <a:pt x="152" y="0"/>
                  </a:moveTo>
                  <a:lnTo>
                    <a:pt x="153" y="4"/>
                  </a:lnTo>
                  <a:lnTo>
                    <a:pt x="155" y="12"/>
                  </a:lnTo>
                  <a:lnTo>
                    <a:pt x="158" y="23"/>
                  </a:lnTo>
                  <a:lnTo>
                    <a:pt x="159" y="37"/>
                  </a:lnTo>
                  <a:lnTo>
                    <a:pt x="159" y="55"/>
                  </a:lnTo>
                  <a:lnTo>
                    <a:pt x="158" y="74"/>
                  </a:lnTo>
                  <a:lnTo>
                    <a:pt x="152" y="95"/>
                  </a:lnTo>
                  <a:lnTo>
                    <a:pt x="141" y="114"/>
                  </a:lnTo>
                  <a:lnTo>
                    <a:pt x="125" y="133"/>
                  </a:lnTo>
                  <a:lnTo>
                    <a:pt x="103" y="151"/>
                  </a:lnTo>
                  <a:lnTo>
                    <a:pt x="72" y="173"/>
                  </a:lnTo>
                  <a:lnTo>
                    <a:pt x="46" y="197"/>
                  </a:lnTo>
                  <a:lnTo>
                    <a:pt x="25" y="224"/>
                  </a:lnTo>
                  <a:lnTo>
                    <a:pt x="7" y="253"/>
                  </a:lnTo>
                  <a:lnTo>
                    <a:pt x="2" y="221"/>
                  </a:lnTo>
                  <a:lnTo>
                    <a:pt x="0" y="192"/>
                  </a:lnTo>
                  <a:lnTo>
                    <a:pt x="5" y="164"/>
                  </a:lnTo>
                  <a:lnTo>
                    <a:pt x="14" y="140"/>
                  </a:lnTo>
                  <a:lnTo>
                    <a:pt x="27" y="119"/>
                  </a:lnTo>
                  <a:lnTo>
                    <a:pt x="41" y="101"/>
                  </a:lnTo>
                  <a:lnTo>
                    <a:pt x="58" y="86"/>
                  </a:lnTo>
                  <a:lnTo>
                    <a:pt x="73" y="74"/>
                  </a:lnTo>
                  <a:lnTo>
                    <a:pt x="89" y="64"/>
                  </a:lnTo>
                  <a:lnTo>
                    <a:pt x="100" y="57"/>
                  </a:lnTo>
                  <a:lnTo>
                    <a:pt x="109" y="51"/>
                  </a:lnTo>
                  <a:lnTo>
                    <a:pt x="112" y="50"/>
                  </a:lnTo>
                  <a:lnTo>
                    <a:pt x="117" y="46"/>
                  </a:lnTo>
                  <a:lnTo>
                    <a:pt x="125" y="40"/>
                  </a:lnTo>
                  <a:lnTo>
                    <a:pt x="134" y="31"/>
                  </a:lnTo>
                  <a:lnTo>
                    <a:pt x="141" y="22"/>
                  </a:lnTo>
                  <a:lnTo>
                    <a:pt x="148" y="12"/>
                  </a:lnTo>
                  <a:lnTo>
                    <a:pt x="152"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endParaRPr>
            </a:p>
          </p:txBody>
        </p:sp>
        <p:sp>
          <p:nvSpPr>
            <p:cNvPr id="18" name="Freeform 17"/>
            <p:cNvSpPr>
              <a:spLocks/>
            </p:cNvSpPr>
            <p:nvPr/>
          </p:nvSpPr>
          <p:spPr bwMode="auto">
            <a:xfrm>
              <a:off x="8497399" y="630470"/>
              <a:ext cx="83841" cy="126144"/>
            </a:xfrm>
            <a:custGeom>
              <a:avLst/>
              <a:gdLst>
                <a:gd name="T0" fmla="*/ 219 w 264"/>
                <a:gd name="T1" fmla="*/ 0 h 397"/>
                <a:gd name="T2" fmla="*/ 222 w 264"/>
                <a:gd name="T3" fmla="*/ 0 h 397"/>
                <a:gd name="T4" fmla="*/ 229 w 264"/>
                <a:gd name="T5" fmla="*/ 1 h 397"/>
                <a:gd name="T6" fmla="*/ 238 w 264"/>
                <a:gd name="T7" fmla="*/ 5 h 397"/>
                <a:gd name="T8" fmla="*/ 249 w 264"/>
                <a:gd name="T9" fmla="*/ 13 h 397"/>
                <a:gd name="T10" fmla="*/ 258 w 264"/>
                <a:gd name="T11" fmla="*/ 25 h 397"/>
                <a:gd name="T12" fmla="*/ 259 w 264"/>
                <a:gd name="T13" fmla="*/ 28 h 397"/>
                <a:gd name="T14" fmla="*/ 261 w 264"/>
                <a:gd name="T15" fmla="*/ 33 h 397"/>
                <a:gd name="T16" fmla="*/ 263 w 264"/>
                <a:gd name="T17" fmla="*/ 40 h 397"/>
                <a:gd name="T18" fmla="*/ 264 w 264"/>
                <a:gd name="T19" fmla="*/ 48 h 397"/>
                <a:gd name="T20" fmla="*/ 264 w 264"/>
                <a:gd name="T21" fmla="*/ 60 h 397"/>
                <a:gd name="T22" fmla="*/ 261 w 264"/>
                <a:gd name="T23" fmla="*/ 73 h 397"/>
                <a:gd name="T24" fmla="*/ 255 w 264"/>
                <a:gd name="T25" fmla="*/ 88 h 397"/>
                <a:gd name="T26" fmla="*/ 246 w 264"/>
                <a:gd name="T27" fmla="*/ 105 h 397"/>
                <a:gd name="T28" fmla="*/ 232 w 264"/>
                <a:gd name="T29" fmla="*/ 125 h 397"/>
                <a:gd name="T30" fmla="*/ 213 w 264"/>
                <a:gd name="T31" fmla="*/ 147 h 397"/>
                <a:gd name="T32" fmla="*/ 187 w 264"/>
                <a:gd name="T33" fmla="*/ 172 h 397"/>
                <a:gd name="T34" fmla="*/ 156 w 264"/>
                <a:gd name="T35" fmla="*/ 199 h 397"/>
                <a:gd name="T36" fmla="*/ 124 w 264"/>
                <a:gd name="T37" fmla="*/ 227 h 397"/>
                <a:gd name="T38" fmla="*/ 100 w 264"/>
                <a:gd name="T39" fmla="*/ 254 h 397"/>
                <a:gd name="T40" fmla="*/ 82 w 264"/>
                <a:gd name="T41" fmla="*/ 278 h 397"/>
                <a:gd name="T42" fmla="*/ 69 w 264"/>
                <a:gd name="T43" fmla="*/ 301 h 397"/>
                <a:gd name="T44" fmla="*/ 60 w 264"/>
                <a:gd name="T45" fmla="*/ 323 h 397"/>
                <a:gd name="T46" fmla="*/ 55 w 264"/>
                <a:gd name="T47" fmla="*/ 341 h 397"/>
                <a:gd name="T48" fmla="*/ 54 w 264"/>
                <a:gd name="T49" fmla="*/ 358 h 397"/>
                <a:gd name="T50" fmla="*/ 54 w 264"/>
                <a:gd name="T51" fmla="*/ 372 h 397"/>
                <a:gd name="T52" fmla="*/ 55 w 264"/>
                <a:gd name="T53" fmla="*/ 382 h 397"/>
                <a:gd name="T54" fmla="*/ 58 w 264"/>
                <a:gd name="T55" fmla="*/ 390 h 397"/>
                <a:gd name="T56" fmla="*/ 59 w 264"/>
                <a:gd name="T57" fmla="*/ 395 h 397"/>
                <a:gd name="T58" fmla="*/ 60 w 264"/>
                <a:gd name="T59" fmla="*/ 397 h 397"/>
                <a:gd name="T60" fmla="*/ 58 w 264"/>
                <a:gd name="T61" fmla="*/ 396 h 397"/>
                <a:gd name="T62" fmla="*/ 54 w 264"/>
                <a:gd name="T63" fmla="*/ 392 h 397"/>
                <a:gd name="T64" fmla="*/ 46 w 264"/>
                <a:gd name="T65" fmla="*/ 387 h 397"/>
                <a:gd name="T66" fmla="*/ 37 w 264"/>
                <a:gd name="T67" fmla="*/ 379 h 397"/>
                <a:gd name="T68" fmla="*/ 28 w 264"/>
                <a:gd name="T69" fmla="*/ 370 h 397"/>
                <a:gd name="T70" fmla="*/ 18 w 264"/>
                <a:gd name="T71" fmla="*/ 359 h 397"/>
                <a:gd name="T72" fmla="*/ 10 w 264"/>
                <a:gd name="T73" fmla="*/ 345 h 397"/>
                <a:gd name="T74" fmla="*/ 4 w 264"/>
                <a:gd name="T75" fmla="*/ 330 h 397"/>
                <a:gd name="T76" fmla="*/ 0 w 264"/>
                <a:gd name="T77" fmla="*/ 313 h 397"/>
                <a:gd name="T78" fmla="*/ 0 w 264"/>
                <a:gd name="T79" fmla="*/ 294 h 397"/>
                <a:gd name="T80" fmla="*/ 5 w 264"/>
                <a:gd name="T81" fmla="*/ 272 h 397"/>
                <a:gd name="T82" fmla="*/ 14 w 264"/>
                <a:gd name="T83" fmla="*/ 249 h 397"/>
                <a:gd name="T84" fmla="*/ 29 w 264"/>
                <a:gd name="T85" fmla="*/ 225 h 397"/>
                <a:gd name="T86" fmla="*/ 53 w 264"/>
                <a:gd name="T87" fmla="*/ 199 h 397"/>
                <a:gd name="T88" fmla="*/ 83 w 264"/>
                <a:gd name="T89" fmla="*/ 171 h 397"/>
                <a:gd name="T90" fmla="*/ 117 w 264"/>
                <a:gd name="T91" fmla="*/ 142 h 397"/>
                <a:gd name="T92" fmla="*/ 145 w 264"/>
                <a:gd name="T93" fmla="*/ 116 h 397"/>
                <a:gd name="T94" fmla="*/ 167 w 264"/>
                <a:gd name="T95" fmla="*/ 94 h 397"/>
                <a:gd name="T96" fmla="*/ 185 w 264"/>
                <a:gd name="T97" fmla="*/ 75 h 397"/>
                <a:gd name="T98" fmla="*/ 199 w 264"/>
                <a:gd name="T99" fmla="*/ 57 h 397"/>
                <a:gd name="T100" fmla="*/ 209 w 264"/>
                <a:gd name="T101" fmla="*/ 43 h 397"/>
                <a:gd name="T102" fmla="*/ 215 w 264"/>
                <a:gd name="T103" fmla="*/ 32 h 397"/>
                <a:gd name="T104" fmla="*/ 219 w 264"/>
                <a:gd name="T105" fmla="*/ 22 h 397"/>
                <a:gd name="T106" fmla="*/ 222 w 264"/>
                <a:gd name="T107" fmla="*/ 14 h 397"/>
                <a:gd name="T108" fmla="*/ 222 w 264"/>
                <a:gd name="T109" fmla="*/ 9 h 397"/>
                <a:gd name="T110" fmla="*/ 222 w 264"/>
                <a:gd name="T111" fmla="*/ 4 h 397"/>
                <a:gd name="T112" fmla="*/ 220 w 264"/>
                <a:gd name="T113" fmla="*/ 1 h 397"/>
                <a:gd name="T114" fmla="*/ 220 w 264"/>
                <a:gd name="T115" fmla="*/ 0 h 397"/>
                <a:gd name="T116" fmla="*/ 219 w 264"/>
                <a:gd name="T1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397">
                  <a:moveTo>
                    <a:pt x="219" y="0"/>
                  </a:moveTo>
                  <a:lnTo>
                    <a:pt x="222" y="0"/>
                  </a:lnTo>
                  <a:lnTo>
                    <a:pt x="229" y="1"/>
                  </a:lnTo>
                  <a:lnTo>
                    <a:pt x="238" y="5"/>
                  </a:lnTo>
                  <a:lnTo>
                    <a:pt x="249" y="13"/>
                  </a:lnTo>
                  <a:lnTo>
                    <a:pt x="258" y="25"/>
                  </a:lnTo>
                  <a:lnTo>
                    <a:pt x="259" y="28"/>
                  </a:lnTo>
                  <a:lnTo>
                    <a:pt x="261" y="33"/>
                  </a:lnTo>
                  <a:lnTo>
                    <a:pt x="263" y="40"/>
                  </a:lnTo>
                  <a:lnTo>
                    <a:pt x="264" y="48"/>
                  </a:lnTo>
                  <a:lnTo>
                    <a:pt x="264" y="60"/>
                  </a:lnTo>
                  <a:lnTo>
                    <a:pt x="261" y="73"/>
                  </a:lnTo>
                  <a:lnTo>
                    <a:pt x="255" y="88"/>
                  </a:lnTo>
                  <a:lnTo>
                    <a:pt x="246" y="105"/>
                  </a:lnTo>
                  <a:lnTo>
                    <a:pt x="232" y="125"/>
                  </a:lnTo>
                  <a:lnTo>
                    <a:pt x="213" y="147"/>
                  </a:lnTo>
                  <a:lnTo>
                    <a:pt x="187" y="172"/>
                  </a:lnTo>
                  <a:lnTo>
                    <a:pt x="156" y="199"/>
                  </a:lnTo>
                  <a:lnTo>
                    <a:pt x="124" y="227"/>
                  </a:lnTo>
                  <a:lnTo>
                    <a:pt x="100" y="254"/>
                  </a:lnTo>
                  <a:lnTo>
                    <a:pt x="82" y="278"/>
                  </a:lnTo>
                  <a:lnTo>
                    <a:pt x="69" y="301"/>
                  </a:lnTo>
                  <a:lnTo>
                    <a:pt x="60" y="323"/>
                  </a:lnTo>
                  <a:lnTo>
                    <a:pt x="55" y="341"/>
                  </a:lnTo>
                  <a:lnTo>
                    <a:pt x="54" y="358"/>
                  </a:lnTo>
                  <a:lnTo>
                    <a:pt x="54" y="372"/>
                  </a:lnTo>
                  <a:lnTo>
                    <a:pt x="55" y="382"/>
                  </a:lnTo>
                  <a:lnTo>
                    <a:pt x="58" y="390"/>
                  </a:lnTo>
                  <a:lnTo>
                    <a:pt x="59" y="395"/>
                  </a:lnTo>
                  <a:lnTo>
                    <a:pt x="60" y="397"/>
                  </a:lnTo>
                  <a:lnTo>
                    <a:pt x="58" y="396"/>
                  </a:lnTo>
                  <a:lnTo>
                    <a:pt x="54" y="392"/>
                  </a:lnTo>
                  <a:lnTo>
                    <a:pt x="46" y="387"/>
                  </a:lnTo>
                  <a:lnTo>
                    <a:pt x="37" y="379"/>
                  </a:lnTo>
                  <a:lnTo>
                    <a:pt x="28" y="370"/>
                  </a:lnTo>
                  <a:lnTo>
                    <a:pt x="18" y="359"/>
                  </a:lnTo>
                  <a:lnTo>
                    <a:pt x="10" y="345"/>
                  </a:lnTo>
                  <a:lnTo>
                    <a:pt x="4" y="330"/>
                  </a:lnTo>
                  <a:lnTo>
                    <a:pt x="0" y="313"/>
                  </a:lnTo>
                  <a:lnTo>
                    <a:pt x="0" y="294"/>
                  </a:lnTo>
                  <a:lnTo>
                    <a:pt x="5" y="272"/>
                  </a:lnTo>
                  <a:lnTo>
                    <a:pt x="14" y="249"/>
                  </a:lnTo>
                  <a:lnTo>
                    <a:pt x="29" y="225"/>
                  </a:lnTo>
                  <a:lnTo>
                    <a:pt x="53" y="199"/>
                  </a:lnTo>
                  <a:lnTo>
                    <a:pt x="83" y="171"/>
                  </a:lnTo>
                  <a:lnTo>
                    <a:pt x="117" y="142"/>
                  </a:lnTo>
                  <a:lnTo>
                    <a:pt x="145" y="116"/>
                  </a:lnTo>
                  <a:lnTo>
                    <a:pt x="167" y="94"/>
                  </a:lnTo>
                  <a:lnTo>
                    <a:pt x="185" y="75"/>
                  </a:lnTo>
                  <a:lnTo>
                    <a:pt x="199" y="57"/>
                  </a:lnTo>
                  <a:lnTo>
                    <a:pt x="209" y="43"/>
                  </a:lnTo>
                  <a:lnTo>
                    <a:pt x="215" y="32"/>
                  </a:lnTo>
                  <a:lnTo>
                    <a:pt x="219" y="22"/>
                  </a:lnTo>
                  <a:lnTo>
                    <a:pt x="222" y="14"/>
                  </a:lnTo>
                  <a:lnTo>
                    <a:pt x="222" y="9"/>
                  </a:lnTo>
                  <a:lnTo>
                    <a:pt x="222" y="4"/>
                  </a:lnTo>
                  <a:lnTo>
                    <a:pt x="220" y="1"/>
                  </a:lnTo>
                  <a:lnTo>
                    <a:pt x="220" y="0"/>
                  </a:lnTo>
                  <a:lnTo>
                    <a:pt x="219"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endParaRPr>
            </a:p>
          </p:txBody>
        </p:sp>
        <p:sp>
          <p:nvSpPr>
            <p:cNvPr id="19" name="Freeform 18"/>
            <p:cNvSpPr>
              <a:spLocks noEditPoints="1"/>
            </p:cNvSpPr>
            <p:nvPr/>
          </p:nvSpPr>
          <p:spPr bwMode="auto">
            <a:xfrm>
              <a:off x="8634807" y="647288"/>
              <a:ext cx="67327" cy="54514"/>
            </a:xfrm>
            <a:custGeom>
              <a:avLst/>
              <a:gdLst>
                <a:gd name="T0" fmla="*/ 110 w 211"/>
                <a:gd name="T1" fmla="*/ 19 h 172"/>
                <a:gd name="T2" fmla="*/ 92 w 211"/>
                <a:gd name="T3" fmla="*/ 31 h 172"/>
                <a:gd name="T4" fmla="*/ 83 w 211"/>
                <a:gd name="T5" fmla="*/ 40 h 172"/>
                <a:gd name="T6" fmla="*/ 78 w 211"/>
                <a:gd name="T7" fmla="*/ 40 h 172"/>
                <a:gd name="T8" fmla="*/ 75 w 211"/>
                <a:gd name="T9" fmla="*/ 41 h 172"/>
                <a:gd name="T10" fmla="*/ 73 w 211"/>
                <a:gd name="T11" fmla="*/ 57 h 172"/>
                <a:gd name="T12" fmla="*/ 84 w 211"/>
                <a:gd name="T13" fmla="*/ 79 h 172"/>
                <a:gd name="T14" fmla="*/ 107 w 211"/>
                <a:gd name="T15" fmla="*/ 91 h 172"/>
                <a:gd name="T16" fmla="*/ 133 w 211"/>
                <a:gd name="T17" fmla="*/ 91 h 172"/>
                <a:gd name="T18" fmla="*/ 153 w 211"/>
                <a:gd name="T19" fmla="*/ 78 h 172"/>
                <a:gd name="T20" fmla="*/ 159 w 211"/>
                <a:gd name="T21" fmla="*/ 50 h 172"/>
                <a:gd name="T22" fmla="*/ 142 w 211"/>
                <a:gd name="T23" fmla="*/ 54 h 172"/>
                <a:gd name="T24" fmla="*/ 124 w 211"/>
                <a:gd name="T25" fmla="*/ 60 h 172"/>
                <a:gd name="T26" fmla="*/ 110 w 211"/>
                <a:gd name="T27" fmla="*/ 61 h 172"/>
                <a:gd name="T28" fmla="*/ 103 w 211"/>
                <a:gd name="T29" fmla="*/ 50 h 172"/>
                <a:gd name="T30" fmla="*/ 109 w 211"/>
                <a:gd name="T31" fmla="*/ 40 h 172"/>
                <a:gd name="T32" fmla="*/ 121 w 211"/>
                <a:gd name="T33" fmla="*/ 38 h 172"/>
                <a:gd name="T34" fmla="*/ 133 w 211"/>
                <a:gd name="T35" fmla="*/ 37 h 172"/>
                <a:gd name="T36" fmla="*/ 136 w 211"/>
                <a:gd name="T37" fmla="*/ 32 h 172"/>
                <a:gd name="T38" fmla="*/ 137 w 211"/>
                <a:gd name="T39" fmla="*/ 27 h 172"/>
                <a:gd name="T40" fmla="*/ 137 w 211"/>
                <a:gd name="T41" fmla="*/ 22 h 172"/>
                <a:gd name="T42" fmla="*/ 123 w 211"/>
                <a:gd name="T43" fmla="*/ 18 h 172"/>
                <a:gd name="T44" fmla="*/ 100 w 211"/>
                <a:gd name="T45" fmla="*/ 1 h 172"/>
                <a:gd name="T46" fmla="*/ 146 w 211"/>
                <a:gd name="T47" fmla="*/ 13 h 172"/>
                <a:gd name="T48" fmla="*/ 178 w 211"/>
                <a:gd name="T49" fmla="*/ 34 h 172"/>
                <a:gd name="T50" fmla="*/ 197 w 211"/>
                <a:gd name="T51" fmla="*/ 63 h 172"/>
                <a:gd name="T52" fmla="*/ 207 w 211"/>
                <a:gd name="T53" fmla="*/ 93 h 172"/>
                <a:gd name="T54" fmla="*/ 211 w 211"/>
                <a:gd name="T55" fmla="*/ 124 h 172"/>
                <a:gd name="T56" fmla="*/ 209 w 211"/>
                <a:gd name="T57" fmla="*/ 152 h 172"/>
                <a:gd name="T58" fmla="*/ 205 w 211"/>
                <a:gd name="T59" fmla="*/ 172 h 172"/>
                <a:gd name="T60" fmla="*/ 188 w 211"/>
                <a:gd name="T61" fmla="*/ 167 h 172"/>
                <a:gd name="T62" fmla="*/ 180 w 211"/>
                <a:gd name="T63" fmla="*/ 149 h 172"/>
                <a:gd name="T64" fmla="*/ 189 w 211"/>
                <a:gd name="T65" fmla="*/ 134 h 172"/>
                <a:gd name="T66" fmla="*/ 174 w 211"/>
                <a:gd name="T67" fmla="*/ 120 h 172"/>
                <a:gd name="T68" fmla="*/ 146 w 211"/>
                <a:gd name="T69" fmla="*/ 114 h 172"/>
                <a:gd name="T70" fmla="*/ 112 w 211"/>
                <a:gd name="T71" fmla="*/ 109 h 172"/>
                <a:gd name="T72" fmla="*/ 75 w 211"/>
                <a:gd name="T73" fmla="*/ 96 h 172"/>
                <a:gd name="T74" fmla="*/ 46 w 211"/>
                <a:gd name="T75" fmla="*/ 68 h 172"/>
                <a:gd name="T76" fmla="*/ 25 w 211"/>
                <a:gd name="T77" fmla="*/ 37 h 172"/>
                <a:gd name="T78" fmla="*/ 7 w 211"/>
                <a:gd name="T79" fmla="*/ 14 h 172"/>
                <a:gd name="T80" fmla="*/ 37 w 211"/>
                <a:gd name="T81"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172">
                  <a:moveTo>
                    <a:pt x="123" y="18"/>
                  </a:moveTo>
                  <a:lnTo>
                    <a:pt x="110" y="19"/>
                  </a:lnTo>
                  <a:lnTo>
                    <a:pt x="100" y="24"/>
                  </a:lnTo>
                  <a:lnTo>
                    <a:pt x="92" y="31"/>
                  </a:lnTo>
                  <a:lnTo>
                    <a:pt x="86" y="38"/>
                  </a:lnTo>
                  <a:lnTo>
                    <a:pt x="83" y="40"/>
                  </a:lnTo>
                  <a:lnTo>
                    <a:pt x="80" y="40"/>
                  </a:lnTo>
                  <a:lnTo>
                    <a:pt x="78" y="40"/>
                  </a:lnTo>
                  <a:lnTo>
                    <a:pt x="77" y="41"/>
                  </a:lnTo>
                  <a:lnTo>
                    <a:pt x="75" y="41"/>
                  </a:lnTo>
                  <a:lnTo>
                    <a:pt x="74" y="43"/>
                  </a:lnTo>
                  <a:lnTo>
                    <a:pt x="73" y="57"/>
                  </a:lnTo>
                  <a:lnTo>
                    <a:pt x="77" y="69"/>
                  </a:lnTo>
                  <a:lnTo>
                    <a:pt x="84" y="79"/>
                  </a:lnTo>
                  <a:lnTo>
                    <a:pt x="95" y="86"/>
                  </a:lnTo>
                  <a:lnTo>
                    <a:pt x="107" y="91"/>
                  </a:lnTo>
                  <a:lnTo>
                    <a:pt x="120" y="92"/>
                  </a:lnTo>
                  <a:lnTo>
                    <a:pt x="133" y="91"/>
                  </a:lnTo>
                  <a:lnTo>
                    <a:pt x="145" y="87"/>
                  </a:lnTo>
                  <a:lnTo>
                    <a:pt x="153" y="78"/>
                  </a:lnTo>
                  <a:lnTo>
                    <a:pt x="159" y="66"/>
                  </a:lnTo>
                  <a:lnTo>
                    <a:pt x="159" y="50"/>
                  </a:lnTo>
                  <a:lnTo>
                    <a:pt x="151" y="51"/>
                  </a:lnTo>
                  <a:lnTo>
                    <a:pt x="142" y="54"/>
                  </a:lnTo>
                  <a:lnTo>
                    <a:pt x="133" y="56"/>
                  </a:lnTo>
                  <a:lnTo>
                    <a:pt x="124" y="60"/>
                  </a:lnTo>
                  <a:lnTo>
                    <a:pt x="116" y="61"/>
                  </a:lnTo>
                  <a:lnTo>
                    <a:pt x="110" y="61"/>
                  </a:lnTo>
                  <a:lnTo>
                    <a:pt x="105" y="57"/>
                  </a:lnTo>
                  <a:lnTo>
                    <a:pt x="103" y="50"/>
                  </a:lnTo>
                  <a:lnTo>
                    <a:pt x="105" y="43"/>
                  </a:lnTo>
                  <a:lnTo>
                    <a:pt x="109" y="40"/>
                  </a:lnTo>
                  <a:lnTo>
                    <a:pt x="115" y="40"/>
                  </a:lnTo>
                  <a:lnTo>
                    <a:pt x="121" y="38"/>
                  </a:lnTo>
                  <a:lnTo>
                    <a:pt x="128" y="38"/>
                  </a:lnTo>
                  <a:lnTo>
                    <a:pt x="133" y="37"/>
                  </a:lnTo>
                  <a:lnTo>
                    <a:pt x="134" y="34"/>
                  </a:lnTo>
                  <a:lnTo>
                    <a:pt x="136" y="32"/>
                  </a:lnTo>
                  <a:lnTo>
                    <a:pt x="137" y="29"/>
                  </a:lnTo>
                  <a:lnTo>
                    <a:pt x="137" y="27"/>
                  </a:lnTo>
                  <a:lnTo>
                    <a:pt x="137" y="23"/>
                  </a:lnTo>
                  <a:lnTo>
                    <a:pt x="137" y="22"/>
                  </a:lnTo>
                  <a:lnTo>
                    <a:pt x="134" y="20"/>
                  </a:lnTo>
                  <a:lnTo>
                    <a:pt x="123" y="18"/>
                  </a:lnTo>
                  <a:close/>
                  <a:moveTo>
                    <a:pt x="70" y="0"/>
                  </a:moveTo>
                  <a:lnTo>
                    <a:pt x="100" y="1"/>
                  </a:lnTo>
                  <a:lnTo>
                    <a:pt x="124" y="5"/>
                  </a:lnTo>
                  <a:lnTo>
                    <a:pt x="146" y="13"/>
                  </a:lnTo>
                  <a:lnTo>
                    <a:pt x="162" y="23"/>
                  </a:lnTo>
                  <a:lnTo>
                    <a:pt x="178" y="34"/>
                  </a:lnTo>
                  <a:lnTo>
                    <a:pt x="188" y="47"/>
                  </a:lnTo>
                  <a:lnTo>
                    <a:pt x="197" y="63"/>
                  </a:lnTo>
                  <a:lnTo>
                    <a:pt x="203" y="78"/>
                  </a:lnTo>
                  <a:lnTo>
                    <a:pt x="207" y="93"/>
                  </a:lnTo>
                  <a:lnTo>
                    <a:pt x="210" y="110"/>
                  </a:lnTo>
                  <a:lnTo>
                    <a:pt x="211" y="124"/>
                  </a:lnTo>
                  <a:lnTo>
                    <a:pt x="211" y="139"/>
                  </a:lnTo>
                  <a:lnTo>
                    <a:pt x="209" y="152"/>
                  </a:lnTo>
                  <a:lnTo>
                    <a:pt x="207" y="164"/>
                  </a:lnTo>
                  <a:lnTo>
                    <a:pt x="205" y="172"/>
                  </a:lnTo>
                  <a:lnTo>
                    <a:pt x="196" y="171"/>
                  </a:lnTo>
                  <a:lnTo>
                    <a:pt x="188" y="167"/>
                  </a:lnTo>
                  <a:lnTo>
                    <a:pt x="183" y="158"/>
                  </a:lnTo>
                  <a:lnTo>
                    <a:pt x="180" y="149"/>
                  </a:lnTo>
                  <a:lnTo>
                    <a:pt x="183" y="141"/>
                  </a:lnTo>
                  <a:lnTo>
                    <a:pt x="189" y="134"/>
                  </a:lnTo>
                  <a:lnTo>
                    <a:pt x="183" y="125"/>
                  </a:lnTo>
                  <a:lnTo>
                    <a:pt x="174" y="120"/>
                  </a:lnTo>
                  <a:lnTo>
                    <a:pt x="161" y="116"/>
                  </a:lnTo>
                  <a:lnTo>
                    <a:pt x="146" y="114"/>
                  </a:lnTo>
                  <a:lnTo>
                    <a:pt x="129" y="111"/>
                  </a:lnTo>
                  <a:lnTo>
                    <a:pt x="112" y="109"/>
                  </a:lnTo>
                  <a:lnTo>
                    <a:pt x="95" y="103"/>
                  </a:lnTo>
                  <a:lnTo>
                    <a:pt x="75" y="96"/>
                  </a:lnTo>
                  <a:lnTo>
                    <a:pt x="60" y="83"/>
                  </a:lnTo>
                  <a:lnTo>
                    <a:pt x="46" y="68"/>
                  </a:lnTo>
                  <a:lnTo>
                    <a:pt x="36" y="52"/>
                  </a:lnTo>
                  <a:lnTo>
                    <a:pt x="25" y="37"/>
                  </a:lnTo>
                  <a:lnTo>
                    <a:pt x="16" y="23"/>
                  </a:lnTo>
                  <a:lnTo>
                    <a:pt x="7" y="14"/>
                  </a:lnTo>
                  <a:lnTo>
                    <a:pt x="0" y="9"/>
                  </a:lnTo>
                  <a:lnTo>
                    <a:pt x="37" y="3"/>
                  </a:lnTo>
                  <a:lnTo>
                    <a:pt x="7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endParaRPr>
            </a:p>
          </p:txBody>
        </p:sp>
      </p:grpSp>
    </p:spTree>
    <p:extLst>
      <p:ext uri="{BB962C8B-B14F-4D97-AF65-F5344CB8AC3E}">
        <p14:creationId xmlns:p14="http://schemas.microsoft.com/office/powerpoint/2010/main" xmlns="" val="65451530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Lst>
  <p:hf hdr="0"/>
  <p:txStyles>
    <p:titleStyle>
      <a:lvl1pPr algn="l" defTabSz="914400" rtl="0" eaLnBrk="1" latinLnBrk="0" hangingPunct="1">
        <a:spcBef>
          <a:spcPct val="0"/>
        </a:spcBef>
        <a:buNone/>
        <a:defRPr sz="3200" kern="1200" cap="all" baseline="0">
          <a:solidFill>
            <a:srgbClr val="39B9BE"/>
          </a:solidFill>
          <a:latin typeface="+mj-lt"/>
          <a:ea typeface="+mj-ea"/>
          <a:cs typeface="+mj-cs"/>
        </a:defRPr>
      </a:lvl1pPr>
    </p:titleStyle>
    <p:bodyStyle>
      <a:lvl1pPr marL="269875" indent="-269875" algn="l" defTabSz="914400" rtl="0" eaLnBrk="1" latinLnBrk="0" hangingPunct="1">
        <a:spcBef>
          <a:spcPct val="20000"/>
        </a:spcBef>
        <a:buClr>
          <a:srgbClr val="39B9BE"/>
        </a:buClr>
        <a:buFont typeface="Calibri" panose="020F0502020204030204" pitchFamily="34" charset="0"/>
        <a:buChar char="&gt;"/>
        <a:defRPr sz="2400" kern="1200">
          <a:solidFill>
            <a:schemeClr val="tx1"/>
          </a:solidFill>
          <a:latin typeface="+mn-lt"/>
          <a:ea typeface="+mn-ea"/>
          <a:cs typeface="+mn-cs"/>
        </a:defRPr>
      </a:lvl1pPr>
      <a:lvl2pPr marL="541338" indent="-271463" algn="l" defTabSz="914400" rtl="0" eaLnBrk="1" latinLnBrk="0" hangingPunct="1">
        <a:spcBef>
          <a:spcPct val="20000"/>
        </a:spcBef>
        <a:buClr>
          <a:srgbClr val="39B9BE"/>
        </a:buClr>
        <a:buFont typeface="Arial" panose="020B0604020202020204" pitchFamily="34" charset="0"/>
        <a:buChar char="•"/>
        <a:defRPr sz="2000" kern="1200">
          <a:solidFill>
            <a:schemeClr val="tx1"/>
          </a:solidFill>
          <a:latin typeface="+mn-lt"/>
          <a:ea typeface="+mn-ea"/>
          <a:cs typeface="+mn-cs"/>
        </a:defRPr>
      </a:lvl2pPr>
      <a:lvl3pPr marL="809625" indent="-266700" algn="l" defTabSz="914400" rtl="0" eaLnBrk="1" latinLnBrk="0" hangingPunct="1">
        <a:spcBef>
          <a:spcPct val="20000"/>
        </a:spcBef>
        <a:buClr>
          <a:srgbClr val="39B9BE"/>
        </a:buClr>
        <a:buFont typeface="Calibri" panose="020F0502020204030204" pitchFamily="34" charset="0"/>
        <a:buChar char="-"/>
        <a:defRPr sz="1800" kern="1200">
          <a:solidFill>
            <a:schemeClr val="tx1"/>
          </a:solidFill>
          <a:latin typeface="+mn-lt"/>
          <a:ea typeface="+mn-ea"/>
          <a:cs typeface="+mn-cs"/>
        </a:defRPr>
      </a:lvl3pPr>
      <a:lvl4pPr marL="1076325" indent="-266700" algn="l" defTabSz="914400" rtl="0" eaLnBrk="1" latinLnBrk="0" hangingPunct="1">
        <a:spcBef>
          <a:spcPct val="20000"/>
        </a:spcBef>
        <a:buClr>
          <a:srgbClr val="39B9BE"/>
        </a:buClr>
        <a:buFont typeface="Calibri" panose="020F0502020204030204" pitchFamily="34" charset="0"/>
        <a:buChar char="&gt;"/>
        <a:defRPr sz="1600" kern="1200">
          <a:solidFill>
            <a:schemeClr val="tx1"/>
          </a:solidFill>
          <a:latin typeface="+mn-lt"/>
          <a:ea typeface="+mn-ea"/>
          <a:cs typeface="+mn-cs"/>
        </a:defRPr>
      </a:lvl4pPr>
      <a:lvl5pPr marL="1257300" indent="-180975" algn="l" defTabSz="914400" rtl="0" eaLnBrk="1" latinLnBrk="0" hangingPunct="1">
        <a:spcBef>
          <a:spcPct val="20000"/>
        </a:spcBef>
        <a:buClr>
          <a:srgbClr val="39B9BE"/>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1" y="116632"/>
            <a:ext cx="7632848" cy="1008112"/>
          </a:xfrm>
          <a:prstGeom prst="rect">
            <a:avLst/>
          </a:prstGeom>
        </p:spPr>
        <p:txBody>
          <a:bodyPr vert="horz" lIns="0" tIns="0" rIns="0" bIns="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720000" y="1484784"/>
            <a:ext cx="8064000" cy="489654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1" y="0"/>
            <a:ext cx="3235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dirty="0">
              <a:solidFill>
                <a:prstClr val="white"/>
              </a:solidFill>
            </a:endParaRPr>
          </a:p>
        </p:txBody>
      </p:sp>
      <p:sp>
        <p:nvSpPr>
          <p:cNvPr id="10" name="TextBox 9"/>
          <p:cNvSpPr txBox="1"/>
          <p:nvPr userDrawn="1"/>
        </p:nvSpPr>
        <p:spPr>
          <a:xfrm>
            <a:off x="721668" y="1143796"/>
            <a:ext cx="8136904" cy="224041"/>
          </a:xfrm>
          <a:prstGeom prst="rect">
            <a:avLst/>
          </a:prstGeom>
          <a:noFill/>
        </p:spPr>
        <p:txBody>
          <a:bodyPr wrap="square" lIns="0" tIns="0" rIns="0" bIns="0" rtlCol="0">
            <a:noAutofit/>
          </a:bodyPr>
          <a:lstStyle/>
          <a:p>
            <a:pPr fontAlgn="auto">
              <a:spcBef>
                <a:spcPts val="0"/>
              </a:spcBef>
              <a:spcAft>
                <a:spcPts val="0"/>
              </a:spcAft>
            </a:pPr>
            <a:r>
              <a:rPr lang="nl-BE" sz="900" dirty="0">
                <a:solidFill>
                  <a:srgbClr val="39B9BE"/>
                </a:solidFill>
                <a:latin typeface="Calibri"/>
                <a:cs typeface="+mn-cs"/>
              </a:rPr>
              <a:t>//////////////////////////////////////////////////////////////////////////////////////////////////////////////////////////////////////////////////////////////////////////////////////</a:t>
            </a:r>
            <a:endParaRPr lang="en-GB" sz="900" dirty="0">
              <a:solidFill>
                <a:srgbClr val="39B9BE"/>
              </a:solidFill>
              <a:latin typeface="Calibri"/>
              <a:cs typeface="+mn-cs"/>
            </a:endParaRPr>
          </a:p>
        </p:txBody>
      </p:sp>
      <p:grpSp>
        <p:nvGrpSpPr>
          <p:cNvPr id="9" name="Group 8"/>
          <p:cNvGrpSpPr/>
          <p:nvPr userDrawn="1"/>
        </p:nvGrpSpPr>
        <p:grpSpPr>
          <a:xfrm>
            <a:off x="8519342" y="398353"/>
            <a:ext cx="261108" cy="417702"/>
            <a:chOff x="8497399" y="585620"/>
            <a:chExt cx="251065" cy="401561"/>
          </a:xfrm>
        </p:grpSpPr>
        <p:sp>
          <p:nvSpPr>
            <p:cNvPr id="14" name="Freeform 13"/>
            <p:cNvSpPr>
              <a:spLocks/>
            </p:cNvSpPr>
            <p:nvPr/>
          </p:nvSpPr>
          <p:spPr bwMode="auto">
            <a:xfrm>
              <a:off x="8587134" y="622062"/>
              <a:ext cx="161330" cy="365119"/>
            </a:xfrm>
            <a:custGeom>
              <a:avLst/>
              <a:gdLst>
                <a:gd name="T0" fmla="*/ 5 w 508"/>
                <a:gd name="T1" fmla="*/ 1 h 1151"/>
                <a:gd name="T2" fmla="*/ 22 w 508"/>
                <a:gd name="T3" fmla="*/ 16 h 1151"/>
                <a:gd name="T4" fmla="*/ 50 w 508"/>
                <a:gd name="T5" fmla="*/ 65 h 1151"/>
                <a:gd name="T6" fmla="*/ 83 w 508"/>
                <a:gd name="T7" fmla="*/ 148 h 1151"/>
                <a:gd name="T8" fmla="*/ 108 w 508"/>
                <a:gd name="T9" fmla="*/ 227 h 1151"/>
                <a:gd name="T10" fmla="*/ 146 w 508"/>
                <a:gd name="T11" fmla="*/ 378 h 1151"/>
                <a:gd name="T12" fmla="*/ 185 w 508"/>
                <a:gd name="T13" fmla="*/ 540 h 1151"/>
                <a:gd name="T14" fmla="*/ 232 w 508"/>
                <a:gd name="T15" fmla="*/ 632 h 1151"/>
                <a:gd name="T16" fmla="*/ 263 w 508"/>
                <a:gd name="T17" fmla="*/ 720 h 1151"/>
                <a:gd name="T18" fmla="*/ 299 w 508"/>
                <a:gd name="T19" fmla="*/ 766 h 1151"/>
                <a:gd name="T20" fmla="*/ 354 w 508"/>
                <a:gd name="T21" fmla="*/ 791 h 1151"/>
                <a:gd name="T22" fmla="*/ 420 w 508"/>
                <a:gd name="T23" fmla="*/ 774 h 1151"/>
                <a:gd name="T24" fmla="*/ 468 w 508"/>
                <a:gd name="T25" fmla="*/ 731 h 1151"/>
                <a:gd name="T26" fmla="*/ 477 w 508"/>
                <a:gd name="T27" fmla="*/ 691 h 1151"/>
                <a:gd name="T28" fmla="*/ 464 w 508"/>
                <a:gd name="T29" fmla="*/ 644 h 1151"/>
                <a:gd name="T30" fmla="*/ 427 w 508"/>
                <a:gd name="T31" fmla="*/ 616 h 1151"/>
                <a:gd name="T32" fmla="*/ 386 w 508"/>
                <a:gd name="T33" fmla="*/ 594 h 1151"/>
                <a:gd name="T34" fmla="*/ 360 w 508"/>
                <a:gd name="T35" fmla="*/ 568 h 1151"/>
                <a:gd name="T36" fmla="*/ 340 w 508"/>
                <a:gd name="T37" fmla="*/ 531 h 1151"/>
                <a:gd name="T38" fmla="*/ 351 w 508"/>
                <a:gd name="T39" fmla="*/ 502 h 1151"/>
                <a:gd name="T40" fmla="*/ 381 w 508"/>
                <a:gd name="T41" fmla="*/ 513 h 1151"/>
                <a:gd name="T42" fmla="*/ 415 w 508"/>
                <a:gd name="T43" fmla="*/ 533 h 1151"/>
                <a:gd name="T44" fmla="*/ 445 w 508"/>
                <a:gd name="T45" fmla="*/ 525 h 1151"/>
                <a:gd name="T46" fmla="*/ 478 w 508"/>
                <a:gd name="T47" fmla="*/ 520 h 1151"/>
                <a:gd name="T48" fmla="*/ 508 w 508"/>
                <a:gd name="T49" fmla="*/ 844 h 1151"/>
                <a:gd name="T50" fmla="*/ 456 w 508"/>
                <a:gd name="T51" fmla="*/ 837 h 1151"/>
                <a:gd name="T52" fmla="*/ 383 w 508"/>
                <a:gd name="T53" fmla="*/ 832 h 1151"/>
                <a:gd name="T54" fmla="*/ 322 w 508"/>
                <a:gd name="T55" fmla="*/ 858 h 1151"/>
                <a:gd name="T56" fmla="*/ 286 w 508"/>
                <a:gd name="T57" fmla="*/ 911 h 1151"/>
                <a:gd name="T58" fmla="*/ 276 w 508"/>
                <a:gd name="T59" fmla="*/ 952 h 1151"/>
                <a:gd name="T60" fmla="*/ 272 w 508"/>
                <a:gd name="T61" fmla="*/ 980 h 1151"/>
                <a:gd name="T62" fmla="*/ 301 w 508"/>
                <a:gd name="T63" fmla="*/ 999 h 1151"/>
                <a:gd name="T64" fmla="*/ 373 w 508"/>
                <a:gd name="T65" fmla="*/ 1030 h 1151"/>
                <a:gd name="T66" fmla="*/ 472 w 508"/>
                <a:gd name="T67" fmla="*/ 1053 h 1151"/>
                <a:gd name="T68" fmla="*/ 474 w 508"/>
                <a:gd name="T69" fmla="*/ 1147 h 1151"/>
                <a:gd name="T70" fmla="*/ 383 w 508"/>
                <a:gd name="T71" fmla="*/ 1110 h 1151"/>
                <a:gd name="T72" fmla="*/ 309 w 508"/>
                <a:gd name="T73" fmla="*/ 1051 h 1151"/>
                <a:gd name="T74" fmla="*/ 265 w 508"/>
                <a:gd name="T75" fmla="*/ 996 h 1151"/>
                <a:gd name="T76" fmla="*/ 254 w 508"/>
                <a:gd name="T77" fmla="*/ 959 h 1151"/>
                <a:gd name="T78" fmla="*/ 250 w 508"/>
                <a:gd name="T79" fmla="*/ 926 h 1151"/>
                <a:gd name="T80" fmla="*/ 242 w 508"/>
                <a:gd name="T81" fmla="*/ 830 h 1151"/>
                <a:gd name="T82" fmla="*/ 208 w 508"/>
                <a:gd name="T83" fmla="*/ 731 h 1151"/>
                <a:gd name="T84" fmla="*/ 159 w 508"/>
                <a:gd name="T85" fmla="*/ 646 h 1151"/>
                <a:gd name="T86" fmla="*/ 138 w 508"/>
                <a:gd name="T87" fmla="*/ 591 h 1151"/>
                <a:gd name="T88" fmla="*/ 122 w 508"/>
                <a:gd name="T89" fmla="*/ 536 h 1151"/>
                <a:gd name="T90" fmla="*/ 105 w 508"/>
                <a:gd name="T91" fmla="*/ 460 h 1151"/>
                <a:gd name="T92" fmla="*/ 91 w 508"/>
                <a:gd name="T93" fmla="*/ 391 h 1151"/>
                <a:gd name="T94" fmla="*/ 74 w 508"/>
                <a:gd name="T95" fmla="*/ 306 h 1151"/>
                <a:gd name="T96" fmla="*/ 42 w 508"/>
                <a:gd name="T97" fmla="*/ 162 h 1151"/>
                <a:gd name="T98" fmla="*/ 20 w 508"/>
                <a:gd name="T99" fmla="*/ 71 h 1151"/>
                <a:gd name="T100" fmla="*/ 8 w 508"/>
                <a:gd name="T101" fmla="*/ 23 h 1151"/>
                <a:gd name="T102" fmla="*/ 1 w 508"/>
                <a:gd name="T103" fmla="*/ 2 h 1151"/>
                <a:gd name="T104" fmla="*/ 0 w 508"/>
                <a:gd name="T105"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1151">
                  <a:moveTo>
                    <a:pt x="0" y="0"/>
                  </a:moveTo>
                  <a:lnTo>
                    <a:pt x="3" y="0"/>
                  </a:lnTo>
                  <a:lnTo>
                    <a:pt x="5" y="1"/>
                  </a:lnTo>
                  <a:lnTo>
                    <a:pt x="9" y="3"/>
                  </a:lnTo>
                  <a:lnTo>
                    <a:pt x="14" y="9"/>
                  </a:lnTo>
                  <a:lnTo>
                    <a:pt x="22" y="16"/>
                  </a:lnTo>
                  <a:lnTo>
                    <a:pt x="29" y="28"/>
                  </a:lnTo>
                  <a:lnTo>
                    <a:pt x="38" y="44"/>
                  </a:lnTo>
                  <a:lnTo>
                    <a:pt x="50" y="65"/>
                  </a:lnTo>
                  <a:lnTo>
                    <a:pt x="62" y="92"/>
                  </a:lnTo>
                  <a:lnTo>
                    <a:pt x="74" y="125"/>
                  </a:lnTo>
                  <a:lnTo>
                    <a:pt x="83" y="148"/>
                  </a:lnTo>
                  <a:lnTo>
                    <a:pt x="92" y="173"/>
                  </a:lnTo>
                  <a:lnTo>
                    <a:pt x="100" y="200"/>
                  </a:lnTo>
                  <a:lnTo>
                    <a:pt x="108" y="227"/>
                  </a:lnTo>
                  <a:lnTo>
                    <a:pt x="114" y="251"/>
                  </a:lnTo>
                  <a:lnTo>
                    <a:pt x="129" y="313"/>
                  </a:lnTo>
                  <a:lnTo>
                    <a:pt x="146" y="378"/>
                  </a:lnTo>
                  <a:lnTo>
                    <a:pt x="160" y="442"/>
                  </a:lnTo>
                  <a:lnTo>
                    <a:pt x="174" y="507"/>
                  </a:lnTo>
                  <a:lnTo>
                    <a:pt x="185" y="540"/>
                  </a:lnTo>
                  <a:lnTo>
                    <a:pt x="200" y="571"/>
                  </a:lnTo>
                  <a:lnTo>
                    <a:pt x="215" y="602"/>
                  </a:lnTo>
                  <a:lnTo>
                    <a:pt x="232" y="632"/>
                  </a:lnTo>
                  <a:lnTo>
                    <a:pt x="246" y="664"/>
                  </a:lnTo>
                  <a:lnTo>
                    <a:pt x="256" y="699"/>
                  </a:lnTo>
                  <a:lnTo>
                    <a:pt x="263" y="720"/>
                  </a:lnTo>
                  <a:lnTo>
                    <a:pt x="273" y="738"/>
                  </a:lnTo>
                  <a:lnTo>
                    <a:pt x="285" y="754"/>
                  </a:lnTo>
                  <a:lnTo>
                    <a:pt x="299" y="766"/>
                  </a:lnTo>
                  <a:lnTo>
                    <a:pt x="313" y="778"/>
                  </a:lnTo>
                  <a:lnTo>
                    <a:pt x="333" y="787"/>
                  </a:lnTo>
                  <a:lnTo>
                    <a:pt x="354" y="791"/>
                  </a:lnTo>
                  <a:lnTo>
                    <a:pt x="377" y="789"/>
                  </a:lnTo>
                  <a:lnTo>
                    <a:pt x="399" y="784"/>
                  </a:lnTo>
                  <a:lnTo>
                    <a:pt x="420" y="774"/>
                  </a:lnTo>
                  <a:lnTo>
                    <a:pt x="440" y="761"/>
                  </a:lnTo>
                  <a:lnTo>
                    <a:pt x="455" y="747"/>
                  </a:lnTo>
                  <a:lnTo>
                    <a:pt x="468" y="731"/>
                  </a:lnTo>
                  <a:lnTo>
                    <a:pt x="474" y="713"/>
                  </a:lnTo>
                  <a:lnTo>
                    <a:pt x="477" y="702"/>
                  </a:lnTo>
                  <a:lnTo>
                    <a:pt x="477" y="691"/>
                  </a:lnTo>
                  <a:lnTo>
                    <a:pt x="477" y="682"/>
                  </a:lnTo>
                  <a:lnTo>
                    <a:pt x="472" y="660"/>
                  </a:lnTo>
                  <a:lnTo>
                    <a:pt x="464" y="644"/>
                  </a:lnTo>
                  <a:lnTo>
                    <a:pt x="452" y="630"/>
                  </a:lnTo>
                  <a:lnTo>
                    <a:pt x="435" y="618"/>
                  </a:lnTo>
                  <a:lnTo>
                    <a:pt x="427" y="616"/>
                  </a:lnTo>
                  <a:lnTo>
                    <a:pt x="415" y="609"/>
                  </a:lnTo>
                  <a:lnTo>
                    <a:pt x="401" y="603"/>
                  </a:lnTo>
                  <a:lnTo>
                    <a:pt x="386" y="594"/>
                  </a:lnTo>
                  <a:lnTo>
                    <a:pt x="378" y="589"/>
                  </a:lnTo>
                  <a:lnTo>
                    <a:pt x="369" y="580"/>
                  </a:lnTo>
                  <a:lnTo>
                    <a:pt x="360" y="568"/>
                  </a:lnTo>
                  <a:lnTo>
                    <a:pt x="351" y="557"/>
                  </a:lnTo>
                  <a:lnTo>
                    <a:pt x="345" y="544"/>
                  </a:lnTo>
                  <a:lnTo>
                    <a:pt x="340" y="531"/>
                  </a:lnTo>
                  <a:lnTo>
                    <a:pt x="340" y="520"/>
                  </a:lnTo>
                  <a:lnTo>
                    <a:pt x="342" y="509"/>
                  </a:lnTo>
                  <a:lnTo>
                    <a:pt x="351" y="502"/>
                  </a:lnTo>
                  <a:lnTo>
                    <a:pt x="360" y="501"/>
                  </a:lnTo>
                  <a:lnTo>
                    <a:pt x="370" y="506"/>
                  </a:lnTo>
                  <a:lnTo>
                    <a:pt x="381" y="513"/>
                  </a:lnTo>
                  <a:lnTo>
                    <a:pt x="392" y="522"/>
                  </a:lnTo>
                  <a:lnTo>
                    <a:pt x="404" y="529"/>
                  </a:lnTo>
                  <a:lnTo>
                    <a:pt x="415" y="533"/>
                  </a:lnTo>
                  <a:lnTo>
                    <a:pt x="424" y="531"/>
                  </a:lnTo>
                  <a:lnTo>
                    <a:pt x="435" y="529"/>
                  </a:lnTo>
                  <a:lnTo>
                    <a:pt x="445" y="525"/>
                  </a:lnTo>
                  <a:lnTo>
                    <a:pt x="455" y="522"/>
                  </a:lnTo>
                  <a:lnTo>
                    <a:pt x="465" y="520"/>
                  </a:lnTo>
                  <a:lnTo>
                    <a:pt x="478" y="520"/>
                  </a:lnTo>
                  <a:lnTo>
                    <a:pt x="492" y="525"/>
                  </a:lnTo>
                  <a:lnTo>
                    <a:pt x="508" y="535"/>
                  </a:lnTo>
                  <a:lnTo>
                    <a:pt x="508" y="844"/>
                  </a:lnTo>
                  <a:lnTo>
                    <a:pt x="492" y="843"/>
                  </a:lnTo>
                  <a:lnTo>
                    <a:pt x="474" y="840"/>
                  </a:lnTo>
                  <a:lnTo>
                    <a:pt x="456" y="837"/>
                  </a:lnTo>
                  <a:lnTo>
                    <a:pt x="435" y="833"/>
                  </a:lnTo>
                  <a:lnTo>
                    <a:pt x="411" y="832"/>
                  </a:lnTo>
                  <a:lnTo>
                    <a:pt x="383" y="832"/>
                  </a:lnTo>
                  <a:lnTo>
                    <a:pt x="359" y="837"/>
                  </a:lnTo>
                  <a:lnTo>
                    <a:pt x="338" y="846"/>
                  </a:lnTo>
                  <a:lnTo>
                    <a:pt x="322" y="858"/>
                  </a:lnTo>
                  <a:lnTo>
                    <a:pt x="306" y="874"/>
                  </a:lnTo>
                  <a:lnTo>
                    <a:pt x="295" y="892"/>
                  </a:lnTo>
                  <a:lnTo>
                    <a:pt x="286" y="911"/>
                  </a:lnTo>
                  <a:lnTo>
                    <a:pt x="282" y="922"/>
                  </a:lnTo>
                  <a:lnTo>
                    <a:pt x="278" y="936"/>
                  </a:lnTo>
                  <a:lnTo>
                    <a:pt x="276" y="952"/>
                  </a:lnTo>
                  <a:lnTo>
                    <a:pt x="273" y="964"/>
                  </a:lnTo>
                  <a:lnTo>
                    <a:pt x="272" y="975"/>
                  </a:lnTo>
                  <a:lnTo>
                    <a:pt x="272" y="980"/>
                  </a:lnTo>
                  <a:lnTo>
                    <a:pt x="276" y="984"/>
                  </a:lnTo>
                  <a:lnTo>
                    <a:pt x="286" y="990"/>
                  </a:lnTo>
                  <a:lnTo>
                    <a:pt x="301" y="999"/>
                  </a:lnTo>
                  <a:lnTo>
                    <a:pt x="322" y="1009"/>
                  </a:lnTo>
                  <a:lnTo>
                    <a:pt x="346" y="1019"/>
                  </a:lnTo>
                  <a:lnTo>
                    <a:pt x="373" y="1030"/>
                  </a:lnTo>
                  <a:lnTo>
                    <a:pt x="404" y="1040"/>
                  </a:lnTo>
                  <a:lnTo>
                    <a:pt x="437" y="1048"/>
                  </a:lnTo>
                  <a:lnTo>
                    <a:pt x="472" y="1053"/>
                  </a:lnTo>
                  <a:lnTo>
                    <a:pt x="508" y="1054"/>
                  </a:lnTo>
                  <a:lnTo>
                    <a:pt x="508" y="1151"/>
                  </a:lnTo>
                  <a:lnTo>
                    <a:pt x="474" y="1147"/>
                  </a:lnTo>
                  <a:lnTo>
                    <a:pt x="443" y="1140"/>
                  </a:lnTo>
                  <a:lnTo>
                    <a:pt x="413" y="1127"/>
                  </a:lnTo>
                  <a:lnTo>
                    <a:pt x="383" y="1110"/>
                  </a:lnTo>
                  <a:lnTo>
                    <a:pt x="356" y="1092"/>
                  </a:lnTo>
                  <a:lnTo>
                    <a:pt x="331" y="1072"/>
                  </a:lnTo>
                  <a:lnTo>
                    <a:pt x="309" y="1051"/>
                  </a:lnTo>
                  <a:lnTo>
                    <a:pt x="291" y="1031"/>
                  </a:lnTo>
                  <a:lnTo>
                    <a:pt x="276" y="1013"/>
                  </a:lnTo>
                  <a:lnTo>
                    <a:pt x="265" y="996"/>
                  </a:lnTo>
                  <a:lnTo>
                    <a:pt x="259" y="984"/>
                  </a:lnTo>
                  <a:lnTo>
                    <a:pt x="256" y="972"/>
                  </a:lnTo>
                  <a:lnTo>
                    <a:pt x="254" y="959"/>
                  </a:lnTo>
                  <a:lnTo>
                    <a:pt x="251" y="945"/>
                  </a:lnTo>
                  <a:lnTo>
                    <a:pt x="250" y="934"/>
                  </a:lnTo>
                  <a:lnTo>
                    <a:pt x="250" y="926"/>
                  </a:lnTo>
                  <a:lnTo>
                    <a:pt x="247" y="897"/>
                  </a:lnTo>
                  <a:lnTo>
                    <a:pt x="245" y="865"/>
                  </a:lnTo>
                  <a:lnTo>
                    <a:pt x="242" y="830"/>
                  </a:lnTo>
                  <a:lnTo>
                    <a:pt x="236" y="797"/>
                  </a:lnTo>
                  <a:lnTo>
                    <a:pt x="223" y="764"/>
                  </a:lnTo>
                  <a:lnTo>
                    <a:pt x="208" y="731"/>
                  </a:lnTo>
                  <a:lnTo>
                    <a:pt x="190" y="700"/>
                  </a:lnTo>
                  <a:lnTo>
                    <a:pt x="172" y="672"/>
                  </a:lnTo>
                  <a:lnTo>
                    <a:pt x="159" y="646"/>
                  </a:lnTo>
                  <a:lnTo>
                    <a:pt x="153" y="631"/>
                  </a:lnTo>
                  <a:lnTo>
                    <a:pt x="146" y="610"/>
                  </a:lnTo>
                  <a:lnTo>
                    <a:pt x="138" y="591"/>
                  </a:lnTo>
                  <a:lnTo>
                    <a:pt x="133" y="576"/>
                  </a:lnTo>
                  <a:lnTo>
                    <a:pt x="128" y="558"/>
                  </a:lnTo>
                  <a:lnTo>
                    <a:pt x="122" y="536"/>
                  </a:lnTo>
                  <a:lnTo>
                    <a:pt x="115" y="512"/>
                  </a:lnTo>
                  <a:lnTo>
                    <a:pt x="110" y="485"/>
                  </a:lnTo>
                  <a:lnTo>
                    <a:pt x="105" y="460"/>
                  </a:lnTo>
                  <a:lnTo>
                    <a:pt x="100" y="433"/>
                  </a:lnTo>
                  <a:lnTo>
                    <a:pt x="95" y="410"/>
                  </a:lnTo>
                  <a:lnTo>
                    <a:pt x="91" y="391"/>
                  </a:lnTo>
                  <a:lnTo>
                    <a:pt x="88" y="377"/>
                  </a:lnTo>
                  <a:lnTo>
                    <a:pt x="87" y="369"/>
                  </a:lnTo>
                  <a:lnTo>
                    <a:pt x="74" y="306"/>
                  </a:lnTo>
                  <a:lnTo>
                    <a:pt x="63" y="251"/>
                  </a:lnTo>
                  <a:lnTo>
                    <a:pt x="51" y="203"/>
                  </a:lnTo>
                  <a:lnTo>
                    <a:pt x="42" y="162"/>
                  </a:lnTo>
                  <a:lnTo>
                    <a:pt x="35" y="126"/>
                  </a:lnTo>
                  <a:lnTo>
                    <a:pt x="27" y="95"/>
                  </a:lnTo>
                  <a:lnTo>
                    <a:pt x="20" y="71"/>
                  </a:lnTo>
                  <a:lnTo>
                    <a:pt x="15" y="51"/>
                  </a:lnTo>
                  <a:lnTo>
                    <a:pt x="10" y="34"/>
                  </a:lnTo>
                  <a:lnTo>
                    <a:pt x="8" y="23"/>
                  </a:lnTo>
                  <a:lnTo>
                    <a:pt x="4" y="12"/>
                  </a:lnTo>
                  <a:lnTo>
                    <a:pt x="3" y="6"/>
                  </a:lnTo>
                  <a:lnTo>
                    <a:pt x="1" y="2"/>
                  </a:lnTo>
                  <a:lnTo>
                    <a:pt x="0" y="1"/>
                  </a:lnTo>
                  <a:lnTo>
                    <a:pt x="0" y="0"/>
                  </a:lnTo>
                  <a:lnTo>
                    <a:pt x="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5" name="Freeform 14"/>
            <p:cNvSpPr>
              <a:spLocks/>
            </p:cNvSpPr>
            <p:nvPr/>
          </p:nvSpPr>
          <p:spPr bwMode="auto">
            <a:xfrm>
              <a:off x="8519832" y="680926"/>
              <a:ext cx="67327" cy="205379"/>
            </a:xfrm>
            <a:custGeom>
              <a:avLst/>
              <a:gdLst>
                <a:gd name="T0" fmla="*/ 200 w 211"/>
                <a:gd name="T1" fmla="*/ 0 h 649"/>
                <a:gd name="T2" fmla="*/ 205 w 211"/>
                <a:gd name="T3" fmla="*/ 16 h 649"/>
                <a:gd name="T4" fmla="*/ 209 w 211"/>
                <a:gd name="T5" fmla="*/ 35 h 649"/>
                <a:gd name="T6" fmla="*/ 211 w 211"/>
                <a:gd name="T7" fmla="*/ 60 h 649"/>
                <a:gd name="T8" fmla="*/ 210 w 211"/>
                <a:gd name="T9" fmla="*/ 85 h 649"/>
                <a:gd name="T10" fmla="*/ 206 w 211"/>
                <a:gd name="T11" fmla="*/ 113 h 649"/>
                <a:gd name="T12" fmla="*/ 196 w 211"/>
                <a:gd name="T13" fmla="*/ 143 h 649"/>
                <a:gd name="T14" fmla="*/ 179 w 211"/>
                <a:gd name="T15" fmla="*/ 172 h 649"/>
                <a:gd name="T16" fmla="*/ 155 w 211"/>
                <a:gd name="T17" fmla="*/ 209 h 649"/>
                <a:gd name="T18" fmla="*/ 131 w 211"/>
                <a:gd name="T19" fmla="*/ 251 h 649"/>
                <a:gd name="T20" fmla="*/ 110 w 211"/>
                <a:gd name="T21" fmla="*/ 296 h 649"/>
                <a:gd name="T22" fmla="*/ 92 w 211"/>
                <a:gd name="T23" fmla="*/ 343 h 649"/>
                <a:gd name="T24" fmla="*/ 83 w 211"/>
                <a:gd name="T25" fmla="*/ 389 h 649"/>
                <a:gd name="T26" fmla="*/ 79 w 211"/>
                <a:gd name="T27" fmla="*/ 430 h 649"/>
                <a:gd name="T28" fmla="*/ 79 w 211"/>
                <a:gd name="T29" fmla="*/ 469 h 649"/>
                <a:gd name="T30" fmla="*/ 82 w 211"/>
                <a:gd name="T31" fmla="*/ 504 h 649"/>
                <a:gd name="T32" fmla="*/ 83 w 211"/>
                <a:gd name="T33" fmla="*/ 524 h 649"/>
                <a:gd name="T34" fmla="*/ 83 w 211"/>
                <a:gd name="T35" fmla="*/ 545 h 649"/>
                <a:gd name="T36" fmla="*/ 83 w 211"/>
                <a:gd name="T37" fmla="*/ 568 h 649"/>
                <a:gd name="T38" fmla="*/ 81 w 211"/>
                <a:gd name="T39" fmla="*/ 590 h 649"/>
                <a:gd name="T40" fmla="*/ 76 w 211"/>
                <a:gd name="T41" fmla="*/ 612 h 649"/>
                <a:gd name="T42" fmla="*/ 67 w 211"/>
                <a:gd name="T43" fmla="*/ 630 h 649"/>
                <a:gd name="T44" fmla="*/ 54 w 211"/>
                <a:gd name="T45" fmla="*/ 644 h 649"/>
                <a:gd name="T46" fmla="*/ 46 w 211"/>
                <a:gd name="T47" fmla="*/ 649 h 649"/>
                <a:gd name="T48" fmla="*/ 43 w 211"/>
                <a:gd name="T49" fmla="*/ 649 h 649"/>
                <a:gd name="T50" fmla="*/ 43 w 211"/>
                <a:gd name="T51" fmla="*/ 645 h 649"/>
                <a:gd name="T52" fmla="*/ 45 w 211"/>
                <a:gd name="T53" fmla="*/ 637 h 649"/>
                <a:gd name="T54" fmla="*/ 46 w 211"/>
                <a:gd name="T55" fmla="*/ 627 h 649"/>
                <a:gd name="T56" fmla="*/ 46 w 211"/>
                <a:gd name="T57" fmla="*/ 612 h 649"/>
                <a:gd name="T58" fmla="*/ 45 w 211"/>
                <a:gd name="T59" fmla="*/ 591 h 649"/>
                <a:gd name="T60" fmla="*/ 40 w 211"/>
                <a:gd name="T61" fmla="*/ 568 h 649"/>
                <a:gd name="T62" fmla="*/ 29 w 211"/>
                <a:gd name="T63" fmla="*/ 541 h 649"/>
                <a:gd name="T64" fmla="*/ 20 w 211"/>
                <a:gd name="T65" fmla="*/ 518 h 649"/>
                <a:gd name="T66" fmla="*/ 13 w 211"/>
                <a:gd name="T67" fmla="*/ 497 h 649"/>
                <a:gd name="T68" fmla="*/ 6 w 211"/>
                <a:gd name="T69" fmla="*/ 472 h 649"/>
                <a:gd name="T70" fmla="*/ 2 w 211"/>
                <a:gd name="T71" fmla="*/ 446 h 649"/>
                <a:gd name="T72" fmla="*/ 0 w 211"/>
                <a:gd name="T73" fmla="*/ 418 h 649"/>
                <a:gd name="T74" fmla="*/ 0 w 211"/>
                <a:gd name="T75" fmla="*/ 386 h 649"/>
                <a:gd name="T76" fmla="*/ 5 w 211"/>
                <a:gd name="T77" fmla="*/ 351 h 649"/>
                <a:gd name="T78" fmla="*/ 10 w 211"/>
                <a:gd name="T79" fmla="*/ 329 h 649"/>
                <a:gd name="T80" fmla="*/ 18 w 211"/>
                <a:gd name="T81" fmla="*/ 305 h 649"/>
                <a:gd name="T82" fmla="*/ 27 w 211"/>
                <a:gd name="T83" fmla="*/ 279 h 649"/>
                <a:gd name="T84" fmla="*/ 38 w 211"/>
                <a:gd name="T85" fmla="*/ 255 h 649"/>
                <a:gd name="T86" fmla="*/ 49 w 211"/>
                <a:gd name="T87" fmla="*/ 235 h 649"/>
                <a:gd name="T88" fmla="*/ 63 w 211"/>
                <a:gd name="T89" fmla="*/ 212 h 649"/>
                <a:gd name="T90" fmla="*/ 82 w 211"/>
                <a:gd name="T91" fmla="*/ 187 h 649"/>
                <a:gd name="T92" fmla="*/ 102 w 211"/>
                <a:gd name="T93" fmla="*/ 162 h 649"/>
                <a:gd name="T94" fmla="*/ 126 w 211"/>
                <a:gd name="T95" fmla="*/ 135 h 649"/>
                <a:gd name="T96" fmla="*/ 147 w 211"/>
                <a:gd name="T97" fmla="*/ 107 h 649"/>
                <a:gd name="T98" fmla="*/ 167 w 211"/>
                <a:gd name="T99" fmla="*/ 79 h 649"/>
                <a:gd name="T100" fmla="*/ 183 w 211"/>
                <a:gd name="T101" fmla="*/ 52 h 649"/>
                <a:gd name="T102" fmla="*/ 195 w 211"/>
                <a:gd name="T103" fmla="*/ 25 h 649"/>
                <a:gd name="T104" fmla="*/ 200 w 211"/>
                <a:gd name="T10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649">
                  <a:moveTo>
                    <a:pt x="200" y="0"/>
                  </a:moveTo>
                  <a:lnTo>
                    <a:pt x="205" y="16"/>
                  </a:lnTo>
                  <a:lnTo>
                    <a:pt x="209" y="35"/>
                  </a:lnTo>
                  <a:lnTo>
                    <a:pt x="211" y="60"/>
                  </a:lnTo>
                  <a:lnTo>
                    <a:pt x="210" y="85"/>
                  </a:lnTo>
                  <a:lnTo>
                    <a:pt x="206" y="113"/>
                  </a:lnTo>
                  <a:lnTo>
                    <a:pt x="196" y="143"/>
                  </a:lnTo>
                  <a:lnTo>
                    <a:pt x="179" y="172"/>
                  </a:lnTo>
                  <a:lnTo>
                    <a:pt x="155" y="209"/>
                  </a:lnTo>
                  <a:lnTo>
                    <a:pt x="131" y="251"/>
                  </a:lnTo>
                  <a:lnTo>
                    <a:pt x="110" y="296"/>
                  </a:lnTo>
                  <a:lnTo>
                    <a:pt x="92" y="343"/>
                  </a:lnTo>
                  <a:lnTo>
                    <a:pt x="83" y="389"/>
                  </a:lnTo>
                  <a:lnTo>
                    <a:pt x="79" y="430"/>
                  </a:lnTo>
                  <a:lnTo>
                    <a:pt x="79" y="469"/>
                  </a:lnTo>
                  <a:lnTo>
                    <a:pt x="82" y="504"/>
                  </a:lnTo>
                  <a:lnTo>
                    <a:pt x="83" y="524"/>
                  </a:lnTo>
                  <a:lnTo>
                    <a:pt x="83" y="545"/>
                  </a:lnTo>
                  <a:lnTo>
                    <a:pt x="83" y="568"/>
                  </a:lnTo>
                  <a:lnTo>
                    <a:pt x="81" y="590"/>
                  </a:lnTo>
                  <a:lnTo>
                    <a:pt x="76" y="612"/>
                  </a:lnTo>
                  <a:lnTo>
                    <a:pt x="67" y="630"/>
                  </a:lnTo>
                  <a:lnTo>
                    <a:pt x="54" y="644"/>
                  </a:lnTo>
                  <a:lnTo>
                    <a:pt x="46" y="649"/>
                  </a:lnTo>
                  <a:lnTo>
                    <a:pt x="43" y="649"/>
                  </a:lnTo>
                  <a:lnTo>
                    <a:pt x="43" y="645"/>
                  </a:lnTo>
                  <a:lnTo>
                    <a:pt x="45" y="637"/>
                  </a:lnTo>
                  <a:lnTo>
                    <a:pt x="46" y="627"/>
                  </a:lnTo>
                  <a:lnTo>
                    <a:pt x="46" y="612"/>
                  </a:lnTo>
                  <a:lnTo>
                    <a:pt x="45" y="591"/>
                  </a:lnTo>
                  <a:lnTo>
                    <a:pt x="40" y="568"/>
                  </a:lnTo>
                  <a:lnTo>
                    <a:pt x="29" y="541"/>
                  </a:lnTo>
                  <a:lnTo>
                    <a:pt x="20" y="518"/>
                  </a:lnTo>
                  <a:lnTo>
                    <a:pt x="13" y="497"/>
                  </a:lnTo>
                  <a:lnTo>
                    <a:pt x="6" y="472"/>
                  </a:lnTo>
                  <a:lnTo>
                    <a:pt x="2" y="446"/>
                  </a:lnTo>
                  <a:lnTo>
                    <a:pt x="0" y="418"/>
                  </a:lnTo>
                  <a:lnTo>
                    <a:pt x="0" y="386"/>
                  </a:lnTo>
                  <a:lnTo>
                    <a:pt x="5" y="351"/>
                  </a:lnTo>
                  <a:lnTo>
                    <a:pt x="10" y="329"/>
                  </a:lnTo>
                  <a:lnTo>
                    <a:pt x="18" y="305"/>
                  </a:lnTo>
                  <a:lnTo>
                    <a:pt x="27" y="279"/>
                  </a:lnTo>
                  <a:lnTo>
                    <a:pt x="38" y="255"/>
                  </a:lnTo>
                  <a:lnTo>
                    <a:pt x="49" y="235"/>
                  </a:lnTo>
                  <a:lnTo>
                    <a:pt x="63" y="212"/>
                  </a:lnTo>
                  <a:lnTo>
                    <a:pt x="82" y="187"/>
                  </a:lnTo>
                  <a:lnTo>
                    <a:pt x="102" y="162"/>
                  </a:lnTo>
                  <a:lnTo>
                    <a:pt x="126" y="135"/>
                  </a:lnTo>
                  <a:lnTo>
                    <a:pt x="147" y="107"/>
                  </a:lnTo>
                  <a:lnTo>
                    <a:pt x="167" y="79"/>
                  </a:lnTo>
                  <a:lnTo>
                    <a:pt x="183" y="52"/>
                  </a:lnTo>
                  <a:lnTo>
                    <a:pt x="195" y="25"/>
                  </a:lnTo>
                  <a:lnTo>
                    <a:pt x="20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6" name="Freeform 15"/>
            <p:cNvSpPr>
              <a:spLocks/>
            </p:cNvSpPr>
            <p:nvPr/>
          </p:nvSpPr>
          <p:spPr bwMode="auto">
            <a:xfrm>
              <a:off x="8567506" y="745399"/>
              <a:ext cx="74313" cy="226932"/>
            </a:xfrm>
            <a:custGeom>
              <a:avLst/>
              <a:gdLst>
                <a:gd name="T0" fmla="*/ 78 w 235"/>
                <a:gd name="T1" fmla="*/ 2 h 717"/>
                <a:gd name="T2" fmla="*/ 86 w 235"/>
                <a:gd name="T3" fmla="*/ 11 h 717"/>
                <a:gd name="T4" fmla="*/ 96 w 235"/>
                <a:gd name="T5" fmla="*/ 30 h 717"/>
                <a:gd name="T6" fmla="*/ 108 w 235"/>
                <a:gd name="T7" fmla="*/ 62 h 717"/>
                <a:gd name="T8" fmla="*/ 114 w 235"/>
                <a:gd name="T9" fmla="*/ 110 h 717"/>
                <a:gd name="T10" fmla="*/ 112 w 235"/>
                <a:gd name="T11" fmla="*/ 175 h 717"/>
                <a:gd name="T12" fmla="*/ 97 w 235"/>
                <a:gd name="T13" fmla="*/ 261 h 717"/>
                <a:gd name="T14" fmla="*/ 85 w 235"/>
                <a:gd name="T15" fmla="*/ 351 h 717"/>
                <a:gd name="T16" fmla="*/ 90 w 235"/>
                <a:gd name="T17" fmla="*/ 427 h 717"/>
                <a:gd name="T18" fmla="*/ 106 w 235"/>
                <a:gd name="T19" fmla="*/ 489 h 717"/>
                <a:gd name="T20" fmla="*/ 131 w 235"/>
                <a:gd name="T21" fmla="*/ 536 h 717"/>
                <a:gd name="T22" fmla="*/ 171 w 235"/>
                <a:gd name="T23" fmla="*/ 582 h 717"/>
                <a:gd name="T24" fmla="*/ 206 w 235"/>
                <a:gd name="T25" fmla="*/ 632 h 717"/>
                <a:gd name="T26" fmla="*/ 226 w 235"/>
                <a:gd name="T27" fmla="*/ 669 h 717"/>
                <a:gd name="T28" fmla="*/ 233 w 235"/>
                <a:gd name="T29" fmla="*/ 694 h 717"/>
                <a:gd name="T30" fmla="*/ 233 w 235"/>
                <a:gd name="T31" fmla="*/ 710 h 717"/>
                <a:gd name="T32" fmla="*/ 232 w 235"/>
                <a:gd name="T33" fmla="*/ 717 h 717"/>
                <a:gd name="T34" fmla="*/ 219 w 235"/>
                <a:gd name="T35" fmla="*/ 705 h 717"/>
                <a:gd name="T36" fmla="*/ 191 w 235"/>
                <a:gd name="T37" fmla="*/ 682 h 717"/>
                <a:gd name="T38" fmla="*/ 156 w 235"/>
                <a:gd name="T39" fmla="*/ 657 h 717"/>
                <a:gd name="T40" fmla="*/ 119 w 235"/>
                <a:gd name="T41" fmla="*/ 630 h 717"/>
                <a:gd name="T42" fmla="*/ 83 w 235"/>
                <a:gd name="T43" fmla="*/ 600 h 717"/>
                <a:gd name="T44" fmla="*/ 50 w 235"/>
                <a:gd name="T45" fmla="*/ 561 h 717"/>
                <a:gd name="T46" fmla="*/ 23 w 235"/>
                <a:gd name="T47" fmla="*/ 515 h 717"/>
                <a:gd name="T48" fmla="*/ 6 w 235"/>
                <a:gd name="T49" fmla="*/ 459 h 717"/>
                <a:gd name="T50" fmla="*/ 0 w 235"/>
                <a:gd name="T51" fmla="*/ 390 h 717"/>
                <a:gd name="T52" fmla="*/ 10 w 235"/>
                <a:gd name="T53" fmla="*/ 306 h 717"/>
                <a:gd name="T54" fmla="*/ 38 w 235"/>
                <a:gd name="T55" fmla="*/ 205 h 717"/>
                <a:gd name="T56" fmla="*/ 62 w 235"/>
                <a:gd name="T57" fmla="*/ 127 h 717"/>
                <a:gd name="T58" fmla="*/ 74 w 235"/>
                <a:gd name="T59" fmla="*/ 69 h 717"/>
                <a:gd name="T60" fmla="*/ 78 w 235"/>
                <a:gd name="T61" fmla="*/ 30 h 717"/>
                <a:gd name="T62" fmla="*/ 78 w 235"/>
                <a:gd name="T63" fmla="*/ 8 h 717"/>
                <a:gd name="T64" fmla="*/ 77 w 235"/>
                <a:gd name="T65"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717">
                  <a:moveTo>
                    <a:pt x="77" y="0"/>
                  </a:moveTo>
                  <a:lnTo>
                    <a:pt x="78" y="2"/>
                  </a:lnTo>
                  <a:lnTo>
                    <a:pt x="81" y="4"/>
                  </a:lnTo>
                  <a:lnTo>
                    <a:pt x="86" y="11"/>
                  </a:lnTo>
                  <a:lnTo>
                    <a:pt x="91" y="18"/>
                  </a:lnTo>
                  <a:lnTo>
                    <a:pt x="96" y="30"/>
                  </a:lnTo>
                  <a:lnTo>
                    <a:pt x="103" y="44"/>
                  </a:lnTo>
                  <a:lnTo>
                    <a:pt x="108" y="62"/>
                  </a:lnTo>
                  <a:lnTo>
                    <a:pt x="112" y="83"/>
                  </a:lnTo>
                  <a:lnTo>
                    <a:pt x="114" y="110"/>
                  </a:lnTo>
                  <a:lnTo>
                    <a:pt x="114" y="140"/>
                  </a:lnTo>
                  <a:lnTo>
                    <a:pt x="112" y="175"/>
                  </a:lnTo>
                  <a:lnTo>
                    <a:pt x="106" y="215"/>
                  </a:lnTo>
                  <a:lnTo>
                    <a:pt x="97" y="261"/>
                  </a:lnTo>
                  <a:lnTo>
                    <a:pt x="88" y="308"/>
                  </a:lnTo>
                  <a:lnTo>
                    <a:pt x="85" y="351"/>
                  </a:lnTo>
                  <a:lnTo>
                    <a:pt x="86" y="391"/>
                  </a:lnTo>
                  <a:lnTo>
                    <a:pt x="90" y="427"/>
                  </a:lnTo>
                  <a:lnTo>
                    <a:pt x="96" y="460"/>
                  </a:lnTo>
                  <a:lnTo>
                    <a:pt x="106" y="489"/>
                  </a:lnTo>
                  <a:lnTo>
                    <a:pt x="118" y="514"/>
                  </a:lnTo>
                  <a:lnTo>
                    <a:pt x="131" y="536"/>
                  </a:lnTo>
                  <a:lnTo>
                    <a:pt x="144" y="552"/>
                  </a:lnTo>
                  <a:lnTo>
                    <a:pt x="171" y="582"/>
                  </a:lnTo>
                  <a:lnTo>
                    <a:pt x="191" y="609"/>
                  </a:lnTo>
                  <a:lnTo>
                    <a:pt x="206" y="632"/>
                  </a:lnTo>
                  <a:lnTo>
                    <a:pt x="218" y="651"/>
                  </a:lnTo>
                  <a:lnTo>
                    <a:pt x="226" y="669"/>
                  </a:lnTo>
                  <a:lnTo>
                    <a:pt x="231" y="683"/>
                  </a:lnTo>
                  <a:lnTo>
                    <a:pt x="233" y="694"/>
                  </a:lnTo>
                  <a:lnTo>
                    <a:pt x="235" y="703"/>
                  </a:lnTo>
                  <a:lnTo>
                    <a:pt x="233" y="710"/>
                  </a:lnTo>
                  <a:lnTo>
                    <a:pt x="232" y="713"/>
                  </a:lnTo>
                  <a:lnTo>
                    <a:pt x="232" y="717"/>
                  </a:lnTo>
                  <a:lnTo>
                    <a:pt x="231" y="717"/>
                  </a:lnTo>
                  <a:lnTo>
                    <a:pt x="219" y="705"/>
                  </a:lnTo>
                  <a:lnTo>
                    <a:pt x="206" y="693"/>
                  </a:lnTo>
                  <a:lnTo>
                    <a:pt x="191" y="682"/>
                  </a:lnTo>
                  <a:lnTo>
                    <a:pt x="174" y="669"/>
                  </a:lnTo>
                  <a:lnTo>
                    <a:pt x="156" y="657"/>
                  </a:lnTo>
                  <a:lnTo>
                    <a:pt x="138" y="644"/>
                  </a:lnTo>
                  <a:lnTo>
                    <a:pt x="119" y="630"/>
                  </a:lnTo>
                  <a:lnTo>
                    <a:pt x="101" y="615"/>
                  </a:lnTo>
                  <a:lnTo>
                    <a:pt x="83" y="600"/>
                  </a:lnTo>
                  <a:lnTo>
                    <a:pt x="67" y="582"/>
                  </a:lnTo>
                  <a:lnTo>
                    <a:pt x="50" y="561"/>
                  </a:lnTo>
                  <a:lnTo>
                    <a:pt x="36" y="540"/>
                  </a:lnTo>
                  <a:lnTo>
                    <a:pt x="23" y="515"/>
                  </a:lnTo>
                  <a:lnTo>
                    <a:pt x="13" y="489"/>
                  </a:lnTo>
                  <a:lnTo>
                    <a:pt x="6" y="459"/>
                  </a:lnTo>
                  <a:lnTo>
                    <a:pt x="1" y="426"/>
                  </a:lnTo>
                  <a:lnTo>
                    <a:pt x="0" y="390"/>
                  </a:lnTo>
                  <a:lnTo>
                    <a:pt x="4" y="351"/>
                  </a:lnTo>
                  <a:lnTo>
                    <a:pt x="10" y="306"/>
                  </a:lnTo>
                  <a:lnTo>
                    <a:pt x="22" y="257"/>
                  </a:lnTo>
                  <a:lnTo>
                    <a:pt x="38" y="205"/>
                  </a:lnTo>
                  <a:lnTo>
                    <a:pt x="51" y="164"/>
                  </a:lnTo>
                  <a:lnTo>
                    <a:pt x="62" y="127"/>
                  </a:lnTo>
                  <a:lnTo>
                    <a:pt x="69" y="96"/>
                  </a:lnTo>
                  <a:lnTo>
                    <a:pt x="74" y="69"/>
                  </a:lnTo>
                  <a:lnTo>
                    <a:pt x="77" y="48"/>
                  </a:lnTo>
                  <a:lnTo>
                    <a:pt x="78" y="30"/>
                  </a:lnTo>
                  <a:lnTo>
                    <a:pt x="78" y="17"/>
                  </a:lnTo>
                  <a:lnTo>
                    <a:pt x="78" y="8"/>
                  </a:lnTo>
                  <a:lnTo>
                    <a:pt x="77" y="2"/>
                  </a:lnTo>
                  <a:lnTo>
                    <a:pt x="77"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7" name="Freeform 16"/>
            <p:cNvSpPr>
              <a:spLocks/>
            </p:cNvSpPr>
            <p:nvPr/>
          </p:nvSpPr>
          <p:spPr bwMode="auto">
            <a:xfrm>
              <a:off x="8508615" y="585620"/>
              <a:ext cx="50812" cy="79869"/>
            </a:xfrm>
            <a:custGeom>
              <a:avLst/>
              <a:gdLst>
                <a:gd name="T0" fmla="*/ 152 w 159"/>
                <a:gd name="T1" fmla="*/ 0 h 253"/>
                <a:gd name="T2" fmla="*/ 153 w 159"/>
                <a:gd name="T3" fmla="*/ 4 h 253"/>
                <a:gd name="T4" fmla="*/ 155 w 159"/>
                <a:gd name="T5" fmla="*/ 12 h 253"/>
                <a:gd name="T6" fmla="*/ 158 w 159"/>
                <a:gd name="T7" fmla="*/ 23 h 253"/>
                <a:gd name="T8" fmla="*/ 159 w 159"/>
                <a:gd name="T9" fmla="*/ 37 h 253"/>
                <a:gd name="T10" fmla="*/ 159 w 159"/>
                <a:gd name="T11" fmla="*/ 55 h 253"/>
                <a:gd name="T12" fmla="*/ 158 w 159"/>
                <a:gd name="T13" fmla="*/ 74 h 253"/>
                <a:gd name="T14" fmla="*/ 152 w 159"/>
                <a:gd name="T15" fmla="*/ 95 h 253"/>
                <a:gd name="T16" fmla="*/ 141 w 159"/>
                <a:gd name="T17" fmla="*/ 114 h 253"/>
                <a:gd name="T18" fmla="*/ 125 w 159"/>
                <a:gd name="T19" fmla="*/ 133 h 253"/>
                <a:gd name="T20" fmla="*/ 103 w 159"/>
                <a:gd name="T21" fmla="*/ 151 h 253"/>
                <a:gd name="T22" fmla="*/ 72 w 159"/>
                <a:gd name="T23" fmla="*/ 173 h 253"/>
                <a:gd name="T24" fmla="*/ 46 w 159"/>
                <a:gd name="T25" fmla="*/ 197 h 253"/>
                <a:gd name="T26" fmla="*/ 25 w 159"/>
                <a:gd name="T27" fmla="*/ 224 h 253"/>
                <a:gd name="T28" fmla="*/ 7 w 159"/>
                <a:gd name="T29" fmla="*/ 253 h 253"/>
                <a:gd name="T30" fmla="*/ 2 w 159"/>
                <a:gd name="T31" fmla="*/ 221 h 253"/>
                <a:gd name="T32" fmla="*/ 0 w 159"/>
                <a:gd name="T33" fmla="*/ 192 h 253"/>
                <a:gd name="T34" fmla="*/ 5 w 159"/>
                <a:gd name="T35" fmla="*/ 164 h 253"/>
                <a:gd name="T36" fmla="*/ 14 w 159"/>
                <a:gd name="T37" fmla="*/ 140 h 253"/>
                <a:gd name="T38" fmla="*/ 27 w 159"/>
                <a:gd name="T39" fmla="*/ 119 h 253"/>
                <a:gd name="T40" fmla="*/ 41 w 159"/>
                <a:gd name="T41" fmla="*/ 101 h 253"/>
                <a:gd name="T42" fmla="*/ 58 w 159"/>
                <a:gd name="T43" fmla="*/ 86 h 253"/>
                <a:gd name="T44" fmla="*/ 73 w 159"/>
                <a:gd name="T45" fmla="*/ 74 h 253"/>
                <a:gd name="T46" fmla="*/ 89 w 159"/>
                <a:gd name="T47" fmla="*/ 64 h 253"/>
                <a:gd name="T48" fmla="*/ 100 w 159"/>
                <a:gd name="T49" fmla="*/ 57 h 253"/>
                <a:gd name="T50" fmla="*/ 109 w 159"/>
                <a:gd name="T51" fmla="*/ 51 h 253"/>
                <a:gd name="T52" fmla="*/ 112 w 159"/>
                <a:gd name="T53" fmla="*/ 50 h 253"/>
                <a:gd name="T54" fmla="*/ 117 w 159"/>
                <a:gd name="T55" fmla="*/ 46 h 253"/>
                <a:gd name="T56" fmla="*/ 125 w 159"/>
                <a:gd name="T57" fmla="*/ 40 h 253"/>
                <a:gd name="T58" fmla="*/ 134 w 159"/>
                <a:gd name="T59" fmla="*/ 31 h 253"/>
                <a:gd name="T60" fmla="*/ 141 w 159"/>
                <a:gd name="T61" fmla="*/ 22 h 253"/>
                <a:gd name="T62" fmla="*/ 148 w 159"/>
                <a:gd name="T63" fmla="*/ 12 h 253"/>
                <a:gd name="T64" fmla="*/ 152 w 159"/>
                <a:gd name="T6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53">
                  <a:moveTo>
                    <a:pt x="152" y="0"/>
                  </a:moveTo>
                  <a:lnTo>
                    <a:pt x="153" y="4"/>
                  </a:lnTo>
                  <a:lnTo>
                    <a:pt x="155" y="12"/>
                  </a:lnTo>
                  <a:lnTo>
                    <a:pt x="158" y="23"/>
                  </a:lnTo>
                  <a:lnTo>
                    <a:pt x="159" y="37"/>
                  </a:lnTo>
                  <a:lnTo>
                    <a:pt x="159" y="55"/>
                  </a:lnTo>
                  <a:lnTo>
                    <a:pt x="158" y="74"/>
                  </a:lnTo>
                  <a:lnTo>
                    <a:pt x="152" y="95"/>
                  </a:lnTo>
                  <a:lnTo>
                    <a:pt x="141" y="114"/>
                  </a:lnTo>
                  <a:lnTo>
                    <a:pt x="125" y="133"/>
                  </a:lnTo>
                  <a:lnTo>
                    <a:pt x="103" y="151"/>
                  </a:lnTo>
                  <a:lnTo>
                    <a:pt x="72" y="173"/>
                  </a:lnTo>
                  <a:lnTo>
                    <a:pt x="46" y="197"/>
                  </a:lnTo>
                  <a:lnTo>
                    <a:pt x="25" y="224"/>
                  </a:lnTo>
                  <a:lnTo>
                    <a:pt x="7" y="253"/>
                  </a:lnTo>
                  <a:lnTo>
                    <a:pt x="2" y="221"/>
                  </a:lnTo>
                  <a:lnTo>
                    <a:pt x="0" y="192"/>
                  </a:lnTo>
                  <a:lnTo>
                    <a:pt x="5" y="164"/>
                  </a:lnTo>
                  <a:lnTo>
                    <a:pt x="14" y="140"/>
                  </a:lnTo>
                  <a:lnTo>
                    <a:pt x="27" y="119"/>
                  </a:lnTo>
                  <a:lnTo>
                    <a:pt x="41" y="101"/>
                  </a:lnTo>
                  <a:lnTo>
                    <a:pt x="58" y="86"/>
                  </a:lnTo>
                  <a:lnTo>
                    <a:pt x="73" y="74"/>
                  </a:lnTo>
                  <a:lnTo>
                    <a:pt x="89" y="64"/>
                  </a:lnTo>
                  <a:lnTo>
                    <a:pt x="100" y="57"/>
                  </a:lnTo>
                  <a:lnTo>
                    <a:pt x="109" y="51"/>
                  </a:lnTo>
                  <a:lnTo>
                    <a:pt x="112" y="50"/>
                  </a:lnTo>
                  <a:lnTo>
                    <a:pt x="117" y="46"/>
                  </a:lnTo>
                  <a:lnTo>
                    <a:pt x="125" y="40"/>
                  </a:lnTo>
                  <a:lnTo>
                    <a:pt x="134" y="31"/>
                  </a:lnTo>
                  <a:lnTo>
                    <a:pt x="141" y="22"/>
                  </a:lnTo>
                  <a:lnTo>
                    <a:pt x="148" y="12"/>
                  </a:lnTo>
                  <a:lnTo>
                    <a:pt x="152"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8" name="Freeform 17"/>
            <p:cNvSpPr>
              <a:spLocks/>
            </p:cNvSpPr>
            <p:nvPr/>
          </p:nvSpPr>
          <p:spPr bwMode="auto">
            <a:xfrm>
              <a:off x="8497399" y="630470"/>
              <a:ext cx="83841" cy="126144"/>
            </a:xfrm>
            <a:custGeom>
              <a:avLst/>
              <a:gdLst>
                <a:gd name="T0" fmla="*/ 219 w 264"/>
                <a:gd name="T1" fmla="*/ 0 h 397"/>
                <a:gd name="T2" fmla="*/ 222 w 264"/>
                <a:gd name="T3" fmla="*/ 0 h 397"/>
                <a:gd name="T4" fmla="*/ 229 w 264"/>
                <a:gd name="T5" fmla="*/ 1 h 397"/>
                <a:gd name="T6" fmla="*/ 238 w 264"/>
                <a:gd name="T7" fmla="*/ 5 h 397"/>
                <a:gd name="T8" fmla="*/ 249 w 264"/>
                <a:gd name="T9" fmla="*/ 13 h 397"/>
                <a:gd name="T10" fmla="*/ 258 w 264"/>
                <a:gd name="T11" fmla="*/ 25 h 397"/>
                <a:gd name="T12" fmla="*/ 259 w 264"/>
                <a:gd name="T13" fmla="*/ 28 h 397"/>
                <a:gd name="T14" fmla="*/ 261 w 264"/>
                <a:gd name="T15" fmla="*/ 33 h 397"/>
                <a:gd name="T16" fmla="*/ 263 w 264"/>
                <a:gd name="T17" fmla="*/ 40 h 397"/>
                <a:gd name="T18" fmla="*/ 264 w 264"/>
                <a:gd name="T19" fmla="*/ 48 h 397"/>
                <a:gd name="T20" fmla="*/ 264 w 264"/>
                <a:gd name="T21" fmla="*/ 60 h 397"/>
                <a:gd name="T22" fmla="*/ 261 w 264"/>
                <a:gd name="T23" fmla="*/ 73 h 397"/>
                <a:gd name="T24" fmla="*/ 255 w 264"/>
                <a:gd name="T25" fmla="*/ 88 h 397"/>
                <a:gd name="T26" fmla="*/ 246 w 264"/>
                <a:gd name="T27" fmla="*/ 105 h 397"/>
                <a:gd name="T28" fmla="*/ 232 w 264"/>
                <a:gd name="T29" fmla="*/ 125 h 397"/>
                <a:gd name="T30" fmla="*/ 213 w 264"/>
                <a:gd name="T31" fmla="*/ 147 h 397"/>
                <a:gd name="T32" fmla="*/ 187 w 264"/>
                <a:gd name="T33" fmla="*/ 172 h 397"/>
                <a:gd name="T34" fmla="*/ 156 w 264"/>
                <a:gd name="T35" fmla="*/ 199 h 397"/>
                <a:gd name="T36" fmla="*/ 124 w 264"/>
                <a:gd name="T37" fmla="*/ 227 h 397"/>
                <a:gd name="T38" fmla="*/ 100 w 264"/>
                <a:gd name="T39" fmla="*/ 254 h 397"/>
                <a:gd name="T40" fmla="*/ 82 w 264"/>
                <a:gd name="T41" fmla="*/ 278 h 397"/>
                <a:gd name="T42" fmla="*/ 69 w 264"/>
                <a:gd name="T43" fmla="*/ 301 h 397"/>
                <a:gd name="T44" fmla="*/ 60 w 264"/>
                <a:gd name="T45" fmla="*/ 323 h 397"/>
                <a:gd name="T46" fmla="*/ 55 w 264"/>
                <a:gd name="T47" fmla="*/ 341 h 397"/>
                <a:gd name="T48" fmla="*/ 54 w 264"/>
                <a:gd name="T49" fmla="*/ 358 h 397"/>
                <a:gd name="T50" fmla="*/ 54 w 264"/>
                <a:gd name="T51" fmla="*/ 372 h 397"/>
                <a:gd name="T52" fmla="*/ 55 w 264"/>
                <a:gd name="T53" fmla="*/ 382 h 397"/>
                <a:gd name="T54" fmla="*/ 58 w 264"/>
                <a:gd name="T55" fmla="*/ 390 h 397"/>
                <a:gd name="T56" fmla="*/ 59 w 264"/>
                <a:gd name="T57" fmla="*/ 395 h 397"/>
                <a:gd name="T58" fmla="*/ 60 w 264"/>
                <a:gd name="T59" fmla="*/ 397 h 397"/>
                <a:gd name="T60" fmla="*/ 58 w 264"/>
                <a:gd name="T61" fmla="*/ 396 h 397"/>
                <a:gd name="T62" fmla="*/ 54 w 264"/>
                <a:gd name="T63" fmla="*/ 392 h 397"/>
                <a:gd name="T64" fmla="*/ 46 w 264"/>
                <a:gd name="T65" fmla="*/ 387 h 397"/>
                <a:gd name="T66" fmla="*/ 37 w 264"/>
                <a:gd name="T67" fmla="*/ 379 h 397"/>
                <a:gd name="T68" fmla="*/ 28 w 264"/>
                <a:gd name="T69" fmla="*/ 370 h 397"/>
                <a:gd name="T70" fmla="*/ 18 w 264"/>
                <a:gd name="T71" fmla="*/ 359 h 397"/>
                <a:gd name="T72" fmla="*/ 10 w 264"/>
                <a:gd name="T73" fmla="*/ 345 h 397"/>
                <a:gd name="T74" fmla="*/ 4 w 264"/>
                <a:gd name="T75" fmla="*/ 330 h 397"/>
                <a:gd name="T76" fmla="*/ 0 w 264"/>
                <a:gd name="T77" fmla="*/ 313 h 397"/>
                <a:gd name="T78" fmla="*/ 0 w 264"/>
                <a:gd name="T79" fmla="*/ 294 h 397"/>
                <a:gd name="T80" fmla="*/ 5 w 264"/>
                <a:gd name="T81" fmla="*/ 272 h 397"/>
                <a:gd name="T82" fmla="*/ 14 w 264"/>
                <a:gd name="T83" fmla="*/ 249 h 397"/>
                <a:gd name="T84" fmla="*/ 29 w 264"/>
                <a:gd name="T85" fmla="*/ 225 h 397"/>
                <a:gd name="T86" fmla="*/ 53 w 264"/>
                <a:gd name="T87" fmla="*/ 199 h 397"/>
                <a:gd name="T88" fmla="*/ 83 w 264"/>
                <a:gd name="T89" fmla="*/ 171 h 397"/>
                <a:gd name="T90" fmla="*/ 117 w 264"/>
                <a:gd name="T91" fmla="*/ 142 h 397"/>
                <a:gd name="T92" fmla="*/ 145 w 264"/>
                <a:gd name="T93" fmla="*/ 116 h 397"/>
                <a:gd name="T94" fmla="*/ 167 w 264"/>
                <a:gd name="T95" fmla="*/ 94 h 397"/>
                <a:gd name="T96" fmla="*/ 185 w 264"/>
                <a:gd name="T97" fmla="*/ 75 h 397"/>
                <a:gd name="T98" fmla="*/ 199 w 264"/>
                <a:gd name="T99" fmla="*/ 57 h 397"/>
                <a:gd name="T100" fmla="*/ 209 w 264"/>
                <a:gd name="T101" fmla="*/ 43 h 397"/>
                <a:gd name="T102" fmla="*/ 215 w 264"/>
                <a:gd name="T103" fmla="*/ 32 h 397"/>
                <a:gd name="T104" fmla="*/ 219 w 264"/>
                <a:gd name="T105" fmla="*/ 22 h 397"/>
                <a:gd name="T106" fmla="*/ 222 w 264"/>
                <a:gd name="T107" fmla="*/ 14 h 397"/>
                <a:gd name="T108" fmla="*/ 222 w 264"/>
                <a:gd name="T109" fmla="*/ 9 h 397"/>
                <a:gd name="T110" fmla="*/ 222 w 264"/>
                <a:gd name="T111" fmla="*/ 4 h 397"/>
                <a:gd name="T112" fmla="*/ 220 w 264"/>
                <a:gd name="T113" fmla="*/ 1 h 397"/>
                <a:gd name="T114" fmla="*/ 220 w 264"/>
                <a:gd name="T115" fmla="*/ 0 h 397"/>
                <a:gd name="T116" fmla="*/ 219 w 264"/>
                <a:gd name="T1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397">
                  <a:moveTo>
                    <a:pt x="219" y="0"/>
                  </a:moveTo>
                  <a:lnTo>
                    <a:pt x="222" y="0"/>
                  </a:lnTo>
                  <a:lnTo>
                    <a:pt x="229" y="1"/>
                  </a:lnTo>
                  <a:lnTo>
                    <a:pt x="238" y="5"/>
                  </a:lnTo>
                  <a:lnTo>
                    <a:pt x="249" y="13"/>
                  </a:lnTo>
                  <a:lnTo>
                    <a:pt x="258" y="25"/>
                  </a:lnTo>
                  <a:lnTo>
                    <a:pt x="259" y="28"/>
                  </a:lnTo>
                  <a:lnTo>
                    <a:pt x="261" y="33"/>
                  </a:lnTo>
                  <a:lnTo>
                    <a:pt x="263" y="40"/>
                  </a:lnTo>
                  <a:lnTo>
                    <a:pt x="264" y="48"/>
                  </a:lnTo>
                  <a:lnTo>
                    <a:pt x="264" y="60"/>
                  </a:lnTo>
                  <a:lnTo>
                    <a:pt x="261" y="73"/>
                  </a:lnTo>
                  <a:lnTo>
                    <a:pt x="255" y="88"/>
                  </a:lnTo>
                  <a:lnTo>
                    <a:pt x="246" y="105"/>
                  </a:lnTo>
                  <a:lnTo>
                    <a:pt x="232" y="125"/>
                  </a:lnTo>
                  <a:lnTo>
                    <a:pt x="213" y="147"/>
                  </a:lnTo>
                  <a:lnTo>
                    <a:pt x="187" y="172"/>
                  </a:lnTo>
                  <a:lnTo>
                    <a:pt x="156" y="199"/>
                  </a:lnTo>
                  <a:lnTo>
                    <a:pt x="124" y="227"/>
                  </a:lnTo>
                  <a:lnTo>
                    <a:pt x="100" y="254"/>
                  </a:lnTo>
                  <a:lnTo>
                    <a:pt x="82" y="278"/>
                  </a:lnTo>
                  <a:lnTo>
                    <a:pt x="69" y="301"/>
                  </a:lnTo>
                  <a:lnTo>
                    <a:pt x="60" y="323"/>
                  </a:lnTo>
                  <a:lnTo>
                    <a:pt x="55" y="341"/>
                  </a:lnTo>
                  <a:lnTo>
                    <a:pt x="54" y="358"/>
                  </a:lnTo>
                  <a:lnTo>
                    <a:pt x="54" y="372"/>
                  </a:lnTo>
                  <a:lnTo>
                    <a:pt x="55" y="382"/>
                  </a:lnTo>
                  <a:lnTo>
                    <a:pt x="58" y="390"/>
                  </a:lnTo>
                  <a:lnTo>
                    <a:pt x="59" y="395"/>
                  </a:lnTo>
                  <a:lnTo>
                    <a:pt x="60" y="397"/>
                  </a:lnTo>
                  <a:lnTo>
                    <a:pt x="58" y="396"/>
                  </a:lnTo>
                  <a:lnTo>
                    <a:pt x="54" y="392"/>
                  </a:lnTo>
                  <a:lnTo>
                    <a:pt x="46" y="387"/>
                  </a:lnTo>
                  <a:lnTo>
                    <a:pt x="37" y="379"/>
                  </a:lnTo>
                  <a:lnTo>
                    <a:pt x="28" y="370"/>
                  </a:lnTo>
                  <a:lnTo>
                    <a:pt x="18" y="359"/>
                  </a:lnTo>
                  <a:lnTo>
                    <a:pt x="10" y="345"/>
                  </a:lnTo>
                  <a:lnTo>
                    <a:pt x="4" y="330"/>
                  </a:lnTo>
                  <a:lnTo>
                    <a:pt x="0" y="313"/>
                  </a:lnTo>
                  <a:lnTo>
                    <a:pt x="0" y="294"/>
                  </a:lnTo>
                  <a:lnTo>
                    <a:pt x="5" y="272"/>
                  </a:lnTo>
                  <a:lnTo>
                    <a:pt x="14" y="249"/>
                  </a:lnTo>
                  <a:lnTo>
                    <a:pt x="29" y="225"/>
                  </a:lnTo>
                  <a:lnTo>
                    <a:pt x="53" y="199"/>
                  </a:lnTo>
                  <a:lnTo>
                    <a:pt x="83" y="171"/>
                  </a:lnTo>
                  <a:lnTo>
                    <a:pt x="117" y="142"/>
                  </a:lnTo>
                  <a:lnTo>
                    <a:pt x="145" y="116"/>
                  </a:lnTo>
                  <a:lnTo>
                    <a:pt x="167" y="94"/>
                  </a:lnTo>
                  <a:lnTo>
                    <a:pt x="185" y="75"/>
                  </a:lnTo>
                  <a:lnTo>
                    <a:pt x="199" y="57"/>
                  </a:lnTo>
                  <a:lnTo>
                    <a:pt x="209" y="43"/>
                  </a:lnTo>
                  <a:lnTo>
                    <a:pt x="215" y="32"/>
                  </a:lnTo>
                  <a:lnTo>
                    <a:pt x="219" y="22"/>
                  </a:lnTo>
                  <a:lnTo>
                    <a:pt x="222" y="14"/>
                  </a:lnTo>
                  <a:lnTo>
                    <a:pt x="222" y="9"/>
                  </a:lnTo>
                  <a:lnTo>
                    <a:pt x="222" y="4"/>
                  </a:lnTo>
                  <a:lnTo>
                    <a:pt x="220" y="1"/>
                  </a:lnTo>
                  <a:lnTo>
                    <a:pt x="220" y="0"/>
                  </a:lnTo>
                  <a:lnTo>
                    <a:pt x="219"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sp>
          <p:nvSpPr>
            <p:cNvPr id="19" name="Freeform 18"/>
            <p:cNvSpPr>
              <a:spLocks noEditPoints="1"/>
            </p:cNvSpPr>
            <p:nvPr/>
          </p:nvSpPr>
          <p:spPr bwMode="auto">
            <a:xfrm>
              <a:off x="8634807" y="647288"/>
              <a:ext cx="67327" cy="54514"/>
            </a:xfrm>
            <a:custGeom>
              <a:avLst/>
              <a:gdLst>
                <a:gd name="T0" fmla="*/ 110 w 211"/>
                <a:gd name="T1" fmla="*/ 19 h 172"/>
                <a:gd name="T2" fmla="*/ 92 w 211"/>
                <a:gd name="T3" fmla="*/ 31 h 172"/>
                <a:gd name="T4" fmla="*/ 83 w 211"/>
                <a:gd name="T5" fmla="*/ 40 h 172"/>
                <a:gd name="T6" fmla="*/ 78 w 211"/>
                <a:gd name="T7" fmla="*/ 40 h 172"/>
                <a:gd name="T8" fmla="*/ 75 w 211"/>
                <a:gd name="T9" fmla="*/ 41 h 172"/>
                <a:gd name="T10" fmla="*/ 73 w 211"/>
                <a:gd name="T11" fmla="*/ 57 h 172"/>
                <a:gd name="T12" fmla="*/ 84 w 211"/>
                <a:gd name="T13" fmla="*/ 79 h 172"/>
                <a:gd name="T14" fmla="*/ 107 w 211"/>
                <a:gd name="T15" fmla="*/ 91 h 172"/>
                <a:gd name="T16" fmla="*/ 133 w 211"/>
                <a:gd name="T17" fmla="*/ 91 h 172"/>
                <a:gd name="T18" fmla="*/ 153 w 211"/>
                <a:gd name="T19" fmla="*/ 78 h 172"/>
                <a:gd name="T20" fmla="*/ 159 w 211"/>
                <a:gd name="T21" fmla="*/ 50 h 172"/>
                <a:gd name="T22" fmla="*/ 142 w 211"/>
                <a:gd name="T23" fmla="*/ 54 h 172"/>
                <a:gd name="T24" fmla="*/ 124 w 211"/>
                <a:gd name="T25" fmla="*/ 60 h 172"/>
                <a:gd name="T26" fmla="*/ 110 w 211"/>
                <a:gd name="T27" fmla="*/ 61 h 172"/>
                <a:gd name="T28" fmla="*/ 103 w 211"/>
                <a:gd name="T29" fmla="*/ 50 h 172"/>
                <a:gd name="T30" fmla="*/ 109 w 211"/>
                <a:gd name="T31" fmla="*/ 40 h 172"/>
                <a:gd name="T32" fmla="*/ 121 w 211"/>
                <a:gd name="T33" fmla="*/ 38 h 172"/>
                <a:gd name="T34" fmla="*/ 133 w 211"/>
                <a:gd name="T35" fmla="*/ 37 h 172"/>
                <a:gd name="T36" fmla="*/ 136 w 211"/>
                <a:gd name="T37" fmla="*/ 32 h 172"/>
                <a:gd name="T38" fmla="*/ 137 w 211"/>
                <a:gd name="T39" fmla="*/ 27 h 172"/>
                <a:gd name="T40" fmla="*/ 137 w 211"/>
                <a:gd name="T41" fmla="*/ 22 h 172"/>
                <a:gd name="T42" fmla="*/ 123 w 211"/>
                <a:gd name="T43" fmla="*/ 18 h 172"/>
                <a:gd name="T44" fmla="*/ 100 w 211"/>
                <a:gd name="T45" fmla="*/ 1 h 172"/>
                <a:gd name="T46" fmla="*/ 146 w 211"/>
                <a:gd name="T47" fmla="*/ 13 h 172"/>
                <a:gd name="T48" fmla="*/ 178 w 211"/>
                <a:gd name="T49" fmla="*/ 34 h 172"/>
                <a:gd name="T50" fmla="*/ 197 w 211"/>
                <a:gd name="T51" fmla="*/ 63 h 172"/>
                <a:gd name="T52" fmla="*/ 207 w 211"/>
                <a:gd name="T53" fmla="*/ 93 h 172"/>
                <a:gd name="T54" fmla="*/ 211 w 211"/>
                <a:gd name="T55" fmla="*/ 124 h 172"/>
                <a:gd name="T56" fmla="*/ 209 w 211"/>
                <a:gd name="T57" fmla="*/ 152 h 172"/>
                <a:gd name="T58" fmla="*/ 205 w 211"/>
                <a:gd name="T59" fmla="*/ 172 h 172"/>
                <a:gd name="T60" fmla="*/ 188 w 211"/>
                <a:gd name="T61" fmla="*/ 167 h 172"/>
                <a:gd name="T62" fmla="*/ 180 w 211"/>
                <a:gd name="T63" fmla="*/ 149 h 172"/>
                <a:gd name="T64" fmla="*/ 189 w 211"/>
                <a:gd name="T65" fmla="*/ 134 h 172"/>
                <a:gd name="T66" fmla="*/ 174 w 211"/>
                <a:gd name="T67" fmla="*/ 120 h 172"/>
                <a:gd name="T68" fmla="*/ 146 w 211"/>
                <a:gd name="T69" fmla="*/ 114 h 172"/>
                <a:gd name="T70" fmla="*/ 112 w 211"/>
                <a:gd name="T71" fmla="*/ 109 h 172"/>
                <a:gd name="T72" fmla="*/ 75 w 211"/>
                <a:gd name="T73" fmla="*/ 96 h 172"/>
                <a:gd name="T74" fmla="*/ 46 w 211"/>
                <a:gd name="T75" fmla="*/ 68 h 172"/>
                <a:gd name="T76" fmla="*/ 25 w 211"/>
                <a:gd name="T77" fmla="*/ 37 h 172"/>
                <a:gd name="T78" fmla="*/ 7 w 211"/>
                <a:gd name="T79" fmla="*/ 14 h 172"/>
                <a:gd name="T80" fmla="*/ 37 w 211"/>
                <a:gd name="T81"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172">
                  <a:moveTo>
                    <a:pt x="123" y="18"/>
                  </a:moveTo>
                  <a:lnTo>
                    <a:pt x="110" y="19"/>
                  </a:lnTo>
                  <a:lnTo>
                    <a:pt x="100" y="24"/>
                  </a:lnTo>
                  <a:lnTo>
                    <a:pt x="92" y="31"/>
                  </a:lnTo>
                  <a:lnTo>
                    <a:pt x="86" y="38"/>
                  </a:lnTo>
                  <a:lnTo>
                    <a:pt x="83" y="40"/>
                  </a:lnTo>
                  <a:lnTo>
                    <a:pt x="80" y="40"/>
                  </a:lnTo>
                  <a:lnTo>
                    <a:pt x="78" y="40"/>
                  </a:lnTo>
                  <a:lnTo>
                    <a:pt x="77" y="41"/>
                  </a:lnTo>
                  <a:lnTo>
                    <a:pt x="75" y="41"/>
                  </a:lnTo>
                  <a:lnTo>
                    <a:pt x="74" y="43"/>
                  </a:lnTo>
                  <a:lnTo>
                    <a:pt x="73" y="57"/>
                  </a:lnTo>
                  <a:lnTo>
                    <a:pt x="77" y="69"/>
                  </a:lnTo>
                  <a:lnTo>
                    <a:pt x="84" y="79"/>
                  </a:lnTo>
                  <a:lnTo>
                    <a:pt x="95" y="86"/>
                  </a:lnTo>
                  <a:lnTo>
                    <a:pt x="107" y="91"/>
                  </a:lnTo>
                  <a:lnTo>
                    <a:pt x="120" y="92"/>
                  </a:lnTo>
                  <a:lnTo>
                    <a:pt x="133" y="91"/>
                  </a:lnTo>
                  <a:lnTo>
                    <a:pt x="145" y="87"/>
                  </a:lnTo>
                  <a:lnTo>
                    <a:pt x="153" y="78"/>
                  </a:lnTo>
                  <a:lnTo>
                    <a:pt x="159" y="66"/>
                  </a:lnTo>
                  <a:lnTo>
                    <a:pt x="159" y="50"/>
                  </a:lnTo>
                  <a:lnTo>
                    <a:pt x="151" y="51"/>
                  </a:lnTo>
                  <a:lnTo>
                    <a:pt x="142" y="54"/>
                  </a:lnTo>
                  <a:lnTo>
                    <a:pt x="133" y="56"/>
                  </a:lnTo>
                  <a:lnTo>
                    <a:pt x="124" y="60"/>
                  </a:lnTo>
                  <a:lnTo>
                    <a:pt x="116" y="61"/>
                  </a:lnTo>
                  <a:lnTo>
                    <a:pt x="110" y="61"/>
                  </a:lnTo>
                  <a:lnTo>
                    <a:pt x="105" y="57"/>
                  </a:lnTo>
                  <a:lnTo>
                    <a:pt x="103" y="50"/>
                  </a:lnTo>
                  <a:lnTo>
                    <a:pt x="105" y="43"/>
                  </a:lnTo>
                  <a:lnTo>
                    <a:pt x="109" y="40"/>
                  </a:lnTo>
                  <a:lnTo>
                    <a:pt x="115" y="40"/>
                  </a:lnTo>
                  <a:lnTo>
                    <a:pt x="121" y="38"/>
                  </a:lnTo>
                  <a:lnTo>
                    <a:pt x="128" y="38"/>
                  </a:lnTo>
                  <a:lnTo>
                    <a:pt x="133" y="37"/>
                  </a:lnTo>
                  <a:lnTo>
                    <a:pt x="134" y="34"/>
                  </a:lnTo>
                  <a:lnTo>
                    <a:pt x="136" y="32"/>
                  </a:lnTo>
                  <a:lnTo>
                    <a:pt x="137" y="29"/>
                  </a:lnTo>
                  <a:lnTo>
                    <a:pt x="137" y="27"/>
                  </a:lnTo>
                  <a:lnTo>
                    <a:pt x="137" y="23"/>
                  </a:lnTo>
                  <a:lnTo>
                    <a:pt x="137" y="22"/>
                  </a:lnTo>
                  <a:lnTo>
                    <a:pt x="134" y="20"/>
                  </a:lnTo>
                  <a:lnTo>
                    <a:pt x="123" y="18"/>
                  </a:lnTo>
                  <a:close/>
                  <a:moveTo>
                    <a:pt x="70" y="0"/>
                  </a:moveTo>
                  <a:lnTo>
                    <a:pt x="100" y="1"/>
                  </a:lnTo>
                  <a:lnTo>
                    <a:pt x="124" y="5"/>
                  </a:lnTo>
                  <a:lnTo>
                    <a:pt x="146" y="13"/>
                  </a:lnTo>
                  <a:lnTo>
                    <a:pt x="162" y="23"/>
                  </a:lnTo>
                  <a:lnTo>
                    <a:pt x="178" y="34"/>
                  </a:lnTo>
                  <a:lnTo>
                    <a:pt x="188" y="47"/>
                  </a:lnTo>
                  <a:lnTo>
                    <a:pt x="197" y="63"/>
                  </a:lnTo>
                  <a:lnTo>
                    <a:pt x="203" y="78"/>
                  </a:lnTo>
                  <a:lnTo>
                    <a:pt x="207" y="93"/>
                  </a:lnTo>
                  <a:lnTo>
                    <a:pt x="210" y="110"/>
                  </a:lnTo>
                  <a:lnTo>
                    <a:pt x="211" y="124"/>
                  </a:lnTo>
                  <a:lnTo>
                    <a:pt x="211" y="139"/>
                  </a:lnTo>
                  <a:lnTo>
                    <a:pt x="209" y="152"/>
                  </a:lnTo>
                  <a:lnTo>
                    <a:pt x="207" y="164"/>
                  </a:lnTo>
                  <a:lnTo>
                    <a:pt x="205" y="172"/>
                  </a:lnTo>
                  <a:lnTo>
                    <a:pt x="196" y="171"/>
                  </a:lnTo>
                  <a:lnTo>
                    <a:pt x="188" y="167"/>
                  </a:lnTo>
                  <a:lnTo>
                    <a:pt x="183" y="158"/>
                  </a:lnTo>
                  <a:lnTo>
                    <a:pt x="180" y="149"/>
                  </a:lnTo>
                  <a:lnTo>
                    <a:pt x="183" y="141"/>
                  </a:lnTo>
                  <a:lnTo>
                    <a:pt x="189" y="134"/>
                  </a:lnTo>
                  <a:lnTo>
                    <a:pt x="183" y="125"/>
                  </a:lnTo>
                  <a:lnTo>
                    <a:pt x="174" y="120"/>
                  </a:lnTo>
                  <a:lnTo>
                    <a:pt x="161" y="116"/>
                  </a:lnTo>
                  <a:lnTo>
                    <a:pt x="146" y="114"/>
                  </a:lnTo>
                  <a:lnTo>
                    <a:pt x="129" y="111"/>
                  </a:lnTo>
                  <a:lnTo>
                    <a:pt x="112" y="109"/>
                  </a:lnTo>
                  <a:lnTo>
                    <a:pt x="95" y="103"/>
                  </a:lnTo>
                  <a:lnTo>
                    <a:pt x="75" y="96"/>
                  </a:lnTo>
                  <a:lnTo>
                    <a:pt x="60" y="83"/>
                  </a:lnTo>
                  <a:lnTo>
                    <a:pt x="46" y="68"/>
                  </a:lnTo>
                  <a:lnTo>
                    <a:pt x="36" y="52"/>
                  </a:lnTo>
                  <a:lnTo>
                    <a:pt x="25" y="37"/>
                  </a:lnTo>
                  <a:lnTo>
                    <a:pt x="16" y="23"/>
                  </a:lnTo>
                  <a:lnTo>
                    <a:pt x="7" y="14"/>
                  </a:lnTo>
                  <a:lnTo>
                    <a:pt x="0" y="9"/>
                  </a:lnTo>
                  <a:lnTo>
                    <a:pt x="37" y="3"/>
                  </a:lnTo>
                  <a:lnTo>
                    <a:pt x="7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pPr fontAlgn="auto">
                <a:spcBef>
                  <a:spcPts val="0"/>
                </a:spcBef>
                <a:spcAft>
                  <a:spcPts val="0"/>
                </a:spcAft>
              </a:pPr>
              <a:endParaRPr lang="en-GB" sz="1800" dirty="0">
                <a:solidFill>
                  <a:srgbClr val="2F2F2F"/>
                </a:solidFill>
                <a:latin typeface="Calibri"/>
                <a:cs typeface="+mn-cs"/>
              </a:endParaRPr>
            </a:p>
          </p:txBody>
        </p:sp>
      </p:grpSp>
    </p:spTree>
    <p:extLst>
      <p:ext uri="{BB962C8B-B14F-4D97-AF65-F5344CB8AC3E}">
        <p14:creationId xmlns:p14="http://schemas.microsoft.com/office/powerpoint/2010/main" xmlns="" val="35090072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hdr="0"/>
  <p:txStyles>
    <p:titleStyle>
      <a:lvl1pPr algn="l" defTabSz="914400" rtl="0" eaLnBrk="1" latinLnBrk="0" hangingPunct="1">
        <a:spcBef>
          <a:spcPct val="0"/>
        </a:spcBef>
        <a:buNone/>
        <a:defRPr sz="3200" kern="1200" cap="all" baseline="0">
          <a:solidFill>
            <a:srgbClr val="39B9BE"/>
          </a:solidFill>
          <a:latin typeface="+mj-lt"/>
          <a:ea typeface="+mj-ea"/>
          <a:cs typeface="+mj-cs"/>
        </a:defRPr>
      </a:lvl1pPr>
    </p:titleStyle>
    <p:bodyStyle>
      <a:lvl1pPr marL="269875" indent="-269875" algn="l" defTabSz="914400" rtl="0" eaLnBrk="1" latinLnBrk="0" hangingPunct="1">
        <a:spcBef>
          <a:spcPct val="20000"/>
        </a:spcBef>
        <a:buClr>
          <a:srgbClr val="39B9BE"/>
        </a:buClr>
        <a:buFont typeface="Calibri" panose="020F0502020204030204" pitchFamily="34" charset="0"/>
        <a:buChar char="&gt;"/>
        <a:defRPr sz="2400" kern="1200">
          <a:solidFill>
            <a:schemeClr val="tx1"/>
          </a:solidFill>
          <a:latin typeface="+mn-lt"/>
          <a:ea typeface="+mn-ea"/>
          <a:cs typeface="+mn-cs"/>
        </a:defRPr>
      </a:lvl1pPr>
      <a:lvl2pPr marL="541338" indent="-271463" algn="l" defTabSz="914400" rtl="0" eaLnBrk="1" latinLnBrk="0" hangingPunct="1">
        <a:spcBef>
          <a:spcPct val="20000"/>
        </a:spcBef>
        <a:buClr>
          <a:srgbClr val="39B9BE"/>
        </a:buClr>
        <a:buFont typeface="Arial" panose="020B0604020202020204" pitchFamily="34" charset="0"/>
        <a:buChar char="•"/>
        <a:defRPr sz="2000" kern="1200">
          <a:solidFill>
            <a:schemeClr val="tx1"/>
          </a:solidFill>
          <a:latin typeface="+mn-lt"/>
          <a:ea typeface="+mn-ea"/>
          <a:cs typeface="+mn-cs"/>
        </a:defRPr>
      </a:lvl2pPr>
      <a:lvl3pPr marL="809625" indent="-266700" algn="l" defTabSz="914400" rtl="0" eaLnBrk="1" latinLnBrk="0" hangingPunct="1">
        <a:spcBef>
          <a:spcPct val="20000"/>
        </a:spcBef>
        <a:buClr>
          <a:srgbClr val="39B9BE"/>
        </a:buClr>
        <a:buFont typeface="Calibri" panose="020F0502020204030204" pitchFamily="34" charset="0"/>
        <a:buChar char="-"/>
        <a:defRPr sz="1800" kern="1200">
          <a:solidFill>
            <a:schemeClr val="tx1"/>
          </a:solidFill>
          <a:latin typeface="+mn-lt"/>
          <a:ea typeface="+mn-ea"/>
          <a:cs typeface="+mn-cs"/>
        </a:defRPr>
      </a:lvl3pPr>
      <a:lvl4pPr marL="1076325" indent="-266700" algn="l" defTabSz="914400" rtl="0" eaLnBrk="1" latinLnBrk="0" hangingPunct="1">
        <a:spcBef>
          <a:spcPct val="20000"/>
        </a:spcBef>
        <a:buClr>
          <a:srgbClr val="39B9BE"/>
        </a:buClr>
        <a:buFont typeface="Calibri" panose="020F0502020204030204" pitchFamily="34" charset="0"/>
        <a:buChar char="&gt;"/>
        <a:defRPr sz="1600" kern="1200">
          <a:solidFill>
            <a:schemeClr val="tx1"/>
          </a:solidFill>
          <a:latin typeface="+mn-lt"/>
          <a:ea typeface="+mn-ea"/>
          <a:cs typeface="+mn-cs"/>
        </a:defRPr>
      </a:lvl4pPr>
      <a:lvl5pPr marL="1257300" indent="-180975" algn="l" defTabSz="914400" rtl="0" eaLnBrk="1" latinLnBrk="0" hangingPunct="1">
        <a:spcBef>
          <a:spcPct val="20000"/>
        </a:spcBef>
        <a:buClr>
          <a:srgbClr val="39B9BE"/>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5D2FE64-38BA-49A8-AFE6-051553494EBA}" type="datetimeFigureOut">
              <a:rPr lang="nl-BE" smtClean="0">
                <a:solidFill>
                  <a:prstClr val="black">
                    <a:tint val="75000"/>
                  </a:prstClr>
                </a:solidFill>
                <a:latin typeface="Calibri"/>
                <a:cs typeface="+mn-cs"/>
              </a:rPr>
              <a:pPr fontAlgn="auto">
                <a:spcBef>
                  <a:spcPts val="0"/>
                </a:spcBef>
                <a:spcAft>
                  <a:spcPts val="0"/>
                </a:spcAft>
              </a:pPr>
              <a:t>27/03/2018</a:t>
            </a:fld>
            <a:endParaRPr lang="nl-BE">
              <a:solidFill>
                <a:prstClr val="black">
                  <a:tint val="75000"/>
                </a:prstClr>
              </a:solidFill>
              <a:latin typeface="Calibri"/>
              <a:cs typeface="+mn-cs"/>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BE">
              <a:solidFill>
                <a:prstClr val="black">
                  <a:tint val="75000"/>
                </a:prstClr>
              </a:solidFill>
              <a:latin typeface="Calibri"/>
              <a:cs typeface="+mn-cs"/>
            </a:endParaRPr>
          </a:p>
        </p:txBody>
      </p:sp>
    </p:spTree>
    <p:extLst>
      <p:ext uri="{BB962C8B-B14F-4D97-AF65-F5344CB8AC3E}">
        <p14:creationId xmlns:p14="http://schemas.microsoft.com/office/powerpoint/2010/main" xmlns="" val="109706668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p:txStyles>
    <p:titleStyle>
      <a:lvl1pPr algn="ctr" defTabSz="914400" rtl="0" eaLnBrk="1" latinLnBrk="0" hangingPunct="1">
        <a:spcBef>
          <a:spcPct val="0"/>
        </a:spcBef>
        <a:buNone/>
        <a:defRPr sz="36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587BCA9-0178-4BA9-8FF7-C9FE0984D7B4}" type="datetimeFigureOut">
              <a:rPr lang="nl-BE" smtClean="0">
                <a:solidFill>
                  <a:prstClr val="black">
                    <a:tint val="75000"/>
                  </a:prstClr>
                </a:solidFill>
                <a:latin typeface="Calibri"/>
                <a:cs typeface="+mn-cs"/>
              </a:rPr>
              <a:pPr fontAlgn="auto">
                <a:spcBef>
                  <a:spcPts val="0"/>
                </a:spcBef>
                <a:spcAft>
                  <a:spcPts val="0"/>
                </a:spcAft>
              </a:pPr>
              <a:t>27/03/2018</a:t>
            </a:fld>
            <a:endParaRPr lang="nl-BE">
              <a:solidFill>
                <a:prstClr val="black">
                  <a:tint val="75000"/>
                </a:prstClr>
              </a:solidFill>
              <a:latin typeface="Calibri"/>
              <a:cs typeface="+mn-cs"/>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BE">
              <a:solidFill>
                <a:prstClr val="black">
                  <a:tint val="75000"/>
                </a:prstClr>
              </a:solidFill>
              <a:latin typeface="Calibri"/>
              <a:cs typeface="+mn-cs"/>
            </a:endParaRPr>
          </a:p>
        </p:txBody>
      </p:sp>
    </p:spTree>
    <p:extLst>
      <p:ext uri="{BB962C8B-B14F-4D97-AF65-F5344CB8AC3E}">
        <p14:creationId xmlns:p14="http://schemas.microsoft.com/office/powerpoint/2010/main" xmlns="" val="233851855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Afbeelding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55698744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timing>
    <p:tnLst>
      <p:par>
        <p:cTn id="1" dur="indefinite" restart="never" nodeType="tmRoot"/>
      </p:par>
    </p:tnLst>
  </p:timing>
  <p:txStyles>
    <p:titleStyle>
      <a:lvl1pPr marL="0" marR="0" indent="0" algn="l" defTabSz="914400" rtl="0" eaLnBrk="1" fontAlgn="auto" latinLnBrk="0" hangingPunct="1">
        <a:lnSpc>
          <a:spcPct val="90000"/>
        </a:lnSpc>
        <a:spcBef>
          <a:spcPct val="0"/>
        </a:spcBef>
        <a:spcAft>
          <a:spcPts val="0"/>
        </a:spcAft>
        <a:buClrTx/>
        <a:buSzTx/>
        <a:buFontTx/>
        <a:buNone/>
        <a:tabLst/>
        <a:defRPr sz="4000" b="0" i="0" kern="1200">
          <a:solidFill>
            <a:srgbClr val="2486BC"/>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Afbeelding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36171479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Lst>
  <p:timing>
    <p:tnLst>
      <p:par>
        <p:cTn id="1" dur="indefinite" restart="never" nodeType="tmRoot"/>
      </p:par>
    </p:tnLst>
  </p:timing>
  <p:txStyles>
    <p:titleStyle>
      <a:lvl1pPr marL="0" marR="0" indent="0" algn="l" defTabSz="914400" rtl="0" eaLnBrk="1" fontAlgn="auto" latinLnBrk="0" hangingPunct="1">
        <a:lnSpc>
          <a:spcPct val="90000"/>
        </a:lnSpc>
        <a:spcBef>
          <a:spcPct val="0"/>
        </a:spcBef>
        <a:spcAft>
          <a:spcPts val="0"/>
        </a:spcAft>
        <a:buClrTx/>
        <a:buSzTx/>
        <a:buFontTx/>
        <a:buNone/>
        <a:tabLst/>
        <a:defRPr sz="4000" b="0" i="0" kern="1200">
          <a:solidFill>
            <a:srgbClr val="2486BC"/>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23215" cy="6858000"/>
          </a:xfrm>
          <a:custGeom>
            <a:avLst/>
            <a:gdLst/>
            <a:ahLst/>
            <a:cxnLst/>
            <a:rect l="l" t="t" r="r" b="b"/>
            <a:pathLst>
              <a:path w="323215" h="6858000">
                <a:moveTo>
                  <a:pt x="0" y="6858000"/>
                </a:moveTo>
                <a:lnTo>
                  <a:pt x="323088" y="6858000"/>
                </a:lnTo>
                <a:lnTo>
                  <a:pt x="323088" y="0"/>
                </a:lnTo>
                <a:lnTo>
                  <a:pt x="0" y="0"/>
                </a:lnTo>
                <a:lnTo>
                  <a:pt x="0" y="685800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2" name="Holder 2"/>
          <p:cNvSpPr>
            <a:spLocks noGrp="1"/>
          </p:cNvSpPr>
          <p:nvPr>
            <p:ph type="title"/>
          </p:nvPr>
        </p:nvSpPr>
        <p:spPr>
          <a:xfrm>
            <a:off x="427126" y="285445"/>
            <a:ext cx="5935345" cy="878840"/>
          </a:xfrm>
          <a:prstGeom prst="rect">
            <a:avLst/>
          </a:prstGeom>
        </p:spPr>
        <p:txBody>
          <a:bodyPr wrap="square" lIns="0" tIns="0" rIns="0" bIns="0">
            <a:spAutoFit/>
          </a:bodyPr>
          <a:lstStyle>
            <a:lvl1pPr>
              <a:defRPr sz="2800" b="0" i="1">
                <a:solidFill>
                  <a:srgbClr val="39B8BD"/>
                </a:solidFill>
                <a:latin typeface="Calibri"/>
                <a:cs typeface="Calibri"/>
              </a:defRPr>
            </a:lvl1pPr>
          </a:lstStyle>
          <a:p>
            <a:endParaRPr/>
          </a:p>
        </p:txBody>
      </p:sp>
      <p:sp>
        <p:nvSpPr>
          <p:cNvPr id="3" name="Holder 3"/>
          <p:cNvSpPr>
            <a:spLocks noGrp="1"/>
          </p:cNvSpPr>
          <p:nvPr>
            <p:ph type="body" idx="1"/>
          </p:nvPr>
        </p:nvSpPr>
        <p:spPr>
          <a:xfrm>
            <a:off x="186232" y="2969565"/>
            <a:ext cx="8771534" cy="3215640"/>
          </a:xfrm>
          <a:prstGeom prst="rect">
            <a:avLst/>
          </a:prstGeom>
        </p:spPr>
        <p:txBody>
          <a:bodyPr wrap="square" lIns="0" tIns="0" rIns="0" bIns="0">
            <a:spAutoFit/>
          </a:bodyPr>
          <a:lstStyle>
            <a:lvl1pPr>
              <a:defRPr sz="2400" b="0" i="0">
                <a:solidFill>
                  <a:srgbClr val="2E2E2E"/>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fontAlgn="auto">
              <a:spcBef>
                <a:spcPts val="0"/>
              </a:spcBef>
              <a:spcAft>
                <a:spcPts val="0"/>
              </a:spcAft>
            </a:pPr>
            <a:endParaRPr sz="1800">
              <a:solidFill>
                <a:prstClr val="black">
                  <a:tint val="75000"/>
                </a:prstClr>
              </a:solidFill>
              <a:latin typeface="Calibri"/>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fontAlgn="auto">
              <a:spcBef>
                <a:spcPts val="0"/>
              </a:spcBef>
              <a:spcAft>
                <a:spcPts val="0"/>
              </a:spcAft>
            </a:pPr>
            <a:fld id="{1D8BD707-D9CF-40AE-B4C6-C98DA3205C09}" type="datetimeFigureOut">
              <a:rPr lang="en-US" sz="1800">
                <a:solidFill>
                  <a:prstClr val="black">
                    <a:tint val="75000"/>
                  </a:prstClr>
                </a:solidFill>
                <a:latin typeface="Calibri"/>
                <a:cs typeface="+mn-cs"/>
              </a:rPr>
              <a:pPr fontAlgn="auto">
                <a:spcBef>
                  <a:spcPts val="0"/>
                </a:spcBef>
                <a:spcAft>
                  <a:spcPts val="0"/>
                </a:spcAft>
              </a:pPr>
              <a:t>3/27/2018</a:t>
            </a:fld>
            <a:endParaRPr lang="en-US" sz="1800">
              <a:solidFill>
                <a:prstClr val="black">
                  <a:tint val="75000"/>
                </a:prstClr>
              </a:solidFill>
              <a:latin typeface="Calibri"/>
              <a:cs typeface="+mn-cs"/>
            </a:endParaRPr>
          </a:p>
        </p:txBody>
      </p:sp>
      <p:sp>
        <p:nvSpPr>
          <p:cNvPr id="6" name="Holder 6"/>
          <p:cNvSpPr>
            <a:spLocks noGrp="1"/>
          </p:cNvSpPr>
          <p:nvPr>
            <p:ph type="sldNum" sz="quarter" idx="7"/>
          </p:nvPr>
        </p:nvSpPr>
        <p:spPr>
          <a:xfrm>
            <a:off x="8637905" y="6659067"/>
            <a:ext cx="179070" cy="152400"/>
          </a:xfrm>
          <a:prstGeom prst="rect">
            <a:avLst/>
          </a:prstGeom>
        </p:spPr>
        <p:txBody>
          <a:bodyPr wrap="square" lIns="0" tIns="0" rIns="0" bIns="0">
            <a:spAutoFit/>
          </a:bodyPr>
          <a:lstStyle>
            <a:lvl1pPr>
              <a:defRPr sz="1000" b="0" i="0">
                <a:solidFill>
                  <a:srgbClr val="39B8BD"/>
                </a:solidFill>
                <a:latin typeface="Calibri"/>
                <a:cs typeface="Calibri"/>
              </a:defRPr>
            </a:lvl1pPr>
          </a:lstStyle>
          <a:p>
            <a:pPr marL="25400" fontAlgn="auto">
              <a:lnSpc>
                <a:spcPts val="1050"/>
              </a:lnSpc>
              <a:spcBef>
                <a:spcPts val="0"/>
              </a:spcBef>
              <a:spcAft>
                <a:spcPts val="0"/>
              </a:spcAft>
            </a:pPr>
            <a:fld id="{81D60167-4931-47E6-BA6A-407CBD079E47}" type="slidenum">
              <a:rPr spc="-5" dirty="0"/>
              <a:pPr marL="25400" fontAlgn="auto">
                <a:lnSpc>
                  <a:spcPts val="1050"/>
                </a:lnSpc>
                <a:spcBef>
                  <a:spcPts val="0"/>
                </a:spcBef>
                <a:spcAft>
                  <a:spcPts val="0"/>
                </a:spcAft>
              </a:pPr>
              <a:t>‹nr.›</a:t>
            </a:fld>
            <a:endParaRPr spc="-5" dirty="0"/>
          </a:p>
        </p:txBody>
      </p:sp>
    </p:spTree>
    <p:extLst>
      <p:ext uri="{BB962C8B-B14F-4D97-AF65-F5344CB8AC3E}">
        <p14:creationId xmlns:p14="http://schemas.microsoft.com/office/powerpoint/2010/main" xmlns="" val="263787692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smtClean="0"/>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smtClean="0"/>
              <a:t>Klik om de opmaakprofielen van de modeltekst te bewerken</a:t>
            </a:r>
          </a:p>
          <a:p>
            <a:pPr lvl="1"/>
            <a:r>
              <a:rPr lang="nl-NL" altLang="nl-BE" smtClean="0"/>
              <a:t>Tweede niveau</a:t>
            </a:r>
          </a:p>
          <a:p>
            <a:pPr lvl="2"/>
            <a:r>
              <a:rPr lang="nl-NL" altLang="nl-BE" smtClean="0"/>
              <a:t>Derde niveau</a:t>
            </a:r>
          </a:p>
          <a:p>
            <a:pPr lvl="3"/>
            <a:r>
              <a:rPr lang="nl-NL" altLang="nl-BE" smtClean="0"/>
              <a:t>Vierde niveau</a:t>
            </a:r>
          </a:p>
          <a:p>
            <a:pPr lvl="4"/>
            <a:r>
              <a:rPr lang="nl-NL" altLang="nl-BE"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nl-N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nl-N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05F591D7-2A34-4662-9AB4-7951C943E0F1}"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xmlns="" val="2663714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4"/>
          </p:nvPr>
        </p:nvSpPr>
        <p:spPr>
          <a:xfrm>
            <a:off x="6965989" y="638864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2F0B5BB-9243-40F9-B87F-3E43E4EF3886}" type="slidenum">
              <a:rPr lang="nl-BE" smtClean="0">
                <a:solidFill>
                  <a:prstClr val="black">
                    <a:tint val="75000"/>
                  </a:prstClr>
                </a:solidFill>
                <a:latin typeface="Calibri"/>
                <a:cs typeface="+mn-cs"/>
              </a:rPr>
              <a:pPr fontAlgn="auto">
                <a:spcBef>
                  <a:spcPts val="0"/>
                </a:spcBef>
                <a:spcAft>
                  <a:spcPts val="0"/>
                </a:spcAft>
              </a:pPr>
              <a:t>‹nr.›</a:t>
            </a:fld>
            <a:endParaRPr lang="nl-BE">
              <a:solidFill>
                <a:prstClr val="black">
                  <a:tint val="75000"/>
                </a:prstClr>
              </a:solidFill>
              <a:latin typeface="Calibri"/>
              <a:cs typeface="+mn-cs"/>
            </a:endParaRPr>
          </a:p>
        </p:txBody>
      </p:sp>
      <p:pic>
        <p:nvPicPr>
          <p:cNvPr id="3" name="Afbeelding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30563" y="4653137"/>
            <a:ext cx="2664296" cy="848273"/>
          </a:xfrm>
          <a:prstGeom prst="rect">
            <a:avLst/>
          </a:prstGeom>
        </p:spPr>
      </p:pic>
    </p:spTree>
    <p:extLst>
      <p:ext uri="{BB962C8B-B14F-4D97-AF65-F5344CB8AC3E}">
        <p14:creationId xmlns:p14="http://schemas.microsoft.com/office/powerpoint/2010/main" xmlns="" val="84685882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nl-NL" sz="2800" kern="1200" dirty="0" smtClean="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lang="nl-NL"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lang="nl-NL" sz="28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nl-NL" sz="28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nl-BE" sz="28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3.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themeOverride" Target="../theme/themeOverride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emf"/><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tiff"/><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tiff"/><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908720"/>
            <a:ext cx="7772400" cy="1470025"/>
          </a:xfrm>
        </p:spPr>
        <p:txBody>
          <a:bodyPr/>
          <a:lstStyle/>
          <a:p>
            <a:r>
              <a:rPr lang="nl-BE" dirty="0" smtClean="0">
                <a:solidFill>
                  <a:schemeClr val="accent1">
                    <a:lumMod val="75000"/>
                  </a:schemeClr>
                </a:solidFill>
                <a:latin typeface="Arial Rounded MT Bold" panose="020F0704030504030204" pitchFamily="34" charset="0"/>
                <a:cs typeface="Aharoni" panose="02010803020104030203" pitchFamily="2" charset="-79"/>
              </a:rPr>
              <a:t>ASGB-Symposium:</a:t>
            </a:r>
            <a:br>
              <a:rPr lang="nl-BE" dirty="0" smtClean="0">
                <a:solidFill>
                  <a:schemeClr val="accent1">
                    <a:lumMod val="75000"/>
                  </a:schemeClr>
                </a:solidFill>
                <a:latin typeface="Arial Rounded MT Bold" panose="020F0704030504030204" pitchFamily="34" charset="0"/>
                <a:cs typeface="Aharoni" panose="02010803020104030203" pitchFamily="2" charset="-79"/>
              </a:rPr>
            </a:br>
            <a:r>
              <a:rPr lang="nl-BE" dirty="0" smtClean="0">
                <a:solidFill>
                  <a:schemeClr val="accent1">
                    <a:lumMod val="75000"/>
                  </a:schemeClr>
                </a:solidFill>
                <a:latin typeface="Arial Rounded MT Bold" panose="020F0704030504030204" pitchFamily="34" charset="0"/>
                <a:cs typeface="Aharoni" panose="02010803020104030203" pitchFamily="2" charset="-79"/>
              </a:rPr>
              <a:t>Is er nog toekomst voor de ‘kleine’ ziekenhuizen?</a:t>
            </a:r>
            <a:endParaRPr lang="nl-BE" dirty="0">
              <a:solidFill>
                <a:schemeClr val="accent1">
                  <a:lumMod val="75000"/>
                </a:schemeClr>
              </a:solidFill>
              <a:latin typeface="Arial Rounded MT Bold" panose="020F0704030504030204" pitchFamily="34" charset="0"/>
              <a:cs typeface="Aharoni" panose="02010803020104030203" pitchFamily="2" charset="-79"/>
            </a:endParaRPr>
          </a:p>
        </p:txBody>
      </p:sp>
      <p:sp>
        <p:nvSpPr>
          <p:cNvPr id="3" name="Ondertitel 2"/>
          <p:cNvSpPr>
            <a:spLocks noGrp="1"/>
          </p:cNvSpPr>
          <p:nvPr>
            <p:ph type="subTitle" idx="1"/>
          </p:nvPr>
        </p:nvSpPr>
        <p:spPr>
          <a:xfrm>
            <a:off x="1115616" y="3260576"/>
            <a:ext cx="7120880" cy="1752600"/>
          </a:xfrm>
        </p:spPr>
        <p:txBody>
          <a:bodyPr/>
          <a:lstStyle/>
          <a:p>
            <a:r>
              <a:rPr lang="nl-BE" sz="3200" dirty="0" smtClean="0">
                <a:solidFill>
                  <a:schemeClr val="tx2">
                    <a:lumMod val="60000"/>
                    <a:lumOff val="40000"/>
                  </a:schemeClr>
                </a:solidFill>
                <a:latin typeface="Arial Rounded MT Bold" panose="020F0704030504030204" pitchFamily="34" charset="0"/>
                <a:cs typeface="Aharoni" panose="02010803020104030203" pitchFamily="2" charset="-79"/>
              </a:rPr>
              <a:t>donderdag 29 maart 2018</a:t>
            </a:r>
          </a:p>
          <a:p>
            <a:r>
              <a:rPr lang="nl-BE" sz="3200" dirty="0" smtClean="0">
                <a:solidFill>
                  <a:schemeClr val="tx2">
                    <a:lumMod val="60000"/>
                    <a:lumOff val="40000"/>
                  </a:schemeClr>
                </a:solidFill>
                <a:latin typeface="Arial Rounded MT Bold" panose="020F0704030504030204" pitchFamily="34" charset="0"/>
                <a:cs typeface="Aharoni" panose="02010803020104030203" pitchFamily="2" charset="-79"/>
              </a:rPr>
              <a:t>Frank Lippens</a:t>
            </a:r>
          </a:p>
          <a:p>
            <a:r>
              <a:rPr lang="nl-BE" sz="3200" dirty="0" smtClean="0">
                <a:solidFill>
                  <a:schemeClr val="tx2">
                    <a:lumMod val="60000"/>
                    <a:lumOff val="40000"/>
                  </a:schemeClr>
                </a:solidFill>
                <a:latin typeface="Arial Rounded MT Bold" panose="020F0704030504030204" pitchFamily="34" charset="0"/>
                <a:cs typeface="Aharoni" panose="02010803020104030203" pitchFamily="2" charset="-79"/>
              </a:rPr>
              <a:t>algemeen directeur</a:t>
            </a:r>
          </a:p>
          <a:p>
            <a:r>
              <a:rPr lang="nl-BE" sz="3200" dirty="0" smtClean="0">
                <a:solidFill>
                  <a:schemeClr val="tx2">
                    <a:lumMod val="60000"/>
                    <a:lumOff val="40000"/>
                  </a:schemeClr>
                </a:solidFill>
                <a:latin typeface="Arial Rounded MT Bold" panose="020F0704030504030204" pitchFamily="34" charset="0"/>
                <a:cs typeface="Aharoni" panose="02010803020104030203" pitchFamily="2" charset="-79"/>
              </a:rPr>
              <a:t>Sint-Vincentiusziekenhuis Deinze</a:t>
            </a:r>
          </a:p>
          <a:p>
            <a:r>
              <a:rPr lang="nl-BE" sz="3200" dirty="0" smtClean="0">
                <a:solidFill>
                  <a:schemeClr val="tx2">
                    <a:lumMod val="60000"/>
                    <a:lumOff val="40000"/>
                  </a:schemeClr>
                </a:solidFill>
                <a:latin typeface="Arial Rounded MT Bold" panose="020F0704030504030204" pitchFamily="34" charset="0"/>
                <a:cs typeface="Aharoni" panose="02010803020104030203" pitchFamily="2" charset="-79"/>
              </a:rPr>
              <a:t>voorzitter raad van bestuur</a:t>
            </a:r>
          </a:p>
          <a:p>
            <a:r>
              <a:rPr lang="nl-BE" sz="3200" dirty="0" smtClean="0">
                <a:solidFill>
                  <a:schemeClr val="tx2">
                    <a:lumMod val="60000"/>
                    <a:lumOff val="40000"/>
                  </a:schemeClr>
                </a:solidFill>
                <a:latin typeface="Arial Rounded MT Bold" panose="020F0704030504030204" pitchFamily="34" charset="0"/>
                <a:cs typeface="Aharoni" panose="02010803020104030203" pitchFamily="2" charset="-79"/>
              </a:rPr>
              <a:t>AZ Sint-Lucas Brugge</a:t>
            </a:r>
            <a:endParaRPr lang="nl-BE" sz="3200" dirty="0">
              <a:solidFill>
                <a:schemeClr val="tx2">
                  <a:lumMod val="60000"/>
                  <a:lumOff val="40000"/>
                </a:schemeClr>
              </a:solidFill>
              <a:latin typeface="Arial Rounded MT Bold" panose="020F0704030504030204" pitchFamily="34" charset="0"/>
              <a:cs typeface="Aharoni" panose="02010803020104030203" pitchFamily="2" charset="-79"/>
            </a:endParaRPr>
          </a:p>
        </p:txBody>
      </p:sp>
      <p:pic>
        <p:nvPicPr>
          <p:cNvPr id="1034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176" y="116632"/>
            <a:ext cx="2765562" cy="7700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226701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5496" y="908720"/>
            <a:ext cx="9094221" cy="3970318"/>
          </a:xfrm>
          <a:prstGeom prst="rect">
            <a:avLst/>
          </a:prstGeom>
          <a:noFill/>
        </p:spPr>
        <p:txBody>
          <a:bodyPr wrap="none" rtlCol="0">
            <a:spAutoFit/>
          </a:bodyPr>
          <a:lstStyle>
            <a:defPPr>
              <a:defRPr lang="nl-NL"/>
            </a:defPPr>
            <a:lvl1pPr>
              <a:defRPr sz="2800">
                <a:latin typeface="Arial Rounded MT Bold" panose="020F0704030504030204" pitchFamily="34" charset="0"/>
              </a:defRPr>
            </a:lvl1pPr>
          </a:lstStyle>
          <a:p>
            <a:r>
              <a:rPr lang="nl-BE" dirty="0"/>
              <a:t>Stelling 3: </a:t>
            </a:r>
            <a:endParaRPr lang="nl-BE" dirty="0" smtClean="0"/>
          </a:p>
          <a:p>
            <a:endParaRPr lang="nl-BE" dirty="0"/>
          </a:p>
          <a:p>
            <a:r>
              <a:rPr lang="nl-BE" dirty="0"/>
              <a:t>Ken uw hinterland (patiëntenstromen)en </a:t>
            </a:r>
          </a:p>
          <a:p>
            <a:r>
              <a:rPr lang="nl-BE" dirty="0"/>
              <a:t>wees er dus van bewust dat een vergelijking </a:t>
            </a:r>
          </a:p>
          <a:p>
            <a:r>
              <a:rPr lang="nl-BE" dirty="0"/>
              <a:t>tussen de cijfers maar echt mogelijk is als je </a:t>
            </a:r>
          </a:p>
          <a:p>
            <a:r>
              <a:rPr lang="nl-BE" dirty="0"/>
              <a:t>eerst corrigeert voor wat je niet doet….</a:t>
            </a:r>
          </a:p>
          <a:p>
            <a:r>
              <a:rPr lang="nl-BE" dirty="0"/>
              <a:t>hartchirurgie, neurochirurgie, P* (NIC en MIC)… </a:t>
            </a:r>
          </a:p>
          <a:p>
            <a:r>
              <a:rPr lang="nl-BE" dirty="0"/>
              <a:t>Als je zes of zeven op 10 haalt heb je goed gewerkt!</a:t>
            </a:r>
          </a:p>
          <a:p>
            <a:endParaRPr lang="nl-BE" dirty="0"/>
          </a:p>
        </p:txBody>
      </p:sp>
    </p:spTree>
    <p:extLst>
      <p:ext uri="{BB962C8B-B14F-4D97-AF65-F5344CB8AC3E}">
        <p14:creationId xmlns:p14="http://schemas.microsoft.com/office/powerpoint/2010/main" xmlns="" val="302034236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gazet_map_dein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395536" y="332656"/>
            <a:ext cx="4200525"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3"/>
          <p:cNvSpPr>
            <a:spLocks noChangeArrowheads="1"/>
          </p:cNvSpPr>
          <p:nvPr/>
        </p:nvSpPr>
        <p:spPr bwMode="auto">
          <a:xfrm>
            <a:off x="4921121" y="980728"/>
            <a:ext cx="4222879"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nl-BE" sz="1600" u="sng" dirty="0">
                <a:latin typeface="Arial Rounded MT Bold" panose="020F0704030504030204" pitchFamily="34" charset="0"/>
              </a:rPr>
              <a:t>POPULATIE FEBRUARI </a:t>
            </a:r>
            <a:r>
              <a:rPr lang="nl-BE" sz="1600" u="sng" dirty="0" smtClean="0">
                <a:latin typeface="Arial Rounded MT Bold" panose="020F0704030504030204" pitchFamily="34" charset="0"/>
              </a:rPr>
              <a:t>   </a:t>
            </a:r>
          </a:p>
          <a:p>
            <a:pPr>
              <a:tabLst>
                <a:tab pos="1617663" algn="l"/>
                <a:tab pos="2241550" algn="l"/>
                <a:tab pos="3133725" algn="l"/>
              </a:tabLst>
            </a:pPr>
            <a:r>
              <a:rPr lang="nl-BE" sz="1600" dirty="0">
                <a:latin typeface="Arial Rounded MT Bold" panose="020F0704030504030204" pitchFamily="34" charset="0"/>
              </a:rPr>
              <a:t>	</a:t>
            </a:r>
            <a:r>
              <a:rPr lang="nl-BE" sz="1600" dirty="0" smtClean="0">
                <a:latin typeface="Arial Rounded MT Bold" panose="020F0704030504030204" pitchFamily="34" charset="0"/>
              </a:rPr>
              <a:t>	</a:t>
            </a:r>
            <a:r>
              <a:rPr lang="nl-BE" sz="1600" u="sng" dirty="0" smtClean="0">
                <a:latin typeface="Arial Rounded MT Bold" panose="020F0704030504030204" pitchFamily="34" charset="0"/>
              </a:rPr>
              <a:t>2012	 2017</a:t>
            </a:r>
            <a:endParaRPr lang="nl-NL" sz="1600" u="sng" dirty="0">
              <a:latin typeface="Arial Rounded MT Bold" panose="020F0704030504030204" pitchFamily="34" charset="0"/>
            </a:endParaRPr>
          </a:p>
          <a:p>
            <a:pPr>
              <a:tabLst>
                <a:tab pos="1617663" algn="l"/>
                <a:tab pos="2241550" algn="l"/>
                <a:tab pos="3133725" algn="l"/>
              </a:tabLst>
            </a:pPr>
            <a:r>
              <a:rPr lang="nl-NL" sz="1600" dirty="0">
                <a:latin typeface="Arial Rounded MT Bold" panose="020F0704030504030204" pitchFamily="34" charset="0"/>
              </a:rPr>
              <a:t>Deinze	</a:t>
            </a:r>
            <a:r>
              <a:rPr lang="nl-NL" sz="1600" dirty="0" smtClean="0">
                <a:latin typeface="Arial Rounded MT Bold" panose="020F0704030504030204" pitchFamily="34" charset="0"/>
              </a:rPr>
              <a:t>	29 854	30 906</a:t>
            </a:r>
            <a:endParaRPr lang="nl-NL" sz="1600" dirty="0">
              <a:latin typeface="Arial Rounded MT Bold" panose="020F0704030504030204" pitchFamily="34" charset="0"/>
            </a:endParaRPr>
          </a:p>
          <a:p>
            <a:pPr>
              <a:tabLst>
                <a:tab pos="1617663" algn="l"/>
                <a:tab pos="2241550" algn="l"/>
                <a:tab pos="3133725" algn="l"/>
              </a:tabLst>
            </a:pPr>
            <a:r>
              <a:rPr lang="nl-NL" sz="1600" dirty="0">
                <a:latin typeface="Arial Rounded MT Bold" panose="020F0704030504030204" pitchFamily="34" charset="0"/>
              </a:rPr>
              <a:t>Zulte		</a:t>
            </a:r>
            <a:r>
              <a:rPr lang="nl-NL" sz="1600" dirty="0" smtClean="0">
                <a:latin typeface="Arial Rounded MT Bold" panose="020F0704030504030204" pitchFamily="34" charset="0"/>
              </a:rPr>
              <a:t>15 312	15 708</a:t>
            </a:r>
            <a:endParaRPr lang="nl-NL" sz="1600" dirty="0">
              <a:latin typeface="Arial Rounded MT Bold" panose="020F0704030504030204" pitchFamily="34" charset="0"/>
            </a:endParaRPr>
          </a:p>
          <a:p>
            <a:pPr>
              <a:tabLst>
                <a:tab pos="1617663" algn="l"/>
                <a:tab pos="2241550" algn="l"/>
                <a:tab pos="3133725" algn="l"/>
              </a:tabLst>
            </a:pPr>
            <a:r>
              <a:rPr lang="nl-NL" sz="1600" dirty="0">
                <a:latin typeface="Arial Rounded MT Bold" panose="020F0704030504030204" pitchFamily="34" charset="0"/>
              </a:rPr>
              <a:t>Nevele		11 </a:t>
            </a:r>
            <a:r>
              <a:rPr lang="nl-NL" sz="1600" dirty="0" smtClean="0">
                <a:latin typeface="Arial Rounded MT Bold" panose="020F0704030504030204" pitchFamily="34" charset="0"/>
              </a:rPr>
              <a:t>942	12 110</a:t>
            </a:r>
            <a:endParaRPr lang="nl-NL" sz="1600" dirty="0">
              <a:latin typeface="Arial Rounded MT Bold" panose="020F0704030504030204" pitchFamily="34" charset="0"/>
            </a:endParaRPr>
          </a:p>
          <a:p>
            <a:pPr>
              <a:tabLst>
                <a:tab pos="1617663" algn="l"/>
                <a:tab pos="2241550" algn="l"/>
                <a:tab pos="3133725" algn="l"/>
              </a:tabLst>
            </a:pPr>
            <a:r>
              <a:rPr lang="nl-NL" sz="1600" dirty="0">
                <a:latin typeface="Arial Rounded MT Bold" panose="020F0704030504030204" pitchFamily="34" charset="0"/>
              </a:rPr>
              <a:t>Nazareth		11 </a:t>
            </a:r>
            <a:r>
              <a:rPr lang="nl-NL" sz="1600" dirty="0" smtClean="0">
                <a:latin typeface="Arial Rounded MT Bold" panose="020F0704030504030204" pitchFamily="34" charset="0"/>
              </a:rPr>
              <a:t>361	11 500</a:t>
            </a:r>
            <a:endParaRPr lang="nl-NL" sz="1600" dirty="0">
              <a:latin typeface="Arial Rounded MT Bold" panose="020F0704030504030204" pitchFamily="34" charset="0"/>
            </a:endParaRPr>
          </a:p>
          <a:p>
            <a:pPr>
              <a:tabLst>
                <a:tab pos="1617663" algn="l"/>
                <a:tab pos="2241550" algn="l"/>
                <a:tab pos="3133725" algn="l"/>
              </a:tabLst>
            </a:pPr>
            <a:r>
              <a:rPr lang="nl-NL" sz="1600" dirty="0">
                <a:latin typeface="Arial Rounded MT Bold" panose="020F0704030504030204" pitchFamily="34" charset="0"/>
              </a:rPr>
              <a:t>Kruishoutem	   </a:t>
            </a:r>
            <a:r>
              <a:rPr lang="nl-NL" sz="1600" dirty="0" smtClean="0">
                <a:latin typeface="Arial Rounded MT Bold" panose="020F0704030504030204" pitchFamily="34" charset="0"/>
              </a:rPr>
              <a:t>	</a:t>
            </a:r>
            <a:r>
              <a:rPr lang="nl-NL" sz="1600" u="sng" dirty="0" smtClean="0">
                <a:latin typeface="Arial Rounded MT Bold" panose="020F0704030504030204" pitchFamily="34" charset="0"/>
              </a:rPr>
              <a:t>   8 127	   8 058</a:t>
            </a:r>
            <a:endParaRPr lang="nl-NL" sz="1600" u="sng" dirty="0">
              <a:latin typeface="Arial Rounded MT Bold" panose="020F0704030504030204" pitchFamily="34" charset="0"/>
            </a:endParaRPr>
          </a:p>
          <a:p>
            <a:pPr>
              <a:tabLst>
                <a:tab pos="1617663" algn="l"/>
                <a:tab pos="2241550" algn="l"/>
                <a:tab pos="3133725" algn="l"/>
              </a:tabLst>
            </a:pPr>
            <a:r>
              <a:rPr lang="nl-BE" sz="1600" dirty="0">
                <a:latin typeface="Arial Rounded MT Bold" panose="020F0704030504030204" pitchFamily="34" charset="0"/>
              </a:rPr>
              <a:t>Totaal		76 </a:t>
            </a:r>
            <a:r>
              <a:rPr lang="nl-BE" sz="1600" dirty="0" smtClean="0">
                <a:latin typeface="Arial Rounded MT Bold" panose="020F0704030504030204" pitchFamily="34" charset="0"/>
              </a:rPr>
              <a:t>596     78 282</a:t>
            </a:r>
            <a:endParaRPr lang="nl-NL" sz="1600" dirty="0">
              <a:latin typeface="Arial Rounded MT Bold" panose="020F0704030504030204" pitchFamily="34" charset="0"/>
            </a:endParaRPr>
          </a:p>
        </p:txBody>
      </p:sp>
      <p:sp>
        <p:nvSpPr>
          <p:cNvPr id="22532" name="Rectangle 5"/>
          <p:cNvSpPr>
            <a:spLocks noChangeArrowheads="1"/>
          </p:cNvSpPr>
          <p:nvPr/>
        </p:nvSpPr>
        <p:spPr bwMode="auto">
          <a:xfrm>
            <a:off x="1403350" y="5734050"/>
            <a:ext cx="7056438"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nl-BE" dirty="0" smtClean="0">
                <a:solidFill>
                  <a:srgbClr val="FF0000"/>
                </a:solidFill>
                <a:latin typeface="Arial Rounded MT Bold" panose="020F0704030504030204" pitchFamily="34" charset="0"/>
              </a:rPr>
              <a:t>De populatie in de regio Deinze evolueert… 80+ gaat naar 30%</a:t>
            </a:r>
            <a:endParaRPr lang="nl-NL" dirty="0">
              <a:solidFill>
                <a:srgbClr val="FF0000"/>
              </a:solidFill>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57452" y="116632"/>
            <a:ext cx="6135028" cy="25562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4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7452" y="2780928"/>
            <a:ext cx="6135028" cy="2627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kstvak 1"/>
          <p:cNvSpPr txBox="1"/>
          <p:nvPr/>
        </p:nvSpPr>
        <p:spPr>
          <a:xfrm>
            <a:off x="323528" y="5373216"/>
            <a:ext cx="8640960" cy="1323439"/>
          </a:xfrm>
          <a:prstGeom prst="rect">
            <a:avLst/>
          </a:prstGeom>
          <a:noFill/>
        </p:spPr>
        <p:txBody>
          <a:bodyPr wrap="square" rtlCol="0">
            <a:spAutoFit/>
          </a:bodyPr>
          <a:lstStyle/>
          <a:p>
            <a:r>
              <a:rPr lang="nl-BE" sz="2000" dirty="0" smtClean="0">
                <a:latin typeface="Arial Rounded MT Bold" panose="020F0704030504030204" pitchFamily="34" charset="0"/>
              </a:rPr>
              <a:t>De </a:t>
            </a:r>
            <a:r>
              <a:rPr lang="nl-BE" sz="2000" dirty="0" err="1" smtClean="0">
                <a:latin typeface="Arial Rounded MT Bold" panose="020F0704030504030204" pitchFamily="34" charset="0"/>
              </a:rPr>
              <a:t>zelfvervullende</a:t>
            </a:r>
            <a:r>
              <a:rPr lang="nl-BE" sz="2000" dirty="0" smtClean="0">
                <a:latin typeface="Arial Rounded MT Bold" panose="020F0704030504030204" pitchFamily="34" charset="0"/>
              </a:rPr>
              <a:t> profetie: </a:t>
            </a:r>
            <a:br>
              <a:rPr lang="nl-BE" sz="2000" dirty="0" smtClean="0">
                <a:latin typeface="Arial Rounded MT Bold" panose="020F0704030504030204" pitchFamily="34" charset="0"/>
              </a:rPr>
            </a:br>
            <a:r>
              <a:rPr lang="nl-BE" sz="2000" dirty="0" smtClean="0">
                <a:latin typeface="Arial Rounded MT Bold" panose="020F0704030504030204" pitchFamily="34" charset="0"/>
              </a:rPr>
              <a:t>kleiner worden kleiner, groter worden groter </a:t>
            </a:r>
          </a:p>
          <a:p>
            <a:r>
              <a:rPr lang="nl-BE" sz="2000" dirty="0" smtClean="0">
                <a:latin typeface="Arial Rounded MT Bold" panose="020F0704030504030204" pitchFamily="34" charset="0"/>
              </a:rPr>
              <a:t>Zoals in het Mattheüs effect (rijken worden rijker, armen armer)</a:t>
            </a:r>
          </a:p>
          <a:p>
            <a:r>
              <a:rPr lang="nl-BE" sz="2000" dirty="0" smtClean="0">
                <a:latin typeface="Arial Rounded MT Bold" panose="020F0704030504030204" pitchFamily="34" charset="0"/>
              </a:rPr>
              <a:t>Klein is kwalitatief minder, groot is kwalitatief beter…</a:t>
            </a:r>
            <a:endParaRPr lang="nl-BE" sz="2000" dirty="0">
              <a:latin typeface="Arial Rounded MT Bold" panose="020F0704030504030204" pitchFamily="34" charset="0"/>
            </a:endParaRPr>
          </a:p>
        </p:txBody>
      </p:sp>
      <p:sp>
        <p:nvSpPr>
          <p:cNvPr id="3" name="Tekstvak 2"/>
          <p:cNvSpPr txBox="1"/>
          <p:nvPr/>
        </p:nvSpPr>
        <p:spPr>
          <a:xfrm>
            <a:off x="251519" y="3095089"/>
            <a:ext cx="2364750" cy="2062103"/>
          </a:xfrm>
          <a:prstGeom prst="rect">
            <a:avLst/>
          </a:prstGeom>
          <a:noFill/>
        </p:spPr>
        <p:txBody>
          <a:bodyPr wrap="none" rtlCol="0">
            <a:spAutoFit/>
          </a:bodyPr>
          <a:lstStyle/>
          <a:p>
            <a:r>
              <a:rPr lang="nl-BE" sz="3200" dirty="0" smtClean="0">
                <a:latin typeface="Arial Rounded MT Bold" panose="020F0704030504030204" pitchFamily="34" charset="0"/>
              </a:rPr>
              <a:t>1993: 1598</a:t>
            </a:r>
          </a:p>
          <a:p>
            <a:r>
              <a:rPr lang="nl-BE" sz="3200" dirty="0" smtClean="0">
                <a:latin typeface="Arial Rounded MT Bold" panose="020F0704030504030204" pitchFamily="34" charset="0"/>
              </a:rPr>
              <a:t>2003: 3701</a:t>
            </a:r>
          </a:p>
          <a:p>
            <a:r>
              <a:rPr lang="nl-BE" sz="3200" dirty="0" smtClean="0">
                <a:latin typeface="Arial Rounded MT Bold" panose="020F0704030504030204" pitchFamily="34" charset="0"/>
              </a:rPr>
              <a:t>2013: 7088</a:t>
            </a:r>
          </a:p>
          <a:p>
            <a:r>
              <a:rPr lang="nl-BE" sz="3200" dirty="0" smtClean="0">
                <a:latin typeface="Arial Rounded MT Bold" panose="020F0704030504030204" pitchFamily="34" charset="0"/>
              </a:rPr>
              <a:t>2017: 7641</a:t>
            </a:r>
            <a:endParaRPr lang="nl-BE" sz="3200" dirty="0">
              <a:latin typeface="Arial Rounded MT Bold" panose="020F0704030504030204" pitchFamily="34" charset="0"/>
            </a:endParaRPr>
          </a:p>
        </p:txBody>
      </p:sp>
    </p:spTree>
    <p:extLst>
      <p:ext uri="{BB962C8B-B14F-4D97-AF65-F5344CB8AC3E}">
        <p14:creationId xmlns:p14="http://schemas.microsoft.com/office/powerpoint/2010/main" xmlns="" val="166084296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803" t="40211" r="44454" b="19411"/>
          <a:stretch/>
        </p:blipFill>
        <p:spPr bwMode="auto">
          <a:xfrm>
            <a:off x="251520" y="260648"/>
            <a:ext cx="8712968" cy="56833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5"/>
          <p:cNvSpPr>
            <a:spLocks noChangeArrowheads="1"/>
          </p:cNvSpPr>
          <p:nvPr/>
        </p:nvSpPr>
        <p:spPr bwMode="auto">
          <a:xfrm>
            <a:off x="251520" y="6049360"/>
            <a:ext cx="7056438"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nl-BE" dirty="0" smtClean="0">
                <a:solidFill>
                  <a:srgbClr val="FF0000"/>
                </a:solidFill>
                <a:latin typeface="Arial Rounded MT Bold" panose="020F0704030504030204" pitchFamily="34" charset="0"/>
              </a:rPr>
              <a:t>De vergrijzing neemt toe…</a:t>
            </a:r>
            <a:endParaRPr lang="nl-NL"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xmlns="" val="26286233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229600" cy="1143000"/>
          </a:xfrm>
        </p:spPr>
        <p:txBody>
          <a:bodyPr/>
          <a:lstStyle/>
          <a:p>
            <a:r>
              <a:rPr lang="nl-BE" sz="3600" dirty="0" smtClean="0">
                <a:latin typeface="Arial Rounded MT Bold" panose="020F0704030504030204" pitchFamily="34" charset="0"/>
              </a:rPr>
              <a:t>Eerstelijnszones stand van zaken</a:t>
            </a:r>
            <a:endParaRPr lang="nl-BE" sz="3600" dirty="0">
              <a:latin typeface="Arial Rounded MT Bold" panose="020F070403050403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5656" y="980728"/>
            <a:ext cx="7445320" cy="5733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90617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1404" y="116632"/>
            <a:ext cx="7277100" cy="640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el 1"/>
          <p:cNvSpPr>
            <a:spLocks noGrp="1"/>
          </p:cNvSpPr>
          <p:nvPr>
            <p:ph type="title"/>
          </p:nvPr>
        </p:nvSpPr>
        <p:spPr>
          <a:xfrm>
            <a:off x="0" y="6055340"/>
            <a:ext cx="8229600" cy="792088"/>
          </a:xfrm>
        </p:spPr>
        <p:txBody>
          <a:bodyPr/>
          <a:lstStyle/>
          <a:p>
            <a:r>
              <a:rPr lang="nl-BE" sz="2800" dirty="0" smtClean="0">
                <a:latin typeface="Arial Rounded MT Bold" panose="020F0704030504030204" pitchFamily="34" charset="0"/>
              </a:rPr>
              <a:t>Eerstelijnszones Oost-Vlaanderen</a:t>
            </a:r>
            <a:endParaRPr lang="nl-BE" sz="2800" dirty="0">
              <a:latin typeface="Arial Rounded MT Bold" panose="020F0704030504030204" pitchFamily="34" charset="0"/>
            </a:endParaRPr>
          </a:p>
        </p:txBody>
      </p:sp>
      <p:sp>
        <p:nvSpPr>
          <p:cNvPr id="6" name="Tekstvak 5"/>
          <p:cNvSpPr txBox="1"/>
          <p:nvPr/>
        </p:nvSpPr>
        <p:spPr>
          <a:xfrm>
            <a:off x="102052" y="4509120"/>
            <a:ext cx="5432193" cy="1200329"/>
          </a:xfrm>
          <a:prstGeom prst="rect">
            <a:avLst/>
          </a:prstGeom>
          <a:noFill/>
        </p:spPr>
        <p:txBody>
          <a:bodyPr wrap="none" rtlCol="0">
            <a:spAutoFit/>
          </a:bodyPr>
          <a:lstStyle/>
          <a:p>
            <a:r>
              <a:rPr lang="nl-BE" sz="2400" dirty="0" smtClean="0">
                <a:latin typeface="Arial Rounded MT Bold" panose="020F0704030504030204" pitchFamily="34" charset="0"/>
              </a:rPr>
              <a:t>Vaststelling: niet-</a:t>
            </a:r>
            <a:r>
              <a:rPr lang="nl-BE" sz="2400" dirty="0" err="1" smtClean="0">
                <a:latin typeface="Arial Rounded MT Bold" panose="020F0704030504030204" pitchFamily="34" charset="0"/>
              </a:rPr>
              <a:t>identisch</a:t>
            </a:r>
            <a:r>
              <a:rPr lang="nl-BE" sz="2400" dirty="0" smtClean="0">
                <a:latin typeface="Arial Rounded MT Bold" panose="020F0704030504030204" pitchFamily="34" charset="0"/>
              </a:rPr>
              <a:t>:</a:t>
            </a:r>
          </a:p>
          <a:p>
            <a:r>
              <a:rPr lang="nl-BE" sz="2400" dirty="0" smtClean="0">
                <a:latin typeface="Arial Rounded MT Bold" panose="020F0704030504030204" pitchFamily="34" charset="0"/>
              </a:rPr>
              <a:t>Kruishoutem: Vlaamse Ardennen</a:t>
            </a:r>
          </a:p>
          <a:p>
            <a:r>
              <a:rPr lang="nl-BE" sz="2400" dirty="0" smtClean="0">
                <a:latin typeface="Arial Rounded MT Bold" panose="020F0704030504030204" pitchFamily="34" charset="0"/>
              </a:rPr>
              <a:t>Sint-Martens-Latem/ De Pinte: Gent</a:t>
            </a:r>
          </a:p>
        </p:txBody>
      </p:sp>
    </p:spTree>
    <p:extLst>
      <p:ext uri="{BB962C8B-B14F-4D97-AF65-F5344CB8AC3E}">
        <p14:creationId xmlns:p14="http://schemas.microsoft.com/office/powerpoint/2010/main" xmlns="" val="2292627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5656" y="620688"/>
            <a:ext cx="2943225" cy="419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72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6" y="0"/>
            <a:ext cx="3199297" cy="6747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el 1"/>
          <p:cNvSpPr>
            <a:spLocks noGrp="1"/>
          </p:cNvSpPr>
          <p:nvPr>
            <p:ph type="title"/>
          </p:nvPr>
        </p:nvSpPr>
        <p:spPr>
          <a:xfrm>
            <a:off x="0" y="6055340"/>
            <a:ext cx="8229600" cy="792088"/>
          </a:xfrm>
        </p:spPr>
        <p:txBody>
          <a:bodyPr/>
          <a:lstStyle/>
          <a:p>
            <a:r>
              <a:rPr lang="nl-BE" sz="2800" dirty="0">
                <a:latin typeface="Arial Rounded MT Bold" panose="020F0704030504030204" pitchFamily="34" charset="0"/>
              </a:rPr>
              <a:t>Eerstelijnszones West-Vlaanderen</a:t>
            </a:r>
          </a:p>
        </p:txBody>
      </p:sp>
    </p:spTree>
    <p:extLst>
      <p:ext uri="{BB962C8B-B14F-4D97-AF65-F5344CB8AC3E}">
        <p14:creationId xmlns:p14="http://schemas.microsoft.com/office/powerpoint/2010/main" xmlns="" val="3031609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latin typeface="Arial Rounded MT Bold" panose="020F0704030504030204" pitchFamily="34" charset="0"/>
              </a:rPr>
              <a:t>Huisartsenwachtposten?</a:t>
            </a:r>
          </a:p>
        </p:txBody>
      </p:sp>
      <p:pic>
        <p:nvPicPr>
          <p:cNvPr id="993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9659" y="116632"/>
            <a:ext cx="5295900" cy="2686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93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780928"/>
            <a:ext cx="7553325" cy="2781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09712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66" y="1165225"/>
            <a:ext cx="8080375" cy="114300"/>
          </a:xfrm>
          <a:prstGeom prst="rect">
            <a:avLst/>
          </a:prstGeom>
        </p:spPr>
        <p:txBody>
          <a:bodyPr vert="horz" wrap="square" lIns="0" tIns="0" rIns="0" bIns="0" rtlCol="0">
            <a:spAutoFit/>
          </a:bodyPr>
          <a:lstStyle/>
          <a:p>
            <a:pPr fontAlgn="auto">
              <a:lnSpc>
                <a:spcPts val="855"/>
              </a:lnSpc>
              <a:spcBef>
                <a:spcPts val="0"/>
              </a:spcBef>
              <a:spcAft>
                <a:spcPts val="0"/>
              </a:spcAft>
            </a:pPr>
            <a:r>
              <a:rPr sz="900" spc="-5" dirty="0">
                <a:solidFill>
                  <a:srgbClr val="39B8BD"/>
                </a:solidFill>
                <a:latin typeface="Calibri"/>
                <a:cs typeface="Calibri"/>
              </a:rPr>
              <a:t>//////////////////////////////////////////////////////////////////////////////////////////////////////////////////////////////////////////////////////////////////////////////////////</a:t>
            </a:r>
            <a:endParaRPr sz="900">
              <a:solidFill>
                <a:prstClr val="black"/>
              </a:solidFill>
              <a:latin typeface="Calibri"/>
              <a:cs typeface="Calibri"/>
            </a:endParaRPr>
          </a:p>
        </p:txBody>
      </p:sp>
      <p:sp>
        <p:nvSpPr>
          <p:cNvPr id="3" name="object 3"/>
          <p:cNvSpPr/>
          <p:nvPr/>
        </p:nvSpPr>
        <p:spPr>
          <a:xfrm>
            <a:off x="8612123" y="435863"/>
            <a:ext cx="167640" cy="379730"/>
          </a:xfrm>
          <a:custGeom>
            <a:avLst/>
            <a:gdLst/>
            <a:ahLst/>
            <a:cxnLst/>
            <a:rect l="l" t="t" r="r" b="b"/>
            <a:pathLst>
              <a:path w="167640" h="379730">
                <a:moveTo>
                  <a:pt x="1016" y="0"/>
                </a:moveTo>
                <a:lnTo>
                  <a:pt x="0" y="0"/>
                </a:lnTo>
                <a:lnTo>
                  <a:pt x="0" y="381"/>
                </a:lnTo>
                <a:lnTo>
                  <a:pt x="380" y="635"/>
                </a:lnTo>
                <a:lnTo>
                  <a:pt x="1016" y="2032"/>
                </a:lnTo>
                <a:lnTo>
                  <a:pt x="1270" y="3937"/>
                </a:lnTo>
                <a:lnTo>
                  <a:pt x="2667" y="7620"/>
                </a:lnTo>
                <a:lnTo>
                  <a:pt x="3301" y="11175"/>
                </a:lnTo>
                <a:lnTo>
                  <a:pt x="4952" y="16763"/>
                </a:lnTo>
                <a:lnTo>
                  <a:pt x="6603" y="23368"/>
                </a:lnTo>
                <a:lnTo>
                  <a:pt x="8890" y="31369"/>
                </a:lnTo>
                <a:lnTo>
                  <a:pt x="11556" y="41528"/>
                </a:lnTo>
                <a:lnTo>
                  <a:pt x="13843" y="53466"/>
                </a:lnTo>
                <a:lnTo>
                  <a:pt x="16891" y="66928"/>
                </a:lnTo>
                <a:lnTo>
                  <a:pt x="20827" y="82803"/>
                </a:lnTo>
                <a:lnTo>
                  <a:pt x="24383" y="100837"/>
                </a:lnTo>
                <a:lnTo>
                  <a:pt x="28701" y="121665"/>
                </a:lnTo>
                <a:lnTo>
                  <a:pt x="29132" y="124587"/>
                </a:lnTo>
                <a:lnTo>
                  <a:pt x="29972" y="128905"/>
                </a:lnTo>
                <a:lnTo>
                  <a:pt x="31369" y="135127"/>
                </a:lnTo>
                <a:lnTo>
                  <a:pt x="33020" y="142748"/>
                </a:lnTo>
                <a:lnTo>
                  <a:pt x="34671" y="151637"/>
                </a:lnTo>
                <a:lnTo>
                  <a:pt x="36322" y="159893"/>
                </a:lnTo>
                <a:lnTo>
                  <a:pt x="37973" y="168783"/>
                </a:lnTo>
                <a:lnTo>
                  <a:pt x="40258" y="176657"/>
                </a:lnTo>
                <a:lnTo>
                  <a:pt x="42291" y="184023"/>
                </a:lnTo>
                <a:lnTo>
                  <a:pt x="43942" y="189864"/>
                </a:lnTo>
                <a:lnTo>
                  <a:pt x="45593" y="194818"/>
                </a:lnTo>
                <a:lnTo>
                  <a:pt x="48132" y="201168"/>
                </a:lnTo>
                <a:lnTo>
                  <a:pt x="50546" y="208025"/>
                </a:lnTo>
                <a:lnTo>
                  <a:pt x="52450" y="212978"/>
                </a:lnTo>
                <a:lnTo>
                  <a:pt x="56769" y="221614"/>
                </a:lnTo>
                <a:lnTo>
                  <a:pt x="62737" y="230759"/>
                </a:lnTo>
                <a:lnTo>
                  <a:pt x="68579" y="241046"/>
                </a:lnTo>
                <a:lnTo>
                  <a:pt x="80899" y="285241"/>
                </a:lnTo>
                <a:lnTo>
                  <a:pt x="81533" y="295783"/>
                </a:lnTo>
                <a:lnTo>
                  <a:pt x="82550" y="305308"/>
                </a:lnTo>
                <a:lnTo>
                  <a:pt x="82595" y="308610"/>
                </a:lnTo>
                <a:lnTo>
                  <a:pt x="82803" y="311531"/>
                </a:lnTo>
                <a:lnTo>
                  <a:pt x="83820" y="316230"/>
                </a:lnTo>
                <a:lnTo>
                  <a:pt x="84454" y="320421"/>
                </a:lnTo>
                <a:lnTo>
                  <a:pt x="109220" y="353440"/>
                </a:lnTo>
                <a:lnTo>
                  <a:pt x="146176" y="375793"/>
                </a:lnTo>
                <a:lnTo>
                  <a:pt x="167640" y="379475"/>
                </a:lnTo>
                <a:lnTo>
                  <a:pt x="167640" y="347472"/>
                </a:lnTo>
                <a:lnTo>
                  <a:pt x="155701" y="347218"/>
                </a:lnTo>
                <a:lnTo>
                  <a:pt x="144272" y="345566"/>
                </a:lnTo>
                <a:lnTo>
                  <a:pt x="106299" y="332613"/>
                </a:lnTo>
                <a:lnTo>
                  <a:pt x="89789" y="323088"/>
                </a:lnTo>
                <a:lnTo>
                  <a:pt x="89861" y="320421"/>
                </a:lnTo>
                <a:lnTo>
                  <a:pt x="90043" y="317881"/>
                </a:lnTo>
                <a:lnTo>
                  <a:pt x="91058" y="313816"/>
                </a:lnTo>
                <a:lnTo>
                  <a:pt x="91694" y="308610"/>
                </a:lnTo>
                <a:lnTo>
                  <a:pt x="118491" y="275971"/>
                </a:lnTo>
                <a:lnTo>
                  <a:pt x="126365" y="274320"/>
                </a:lnTo>
                <a:lnTo>
                  <a:pt x="167640" y="274320"/>
                </a:lnTo>
                <a:lnTo>
                  <a:pt x="167640" y="260731"/>
                </a:lnTo>
                <a:lnTo>
                  <a:pt x="116840" y="260731"/>
                </a:lnTo>
                <a:lnTo>
                  <a:pt x="109854" y="259461"/>
                </a:lnTo>
                <a:lnTo>
                  <a:pt x="84454" y="230505"/>
                </a:lnTo>
                <a:lnTo>
                  <a:pt x="81152" y="218948"/>
                </a:lnTo>
                <a:lnTo>
                  <a:pt x="76580" y="208407"/>
                </a:lnTo>
                <a:lnTo>
                  <a:pt x="70993" y="198500"/>
                </a:lnTo>
                <a:lnTo>
                  <a:pt x="66040" y="188213"/>
                </a:lnTo>
                <a:lnTo>
                  <a:pt x="61086" y="178053"/>
                </a:lnTo>
                <a:lnTo>
                  <a:pt x="57403" y="167132"/>
                </a:lnTo>
                <a:lnTo>
                  <a:pt x="52831" y="145669"/>
                </a:lnTo>
                <a:lnTo>
                  <a:pt x="48066" y="124333"/>
                </a:lnTo>
                <a:lnTo>
                  <a:pt x="42545" y="103250"/>
                </a:lnTo>
                <a:lnTo>
                  <a:pt x="37592" y="82803"/>
                </a:lnTo>
                <a:lnTo>
                  <a:pt x="35686" y="74802"/>
                </a:lnTo>
                <a:lnTo>
                  <a:pt x="30352" y="57023"/>
                </a:lnTo>
                <a:lnTo>
                  <a:pt x="27431" y="48768"/>
                </a:lnTo>
                <a:lnTo>
                  <a:pt x="24383" y="41148"/>
                </a:lnTo>
                <a:lnTo>
                  <a:pt x="20447" y="30352"/>
                </a:lnTo>
                <a:lnTo>
                  <a:pt x="16509" y="21462"/>
                </a:lnTo>
                <a:lnTo>
                  <a:pt x="12573" y="14477"/>
                </a:lnTo>
                <a:lnTo>
                  <a:pt x="7239" y="5334"/>
                </a:lnTo>
                <a:lnTo>
                  <a:pt x="4572" y="2921"/>
                </a:lnTo>
                <a:lnTo>
                  <a:pt x="2921" y="1015"/>
                </a:lnTo>
                <a:lnTo>
                  <a:pt x="1650" y="381"/>
                </a:lnTo>
                <a:lnTo>
                  <a:pt x="1016" y="0"/>
                </a:lnTo>
                <a:close/>
              </a:path>
              <a:path w="167640" h="379730">
                <a:moveTo>
                  <a:pt x="167640" y="274320"/>
                </a:moveTo>
                <a:lnTo>
                  <a:pt x="135635" y="274320"/>
                </a:lnTo>
                <a:lnTo>
                  <a:pt x="143509" y="274574"/>
                </a:lnTo>
                <a:lnTo>
                  <a:pt x="150495" y="275971"/>
                </a:lnTo>
                <a:lnTo>
                  <a:pt x="156464" y="276987"/>
                </a:lnTo>
                <a:lnTo>
                  <a:pt x="162305" y="277875"/>
                </a:lnTo>
                <a:lnTo>
                  <a:pt x="167640" y="278257"/>
                </a:lnTo>
                <a:lnTo>
                  <a:pt x="167640" y="274320"/>
                </a:lnTo>
                <a:close/>
              </a:path>
              <a:path w="167640" h="379730">
                <a:moveTo>
                  <a:pt x="118745" y="165226"/>
                </a:moveTo>
                <a:lnTo>
                  <a:pt x="115824" y="165481"/>
                </a:lnTo>
                <a:lnTo>
                  <a:pt x="112902" y="167766"/>
                </a:lnTo>
                <a:lnTo>
                  <a:pt x="112141" y="171450"/>
                </a:lnTo>
                <a:lnTo>
                  <a:pt x="112141" y="175006"/>
                </a:lnTo>
                <a:lnTo>
                  <a:pt x="113792" y="179324"/>
                </a:lnTo>
                <a:lnTo>
                  <a:pt x="115824" y="183641"/>
                </a:lnTo>
                <a:lnTo>
                  <a:pt x="118745" y="187325"/>
                </a:lnTo>
                <a:lnTo>
                  <a:pt x="121793" y="191262"/>
                </a:lnTo>
                <a:lnTo>
                  <a:pt x="124714" y="194183"/>
                </a:lnTo>
                <a:lnTo>
                  <a:pt x="127380" y="195834"/>
                </a:lnTo>
                <a:lnTo>
                  <a:pt x="132333" y="198755"/>
                </a:lnTo>
                <a:lnTo>
                  <a:pt x="136905" y="200787"/>
                </a:lnTo>
                <a:lnTo>
                  <a:pt x="140970" y="203073"/>
                </a:lnTo>
                <a:lnTo>
                  <a:pt x="157352" y="224789"/>
                </a:lnTo>
                <a:lnTo>
                  <a:pt x="157352" y="231394"/>
                </a:lnTo>
                <a:lnTo>
                  <a:pt x="124459" y="260096"/>
                </a:lnTo>
                <a:lnTo>
                  <a:pt x="116840" y="260731"/>
                </a:lnTo>
                <a:lnTo>
                  <a:pt x="167640" y="260731"/>
                </a:lnTo>
                <a:lnTo>
                  <a:pt x="167640" y="176402"/>
                </a:lnTo>
                <a:lnTo>
                  <a:pt x="166614" y="175768"/>
                </a:lnTo>
                <a:lnTo>
                  <a:pt x="136905" y="175768"/>
                </a:lnTo>
                <a:lnTo>
                  <a:pt x="133350" y="174371"/>
                </a:lnTo>
                <a:lnTo>
                  <a:pt x="129412" y="172085"/>
                </a:lnTo>
                <a:lnTo>
                  <a:pt x="125729" y="169163"/>
                </a:lnTo>
                <a:lnTo>
                  <a:pt x="122047" y="166877"/>
                </a:lnTo>
                <a:lnTo>
                  <a:pt x="118745" y="165226"/>
                </a:lnTo>
                <a:close/>
              </a:path>
              <a:path w="167640" h="379730">
                <a:moveTo>
                  <a:pt x="157733" y="171450"/>
                </a:moveTo>
                <a:lnTo>
                  <a:pt x="153416" y="171450"/>
                </a:lnTo>
                <a:lnTo>
                  <a:pt x="150114" y="172085"/>
                </a:lnTo>
                <a:lnTo>
                  <a:pt x="146811" y="173100"/>
                </a:lnTo>
                <a:lnTo>
                  <a:pt x="143509" y="174371"/>
                </a:lnTo>
                <a:lnTo>
                  <a:pt x="139953" y="175006"/>
                </a:lnTo>
                <a:lnTo>
                  <a:pt x="136905" y="175768"/>
                </a:lnTo>
                <a:lnTo>
                  <a:pt x="166614" y="175768"/>
                </a:lnTo>
                <a:lnTo>
                  <a:pt x="162305" y="173100"/>
                </a:lnTo>
                <a:lnTo>
                  <a:pt x="157733" y="17145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4" name="object 4"/>
          <p:cNvSpPr/>
          <p:nvPr/>
        </p:nvSpPr>
        <p:spPr>
          <a:xfrm>
            <a:off x="8519159" y="397763"/>
            <a:ext cx="213266" cy="402336"/>
          </a:xfrm>
          <a:prstGeom prst="rect">
            <a:avLst/>
          </a:prstGeom>
          <a:blipFill>
            <a:blip r:embed="rId2"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5" name="object 5"/>
          <p:cNvSpPr txBox="1">
            <a:spLocks noGrp="1"/>
          </p:cNvSpPr>
          <p:nvPr>
            <p:ph type="title"/>
          </p:nvPr>
        </p:nvSpPr>
        <p:spPr>
          <a:xfrm>
            <a:off x="606653" y="94614"/>
            <a:ext cx="6296660" cy="1001394"/>
          </a:xfrm>
          <a:prstGeom prst="rect">
            <a:avLst/>
          </a:prstGeom>
        </p:spPr>
        <p:txBody>
          <a:bodyPr vert="horz" wrap="square" lIns="0" tIns="12700" rIns="0" bIns="0" rtlCol="0">
            <a:spAutoFit/>
          </a:bodyPr>
          <a:lstStyle/>
          <a:p>
            <a:pPr marL="12700" marR="5080">
              <a:lnSpc>
                <a:spcPct val="100000"/>
              </a:lnSpc>
              <a:spcBef>
                <a:spcPts val="100"/>
              </a:spcBef>
            </a:pPr>
            <a:r>
              <a:rPr sz="3200" i="0" spc="-5" dirty="0">
                <a:latin typeface="Calibri"/>
                <a:cs typeface="Calibri"/>
              </a:rPr>
              <a:t>INGEDIENDE INTENTIEVERKLARINGEN  </a:t>
            </a:r>
            <a:r>
              <a:rPr sz="3200" i="0" dirty="0">
                <a:latin typeface="Calibri"/>
                <a:cs typeface="Calibri"/>
              </a:rPr>
              <a:t>KLINISCHE</a:t>
            </a:r>
            <a:r>
              <a:rPr sz="3200" i="0" spc="15" dirty="0">
                <a:latin typeface="Calibri"/>
                <a:cs typeface="Calibri"/>
              </a:rPr>
              <a:t> </a:t>
            </a:r>
            <a:r>
              <a:rPr sz="3200" i="0" dirty="0">
                <a:latin typeface="Calibri"/>
                <a:cs typeface="Calibri"/>
              </a:rPr>
              <a:t>NETWERKEN</a:t>
            </a:r>
            <a:endParaRPr sz="3200">
              <a:latin typeface="Calibri"/>
              <a:cs typeface="Calibri"/>
            </a:endParaRPr>
          </a:p>
        </p:txBody>
      </p:sp>
      <p:sp>
        <p:nvSpPr>
          <p:cNvPr id="6" name="object 6"/>
          <p:cNvSpPr txBox="1"/>
          <p:nvPr/>
        </p:nvSpPr>
        <p:spPr>
          <a:xfrm>
            <a:off x="631342" y="5128386"/>
            <a:ext cx="4057650" cy="330835"/>
          </a:xfrm>
          <a:prstGeom prst="rect">
            <a:avLst/>
          </a:prstGeom>
        </p:spPr>
        <p:txBody>
          <a:bodyPr vert="horz" wrap="square" lIns="0" tIns="12700" rIns="0" bIns="0" rtlCol="0">
            <a:spAutoFit/>
          </a:bodyPr>
          <a:lstStyle/>
          <a:p>
            <a:pPr marL="12700" fontAlgn="auto">
              <a:spcBef>
                <a:spcPts val="100"/>
              </a:spcBef>
              <a:spcAft>
                <a:spcPts val="0"/>
              </a:spcAft>
              <a:tabLst>
                <a:tab pos="281940" algn="l"/>
              </a:tabLst>
            </a:pPr>
            <a:r>
              <a:rPr sz="2000" dirty="0">
                <a:solidFill>
                  <a:srgbClr val="39B8BD"/>
                </a:solidFill>
                <a:latin typeface="Calibri"/>
                <a:cs typeface="Calibri"/>
              </a:rPr>
              <a:t>&gt;	</a:t>
            </a:r>
            <a:r>
              <a:rPr sz="2000" spc="-30" dirty="0">
                <a:solidFill>
                  <a:srgbClr val="2E2E2E"/>
                </a:solidFill>
                <a:latin typeface="Calibri"/>
                <a:cs typeface="Calibri"/>
              </a:rPr>
              <a:t>Toetsen </a:t>
            </a:r>
            <a:r>
              <a:rPr sz="2000" spc="-10" dirty="0">
                <a:solidFill>
                  <a:srgbClr val="2E2E2E"/>
                </a:solidFill>
                <a:latin typeface="Calibri"/>
                <a:cs typeface="Calibri"/>
              </a:rPr>
              <a:t>van </a:t>
            </a:r>
            <a:r>
              <a:rPr sz="2000" spc="-5" dirty="0">
                <a:solidFill>
                  <a:srgbClr val="2E2E2E"/>
                </a:solidFill>
                <a:latin typeface="Calibri"/>
                <a:cs typeface="Calibri"/>
              </a:rPr>
              <a:t>logica </a:t>
            </a:r>
            <a:r>
              <a:rPr sz="2000" spc="-10" dirty="0">
                <a:solidFill>
                  <a:srgbClr val="2E2E2E"/>
                </a:solidFill>
                <a:latin typeface="Calibri"/>
                <a:cs typeface="Calibri"/>
              </a:rPr>
              <a:t>van</a:t>
            </a:r>
            <a:r>
              <a:rPr sz="2000" spc="-20" dirty="0">
                <a:solidFill>
                  <a:srgbClr val="2E2E2E"/>
                </a:solidFill>
                <a:latin typeface="Calibri"/>
                <a:cs typeface="Calibri"/>
              </a:rPr>
              <a:t> </a:t>
            </a:r>
            <a:r>
              <a:rPr sz="2000" spc="-5" dirty="0">
                <a:solidFill>
                  <a:srgbClr val="2E2E2E"/>
                </a:solidFill>
                <a:latin typeface="Calibri"/>
                <a:cs typeface="Calibri"/>
              </a:rPr>
              <a:t>zorggebieden</a:t>
            </a:r>
            <a:endParaRPr sz="2000">
              <a:solidFill>
                <a:prstClr val="black"/>
              </a:solidFill>
              <a:latin typeface="Calibri"/>
              <a:cs typeface="Calibri"/>
            </a:endParaRPr>
          </a:p>
        </p:txBody>
      </p:sp>
      <p:sp>
        <p:nvSpPr>
          <p:cNvPr id="7" name="object 7"/>
          <p:cNvSpPr txBox="1"/>
          <p:nvPr/>
        </p:nvSpPr>
        <p:spPr>
          <a:xfrm>
            <a:off x="901090" y="5434685"/>
            <a:ext cx="3841750" cy="683895"/>
          </a:xfrm>
          <a:prstGeom prst="rect">
            <a:avLst/>
          </a:prstGeom>
        </p:spPr>
        <p:txBody>
          <a:bodyPr vert="horz" wrap="square" lIns="0" tIns="67310" rIns="0" bIns="0" rtlCol="0">
            <a:spAutoFit/>
          </a:bodyPr>
          <a:lstStyle/>
          <a:p>
            <a:pPr marL="283845" indent="-271145" fontAlgn="auto">
              <a:spcBef>
                <a:spcPts val="530"/>
              </a:spcBef>
              <a:spcAft>
                <a:spcPts val="0"/>
              </a:spcAft>
              <a:buClr>
                <a:srgbClr val="39B8BD"/>
              </a:buClr>
              <a:buFont typeface="Arial"/>
              <a:buChar char="•"/>
              <a:tabLst>
                <a:tab pos="283845" algn="l"/>
                <a:tab pos="284480" algn="l"/>
              </a:tabLst>
            </a:pPr>
            <a:r>
              <a:rPr sz="1800" spc="-5" dirty="0">
                <a:solidFill>
                  <a:srgbClr val="2E2E2E"/>
                </a:solidFill>
                <a:latin typeface="Calibri"/>
                <a:cs typeface="Calibri"/>
              </a:rPr>
              <a:t>Gebaseerd op </a:t>
            </a:r>
            <a:r>
              <a:rPr sz="1800" spc="-10" dirty="0">
                <a:solidFill>
                  <a:srgbClr val="2E2E2E"/>
                </a:solidFill>
                <a:latin typeface="Calibri"/>
                <a:cs typeface="Calibri"/>
              </a:rPr>
              <a:t>reële</a:t>
            </a:r>
            <a:r>
              <a:rPr sz="1800" spc="-5" dirty="0">
                <a:solidFill>
                  <a:srgbClr val="2E2E2E"/>
                </a:solidFill>
                <a:latin typeface="Calibri"/>
                <a:cs typeface="Calibri"/>
              </a:rPr>
              <a:t> </a:t>
            </a:r>
            <a:r>
              <a:rPr sz="1800" spc="-10" dirty="0">
                <a:solidFill>
                  <a:srgbClr val="2E2E2E"/>
                </a:solidFill>
                <a:latin typeface="Calibri"/>
                <a:cs typeface="Calibri"/>
              </a:rPr>
              <a:t>patiëntenstromen</a:t>
            </a:r>
            <a:endParaRPr sz="1800">
              <a:solidFill>
                <a:prstClr val="black"/>
              </a:solidFill>
              <a:latin typeface="Calibri"/>
              <a:cs typeface="Calibri"/>
            </a:endParaRPr>
          </a:p>
          <a:p>
            <a:pPr marL="283845" indent="-271145" fontAlgn="auto">
              <a:spcBef>
                <a:spcPts val="430"/>
              </a:spcBef>
              <a:spcAft>
                <a:spcPts val="0"/>
              </a:spcAft>
              <a:buClr>
                <a:srgbClr val="39B8BD"/>
              </a:buClr>
              <a:buFont typeface="Arial"/>
              <a:buChar char="•"/>
              <a:tabLst>
                <a:tab pos="283845" algn="l"/>
                <a:tab pos="284480" algn="l"/>
              </a:tabLst>
            </a:pPr>
            <a:r>
              <a:rPr sz="1800" spc="-10" dirty="0">
                <a:solidFill>
                  <a:srgbClr val="2E2E2E"/>
                </a:solidFill>
                <a:latin typeface="Calibri"/>
                <a:cs typeface="Calibri"/>
              </a:rPr>
              <a:t>Scharnieren </a:t>
            </a:r>
            <a:r>
              <a:rPr sz="1800" spc="-5" dirty="0">
                <a:solidFill>
                  <a:srgbClr val="2E2E2E"/>
                </a:solidFill>
                <a:latin typeface="Calibri"/>
                <a:cs typeface="Calibri"/>
              </a:rPr>
              <a:t>met</a:t>
            </a:r>
            <a:r>
              <a:rPr sz="1800" spc="30" dirty="0">
                <a:solidFill>
                  <a:srgbClr val="2E2E2E"/>
                </a:solidFill>
                <a:latin typeface="Calibri"/>
                <a:cs typeface="Calibri"/>
              </a:rPr>
              <a:t> </a:t>
            </a:r>
            <a:r>
              <a:rPr sz="1800" spc="-15" dirty="0">
                <a:solidFill>
                  <a:srgbClr val="2E2E2E"/>
                </a:solidFill>
                <a:latin typeface="Calibri"/>
                <a:cs typeface="Calibri"/>
              </a:rPr>
              <a:t>eerstelijnszones</a:t>
            </a:r>
            <a:endParaRPr sz="1800">
              <a:solidFill>
                <a:prstClr val="black"/>
              </a:solidFill>
              <a:latin typeface="Calibri"/>
              <a:cs typeface="Calibri"/>
            </a:endParaRPr>
          </a:p>
        </p:txBody>
      </p:sp>
      <p:sp>
        <p:nvSpPr>
          <p:cNvPr id="8" name="object 8"/>
          <p:cNvSpPr txBox="1"/>
          <p:nvPr/>
        </p:nvSpPr>
        <p:spPr>
          <a:xfrm>
            <a:off x="5167629" y="5128386"/>
            <a:ext cx="995044" cy="330835"/>
          </a:xfrm>
          <a:prstGeom prst="rect">
            <a:avLst/>
          </a:prstGeom>
        </p:spPr>
        <p:txBody>
          <a:bodyPr vert="horz" wrap="square" lIns="0" tIns="12700" rIns="0" bIns="0" rtlCol="0">
            <a:spAutoFit/>
          </a:bodyPr>
          <a:lstStyle/>
          <a:p>
            <a:pPr marL="12700" fontAlgn="auto">
              <a:spcBef>
                <a:spcPts val="100"/>
              </a:spcBef>
              <a:spcAft>
                <a:spcPts val="0"/>
              </a:spcAft>
              <a:tabLst>
                <a:tab pos="282575" algn="l"/>
              </a:tabLst>
            </a:pPr>
            <a:r>
              <a:rPr sz="2000" dirty="0">
                <a:solidFill>
                  <a:srgbClr val="39B8BD"/>
                </a:solidFill>
                <a:latin typeface="Calibri"/>
                <a:cs typeface="Calibri"/>
              </a:rPr>
              <a:t>&gt;	</a:t>
            </a:r>
            <a:r>
              <a:rPr sz="2000" dirty="0">
                <a:solidFill>
                  <a:srgbClr val="2E2E2E"/>
                </a:solidFill>
                <a:latin typeface="Calibri"/>
                <a:cs typeface="Calibri"/>
              </a:rPr>
              <a:t>Belang</a:t>
            </a:r>
            <a:endParaRPr sz="2000">
              <a:solidFill>
                <a:prstClr val="black"/>
              </a:solidFill>
              <a:latin typeface="Calibri"/>
              <a:cs typeface="Calibri"/>
            </a:endParaRPr>
          </a:p>
        </p:txBody>
      </p:sp>
      <p:sp>
        <p:nvSpPr>
          <p:cNvPr id="9" name="object 9"/>
          <p:cNvSpPr txBox="1"/>
          <p:nvPr/>
        </p:nvSpPr>
        <p:spPr>
          <a:xfrm>
            <a:off x="5437759" y="5489549"/>
            <a:ext cx="3152775" cy="903605"/>
          </a:xfrm>
          <a:prstGeom prst="rect">
            <a:avLst/>
          </a:prstGeom>
        </p:spPr>
        <p:txBody>
          <a:bodyPr vert="horz" wrap="square" lIns="0" tIns="12700" rIns="0" bIns="0" rtlCol="0">
            <a:spAutoFit/>
          </a:bodyPr>
          <a:lstStyle/>
          <a:p>
            <a:pPr marL="283845" marR="371475" indent="-271145" fontAlgn="auto">
              <a:spcBef>
                <a:spcPts val="100"/>
              </a:spcBef>
              <a:spcAft>
                <a:spcPts val="0"/>
              </a:spcAft>
              <a:buClr>
                <a:srgbClr val="39B8BD"/>
              </a:buClr>
              <a:buFont typeface="Arial"/>
              <a:buChar char="•"/>
              <a:tabLst>
                <a:tab pos="283845" algn="l"/>
                <a:tab pos="284480" algn="l"/>
              </a:tabLst>
            </a:pPr>
            <a:r>
              <a:rPr sz="1800" spc="-20" dirty="0">
                <a:solidFill>
                  <a:srgbClr val="2E2E2E"/>
                </a:solidFill>
                <a:latin typeface="Calibri"/>
                <a:cs typeface="Calibri"/>
              </a:rPr>
              <a:t>Validatie </a:t>
            </a:r>
            <a:r>
              <a:rPr sz="1800" spc="-10" dirty="0">
                <a:solidFill>
                  <a:srgbClr val="2E2E2E"/>
                </a:solidFill>
                <a:latin typeface="Calibri"/>
                <a:cs typeface="Calibri"/>
              </a:rPr>
              <a:t>van locoregionale  </a:t>
            </a:r>
            <a:r>
              <a:rPr sz="1800" spc="-5" dirty="0">
                <a:solidFill>
                  <a:srgbClr val="2E2E2E"/>
                </a:solidFill>
                <a:latin typeface="Calibri"/>
                <a:cs typeface="Calibri"/>
              </a:rPr>
              <a:t>klinische</a:t>
            </a:r>
            <a:r>
              <a:rPr sz="1800" dirty="0">
                <a:solidFill>
                  <a:srgbClr val="2E2E2E"/>
                </a:solidFill>
                <a:latin typeface="Calibri"/>
                <a:cs typeface="Calibri"/>
              </a:rPr>
              <a:t> </a:t>
            </a:r>
            <a:r>
              <a:rPr sz="1800" spc="-15" dirty="0">
                <a:solidFill>
                  <a:srgbClr val="2E2E2E"/>
                </a:solidFill>
                <a:latin typeface="Calibri"/>
                <a:cs typeface="Calibri"/>
              </a:rPr>
              <a:t>netwerken</a:t>
            </a:r>
            <a:endParaRPr sz="1800">
              <a:solidFill>
                <a:prstClr val="black"/>
              </a:solidFill>
              <a:latin typeface="Calibri"/>
              <a:cs typeface="Calibri"/>
            </a:endParaRPr>
          </a:p>
          <a:p>
            <a:pPr marL="283845" indent="-271145" fontAlgn="auto">
              <a:spcBef>
                <a:spcPts val="430"/>
              </a:spcBef>
              <a:spcAft>
                <a:spcPts val="0"/>
              </a:spcAft>
              <a:buClr>
                <a:srgbClr val="39B8BD"/>
              </a:buClr>
              <a:buFont typeface="Arial"/>
              <a:buChar char="•"/>
              <a:tabLst>
                <a:tab pos="283845" algn="l"/>
                <a:tab pos="284480" algn="l"/>
              </a:tabLst>
            </a:pPr>
            <a:r>
              <a:rPr sz="1800" spc="-65" dirty="0">
                <a:solidFill>
                  <a:srgbClr val="2E2E2E"/>
                </a:solidFill>
                <a:latin typeface="Calibri"/>
                <a:cs typeface="Calibri"/>
              </a:rPr>
              <a:t>I.f.v. </a:t>
            </a:r>
            <a:r>
              <a:rPr sz="1800" spc="-5" dirty="0">
                <a:solidFill>
                  <a:srgbClr val="2E2E2E"/>
                </a:solidFill>
                <a:latin typeface="Calibri"/>
                <a:cs typeface="Calibri"/>
              </a:rPr>
              <a:t>omschrijven </a:t>
            </a:r>
            <a:r>
              <a:rPr sz="1800" spc="-10" dirty="0">
                <a:solidFill>
                  <a:srgbClr val="2E2E2E"/>
                </a:solidFill>
                <a:latin typeface="Calibri"/>
                <a:cs typeface="Calibri"/>
              </a:rPr>
              <a:t>van</a:t>
            </a:r>
            <a:r>
              <a:rPr sz="1800" spc="-15" dirty="0">
                <a:solidFill>
                  <a:srgbClr val="2E2E2E"/>
                </a:solidFill>
                <a:latin typeface="Calibri"/>
                <a:cs typeface="Calibri"/>
              </a:rPr>
              <a:t> </a:t>
            </a:r>
            <a:r>
              <a:rPr sz="1800" spc="-5" dirty="0">
                <a:solidFill>
                  <a:srgbClr val="2E2E2E"/>
                </a:solidFill>
                <a:latin typeface="Calibri"/>
                <a:cs typeface="Calibri"/>
              </a:rPr>
              <a:t>populatie</a:t>
            </a:r>
            <a:endParaRPr sz="1800">
              <a:solidFill>
                <a:prstClr val="black"/>
              </a:solidFill>
              <a:latin typeface="Calibri"/>
              <a:cs typeface="Calibri"/>
            </a:endParaRPr>
          </a:p>
        </p:txBody>
      </p:sp>
      <p:sp>
        <p:nvSpPr>
          <p:cNvPr id="10" name="object 10"/>
          <p:cNvSpPr txBox="1"/>
          <p:nvPr/>
        </p:nvSpPr>
        <p:spPr>
          <a:xfrm>
            <a:off x="6416166" y="4911978"/>
            <a:ext cx="2339975" cy="239395"/>
          </a:xfrm>
          <a:prstGeom prst="rect">
            <a:avLst/>
          </a:prstGeom>
        </p:spPr>
        <p:txBody>
          <a:bodyPr vert="horz" wrap="square" lIns="0" tIns="12700" rIns="0" bIns="0" rtlCol="0">
            <a:spAutoFit/>
          </a:bodyPr>
          <a:lstStyle/>
          <a:p>
            <a:pPr marL="12700" fontAlgn="auto">
              <a:spcBef>
                <a:spcPts val="100"/>
              </a:spcBef>
              <a:spcAft>
                <a:spcPts val="0"/>
              </a:spcAft>
            </a:pPr>
            <a:r>
              <a:rPr sz="1400" b="1" spc="-5" dirty="0">
                <a:solidFill>
                  <a:srgbClr val="00254B"/>
                </a:solidFill>
                <a:latin typeface="Calibri"/>
                <a:cs typeface="Calibri"/>
              </a:rPr>
              <a:t>Bron: De Standaard </a:t>
            </a:r>
            <a:r>
              <a:rPr sz="1400" b="1" dirty="0">
                <a:solidFill>
                  <a:srgbClr val="00254B"/>
                </a:solidFill>
                <a:latin typeface="Calibri"/>
                <a:cs typeface="Calibri"/>
              </a:rPr>
              <a:t>2 maart</a:t>
            </a:r>
            <a:r>
              <a:rPr sz="1400" b="1" spc="-135" dirty="0">
                <a:solidFill>
                  <a:srgbClr val="00254B"/>
                </a:solidFill>
                <a:latin typeface="Calibri"/>
                <a:cs typeface="Calibri"/>
              </a:rPr>
              <a:t> </a:t>
            </a:r>
            <a:r>
              <a:rPr sz="1400" b="1" spc="-5" dirty="0">
                <a:solidFill>
                  <a:srgbClr val="00254B"/>
                </a:solidFill>
                <a:latin typeface="Calibri"/>
                <a:cs typeface="Calibri"/>
              </a:rPr>
              <a:t>‘18</a:t>
            </a:r>
            <a:endParaRPr sz="1400">
              <a:solidFill>
                <a:prstClr val="black"/>
              </a:solidFill>
              <a:latin typeface="Calibri"/>
              <a:cs typeface="Calibri"/>
            </a:endParaRPr>
          </a:p>
        </p:txBody>
      </p:sp>
      <p:sp>
        <p:nvSpPr>
          <p:cNvPr id="11" name="object 11"/>
          <p:cNvSpPr/>
          <p:nvPr/>
        </p:nvSpPr>
        <p:spPr>
          <a:xfrm>
            <a:off x="719327" y="1124711"/>
            <a:ext cx="8063483" cy="3702888"/>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12" name="object 12"/>
          <p:cNvSpPr txBox="1"/>
          <p:nvPr/>
        </p:nvSpPr>
        <p:spPr>
          <a:xfrm>
            <a:off x="711200" y="6474282"/>
            <a:ext cx="8105775" cy="139700"/>
          </a:xfrm>
          <a:prstGeom prst="rect">
            <a:avLst/>
          </a:prstGeom>
        </p:spPr>
        <p:txBody>
          <a:bodyPr vert="horz" wrap="square" lIns="0" tIns="0" rIns="0" bIns="0" rtlCol="0">
            <a:spAutoFit/>
          </a:bodyPr>
          <a:lstStyle/>
          <a:p>
            <a:pPr marL="12700" fontAlgn="auto">
              <a:lnSpc>
                <a:spcPts val="955"/>
              </a:lnSpc>
              <a:spcBef>
                <a:spcPts val="0"/>
              </a:spcBef>
              <a:spcAft>
                <a:spcPts val="0"/>
              </a:spcAft>
            </a:pPr>
            <a:r>
              <a:rPr sz="900" spc="-5" dirty="0">
                <a:solidFill>
                  <a:srgbClr val="39B8BD"/>
                </a:solidFill>
                <a:latin typeface="Calibri"/>
                <a:cs typeface="Calibri"/>
              </a:rPr>
              <a:t>//////////////////////////////////////////////////////////////////////////////////////////////////////////////////////////////////////////////////////////////////////////////////////</a:t>
            </a:r>
            <a:endParaRPr sz="900">
              <a:solidFill>
                <a:prstClr val="black"/>
              </a:solidFill>
              <a:latin typeface="Calibri"/>
              <a:cs typeface="Calibri"/>
            </a:endParaRPr>
          </a:p>
        </p:txBody>
      </p:sp>
      <p:sp>
        <p:nvSpPr>
          <p:cNvPr id="13" name="object 13"/>
          <p:cNvSpPr txBox="1"/>
          <p:nvPr/>
        </p:nvSpPr>
        <p:spPr>
          <a:xfrm>
            <a:off x="707542" y="6659067"/>
            <a:ext cx="473709" cy="152400"/>
          </a:xfrm>
          <a:prstGeom prst="rect">
            <a:avLst/>
          </a:prstGeom>
        </p:spPr>
        <p:txBody>
          <a:bodyPr vert="horz" wrap="square" lIns="0" tIns="0" rIns="0" bIns="0" rtlCol="0">
            <a:spAutoFit/>
          </a:bodyPr>
          <a:lstStyle/>
          <a:p>
            <a:pPr marL="12700" fontAlgn="auto">
              <a:lnSpc>
                <a:spcPts val="1050"/>
              </a:lnSpc>
              <a:spcBef>
                <a:spcPts val="0"/>
              </a:spcBef>
              <a:spcAft>
                <a:spcPts val="0"/>
              </a:spcAft>
            </a:pPr>
            <a:r>
              <a:rPr sz="1000" spc="-10" dirty="0">
                <a:solidFill>
                  <a:srgbClr val="39B8BD"/>
                </a:solidFill>
                <a:latin typeface="Calibri"/>
                <a:cs typeface="Calibri"/>
              </a:rPr>
              <a:t>18.10.17</a:t>
            </a:r>
            <a:endParaRPr sz="1000">
              <a:solidFill>
                <a:prstClr val="black"/>
              </a:solidFill>
              <a:latin typeface="Calibri"/>
              <a:cs typeface="Calibri"/>
            </a:endParaRPr>
          </a:p>
        </p:txBody>
      </p:sp>
      <p:sp>
        <p:nvSpPr>
          <p:cNvPr id="14" name="object 14"/>
          <p:cNvSpPr txBox="1"/>
          <p:nvPr/>
        </p:nvSpPr>
        <p:spPr>
          <a:xfrm>
            <a:off x="3905758" y="6659067"/>
            <a:ext cx="1692910" cy="152400"/>
          </a:xfrm>
          <a:prstGeom prst="rect">
            <a:avLst/>
          </a:prstGeom>
        </p:spPr>
        <p:txBody>
          <a:bodyPr vert="horz" wrap="square" lIns="0" tIns="0" rIns="0" bIns="0" rtlCol="0">
            <a:spAutoFit/>
          </a:bodyPr>
          <a:lstStyle/>
          <a:p>
            <a:pPr marL="12700" fontAlgn="auto">
              <a:lnSpc>
                <a:spcPts val="1050"/>
              </a:lnSpc>
              <a:spcBef>
                <a:spcPts val="0"/>
              </a:spcBef>
              <a:spcAft>
                <a:spcPts val="0"/>
              </a:spcAft>
            </a:pPr>
            <a:r>
              <a:rPr sz="1000" spc="-5" dirty="0">
                <a:solidFill>
                  <a:srgbClr val="39B8BD"/>
                </a:solidFill>
                <a:latin typeface="Calibri"/>
                <a:cs typeface="Calibri"/>
              </a:rPr>
              <a:t>Agentschap Zorg en</a:t>
            </a:r>
            <a:r>
              <a:rPr sz="1000" spc="-20" dirty="0">
                <a:solidFill>
                  <a:srgbClr val="39B8BD"/>
                </a:solidFill>
                <a:latin typeface="Calibri"/>
                <a:cs typeface="Calibri"/>
              </a:rPr>
              <a:t> </a:t>
            </a:r>
            <a:r>
              <a:rPr sz="1000" spc="-5" dirty="0">
                <a:solidFill>
                  <a:srgbClr val="39B8BD"/>
                </a:solidFill>
                <a:latin typeface="Calibri"/>
                <a:cs typeface="Calibri"/>
              </a:rPr>
              <a:t>Gezondheid</a:t>
            </a:r>
            <a:endParaRPr sz="1000">
              <a:solidFill>
                <a:prstClr val="black"/>
              </a:solidFill>
              <a:latin typeface="Calibri"/>
              <a:cs typeface="Calibri"/>
            </a:endParaRPr>
          </a:p>
        </p:txBody>
      </p:sp>
    </p:spTree>
    <p:extLst>
      <p:ext uri="{BB962C8B-B14F-4D97-AF65-F5344CB8AC3E}">
        <p14:creationId xmlns:p14="http://schemas.microsoft.com/office/powerpoint/2010/main" xmlns="" val="3350700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44623"/>
            <a:ext cx="9180512" cy="61561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el 1"/>
          <p:cNvSpPr txBox="1">
            <a:spLocks/>
          </p:cNvSpPr>
          <p:nvPr/>
        </p:nvSpPr>
        <p:spPr>
          <a:xfrm>
            <a:off x="179512" y="6165304"/>
            <a:ext cx="8856984" cy="792088"/>
          </a:xfrm>
          <a:prstGeom prst="rect">
            <a:avLst/>
          </a:prstGeom>
        </p:spPr>
        <p:txBody>
          <a:bodyPr/>
          <a:lstStyle>
            <a:lvl1pPr defTabSz="914400" eaLnBrk="1" latinLnBrk="0" hangingPunct="1">
              <a:buNone/>
              <a:defRPr sz="2800">
                <a:solidFill>
                  <a:srgbClr val="FF0000"/>
                </a:solidFill>
                <a:latin typeface="Arial Rounded MT Bold" panose="020F0704030504030204" pitchFamily="34" charset="0"/>
                <a:ea typeface="+mj-ea"/>
                <a:cs typeface="+mj-cs"/>
              </a:defRPr>
            </a:lvl1pPr>
          </a:lstStyle>
          <a:p>
            <a:r>
              <a:rPr lang="nl-BE" sz="2400" dirty="0"/>
              <a:t>En de congruentie met de ziekenhuisnetwerken dan?</a:t>
            </a:r>
          </a:p>
        </p:txBody>
      </p:sp>
    </p:spTree>
    <p:extLst>
      <p:ext uri="{BB962C8B-B14F-4D97-AF65-F5344CB8AC3E}">
        <p14:creationId xmlns:p14="http://schemas.microsoft.com/office/powerpoint/2010/main" xmlns="" val="35142133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1052736"/>
            <a:ext cx="7772400" cy="1470025"/>
          </a:xfrm>
        </p:spPr>
        <p:txBody>
          <a:bodyPr/>
          <a:lstStyle/>
          <a:p>
            <a:r>
              <a:rPr lang="nl-BE" sz="4000" dirty="0" smtClean="0">
                <a:latin typeface="Arial Rounded MT Bold" panose="020F0704030504030204" pitchFamily="34" charset="0"/>
              </a:rPr>
              <a:t>Veel keuze is er niet in de antwoorden!</a:t>
            </a:r>
            <a:br>
              <a:rPr lang="nl-BE" sz="4000" dirty="0" smtClean="0">
                <a:latin typeface="Arial Rounded MT Bold" panose="020F0704030504030204" pitchFamily="34" charset="0"/>
              </a:rPr>
            </a:br>
            <a:r>
              <a:rPr lang="nl-BE" sz="4000" dirty="0" smtClean="0">
                <a:latin typeface="Arial Rounded MT Bold" panose="020F0704030504030204" pitchFamily="34" charset="0"/>
              </a:rPr>
              <a:t>Ja</a:t>
            </a:r>
            <a:br>
              <a:rPr lang="nl-BE" sz="4000" dirty="0" smtClean="0">
                <a:latin typeface="Arial Rounded MT Bold" panose="020F0704030504030204" pitchFamily="34" charset="0"/>
              </a:rPr>
            </a:br>
            <a:r>
              <a:rPr lang="nl-BE" sz="4000" dirty="0" smtClean="0">
                <a:latin typeface="Arial Rounded MT Bold" panose="020F0704030504030204" pitchFamily="34" charset="0"/>
              </a:rPr>
              <a:t>Ja maar….</a:t>
            </a:r>
            <a:br>
              <a:rPr lang="nl-BE" sz="4000" dirty="0" smtClean="0">
                <a:latin typeface="Arial Rounded MT Bold" panose="020F0704030504030204" pitchFamily="34" charset="0"/>
              </a:rPr>
            </a:br>
            <a:r>
              <a:rPr lang="nl-BE" sz="4000" dirty="0" smtClean="0">
                <a:latin typeface="Arial Rounded MT Bold" panose="020F0704030504030204" pitchFamily="34" charset="0"/>
              </a:rPr>
              <a:t>Neen</a:t>
            </a:r>
            <a:br>
              <a:rPr lang="nl-BE" sz="4000" dirty="0" smtClean="0">
                <a:latin typeface="Arial Rounded MT Bold" panose="020F0704030504030204" pitchFamily="34" charset="0"/>
              </a:rPr>
            </a:br>
            <a:r>
              <a:rPr lang="nl-BE" sz="4000" dirty="0" err="1" smtClean="0">
                <a:latin typeface="Arial Rounded MT Bold" panose="020F0704030504030204" pitchFamily="34" charset="0"/>
              </a:rPr>
              <a:t>Neen</a:t>
            </a:r>
            <a:r>
              <a:rPr lang="nl-BE" sz="4000" dirty="0" smtClean="0">
                <a:latin typeface="Arial Rounded MT Bold" panose="020F0704030504030204" pitchFamily="34" charset="0"/>
              </a:rPr>
              <a:t>, tenzij…..</a:t>
            </a:r>
            <a:endParaRPr lang="nl-BE" sz="4000" dirty="0">
              <a:latin typeface="Arial Rounded MT Bold" panose="020F0704030504030204" pitchFamily="34" charset="0"/>
            </a:endParaRPr>
          </a:p>
        </p:txBody>
      </p:sp>
    </p:spTree>
    <p:extLst>
      <p:ext uri="{BB962C8B-B14F-4D97-AF65-F5344CB8AC3E}">
        <p14:creationId xmlns:p14="http://schemas.microsoft.com/office/powerpoint/2010/main" xmlns="" val="335807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251520" y="980728"/>
            <a:ext cx="8784976" cy="3539430"/>
          </a:xfrm>
          <a:prstGeom prst="rect">
            <a:avLst/>
          </a:prstGeom>
          <a:noFill/>
        </p:spPr>
        <p:txBody>
          <a:bodyPr wrap="square" rtlCol="0">
            <a:spAutoFit/>
          </a:bodyPr>
          <a:lstStyle/>
          <a:p>
            <a:r>
              <a:rPr lang="nl-BE" sz="3200" dirty="0" smtClean="0">
                <a:latin typeface="Arial Rounded MT Bold" panose="020F0704030504030204" pitchFamily="34" charset="0"/>
              </a:rPr>
              <a:t>Stelling 4: </a:t>
            </a:r>
          </a:p>
          <a:p>
            <a:r>
              <a:rPr lang="nl-BE" sz="3200" dirty="0" smtClean="0">
                <a:latin typeface="Arial Rounded MT Bold" panose="020F0704030504030204" pitchFamily="34" charset="0"/>
              </a:rPr>
              <a:t>Het is allemaal een kwestie van mensen</a:t>
            </a:r>
          </a:p>
          <a:p>
            <a:r>
              <a:rPr lang="nl-BE" sz="3200" dirty="0" smtClean="0">
                <a:latin typeface="Arial Rounded MT Bold" panose="020F0704030504030204" pitchFamily="34" charset="0"/>
              </a:rPr>
              <a:t>en los van de normen moeten we vooral </a:t>
            </a:r>
            <a:br>
              <a:rPr lang="nl-BE" sz="3200" dirty="0" smtClean="0">
                <a:latin typeface="Arial Rounded MT Bold" panose="020F0704030504030204" pitchFamily="34" charset="0"/>
              </a:rPr>
            </a:br>
            <a:r>
              <a:rPr lang="nl-BE" sz="3200" dirty="0" smtClean="0">
                <a:latin typeface="Arial Rounded MT Bold" panose="020F0704030504030204" pitchFamily="34" charset="0"/>
              </a:rPr>
              <a:t>(goede) artsen kunnen blijven aantrekken…</a:t>
            </a:r>
          </a:p>
          <a:p>
            <a:endParaRPr lang="nl-BE" sz="3200" dirty="0">
              <a:latin typeface="Arial Rounded MT Bold" panose="020F0704030504030204" pitchFamily="34" charset="0"/>
            </a:endParaRPr>
          </a:p>
          <a:p>
            <a:r>
              <a:rPr lang="nl-BE" sz="3200" dirty="0" smtClean="0">
                <a:latin typeface="Arial Rounded MT Bold" panose="020F0704030504030204" pitchFamily="34" charset="0"/>
              </a:rPr>
              <a:t>en dat is de uitdaging ….</a:t>
            </a:r>
          </a:p>
          <a:p>
            <a:r>
              <a:rPr lang="nl-BE" sz="3200" dirty="0" smtClean="0">
                <a:latin typeface="Arial Rounded MT Bold" panose="020F0704030504030204" pitchFamily="34" charset="0"/>
              </a:rPr>
              <a:t>ook in de toekomstige ziekenhuisnetwerken</a:t>
            </a:r>
            <a:endParaRPr lang="nl-BE" sz="3200" dirty="0">
              <a:latin typeface="Arial Rounded MT Bold" panose="020F0704030504030204" pitchFamily="34" charset="0"/>
            </a:endParaRPr>
          </a:p>
        </p:txBody>
      </p:sp>
    </p:spTree>
    <p:extLst>
      <p:ext uri="{BB962C8B-B14F-4D97-AF65-F5344CB8AC3E}">
        <p14:creationId xmlns:p14="http://schemas.microsoft.com/office/powerpoint/2010/main" xmlns="" val="985361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Afbeelding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46" y="-17354"/>
            <a:ext cx="9142413"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vak 1"/>
          <p:cNvSpPr txBox="1"/>
          <p:nvPr/>
        </p:nvSpPr>
        <p:spPr>
          <a:xfrm>
            <a:off x="135296" y="548680"/>
            <a:ext cx="8979702" cy="5447645"/>
          </a:xfrm>
          <a:prstGeom prst="rect">
            <a:avLst/>
          </a:prstGeom>
          <a:noFill/>
        </p:spPr>
        <p:txBody>
          <a:bodyPr wrap="none" rtlCol="0">
            <a:spAutoFit/>
          </a:bodyPr>
          <a:lstStyle/>
          <a:p>
            <a:r>
              <a:rPr lang="nl-BE" sz="2800" dirty="0" smtClean="0">
                <a:latin typeface="Arial Rounded MT Bold" panose="020F0704030504030204" pitchFamily="34" charset="0"/>
              </a:rPr>
              <a:t>Stelling 4: tracht te leren leven met de evoluties</a:t>
            </a:r>
          </a:p>
          <a:p>
            <a:r>
              <a:rPr lang="nl-BE" sz="2800" dirty="0" smtClean="0">
                <a:latin typeface="Arial Rounded MT Bold" panose="020F0704030504030204" pitchFamily="34" charset="0"/>
              </a:rPr>
              <a:t>in de medische wereld:</a:t>
            </a:r>
          </a:p>
          <a:p>
            <a:endParaRPr lang="nl-BE" sz="2800" dirty="0" smtClean="0">
              <a:latin typeface="Arial Rounded MT Bold" panose="020F0704030504030204" pitchFamily="34" charset="0"/>
            </a:endParaRPr>
          </a:p>
          <a:p>
            <a:r>
              <a:rPr lang="nl-BE" sz="2200" dirty="0" smtClean="0">
                <a:latin typeface="Arial Rounded MT Bold" panose="020F0704030504030204" pitchFamily="34" charset="0"/>
              </a:rPr>
              <a:t>Spanningsvelden waarmee we moeten leren leven: </a:t>
            </a:r>
          </a:p>
          <a:p>
            <a:pPr marL="571500" indent="-571500">
              <a:buFont typeface="Arial" pitchFamily="34" charset="0"/>
              <a:buChar char="•"/>
            </a:pPr>
            <a:r>
              <a:rPr lang="nl-BE" sz="2200" dirty="0" smtClean="0">
                <a:latin typeface="Arial Rounded MT Bold" panose="020F0704030504030204" pitchFamily="34" charset="0"/>
              </a:rPr>
              <a:t>steeds meer subspecialisatie (drang naar grote centra…)</a:t>
            </a:r>
          </a:p>
          <a:p>
            <a:pPr marL="571500" indent="-571500">
              <a:buFont typeface="Arial" pitchFamily="34" charset="0"/>
              <a:buChar char="•"/>
            </a:pPr>
            <a:r>
              <a:rPr lang="nl-BE" sz="2200" dirty="0" smtClean="0">
                <a:latin typeface="Arial Rounded MT Bold" panose="020F0704030504030204" pitchFamily="34" charset="0"/>
              </a:rPr>
              <a:t>contradictie tussen de subspecialisatie en de</a:t>
            </a:r>
            <a:r>
              <a:rPr lang="nl-BE" sz="2200" dirty="0">
                <a:latin typeface="Arial Rounded MT Bold" panose="020F0704030504030204" pitchFamily="34" charset="0"/>
              </a:rPr>
              <a:t/>
            </a:r>
            <a:br>
              <a:rPr lang="nl-BE" sz="2200" dirty="0">
                <a:latin typeface="Arial Rounded MT Bold" panose="020F0704030504030204" pitchFamily="34" charset="0"/>
              </a:rPr>
            </a:br>
            <a:r>
              <a:rPr lang="nl-BE" sz="2200" dirty="0" smtClean="0">
                <a:latin typeface="Arial Rounded MT Bold" panose="020F0704030504030204" pitchFamily="34" charset="0"/>
              </a:rPr>
              <a:t>nood aan een medisch globale visie (algemene internisten?)</a:t>
            </a:r>
          </a:p>
          <a:p>
            <a:pPr marL="571500" indent="-571500">
              <a:buFont typeface="Arial" pitchFamily="34" charset="0"/>
              <a:buChar char="•"/>
            </a:pPr>
            <a:r>
              <a:rPr lang="nl-BE" sz="2200" dirty="0" smtClean="0">
                <a:latin typeface="Arial Rounded MT Bold" panose="020F0704030504030204" pitchFamily="34" charset="0"/>
              </a:rPr>
              <a:t>weinig of geen </a:t>
            </a:r>
            <a:r>
              <a:rPr lang="nl-BE" sz="2200" dirty="0" err="1" smtClean="0">
                <a:latin typeface="Arial Rounded MT Bold" panose="020F0704030504030204" pitchFamily="34" charset="0"/>
              </a:rPr>
              <a:t>ASO’ers</a:t>
            </a:r>
            <a:endParaRPr lang="nl-BE" sz="2200" dirty="0" smtClean="0">
              <a:latin typeface="Arial Rounded MT Bold" panose="020F0704030504030204" pitchFamily="34" charset="0"/>
            </a:endParaRPr>
          </a:p>
          <a:p>
            <a:pPr marL="571500" indent="-571500">
              <a:buFont typeface="Arial" pitchFamily="34" charset="0"/>
              <a:buChar char="•"/>
            </a:pPr>
            <a:r>
              <a:rPr lang="nl-BE" sz="2200" dirty="0" smtClean="0">
                <a:latin typeface="Arial Rounded MT Bold" panose="020F0704030504030204" pitchFamily="34" charset="0"/>
              </a:rPr>
              <a:t>vergrijzing</a:t>
            </a:r>
          </a:p>
          <a:p>
            <a:pPr marL="571500" indent="-571500">
              <a:buFont typeface="Arial" pitchFamily="34" charset="0"/>
              <a:buChar char="•"/>
            </a:pPr>
            <a:r>
              <a:rPr lang="nl-BE" sz="2200" dirty="0" smtClean="0">
                <a:latin typeface="Arial Rounded MT Bold" panose="020F0704030504030204" pitchFamily="34" charset="0"/>
              </a:rPr>
              <a:t>multiple pathologie bij de chronische patiënt  (acuut versus</a:t>
            </a:r>
            <a:br>
              <a:rPr lang="nl-BE" sz="2200" dirty="0" smtClean="0">
                <a:latin typeface="Arial Rounded MT Bold" panose="020F0704030504030204" pitchFamily="34" charset="0"/>
              </a:rPr>
            </a:br>
            <a:r>
              <a:rPr lang="nl-BE" sz="2200" dirty="0" smtClean="0">
                <a:latin typeface="Arial Rounded MT Bold" panose="020F0704030504030204" pitchFamily="34" charset="0"/>
              </a:rPr>
              <a:t>chronisch, multidisciplinaire aanpak) </a:t>
            </a:r>
          </a:p>
          <a:p>
            <a:pPr marL="571500" indent="-571500">
              <a:buFont typeface="Arial" pitchFamily="34" charset="0"/>
              <a:buChar char="•"/>
            </a:pPr>
            <a:r>
              <a:rPr lang="nl-BE" sz="2200" dirty="0" smtClean="0">
                <a:latin typeface="Arial Rounded MT Bold" panose="020F0704030504030204" pitchFamily="34" charset="0"/>
              </a:rPr>
              <a:t>continuïteit van de zorg (zorgpaden, territorium delen,…)</a:t>
            </a:r>
          </a:p>
          <a:p>
            <a:pPr marL="571500" indent="-571500">
              <a:buFont typeface="Arial" pitchFamily="34" charset="0"/>
              <a:buChar char="•"/>
            </a:pPr>
            <a:r>
              <a:rPr lang="nl-BE" sz="2200" dirty="0" smtClean="0">
                <a:latin typeface="Arial Rounded MT Bold" panose="020F0704030504030204" pitchFamily="34" charset="0"/>
              </a:rPr>
              <a:t>vervrouwelijking van de artsen (ander verwachtingspatroon)</a:t>
            </a:r>
          </a:p>
          <a:p>
            <a:pPr marL="571500" indent="-571500">
              <a:buFont typeface="Arial" pitchFamily="34" charset="0"/>
              <a:buChar char="•"/>
            </a:pPr>
            <a:r>
              <a:rPr lang="nl-BE" sz="2200" dirty="0" smtClean="0">
                <a:latin typeface="Arial Rounded MT Bold" panose="020F0704030504030204" pitchFamily="34" charset="0"/>
              </a:rPr>
              <a:t>andere balans tussen werk en privé</a:t>
            </a:r>
          </a:p>
          <a:p>
            <a:pPr marL="571500" indent="-571500">
              <a:buFont typeface="Arial" pitchFamily="34" charset="0"/>
              <a:buChar char="•"/>
            </a:pPr>
            <a:r>
              <a:rPr lang="nl-BE" sz="2200" dirty="0" smtClean="0">
                <a:latin typeface="Arial Rounded MT Bold" panose="020F0704030504030204" pitchFamily="34" charset="0"/>
              </a:rPr>
              <a:t>de eerste vraag ….hoeveel wachten moeten we doen</a:t>
            </a:r>
          </a:p>
        </p:txBody>
      </p:sp>
    </p:spTree>
    <p:extLst>
      <p:ext uri="{BB962C8B-B14F-4D97-AF65-F5344CB8AC3E}">
        <p14:creationId xmlns:p14="http://schemas.microsoft.com/office/powerpoint/2010/main" xmlns="" val="201143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0482" name="Afbeelding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 y="-1588"/>
            <a:ext cx="9142413"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2"/>
          <p:cNvSpPr txBox="1">
            <a:spLocks noChangeArrowheads="1"/>
          </p:cNvSpPr>
          <p:nvPr/>
        </p:nvSpPr>
        <p:spPr bwMode="auto">
          <a:xfrm>
            <a:off x="38100" y="332656"/>
            <a:ext cx="9128125" cy="7171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63538" indent="-363538">
              <a:tabLst>
                <a:tab pos="571500" algn="l"/>
              </a:tabLst>
              <a:defRPr sz="4400">
                <a:solidFill>
                  <a:schemeClr val="tx1"/>
                </a:solidFill>
                <a:latin typeface="Times New Roman" pitchFamily="18" charset="0"/>
              </a:defRPr>
            </a:lvl1pPr>
            <a:lvl2pPr marL="742950" indent="-285750">
              <a:tabLst>
                <a:tab pos="571500" algn="l"/>
              </a:tabLst>
              <a:defRPr sz="4400">
                <a:solidFill>
                  <a:schemeClr val="tx1"/>
                </a:solidFill>
                <a:latin typeface="Times New Roman" pitchFamily="18" charset="0"/>
              </a:defRPr>
            </a:lvl2pPr>
            <a:lvl3pPr marL="1006475" indent="-457200">
              <a:tabLst>
                <a:tab pos="571500" algn="l"/>
              </a:tabLst>
              <a:defRPr sz="4400">
                <a:solidFill>
                  <a:schemeClr val="tx1"/>
                </a:solidFill>
                <a:latin typeface="Times New Roman" pitchFamily="18" charset="0"/>
              </a:defRPr>
            </a:lvl3pPr>
            <a:lvl4pPr marL="1600200" indent="-228600">
              <a:tabLst>
                <a:tab pos="571500" algn="l"/>
              </a:tabLst>
              <a:defRPr sz="4400">
                <a:solidFill>
                  <a:schemeClr val="tx1"/>
                </a:solidFill>
                <a:latin typeface="Times New Roman" pitchFamily="18" charset="0"/>
              </a:defRPr>
            </a:lvl4pPr>
            <a:lvl5pPr marL="2057400" indent="-228600">
              <a:tabLst>
                <a:tab pos="571500" algn="l"/>
              </a:tabLst>
              <a:defRPr sz="4400">
                <a:solidFill>
                  <a:schemeClr val="tx1"/>
                </a:solidFill>
                <a:latin typeface="Times New Roman" pitchFamily="18" charset="0"/>
              </a:defRPr>
            </a:lvl5pPr>
            <a:lvl6pPr marL="2514600" indent="-228600" eaLnBrk="0" fontAlgn="base" hangingPunct="0">
              <a:spcBef>
                <a:spcPct val="0"/>
              </a:spcBef>
              <a:spcAft>
                <a:spcPct val="0"/>
              </a:spcAft>
              <a:tabLst>
                <a:tab pos="571500" algn="l"/>
              </a:tabLst>
              <a:defRPr sz="4400">
                <a:solidFill>
                  <a:schemeClr val="tx1"/>
                </a:solidFill>
                <a:latin typeface="Times New Roman" pitchFamily="18" charset="0"/>
              </a:defRPr>
            </a:lvl6pPr>
            <a:lvl7pPr marL="2971800" indent="-228600" eaLnBrk="0" fontAlgn="base" hangingPunct="0">
              <a:spcBef>
                <a:spcPct val="0"/>
              </a:spcBef>
              <a:spcAft>
                <a:spcPct val="0"/>
              </a:spcAft>
              <a:tabLst>
                <a:tab pos="571500" algn="l"/>
              </a:tabLst>
              <a:defRPr sz="4400">
                <a:solidFill>
                  <a:schemeClr val="tx1"/>
                </a:solidFill>
                <a:latin typeface="Times New Roman" pitchFamily="18" charset="0"/>
              </a:defRPr>
            </a:lvl7pPr>
            <a:lvl8pPr marL="3429000" indent="-228600" eaLnBrk="0" fontAlgn="base" hangingPunct="0">
              <a:spcBef>
                <a:spcPct val="0"/>
              </a:spcBef>
              <a:spcAft>
                <a:spcPct val="0"/>
              </a:spcAft>
              <a:tabLst>
                <a:tab pos="571500" algn="l"/>
              </a:tabLst>
              <a:defRPr sz="4400">
                <a:solidFill>
                  <a:schemeClr val="tx1"/>
                </a:solidFill>
                <a:latin typeface="Times New Roman" pitchFamily="18" charset="0"/>
              </a:defRPr>
            </a:lvl8pPr>
            <a:lvl9pPr marL="3886200" indent="-228600" eaLnBrk="0" fontAlgn="base" hangingPunct="0">
              <a:spcBef>
                <a:spcPct val="0"/>
              </a:spcBef>
              <a:spcAft>
                <a:spcPct val="0"/>
              </a:spcAft>
              <a:tabLst>
                <a:tab pos="571500" algn="l"/>
              </a:tabLst>
              <a:defRPr sz="4400">
                <a:solidFill>
                  <a:schemeClr val="tx1"/>
                </a:solidFill>
                <a:latin typeface="Times New Roman" pitchFamily="18" charset="0"/>
              </a:defRPr>
            </a:lvl9pPr>
          </a:lstStyle>
          <a:p>
            <a:pPr marL="0" indent="0" eaLnBrk="1" hangingPunct="1">
              <a:defRPr/>
            </a:pPr>
            <a:r>
              <a:rPr lang="nl-BE" sz="2800" dirty="0" smtClean="0">
                <a:effectLst>
                  <a:outerShdw blurRad="38100" dist="38100" dir="2700000" algn="tl">
                    <a:srgbClr val="C0C0C0"/>
                  </a:outerShdw>
                </a:effectLst>
                <a:latin typeface="Arial Rounded MT Bold" panose="020F0704030504030204" pitchFamily="34" charset="0"/>
              </a:rPr>
              <a:t>De knelpunten aan onze deur zijn reeds langer gekend!</a:t>
            </a:r>
          </a:p>
          <a:p>
            <a:pPr eaLnBrk="1" hangingPunct="1">
              <a:defRPr/>
            </a:pPr>
            <a:endParaRPr lang="nl-BE" sz="2800" dirty="0" smtClean="0">
              <a:effectLst>
                <a:outerShdw blurRad="38100" dist="38100" dir="2700000" algn="tl">
                  <a:srgbClr val="C0C0C0"/>
                </a:outerShdw>
              </a:effectLst>
              <a:latin typeface="Arial Rounded MT Bold" panose="020F0704030504030204" pitchFamily="34" charset="0"/>
            </a:endParaRPr>
          </a:p>
          <a:p>
            <a:pPr eaLnBrk="1" hangingPunct="1">
              <a:defRPr/>
            </a:pPr>
            <a:r>
              <a:rPr lang="nl-BE" sz="2800" dirty="0" smtClean="0">
                <a:effectLst>
                  <a:outerShdw blurRad="38100" dist="38100" dir="2700000" algn="tl">
                    <a:srgbClr val="C0C0C0"/>
                  </a:outerShdw>
                </a:effectLst>
                <a:latin typeface="Arial Rounded MT Bold" panose="020F0704030504030204" pitchFamily="34" charset="0"/>
              </a:rPr>
              <a:t>De uitdagingen van de eerstelijnsgezondheidszorg:</a:t>
            </a:r>
          </a:p>
          <a:p>
            <a:pPr eaLnBrk="1" hangingPunct="1">
              <a:defRPr/>
            </a:pPr>
            <a:endParaRPr lang="nl-BE" sz="2800" dirty="0" smtClean="0">
              <a:effectLst>
                <a:outerShdw blurRad="38100" dist="38100" dir="2700000" algn="tl">
                  <a:srgbClr val="C0C0C0"/>
                </a:outerShdw>
              </a:effectLst>
              <a:latin typeface="Arial Rounded MT Bold" panose="020F0704030504030204" pitchFamily="34" charset="0"/>
            </a:endParaRPr>
          </a:p>
          <a:p>
            <a:pPr marL="447675" lvl="2" indent="-346075" eaLnBrk="1" hangingPunct="1">
              <a:buFont typeface="Arial" charset="0"/>
              <a:buChar char="•"/>
              <a:tabLst/>
              <a:defRPr/>
            </a:pPr>
            <a:r>
              <a:rPr lang="nl-BE" sz="2800" dirty="0" smtClean="0">
                <a:effectLst>
                  <a:outerShdw blurRad="38100" dist="38100" dir="2700000" algn="tl">
                    <a:srgbClr val="C0C0C0"/>
                  </a:outerShdw>
                </a:effectLst>
                <a:latin typeface="Arial Rounded MT Bold" panose="020F0704030504030204" pitchFamily="34" charset="0"/>
              </a:rPr>
              <a:t>een stijging van de prevalentie in </a:t>
            </a:r>
            <a:r>
              <a:rPr lang="nl-BE" sz="2800" dirty="0" err="1" smtClean="0">
                <a:effectLst>
                  <a:outerShdw blurRad="38100" dist="38100" dir="2700000" algn="tl">
                    <a:srgbClr val="C0C0C0"/>
                  </a:outerShdw>
                </a:effectLst>
                <a:latin typeface="Arial Rounded MT Bold" panose="020F0704030504030204" pitchFamily="34" charset="0"/>
              </a:rPr>
              <a:t>comorbiditeit</a:t>
            </a:r>
            <a:r>
              <a:rPr lang="nl-BE" sz="2800" dirty="0" smtClean="0">
                <a:effectLst>
                  <a:outerShdw blurRad="38100" dist="38100" dir="2700000" algn="tl">
                    <a:srgbClr val="C0C0C0"/>
                  </a:outerShdw>
                </a:effectLst>
                <a:latin typeface="Arial Rounded MT Bold" panose="020F0704030504030204" pitchFamily="34" charset="0"/>
              </a:rPr>
              <a:t> ...</a:t>
            </a:r>
          </a:p>
          <a:p>
            <a:pPr marL="447675" lvl="2" indent="-346075" eaLnBrk="1" hangingPunct="1">
              <a:buFont typeface="Arial" charset="0"/>
              <a:buChar char="•"/>
              <a:tabLst/>
              <a:defRPr/>
            </a:pPr>
            <a:r>
              <a:rPr lang="nl-BE" sz="2800" dirty="0" smtClean="0">
                <a:effectLst>
                  <a:outerShdw blurRad="38100" dist="38100" dir="2700000" algn="tl">
                    <a:srgbClr val="C0C0C0"/>
                  </a:outerShdw>
                </a:effectLst>
                <a:latin typeface="Arial Rounded MT Bold" panose="020F0704030504030204" pitchFamily="34" charset="0"/>
              </a:rPr>
              <a:t>een stijging van de gemiddelde sterfteleeftijd ...</a:t>
            </a:r>
          </a:p>
          <a:p>
            <a:pPr marL="447675" lvl="2" indent="-346075" eaLnBrk="1" hangingPunct="1">
              <a:buFont typeface="Arial" charset="0"/>
              <a:buChar char="•"/>
              <a:tabLst/>
              <a:defRPr/>
            </a:pPr>
            <a:r>
              <a:rPr lang="nl-BE" sz="2800" dirty="0" smtClean="0">
                <a:effectLst>
                  <a:outerShdw blurRad="38100" dist="38100" dir="2700000" algn="tl">
                    <a:srgbClr val="C0C0C0"/>
                  </a:outerShdw>
                </a:effectLst>
                <a:latin typeface="Arial Rounded MT Bold" panose="020F0704030504030204" pitchFamily="34" charset="0"/>
              </a:rPr>
              <a:t>een grotere kans op overleving na een acute ziekte…(kanker!)</a:t>
            </a:r>
          </a:p>
          <a:p>
            <a:pPr marL="447675" lvl="2" indent="-346075" eaLnBrk="1" hangingPunct="1">
              <a:buFont typeface="Arial" charset="0"/>
              <a:buChar char="•"/>
              <a:tabLst/>
              <a:defRPr/>
            </a:pPr>
            <a:r>
              <a:rPr lang="nl-BE" sz="2800" dirty="0" smtClean="0">
                <a:effectLst>
                  <a:outerShdw blurRad="38100" dist="38100" dir="2700000" algn="tl">
                    <a:srgbClr val="C0C0C0"/>
                  </a:outerShdw>
                </a:effectLst>
                <a:latin typeface="Arial Rounded MT Bold" panose="020F0704030504030204" pitchFamily="34" charset="0"/>
              </a:rPr>
              <a:t>een stijging van de kosten van de gezondheidszorg mede door de grotere beschikbaarheid van technologische interventies</a:t>
            </a:r>
            <a:endParaRPr lang="nl-BE" sz="2400" dirty="0" smtClean="0">
              <a:effectLst>
                <a:outerShdw blurRad="38100" dist="38100" dir="2700000" algn="tl">
                  <a:srgbClr val="C0C0C0"/>
                </a:outerShdw>
              </a:effectLst>
              <a:latin typeface="Arial Rounded MT Bold" panose="020F0704030504030204" pitchFamily="34" charset="0"/>
            </a:endParaRPr>
          </a:p>
          <a:p>
            <a:pPr lvl="2" eaLnBrk="1" hangingPunct="1">
              <a:buFont typeface="Arial" charset="0"/>
              <a:buNone/>
              <a:defRPr/>
            </a:pPr>
            <a:r>
              <a:rPr lang="nl-BE" sz="2800" dirty="0" smtClean="0">
                <a:effectLst>
                  <a:outerShdw blurRad="38100" dist="38100" dir="2700000" algn="tl">
                    <a:srgbClr val="C0C0C0"/>
                  </a:outerShdw>
                </a:effectLst>
                <a:latin typeface="Arial Rounded MT Bold" panose="020F0704030504030204" pitchFamily="34" charset="0"/>
              </a:rPr>
              <a:t>	(</a:t>
            </a:r>
            <a:r>
              <a:rPr lang="nl-BE" sz="2800" dirty="0" err="1" smtClean="0">
                <a:effectLst>
                  <a:outerShdw blurRad="38100" dist="38100" dir="2700000" algn="tl">
                    <a:srgbClr val="C0C0C0"/>
                  </a:outerShdw>
                </a:effectLst>
                <a:latin typeface="Arial Rounded MT Bold" panose="020F0704030504030204" pitchFamily="34" charset="0"/>
              </a:rPr>
              <a:t>Starfield</a:t>
            </a:r>
            <a:r>
              <a:rPr lang="nl-BE" sz="2800" dirty="0" smtClean="0">
                <a:effectLst>
                  <a:outerShdw blurRad="38100" dist="38100" dir="2700000" algn="tl">
                    <a:srgbClr val="C0C0C0"/>
                  </a:outerShdw>
                </a:effectLst>
                <a:latin typeface="Arial Rounded MT Bold" panose="020F0704030504030204" pitchFamily="34" charset="0"/>
              </a:rPr>
              <a:t> 2007)</a:t>
            </a:r>
            <a:endParaRPr lang="nl-BE" sz="2800" dirty="0">
              <a:effectLst>
                <a:outerShdw blurRad="38100" dist="38100" dir="2700000" algn="tl">
                  <a:srgbClr val="C0C0C0"/>
                </a:outerShdw>
              </a:effectLst>
              <a:latin typeface="Arial Rounded MT Bold" panose="020F0704030504030204" pitchFamily="34" charset="0"/>
            </a:endParaRPr>
          </a:p>
          <a:p>
            <a:pPr eaLnBrk="1" hangingPunct="1">
              <a:defRPr/>
            </a:pPr>
            <a:endParaRPr lang="nl-BE" sz="2000" dirty="0" smtClean="0">
              <a:effectLst>
                <a:outerShdw blurRad="38100" dist="38100" dir="2700000" algn="tl">
                  <a:srgbClr val="C0C0C0"/>
                </a:outerShdw>
              </a:effectLst>
              <a:latin typeface="Arial Rounded MT Bold" panose="020F0704030504030204" pitchFamily="34" charset="0"/>
            </a:endParaRPr>
          </a:p>
          <a:p>
            <a:pPr eaLnBrk="1" hangingPunct="1">
              <a:defRPr/>
            </a:pPr>
            <a:endParaRPr lang="nl-BE" sz="2000" dirty="0" smtClean="0">
              <a:effectLst>
                <a:outerShdw blurRad="38100" dist="38100" dir="2700000" algn="tl">
                  <a:srgbClr val="C0C0C0"/>
                </a:outerShdw>
              </a:effectLst>
              <a:latin typeface="Arial Rounded MT Bold" panose="020F0704030504030204" pitchFamily="34" charset="0"/>
            </a:endParaRPr>
          </a:p>
          <a:p>
            <a:pPr eaLnBrk="1" hangingPunct="1">
              <a:defRPr/>
            </a:pPr>
            <a:endParaRPr lang="nl-BE" sz="2000" dirty="0" smtClean="0">
              <a:effectLst>
                <a:outerShdw blurRad="38100" dist="38100" dir="2700000" algn="tl">
                  <a:srgbClr val="C0C0C0"/>
                </a:outerShdw>
              </a:effectLst>
              <a:latin typeface="Arial Rounded MT Bold" panose="020F0704030504030204" pitchFamily="34" charset="0"/>
            </a:endParaRPr>
          </a:p>
          <a:p>
            <a:pPr eaLnBrk="1" hangingPunct="1">
              <a:defRPr/>
            </a:pPr>
            <a:endParaRPr lang="nl-BE" sz="1200" dirty="0" smtClean="0">
              <a:effectLst>
                <a:outerShdw blurRad="38100" dist="38100" dir="2700000" algn="tl">
                  <a:srgbClr val="C0C0C0"/>
                </a:outerShdw>
              </a:effectLst>
              <a:latin typeface="Arial Rounded MT Bold" panose="020F0704030504030204" pitchFamily="34" charset="0"/>
            </a:endParaRPr>
          </a:p>
          <a:p>
            <a:pPr eaLnBrk="1" hangingPunct="1">
              <a:defRPr/>
            </a:pPr>
            <a:endParaRPr lang="nl-BE" sz="2400" b="1" dirty="0" smtClean="0">
              <a:effectLst>
                <a:outerShdw blurRad="38100" dist="38100" dir="2700000" algn="tl">
                  <a:srgbClr val="C0C0C0"/>
                </a:outerShdw>
              </a:effectLst>
              <a:latin typeface="Arial Rounded MT Bold" panose="020F0704030504030204" pitchFamily="34" charset="0"/>
            </a:endParaRPr>
          </a:p>
        </p:txBody>
      </p:sp>
    </p:spTree>
    <p:extLst>
      <p:ext uri="{BB962C8B-B14F-4D97-AF65-F5344CB8AC3E}">
        <p14:creationId xmlns:p14="http://schemas.microsoft.com/office/powerpoint/2010/main" xmlns="" val="676870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323529" y="476672"/>
            <a:ext cx="8568952" cy="4770537"/>
          </a:xfrm>
          <a:prstGeom prst="rect">
            <a:avLst/>
          </a:prstGeom>
          <a:noFill/>
        </p:spPr>
        <p:txBody>
          <a:bodyPr wrap="square" rtlCol="0">
            <a:spAutoFit/>
          </a:bodyPr>
          <a:lstStyle>
            <a:defPPr>
              <a:defRPr lang="nl-NL"/>
            </a:defPPr>
            <a:lvl1pPr>
              <a:defRPr sz="3200">
                <a:latin typeface="Arial Rounded MT Bold" panose="020F0704030504030204" pitchFamily="34" charset="0"/>
              </a:defRPr>
            </a:lvl1pPr>
          </a:lstStyle>
          <a:p>
            <a:r>
              <a:rPr lang="nl-BE" dirty="0"/>
              <a:t>Stelling 5: </a:t>
            </a:r>
          </a:p>
          <a:p>
            <a:endParaRPr lang="nl-BE" dirty="0"/>
          </a:p>
          <a:p>
            <a:r>
              <a:rPr lang="nl-BE" sz="3000" dirty="0"/>
              <a:t>Het bestaan van ons ziekenhuis en de </a:t>
            </a:r>
            <a:br>
              <a:rPr lang="nl-BE" sz="3000" dirty="0"/>
            </a:br>
            <a:r>
              <a:rPr lang="nl-BE" sz="3000" dirty="0"/>
              <a:t>aantrekkingskracht en mogelijkheden zijn </a:t>
            </a:r>
            <a:r>
              <a:rPr lang="nl-BE" sz="3000" dirty="0" smtClean="0"/>
              <a:t>voor een </a:t>
            </a:r>
            <a:r>
              <a:rPr lang="nl-BE" sz="3000" dirty="0"/>
              <a:t>groot stuk bepaald door de integratie </a:t>
            </a:r>
            <a:r>
              <a:rPr lang="nl-BE" sz="3000" dirty="0" smtClean="0"/>
              <a:t>van de </a:t>
            </a:r>
            <a:r>
              <a:rPr lang="nl-BE" sz="3000" dirty="0"/>
              <a:t>medische activiteit in </a:t>
            </a:r>
            <a:r>
              <a:rPr lang="nl-BE" sz="3000" dirty="0" smtClean="0"/>
              <a:t>het ziekenhuis </a:t>
            </a:r>
            <a:r>
              <a:rPr lang="nl-BE" sz="3000" dirty="0"/>
              <a:t>(</a:t>
            </a:r>
            <a:r>
              <a:rPr lang="nl-BE" sz="3000" dirty="0" smtClean="0"/>
              <a:t>versus villageneeskunde</a:t>
            </a:r>
            <a:r>
              <a:rPr lang="nl-BE" sz="3000" dirty="0"/>
              <a:t>) en </a:t>
            </a:r>
            <a:r>
              <a:rPr lang="nl-BE" sz="3000" dirty="0" smtClean="0"/>
              <a:t>onze verantwoordelijkheid </a:t>
            </a:r>
            <a:r>
              <a:rPr lang="nl-BE" sz="3000" dirty="0"/>
              <a:t>binnen de dringende </a:t>
            </a:r>
            <a:r>
              <a:rPr lang="nl-BE" sz="3000" dirty="0" smtClean="0"/>
              <a:t> geneeskundige </a:t>
            </a:r>
            <a:r>
              <a:rPr lang="nl-BE" sz="3000" dirty="0"/>
              <a:t>hulpverlening </a:t>
            </a:r>
          </a:p>
          <a:p>
            <a:r>
              <a:rPr lang="nl-BE" sz="3000" dirty="0"/>
              <a:t>(versus sluiting van spoed)</a:t>
            </a:r>
          </a:p>
        </p:txBody>
      </p:sp>
    </p:spTree>
    <p:extLst>
      <p:ext uri="{BB962C8B-B14F-4D97-AF65-F5344CB8AC3E}">
        <p14:creationId xmlns:p14="http://schemas.microsoft.com/office/powerpoint/2010/main" xmlns="" val="2584898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46" y="-17354"/>
            <a:ext cx="9142413"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vak 1"/>
          <p:cNvSpPr txBox="1"/>
          <p:nvPr/>
        </p:nvSpPr>
        <p:spPr>
          <a:xfrm>
            <a:off x="107504" y="260648"/>
            <a:ext cx="9036496" cy="5755422"/>
          </a:xfrm>
          <a:prstGeom prst="rect">
            <a:avLst/>
          </a:prstGeom>
          <a:noFill/>
        </p:spPr>
        <p:txBody>
          <a:bodyPr wrap="square" rtlCol="0">
            <a:spAutoFit/>
          </a:bodyPr>
          <a:lstStyle/>
          <a:p>
            <a:r>
              <a:rPr lang="nl-BE" sz="3200" dirty="0" smtClean="0">
                <a:latin typeface="Arial Rounded MT Bold" panose="020F0704030504030204" pitchFamily="34" charset="0"/>
              </a:rPr>
              <a:t>Stelling 5: integratie van de medische activiteit:</a:t>
            </a:r>
          </a:p>
          <a:p>
            <a:endParaRPr lang="nl-BE" sz="3200" dirty="0" smtClean="0">
              <a:latin typeface="Arial Rounded MT Bold" panose="020F0704030504030204" pitchFamily="34" charset="0"/>
            </a:endParaRPr>
          </a:p>
          <a:p>
            <a:pPr marL="571500" indent="-571500">
              <a:buFont typeface="Arial" pitchFamily="34" charset="0"/>
              <a:buChar char="•"/>
            </a:pPr>
            <a:r>
              <a:rPr lang="nl-BE" sz="3000" dirty="0" smtClean="0">
                <a:latin typeface="Arial Rounded MT Bold" panose="020F0704030504030204" pitchFamily="34" charset="0"/>
              </a:rPr>
              <a:t>allemaal fulltime artsen</a:t>
            </a:r>
          </a:p>
          <a:p>
            <a:pPr marL="571500" indent="-571500">
              <a:buFont typeface="Arial" pitchFamily="34" charset="0"/>
              <a:buChar char="•"/>
            </a:pPr>
            <a:r>
              <a:rPr lang="nl-BE" sz="3000" dirty="0" smtClean="0">
                <a:latin typeface="Arial Rounded MT Bold" panose="020F0704030504030204" pitchFamily="34" charset="0"/>
              </a:rPr>
              <a:t>minimale </a:t>
            </a:r>
            <a:r>
              <a:rPr lang="nl-BE" sz="3000" dirty="0" err="1" smtClean="0">
                <a:latin typeface="Arial Rounded MT Bold" panose="020F0704030504030204" pitchFamily="34" charset="0"/>
              </a:rPr>
              <a:t>privé-praktijken</a:t>
            </a:r>
            <a:r>
              <a:rPr lang="nl-BE" sz="3000" dirty="0" smtClean="0">
                <a:latin typeface="Arial Rounded MT Bold" panose="020F0704030504030204" pitchFamily="34" charset="0"/>
              </a:rPr>
              <a:t> </a:t>
            </a:r>
            <a:br>
              <a:rPr lang="nl-BE" sz="3000" dirty="0" smtClean="0">
                <a:latin typeface="Arial Rounded MT Bold" panose="020F0704030504030204" pitchFamily="34" charset="0"/>
              </a:rPr>
            </a:br>
            <a:r>
              <a:rPr lang="nl-BE" sz="3000" dirty="0" smtClean="0">
                <a:latin typeface="Arial Rounded MT Bold" panose="020F0704030504030204" pitchFamily="34" charset="0"/>
              </a:rPr>
              <a:t>(geen eigen concurrentie-model) maar trend naar villageneeskunde</a:t>
            </a:r>
          </a:p>
          <a:p>
            <a:pPr marL="571500" indent="-571500">
              <a:buFont typeface="Arial" pitchFamily="34" charset="0"/>
              <a:buChar char="•"/>
            </a:pPr>
            <a:r>
              <a:rPr lang="nl-BE" sz="3000" dirty="0" smtClean="0">
                <a:latin typeface="Arial Rounded MT Bold" panose="020F0704030504030204" pitchFamily="34" charset="0"/>
              </a:rPr>
              <a:t>totale centrale inning</a:t>
            </a:r>
          </a:p>
          <a:p>
            <a:pPr marL="571500" indent="-571500">
              <a:buFont typeface="Arial" pitchFamily="34" charset="0"/>
              <a:buChar char="•"/>
            </a:pPr>
            <a:r>
              <a:rPr lang="nl-BE" sz="3000" dirty="0" smtClean="0">
                <a:latin typeface="Arial Rounded MT Bold" panose="020F0704030504030204" pitchFamily="34" charset="0"/>
              </a:rPr>
              <a:t>tariefzekerheid maar komt op de helling</a:t>
            </a:r>
          </a:p>
          <a:p>
            <a:pPr marL="571500" indent="-571500">
              <a:buFont typeface="Arial" pitchFamily="34" charset="0"/>
              <a:buChar char="•"/>
            </a:pPr>
            <a:r>
              <a:rPr lang="nl-BE" sz="3000" dirty="0" smtClean="0">
                <a:latin typeface="Arial Rounded MT Bold" panose="020F0704030504030204" pitchFamily="34" charset="0"/>
              </a:rPr>
              <a:t>fiscale transparantie</a:t>
            </a:r>
          </a:p>
          <a:p>
            <a:pPr marL="571500" indent="-571500">
              <a:buFont typeface="Arial" pitchFamily="34" charset="0"/>
              <a:buChar char="•"/>
            </a:pPr>
            <a:r>
              <a:rPr lang="nl-BE" sz="3000" dirty="0" smtClean="0">
                <a:latin typeface="Arial Rounded MT Bold" panose="020F0704030504030204" pitchFamily="34" charset="0"/>
              </a:rPr>
              <a:t>het ziekenhuis investeert (continuïteit, vernieuwing, …)</a:t>
            </a:r>
            <a:endParaRPr lang="nl-BE" sz="3000" dirty="0">
              <a:latin typeface="Arial Rounded MT Bold" panose="020F0704030504030204" pitchFamily="34" charset="0"/>
            </a:endParaRPr>
          </a:p>
        </p:txBody>
      </p:sp>
    </p:spTree>
    <p:extLst>
      <p:ext uri="{BB962C8B-B14F-4D97-AF65-F5344CB8AC3E}">
        <p14:creationId xmlns:p14="http://schemas.microsoft.com/office/powerpoint/2010/main" xmlns="" val="274134484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476672"/>
            <a:ext cx="8608510" cy="2677656"/>
          </a:xfrm>
          <a:prstGeom prst="rect">
            <a:avLst/>
          </a:prstGeom>
          <a:noFill/>
        </p:spPr>
        <p:txBody>
          <a:bodyPr wrap="none" rtlCol="0">
            <a:spAutoFit/>
          </a:bodyPr>
          <a:lstStyle/>
          <a:p>
            <a:r>
              <a:rPr lang="nl-BE" sz="2800" dirty="0" smtClean="0">
                <a:latin typeface="Arial Rounded MT Bold" panose="020F0704030504030204" pitchFamily="34" charset="0"/>
              </a:rPr>
              <a:t>Stelling 5: onze verantwoordelijkheid binnen de </a:t>
            </a:r>
            <a:br>
              <a:rPr lang="nl-BE" sz="2800" dirty="0" smtClean="0">
                <a:latin typeface="Arial Rounded MT Bold" panose="020F0704030504030204" pitchFamily="34" charset="0"/>
              </a:rPr>
            </a:br>
            <a:r>
              <a:rPr lang="nl-BE" sz="2800" dirty="0" smtClean="0">
                <a:latin typeface="Arial Rounded MT Bold" panose="020F0704030504030204" pitchFamily="34" charset="0"/>
              </a:rPr>
              <a:t>dringende geneeskundige hulpverlening:</a:t>
            </a:r>
            <a:br>
              <a:rPr lang="nl-BE" sz="2800" dirty="0" smtClean="0">
                <a:latin typeface="Arial Rounded MT Bold" panose="020F0704030504030204" pitchFamily="34" charset="0"/>
              </a:rPr>
            </a:br>
            <a:endParaRPr lang="nl-BE" sz="2800" dirty="0" smtClean="0">
              <a:latin typeface="Arial Rounded MT Bold" panose="020F0704030504030204" pitchFamily="34" charset="0"/>
            </a:endParaRPr>
          </a:p>
          <a:p>
            <a:pPr marL="571500" indent="-571500">
              <a:buFont typeface="Arial" pitchFamily="34" charset="0"/>
              <a:buChar char="•"/>
            </a:pPr>
            <a:r>
              <a:rPr lang="nl-BE" sz="2800" dirty="0" smtClean="0">
                <a:latin typeface="Arial Rounded MT Bold" panose="020F0704030504030204" pitchFamily="34" charset="0"/>
              </a:rPr>
              <a:t>112-ziekenwagen en nu PIT studieproject </a:t>
            </a:r>
          </a:p>
          <a:p>
            <a:pPr marL="571500" indent="-571500">
              <a:buFont typeface="Arial" pitchFamily="34" charset="0"/>
              <a:buChar char="•"/>
            </a:pPr>
            <a:r>
              <a:rPr lang="nl-BE" sz="2800" dirty="0" smtClean="0">
                <a:latin typeface="Arial Rounded MT Bold" panose="020F0704030504030204" pitchFamily="34" charset="0"/>
              </a:rPr>
              <a:t>Functie gespecialiseerde spoedgevallenzorg </a:t>
            </a:r>
            <a:br>
              <a:rPr lang="nl-BE" sz="2800" dirty="0" smtClean="0">
                <a:latin typeface="Arial Rounded MT Bold" panose="020F0704030504030204" pitchFamily="34" charset="0"/>
              </a:rPr>
            </a:br>
            <a:r>
              <a:rPr lang="nl-BE" sz="2800" dirty="0" smtClean="0">
                <a:latin typeface="Arial Rounded MT Bold" panose="020F0704030504030204" pitchFamily="34" charset="0"/>
              </a:rPr>
              <a:t>(FGS)</a:t>
            </a:r>
            <a:endParaRPr lang="nl-BE" sz="2800" dirty="0">
              <a:latin typeface="Arial Rounded MT Bold" panose="020F0704030504030204" pitchFamily="34" charset="0"/>
            </a:endParaRPr>
          </a:p>
        </p:txBody>
      </p:sp>
      <p:sp>
        <p:nvSpPr>
          <p:cNvPr id="4" name="Rechthoek 3"/>
          <p:cNvSpPr/>
          <p:nvPr/>
        </p:nvSpPr>
        <p:spPr>
          <a:xfrm>
            <a:off x="5580112" y="3522148"/>
            <a:ext cx="3195228" cy="2800767"/>
          </a:xfrm>
          <a:prstGeom prst="rect">
            <a:avLst/>
          </a:prstGeom>
        </p:spPr>
        <p:txBody>
          <a:bodyPr wrap="square">
            <a:spAutoFit/>
          </a:bodyPr>
          <a:lstStyle/>
          <a:p>
            <a:pPr marL="0" indent="0">
              <a:buNone/>
            </a:pPr>
            <a:r>
              <a:rPr lang="nl-BE" sz="1600" b="1" dirty="0">
                <a:latin typeface="Arial Rounded MT Bold" panose="020F0704030504030204" pitchFamily="34" charset="0"/>
              </a:rPr>
              <a:t>ANNO  2017</a:t>
            </a:r>
          </a:p>
          <a:p>
            <a:pPr marL="0" indent="0">
              <a:buNone/>
            </a:pPr>
            <a:endParaRPr lang="nl-BE" sz="1600" b="1" dirty="0">
              <a:latin typeface="Arial Rounded MT Bold" panose="020F0704030504030204" pitchFamily="34" charset="0"/>
            </a:endParaRPr>
          </a:p>
          <a:p>
            <a:r>
              <a:rPr lang="nl-BE" sz="1600" b="1" dirty="0">
                <a:solidFill>
                  <a:srgbClr val="FF0000"/>
                </a:solidFill>
                <a:latin typeface="Arial Rounded MT Bold" panose="020F0704030504030204" pitchFamily="34" charset="0"/>
              </a:rPr>
              <a:t>Europees noodnummer  </a:t>
            </a:r>
          </a:p>
          <a:p>
            <a:pPr marL="0" indent="0">
              <a:buNone/>
            </a:pPr>
            <a:r>
              <a:rPr lang="nl-BE" sz="1600" b="1" dirty="0">
                <a:solidFill>
                  <a:srgbClr val="FF0000"/>
                </a:solidFill>
                <a:latin typeface="Arial Rounded MT Bold" panose="020F0704030504030204" pitchFamily="34" charset="0"/>
              </a:rPr>
              <a:t>                        “112”</a:t>
            </a:r>
          </a:p>
          <a:p>
            <a:endParaRPr lang="nl-BE" sz="1600" b="1" dirty="0">
              <a:latin typeface="Arial Rounded MT Bold" panose="020F0704030504030204" pitchFamily="34" charset="0"/>
            </a:endParaRPr>
          </a:p>
          <a:p>
            <a:r>
              <a:rPr lang="nl-BE" sz="1600" b="1" dirty="0">
                <a:latin typeface="Arial Rounded MT Bold" panose="020F0704030504030204" pitchFamily="34" charset="0"/>
              </a:rPr>
              <a:t>1.949 interventies in totaal</a:t>
            </a:r>
          </a:p>
          <a:p>
            <a:endParaRPr lang="nl-BE" sz="1600" b="1" dirty="0">
              <a:latin typeface="Arial Rounded MT Bold" panose="020F0704030504030204" pitchFamily="34" charset="0"/>
            </a:endParaRPr>
          </a:p>
          <a:p>
            <a:r>
              <a:rPr lang="nl-BE" sz="1600" b="1" dirty="0">
                <a:latin typeface="Arial Rounded MT Bold" panose="020F0704030504030204" pitchFamily="34" charset="0"/>
              </a:rPr>
              <a:t>1.061 interventies als P.I.T.</a:t>
            </a:r>
          </a:p>
          <a:p>
            <a:pPr marL="0" indent="0">
              <a:buNone/>
            </a:pPr>
            <a:endParaRPr lang="nl-BE" sz="1600" b="1" dirty="0">
              <a:latin typeface="Arial Rounded MT Bold" panose="020F0704030504030204" pitchFamily="34" charset="0"/>
            </a:endParaRPr>
          </a:p>
          <a:p>
            <a:r>
              <a:rPr lang="nl-BE" sz="1600" b="1" dirty="0">
                <a:latin typeface="Arial Rounded MT Bold" panose="020F0704030504030204" pitchFamily="34" charset="0"/>
              </a:rPr>
              <a:t>interventieduur gemiddeld</a:t>
            </a:r>
          </a:p>
          <a:p>
            <a:pPr marL="0" indent="0">
              <a:buNone/>
            </a:pPr>
            <a:r>
              <a:rPr lang="nl-BE" sz="1600" b="1" dirty="0">
                <a:latin typeface="Arial Rounded MT Bold" panose="020F0704030504030204" pitchFamily="34" charset="0"/>
              </a:rPr>
              <a:t>       = 40,6 min.	</a:t>
            </a:r>
          </a:p>
        </p:txBody>
      </p:sp>
      <p:pic>
        <p:nvPicPr>
          <p:cNvPr id="5" name="Afbeelding 4">
            <a:extLst>
              <a:ext uri="{FF2B5EF4-FFF2-40B4-BE49-F238E27FC236}">
                <a16:creationId xmlns="" xmlns:a16="http://schemas.microsoft.com/office/drawing/2014/main" id="{435372FF-CE59-4F54-A265-348455420BD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87624" y="3645024"/>
            <a:ext cx="3816424" cy="2555016"/>
          </a:xfrm>
          <a:prstGeom prst="rect">
            <a:avLst/>
          </a:prstGeom>
        </p:spPr>
      </p:pic>
    </p:spTree>
    <p:extLst>
      <p:ext uri="{BB962C8B-B14F-4D97-AF65-F5344CB8AC3E}">
        <p14:creationId xmlns:p14="http://schemas.microsoft.com/office/powerpoint/2010/main" xmlns="" val="48844027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3"/>
          <p:cNvSpPr>
            <a:spLocks noChangeArrowheads="1"/>
          </p:cNvSpPr>
          <p:nvPr/>
        </p:nvSpPr>
        <p:spPr bwMode="auto">
          <a:xfrm>
            <a:off x="576726" y="5904602"/>
            <a:ext cx="809973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nl-BE" sz="2800" dirty="0">
                <a:solidFill>
                  <a:srgbClr val="FF0000"/>
                </a:solidFill>
                <a:latin typeface="Arial Rounded MT Bold" panose="020F0704030504030204" pitchFamily="34" charset="0"/>
              </a:rPr>
              <a:t>MUG </a:t>
            </a:r>
            <a:r>
              <a:rPr lang="nl-BE" sz="2800" dirty="0" smtClean="0">
                <a:solidFill>
                  <a:srgbClr val="FF0000"/>
                </a:solidFill>
                <a:latin typeface="Arial Rounded MT Bold" panose="020F0704030504030204" pitchFamily="34" charset="0"/>
              </a:rPr>
              <a:t>ondersteuning: vaak na 30 minuten…</a:t>
            </a:r>
            <a:endParaRPr lang="nl-NL" sz="2800" dirty="0">
              <a:solidFill>
                <a:srgbClr val="FF0000"/>
              </a:solidFill>
              <a:latin typeface="Arial Rounded MT Bold" panose="020F0704030504030204" pitchFamily="34" charset="0"/>
            </a:endParaRPr>
          </a:p>
        </p:txBody>
      </p:sp>
      <p:grpSp>
        <p:nvGrpSpPr>
          <p:cNvPr id="46083" name="Group 18"/>
          <p:cNvGrpSpPr>
            <a:grpSpLocks/>
          </p:cNvGrpSpPr>
          <p:nvPr/>
        </p:nvGrpSpPr>
        <p:grpSpPr bwMode="auto">
          <a:xfrm>
            <a:off x="779253" y="227402"/>
            <a:ext cx="7380287" cy="4465637"/>
            <a:chOff x="839" y="73"/>
            <a:chExt cx="4649" cy="2813"/>
          </a:xfrm>
        </p:grpSpPr>
        <p:pic>
          <p:nvPicPr>
            <p:cNvPr id="46084" name="Picture 3" descr="hinterland"/>
            <p:cNvPicPr>
              <a:picLocks noChangeAspect="1" noChangeArrowheads="1"/>
            </p:cNvPicPr>
            <p:nvPr/>
          </p:nvPicPr>
          <p:blipFill>
            <a:blip r:embed="rId2" cstate="print">
              <a:lum contrast="6000"/>
              <a:extLst>
                <a:ext uri="{28A0092B-C50C-407E-A947-70E740481C1C}">
                  <a14:useLocalDpi xmlns:a14="http://schemas.microsoft.com/office/drawing/2010/main" xmlns="" val="0"/>
                </a:ext>
              </a:extLst>
            </a:blip>
            <a:srcRect/>
            <a:stretch>
              <a:fillRect/>
            </a:stretch>
          </p:blipFill>
          <p:spPr bwMode="auto">
            <a:xfrm>
              <a:off x="839" y="73"/>
              <a:ext cx="4649" cy="28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6085" name="Freeform 4"/>
            <p:cNvSpPr>
              <a:spLocks/>
            </p:cNvSpPr>
            <p:nvPr/>
          </p:nvSpPr>
          <p:spPr bwMode="auto">
            <a:xfrm>
              <a:off x="1734" y="1084"/>
              <a:ext cx="2300" cy="1090"/>
            </a:xfrm>
            <a:custGeom>
              <a:avLst/>
              <a:gdLst>
                <a:gd name="T0" fmla="*/ 0 w 2850"/>
                <a:gd name="T1" fmla="*/ 32 h 1302"/>
                <a:gd name="T2" fmla="*/ 2 w 2850"/>
                <a:gd name="T3" fmla="*/ 31 h 1302"/>
                <a:gd name="T4" fmla="*/ 3 w 2850"/>
                <a:gd name="T5" fmla="*/ 31 h 1302"/>
                <a:gd name="T6" fmla="*/ 5 w 2850"/>
                <a:gd name="T7" fmla="*/ 28 h 1302"/>
                <a:gd name="T8" fmla="*/ 6 w 2850"/>
                <a:gd name="T9" fmla="*/ 28 h 1302"/>
                <a:gd name="T10" fmla="*/ 11 w 2850"/>
                <a:gd name="T11" fmla="*/ 26 h 1302"/>
                <a:gd name="T12" fmla="*/ 12 w 2850"/>
                <a:gd name="T13" fmla="*/ 23 h 1302"/>
                <a:gd name="T14" fmla="*/ 13 w 2850"/>
                <a:gd name="T15" fmla="*/ 23 h 1302"/>
                <a:gd name="T16" fmla="*/ 14 w 2850"/>
                <a:gd name="T17" fmla="*/ 23 h 1302"/>
                <a:gd name="T18" fmla="*/ 15 w 2850"/>
                <a:gd name="T19" fmla="*/ 19 h 1302"/>
                <a:gd name="T20" fmla="*/ 16 w 2850"/>
                <a:gd name="T21" fmla="*/ 16 h 1302"/>
                <a:gd name="T22" fmla="*/ 18 w 2850"/>
                <a:gd name="T23" fmla="*/ 13 h 1302"/>
                <a:gd name="T24" fmla="*/ 19 w 2850"/>
                <a:gd name="T25" fmla="*/ 11 h 1302"/>
                <a:gd name="T26" fmla="*/ 20 w 2850"/>
                <a:gd name="T27" fmla="*/ 10 h 1302"/>
                <a:gd name="T28" fmla="*/ 22 w 2850"/>
                <a:gd name="T29" fmla="*/ 8 h 1302"/>
                <a:gd name="T30" fmla="*/ 25 w 2850"/>
                <a:gd name="T31" fmla="*/ 6 h 1302"/>
                <a:gd name="T32" fmla="*/ 27 w 2850"/>
                <a:gd name="T33" fmla="*/ 3 h 1302"/>
                <a:gd name="T34" fmla="*/ 31 w 2850"/>
                <a:gd name="T35" fmla="*/ 3 h 1302"/>
                <a:gd name="T36" fmla="*/ 31 w 2850"/>
                <a:gd name="T37" fmla="*/ 3 h 1302"/>
                <a:gd name="T38" fmla="*/ 31 w 2850"/>
                <a:gd name="T39" fmla="*/ 3 h 1302"/>
                <a:gd name="T40" fmla="*/ 16 w 2850"/>
                <a:gd name="T41" fmla="*/ 27 h 1302"/>
                <a:gd name="T42" fmla="*/ 16 w 2850"/>
                <a:gd name="T43" fmla="*/ 26 h 1302"/>
                <a:gd name="T44" fmla="*/ 21 w 2850"/>
                <a:gd name="T45" fmla="*/ 19 h 1302"/>
                <a:gd name="T46" fmla="*/ 23 w 2850"/>
                <a:gd name="T47" fmla="*/ 18 h 1302"/>
                <a:gd name="T48" fmla="*/ 24 w 2850"/>
                <a:gd name="T49" fmla="*/ 17 h 1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50"/>
                <a:gd name="T76" fmla="*/ 0 h 1302"/>
                <a:gd name="T77" fmla="*/ 2850 w 2850"/>
                <a:gd name="T78" fmla="*/ 1302 h 1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50" h="1302">
                  <a:moveTo>
                    <a:pt x="0" y="1302"/>
                  </a:moveTo>
                  <a:cubicBezTo>
                    <a:pt x="74" y="1298"/>
                    <a:pt x="148" y="1298"/>
                    <a:pt x="221" y="1289"/>
                  </a:cubicBezTo>
                  <a:cubicBezTo>
                    <a:pt x="257" y="1285"/>
                    <a:pt x="326" y="1263"/>
                    <a:pt x="326" y="1263"/>
                  </a:cubicBezTo>
                  <a:cubicBezTo>
                    <a:pt x="372" y="1232"/>
                    <a:pt x="413" y="1203"/>
                    <a:pt x="469" y="1184"/>
                  </a:cubicBezTo>
                  <a:cubicBezTo>
                    <a:pt x="495" y="1175"/>
                    <a:pt x="547" y="1158"/>
                    <a:pt x="547" y="1158"/>
                  </a:cubicBezTo>
                  <a:cubicBezTo>
                    <a:pt x="701" y="1042"/>
                    <a:pt x="790" y="1065"/>
                    <a:pt x="991" y="1054"/>
                  </a:cubicBezTo>
                  <a:cubicBezTo>
                    <a:pt x="1003" y="1051"/>
                    <a:pt x="1067" y="1036"/>
                    <a:pt x="1082" y="1028"/>
                  </a:cubicBezTo>
                  <a:cubicBezTo>
                    <a:pt x="1216" y="953"/>
                    <a:pt x="1111" y="992"/>
                    <a:pt x="1199" y="963"/>
                  </a:cubicBezTo>
                  <a:cubicBezTo>
                    <a:pt x="1212" y="950"/>
                    <a:pt x="1223" y="935"/>
                    <a:pt x="1238" y="924"/>
                  </a:cubicBezTo>
                  <a:cubicBezTo>
                    <a:pt x="1271" y="900"/>
                    <a:pt x="1318" y="891"/>
                    <a:pt x="1343" y="858"/>
                  </a:cubicBezTo>
                  <a:cubicBezTo>
                    <a:pt x="1384" y="803"/>
                    <a:pt x="1436" y="727"/>
                    <a:pt x="1486" y="676"/>
                  </a:cubicBezTo>
                  <a:cubicBezTo>
                    <a:pt x="1532" y="630"/>
                    <a:pt x="1584" y="591"/>
                    <a:pt x="1630" y="545"/>
                  </a:cubicBezTo>
                  <a:cubicBezTo>
                    <a:pt x="1656" y="520"/>
                    <a:pt x="1674" y="473"/>
                    <a:pt x="1708" y="454"/>
                  </a:cubicBezTo>
                  <a:cubicBezTo>
                    <a:pt x="1735" y="438"/>
                    <a:pt x="1771" y="442"/>
                    <a:pt x="1799" y="428"/>
                  </a:cubicBezTo>
                  <a:cubicBezTo>
                    <a:pt x="1873" y="391"/>
                    <a:pt x="1947" y="348"/>
                    <a:pt x="2021" y="310"/>
                  </a:cubicBezTo>
                  <a:cubicBezTo>
                    <a:pt x="2081" y="279"/>
                    <a:pt x="2155" y="271"/>
                    <a:pt x="2217" y="245"/>
                  </a:cubicBezTo>
                  <a:cubicBezTo>
                    <a:pt x="2309" y="206"/>
                    <a:pt x="2362" y="132"/>
                    <a:pt x="2451" y="102"/>
                  </a:cubicBezTo>
                  <a:cubicBezTo>
                    <a:pt x="2552" y="113"/>
                    <a:pt x="2635" y="128"/>
                    <a:pt x="2725" y="76"/>
                  </a:cubicBezTo>
                  <a:cubicBezTo>
                    <a:pt x="2742" y="66"/>
                    <a:pt x="2761" y="60"/>
                    <a:pt x="2777" y="50"/>
                  </a:cubicBezTo>
                  <a:cubicBezTo>
                    <a:pt x="2796" y="38"/>
                    <a:pt x="2850" y="0"/>
                    <a:pt x="2830" y="10"/>
                  </a:cubicBezTo>
                  <a:cubicBezTo>
                    <a:pt x="2309" y="270"/>
                    <a:pt x="1911" y="725"/>
                    <a:pt x="1460" y="1093"/>
                  </a:cubicBezTo>
                  <a:cubicBezTo>
                    <a:pt x="1464" y="1080"/>
                    <a:pt x="1463" y="1063"/>
                    <a:pt x="1473" y="1054"/>
                  </a:cubicBezTo>
                  <a:cubicBezTo>
                    <a:pt x="1520" y="1011"/>
                    <a:pt x="1749" y="781"/>
                    <a:pt x="1891" y="767"/>
                  </a:cubicBezTo>
                  <a:cubicBezTo>
                    <a:pt x="1960" y="760"/>
                    <a:pt x="2030" y="758"/>
                    <a:pt x="2099" y="754"/>
                  </a:cubicBezTo>
                  <a:cubicBezTo>
                    <a:pt x="2181" y="727"/>
                    <a:pt x="2150" y="728"/>
                    <a:pt x="2191" y="728"/>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2075" tIns="46038" rIns="92075" bIns="46038" anchor="ctr"/>
            <a:lstStyle/>
            <a:p>
              <a:endParaRPr lang="nl-BE"/>
            </a:p>
          </p:txBody>
        </p:sp>
        <p:sp>
          <p:nvSpPr>
            <p:cNvPr id="46086" name="Freeform 5"/>
            <p:cNvSpPr>
              <a:spLocks/>
            </p:cNvSpPr>
            <p:nvPr/>
          </p:nvSpPr>
          <p:spPr bwMode="auto">
            <a:xfrm>
              <a:off x="2576" y="114"/>
              <a:ext cx="2800" cy="982"/>
            </a:xfrm>
            <a:custGeom>
              <a:avLst/>
              <a:gdLst>
                <a:gd name="T0" fmla="*/ 0 w 3469"/>
                <a:gd name="T1" fmla="*/ 0 h 1173"/>
                <a:gd name="T2" fmla="*/ 2 w 3469"/>
                <a:gd name="T3" fmla="*/ 3 h 1173"/>
                <a:gd name="T4" fmla="*/ 4 w 3469"/>
                <a:gd name="T5" fmla="*/ 3 h 1173"/>
                <a:gd name="T6" fmla="*/ 6 w 3469"/>
                <a:gd name="T7" fmla="*/ 6 h 1173"/>
                <a:gd name="T8" fmla="*/ 6 w 3469"/>
                <a:gd name="T9" fmla="*/ 7 h 1173"/>
                <a:gd name="T10" fmla="*/ 8 w 3469"/>
                <a:gd name="T11" fmla="*/ 7 h 1173"/>
                <a:gd name="T12" fmla="*/ 10 w 3469"/>
                <a:gd name="T13" fmla="*/ 8 h 1173"/>
                <a:gd name="T14" fmla="*/ 14 w 3469"/>
                <a:gd name="T15" fmla="*/ 11 h 1173"/>
                <a:gd name="T16" fmla="*/ 17 w 3469"/>
                <a:gd name="T17" fmla="*/ 11 h 1173"/>
                <a:gd name="T18" fmla="*/ 23 w 3469"/>
                <a:gd name="T19" fmla="*/ 15 h 1173"/>
                <a:gd name="T20" fmla="*/ 23 w 3469"/>
                <a:gd name="T21" fmla="*/ 16 h 1173"/>
                <a:gd name="T22" fmla="*/ 23 w 3469"/>
                <a:gd name="T23" fmla="*/ 16 h 1173"/>
                <a:gd name="T24" fmla="*/ 27 w 3469"/>
                <a:gd name="T25" fmla="*/ 19 h 1173"/>
                <a:gd name="T26" fmla="*/ 31 w 3469"/>
                <a:gd name="T27" fmla="*/ 22 h 1173"/>
                <a:gd name="T28" fmla="*/ 32 w 3469"/>
                <a:gd name="T29" fmla="*/ 23 h 1173"/>
                <a:gd name="T30" fmla="*/ 34 w 3469"/>
                <a:gd name="T31" fmla="*/ 23 h 1173"/>
                <a:gd name="T32" fmla="*/ 36 w 3469"/>
                <a:gd name="T33" fmla="*/ 27 h 1173"/>
                <a:gd name="T34" fmla="*/ 38 w 3469"/>
                <a:gd name="T35" fmla="*/ 28 h 1173"/>
                <a:gd name="T36" fmla="*/ 39 w 3469"/>
                <a:gd name="T37" fmla="*/ 28 h 11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69"/>
                <a:gd name="T58" fmla="*/ 0 h 1173"/>
                <a:gd name="T59" fmla="*/ 3469 w 3469"/>
                <a:gd name="T60" fmla="*/ 1173 h 11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69" h="1173">
                  <a:moveTo>
                    <a:pt x="0" y="0"/>
                  </a:moveTo>
                  <a:cubicBezTo>
                    <a:pt x="17" y="26"/>
                    <a:pt x="35" y="52"/>
                    <a:pt x="52" y="78"/>
                  </a:cubicBezTo>
                  <a:cubicBezTo>
                    <a:pt x="87" y="130"/>
                    <a:pt x="298" y="139"/>
                    <a:pt x="339" y="143"/>
                  </a:cubicBezTo>
                  <a:cubicBezTo>
                    <a:pt x="420" y="170"/>
                    <a:pt x="492" y="207"/>
                    <a:pt x="574" y="234"/>
                  </a:cubicBezTo>
                  <a:cubicBezTo>
                    <a:pt x="589" y="239"/>
                    <a:pt x="599" y="254"/>
                    <a:pt x="613" y="260"/>
                  </a:cubicBezTo>
                  <a:cubicBezTo>
                    <a:pt x="651" y="277"/>
                    <a:pt x="690" y="290"/>
                    <a:pt x="730" y="300"/>
                  </a:cubicBezTo>
                  <a:cubicBezTo>
                    <a:pt x="808" y="319"/>
                    <a:pt x="889" y="327"/>
                    <a:pt x="965" y="352"/>
                  </a:cubicBezTo>
                  <a:cubicBezTo>
                    <a:pt x="1060" y="384"/>
                    <a:pt x="1157" y="411"/>
                    <a:pt x="1252" y="443"/>
                  </a:cubicBezTo>
                  <a:cubicBezTo>
                    <a:pt x="1337" y="415"/>
                    <a:pt x="1427" y="476"/>
                    <a:pt x="1513" y="495"/>
                  </a:cubicBezTo>
                  <a:cubicBezTo>
                    <a:pt x="1689" y="534"/>
                    <a:pt x="1863" y="582"/>
                    <a:pt x="2034" y="639"/>
                  </a:cubicBezTo>
                  <a:cubicBezTo>
                    <a:pt x="2049" y="644"/>
                    <a:pt x="2059" y="658"/>
                    <a:pt x="2073" y="665"/>
                  </a:cubicBezTo>
                  <a:cubicBezTo>
                    <a:pt x="2086" y="671"/>
                    <a:pt x="2100" y="674"/>
                    <a:pt x="2113" y="678"/>
                  </a:cubicBezTo>
                  <a:cubicBezTo>
                    <a:pt x="2219" y="749"/>
                    <a:pt x="2341" y="777"/>
                    <a:pt x="2465" y="808"/>
                  </a:cubicBezTo>
                  <a:cubicBezTo>
                    <a:pt x="2583" y="837"/>
                    <a:pt x="2697" y="872"/>
                    <a:pt x="2817" y="887"/>
                  </a:cubicBezTo>
                  <a:cubicBezTo>
                    <a:pt x="2843" y="896"/>
                    <a:pt x="2872" y="898"/>
                    <a:pt x="2895" y="913"/>
                  </a:cubicBezTo>
                  <a:cubicBezTo>
                    <a:pt x="2932" y="937"/>
                    <a:pt x="3005" y="1001"/>
                    <a:pt x="3052" y="1017"/>
                  </a:cubicBezTo>
                  <a:cubicBezTo>
                    <a:pt x="3120" y="1040"/>
                    <a:pt x="3258" y="1060"/>
                    <a:pt x="3312" y="1095"/>
                  </a:cubicBezTo>
                  <a:cubicBezTo>
                    <a:pt x="3363" y="1128"/>
                    <a:pt x="3337" y="1116"/>
                    <a:pt x="3391" y="1134"/>
                  </a:cubicBezTo>
                  <a:cubicBezTo>
                    <a:pt x="3429" y="1173"/>
                    <a:pt x="3405" y="1161"/>
                    <a:pt x="3469" y="1161"/>
                  </a:cubicBezTo>
                </a:path>
              </a:pathLst>
            </a:custGeom>
            <a:noFill/>
            <a:ln w="1143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92075" tIns="46038" rIns="92075" bIns="46038" anchor="ctr"/>
            <a:lstStyle/>
            <a:p>
              <a:endParaRPr lang="nl-BE"/>
            </a:p>
          </p:txBody>
        </p:sp>
        <p:sp>
          <p:nvSpPr>
            <p:cNvPr id="46087" name="Freeform 6"/>
            <p:cNvSpPr>
              <a:spLocks/>
            </p:cNvSpPr>
            <p:nvPr/>
          </p:nvSpPr>
          <p:spPr bwMode="auto">
            <a:xfrm>
              <a:off x="955" y="566"/>
              <a:ext cx="4400" cy="1824"/>
            </a:xfrm>
            <a:custGeom>
              <a:avLst/>
              <a:gdLst>
                <a:gd name="T0" fmla="*/ 0 w 5451"/>
                <a:gd name="T1" fmla="*/ 52 h 2179"/>
                <a:gd name="T2" fmla="*/ 2 w 5451"/>
                <a:gd name="T3" fmla="*/ 52 h 2179"/>
                <a:gd name="T4" fmla="*/ 2 w 5451"/>
                <a:gd name="T5" fmla="*/ 53 h 2179"/>
                <a:gd name="T6" fmla="*/ 3 w 5451"/>
                <a:gd name="T7" fmla="*/ 52 h 2179"/>
                <a:gd name="T8" fmla="*/ 3 w 5451"/>
                <a:gd name="T9" fmla="*/ 51 h 2179"/>
                <a:gd name="T10" fmla="*/ 5 w 5451"/>
                <a:gd name="T11" fmla="*/ 49 h 2179"/>
                <a:gd name="T12" fmla="*/ 5 w 5451"/>
                <a:gd name="T13" fmla="*/ 49 h 2179"/>
                <a:gd name="T14" fmla="*/ 8 w 5451"/>
                <a:gd name="T15" fmla="*/ 47 h 2179"/>
                <a:gd name="T16" fmla="*/ 11 w 5451"/>
                <a:gd name="T17" fmla="*/ 45 h 2179"/>
                <a:gd name="T18" fmla="*/ 13 w 5451"/>
                <a:gd name="T19" fmla="*/ 44 h 2179"/>
                <a:gd name="T20" fmla="*/ 15 w 5451"/>
                <a:gd name="T21" fmla="*/ 43 h 2179"/>
                <a:gd name="T22" fmla="*/ 17 w 5451"/>
                <a:gd name="T23" fmla="*/ 41 h 2179"/>
                <a:gd name="T24" fmla="*/ 19 w 5451"/>
                <a:gd name="T25" fmla="*/ 41 h 2179"/>
                <a:gd name="T26" fmla="*/ 21 w 5451"/>
                <a:gd name="T27" fmla="*/ 38 h 2179"/>
                <a:gd name="T28" fmla="*/ 23 w 5451"/>
                <a:gd name="T29" fmla="*/ 37 h 2179"/>
                <a:gd name="T30" fmla="*/ 23 w 5451"/>
                <a:gd name="T31" fmla="*/ 37 h 2179"/>
                <a:gd name="T32" fmla="*/ 25 w 5451"/>
                <a:gd name="T33" fmla="*/ 34 h 2179"/>
                <a:gd name="T34" fmla="*/ 25 w 5451"/>
                <a:gd name="T35" fmla="*/ 33 h 2179"/>
                <a:gd name="T36" fmla="*/ 26 w 5451"/>
                <a:gd name="T37" fmla="*/ 32 h 2179"/>
                <a:gd name="T38" fmla="*/ 27 w 5451"/>
                <a:gd name="T39" fmla="*/ 28 h 2179"/>
                <a:gd name="T40" fmla="*/ 29 w 5451"/>
                <a:gd name="T41" fmla="*/ 23 h 2179"/>
                <a:gd name="T42" fmla="*/ 32 w 5451"/>
                <a:gd name="T43" fmla="*/ 23 h 2179"/>
                <a:gd name="T44" fmla="*/ 32 w 5451"/>
                <a:gd name="T45" fmla="*/ 22 h 2179"/>
                <a:gd name="T46" fmla="*/ 34 w 5451"/>
                <a:gd name="T47" fmla="*/ 19 h 2179"/>
                <a:gd name="T48" fmla="*/ 34 w 5451"/>
                <a:gd name="T49" fmla="*/ 19 h 2179"/>
                <a:gd name="T50" fmla="*/ 40 w 5451"/>
                <a:gd name="T51" fmla="*/ 15 h 2179"/>
                <a:gd name="T52" fmla="*/ 43 w 5451"/>
                <a:gd name="T53" fmla="*/ 13 h 2179"/>
                <a:gd name="T54" fmla="*/ 45 w 5451"/>
                <a:gd name="T55" fmla="*/ 13 h 2179"/>
                <a:gd name="T56" fmla="*/ 48 w 5451"/>
                <a:gd name="T57" fmla="*/ 13 h 2179"/>
                <a:gd name="T58" fmla="*/ 50 w 5451"/>
                <a:gd name="T59" fmla="*/ 11 h 2179"/>
                <a:gd name="T60" fmla="*/ 52 w 5451"/>
                <a:gd name="T61" fmla="*/ 9 h 2179"/>
                <a:gd name="T62" fmla="*/ 52 w 5451"/>
                <a:gd name="T63" fmla="*/ 8 h 2179"/>
                <a:gd name="T64" fmla="*/ 54 w 5451"/>
                <a:gd name="T65" fmla="*/ 7 h 2179"/>
                <a:gd name="T66" fmla="*/ 55 w 5451"/>
                <a:gd name="T67" fmla="*/ 5 h 2179"/>
                <a:gd name="T68" fmla="*/ 56 w 5451"/>
                <a:gd name="T69" fmla="*/ 3 h 2179"/>
                <a:gd name="T70" fmla="*/ 57 w 5451"/>
                <a:gd name="T71" fmla="*/ 3 h 2179"/>
                <a:gd name="T72" fmla="*/ 57 w 5451"/>
                <a:gd name="T73" fmla="*/ 3 h 2179"/>
                <a:gd name="T74" fmla="*/ 59 w 5451"/>
                <a:gd name="T75" fmla="*/ 3 h 2179"/>
                <a:gd name="T76" fmla="*/ 61 w 5451"/>
                <a:gd name="T77" fmla="*/ 0 h 21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51"/>
                <a:gd name="T118" fmla="*/ 0 h 2179"/>
                <a:gd name="T119" fmla="*/ 5451 w 5451"/>
                <a:gd name="T120" fmla="*/ 2179 h 21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51" h="2179">
                  <a:moveTo>
                    <a:pt x="0" y="2166"/>
                  </a:moveTo>
                  <a:cubicBezTo>
                    <a:pt x="13" y="2162"/>
                    <a:pt x="25" y="2151"/>
                    <a:pt x="39" y="2153"/>
                  </a:cubicBezTo>
                  <a:cubicBezTo>
                    <a:pt x="66" y="2156"/>
                    <a:pt x="117" y="2179"/>
                    <a:pt x="117" y="2179"/>
                  </a:cubicBezTo>
                  <a:cubicBezTo>
                    <a:pt x="122" y="2179"/>
                    <a:pt x="258" y="2177"/>
                    <a:pt x="299" y="2153"/>
                  </a:cubicBezTo>
                  <a:cubicBezTo>
                    <a:pt x="310" y="2147"/>
                    <a:pt x="315" y="2133"/>
                    <a:pt x="326" y="2127"/>
                  </a:cubicBezTo>
                  <a:cubicBezTo>
                    <a:pt x="363" y="2109"/>
                    <a:pt x="404" y="2101"/>
                    <a:pt x="443" y="2088"/>
                  </a:cubicBezTo>
                  <a:cubicBezTo>
                    <a:pt x="456" y="2084"/>
                    <a:pt x="482" y="2075"/>
                    <a:pt x="482" y="2075"/>
                  </a:cubicBezTo>
                  <a:cubicBezTo>
                    <a:pt x="557" y="2023"/>
                    <a:pt x="653" y="2026"/>
                    <a:pt x="717" y="1983"/>
                  </a:cubicBezTo>
                  <a:cubicBezTo>
                    <a:pt x="806" y="1924"/>
                    <a:pt x="903" y="1899"/>
                    <a:pt x="1004" y="1866"/>
                  </a:cubicBezTo>
                  <a:cubicBezTo>
                    <a:pt x="1053" y="1850"/>
                    <a:pt x="1109" y="1820"/>
                    <a:pt x="1160" y="1814"/>
                  </a:cubicBezTo>
                  <a:cubicBezTo>
                    <a:pt x="1206" y="1808"/>
                    <a:pt x="1294" y="1799"/>
                    <a:pt x="1343" y="1788"/>
                  </a:cubicBezTo>
                  <a:cubicBezTo>
                    <a:pt x="1404" y="1774"/>
                    <a:pt x="1463" y="1749"/>
                    <a:pt x="1525" y="1735"/>
                  </a:cubicBezTo>
                  <a:cubicBezTo>
                    <a:pt x="1599" y="1719"/>
                    <a:pt x="1673" y="1711"/>
                    <a:pt x="1747" y="1696"/>
                  </a:cubicBezTo>
                  <a:cubicBezTo>
                    <a:pt x="1799" y="1661"/>
                    <a:pt x="1851" y="1626"/>
                    <a:pt x="1904" y="1592"/>
                  </a:cubicBezTo>
                  <a:cubicBezTo>
                    <a:pt x="1940" y="1568"/>
                    <a:pt x="2016" y="1555"/>
                    <a:pt x="2060" y="1540"/>
                  </a:cubicBezTo>
                  <a:cubicBezTo>
                    <a:pt x="2086" y="1531"/>
                    <a:pt x="2112" y="1523"/>
                    <a:pt x="2138" y="1514"/>
                  </a:cubicBezTo>
                  <a:cubicBezTo>
                    <a:pt x="2168" y="1504"/>
                    <a:pt x="2217" y="1461"/>
                    <a:pt x="2217" y="1461"/>
                  </a:cubicBezTo>
                  <a:cubicBezTo>
                    <a:pt x="2321" y="1305"/>
                    <a:pt x="2161" y="1535"/>
                    <a:pt x="2282" y="1396"/>
                  </a:cubicBezTo>
                  <a:cubicBezTo>
                    <a:pt x="2303" y="1372"/>
                    <a:pt x="2312" y="1340"/>
                    <a:pt x="2334" y="1318"/>
                  </a:cubicBezTo>
                  <a:cubicBezTo>
                    <a:pt x="2434" y="1218"/>
                    <a:pt x="2382" y="1261"/>
                    <a:pt x="2490" y="1187"/>
                  </a:cubicBezTo>
                  <a:cubicBezTo>
                    <a:pt x="2558" y="1141"/>
                    <a:pt x="2597" y="1056"/>
                    <a:pt x="2673" y="1018"/>
                  </a:cubicBezTo>
                  <a:cubicBezTo>
                    <a:pt x="2728" y="990"/>
                    <a:pt x="2788" y="971"/>
                    <a:pt x="2843" y="940"/>
                  </a:cubicBezTo>
                  <a:cubicBezTo>
                    <a:pt x="2913" y="900"/>
                    <a:pt x="2854" y="931"/>
                    <a:pt x="2908" y="887"/>
                  </a:cubicBezTo>
                  <a:cubicBezTo>
                    <a:pt x="2950" y="853"/>
                    <a:pt x="2950" y="865"/>
                    <a:pt x="2999" y="835"/>
                  </a:cubicBezTo>
                  <a:cubicBezTo>
                    <a:pt x="3026" y="819"/>
                    <a:pt x="3047" y="793"/>
                    <a:pt x="3077" y="783"/>
                  </a:cubicBezTo>
                  <a:cubicBezTo>
                    <a:pt x="3244" y="728"/>
                    <a:pt x="3413" y="658"/>
                    <a:pt x="3586" y="627"/>
                  </a:cubicBezTo>
                  <a:cubicBezTo>
                    <a:pt x="3655" y="614"/>
                    <a:pt x="3804" y="605"/>
                    <a:pt x="3860" y="600"/>
                  </a:cubicBezTo>
                  <a:cubicBezTo>
                    <a:pt x="3947" y="542"/>
                    <a:pt x="3975" y="574"/>
                    <a:pt x="4082" y="587"/>
                  </a:cubicBezTo>
                  <a:cubicBezTo>
                    <a:pt x="4164" y="560"/>
                    <a:pt x="4256" y="559"/>
                    <a:pt x="4342" y="548"/>
                  </a:cubicBezTo>
                  <a:cubicBezTo>
                    <a:pt x="4454" y="511"/>
                    <a:pt x="4393" y="525"/>
                    <a:pt x="4525" y="509"/>
                  </a:cubicBezTo>
                  <a:cubicBezTo>
                    <a:pt x="4604" y="483"/>
                    <a:pt x="4650" y="436"/>
                    <a:pt x="4708" y="379"/>
                  </a:cubicBezTo>
                  <a:cubicBezTo>
                    <a:pt x="4719" y="368"/>
                    <a:pt x="4722" y="350"/>
                    <a:pt x="4734" y="340"/>
                  </a:cubicBezTo>
                  <a:cubicBezTo>
                    <a:pt x="4758" y="319"/>
                    <a:pt x="4812" y="287"/>
                    <a:pt x="4812" y="287"/>
                  </a:cubicBezTo>
                  <a:cubicBezTo>
                    <a:pt x="4886" y="177"/>
                    <a:pt x="4764" y="348"/>
                    <a:pt x="4916" y="196"/>
                  </a:cubicBezTo>
                  <a:cubicBezTo>
                    <a:pt x="4950" y="162"/>
                    <a:pt x="4989" y="137"/>
                    <a:pt x="5034" y="118"/>
                  </a:cubicBezTo>
                  <a:cubicBezTo>
                    <a:pt x="5089" y="95"/>
                    <a:pt x="5077" y="116"/>
                    <a:pt x="5125" y="92"/>
                  </a:cubicBezTo>
                  <a:cubicBezTo>
                    <a:pt x="5139" y="85"/>
                    <a:pt x="5150" y="72"/>
                    <a:pt x="5164" y="66"/>
                  </a:cubicBezTo>
                  <a:cubicBezTo>
                    <a:pt x="5192" y="54"/>
                    <a:pt x="5272" y="45"/>
                    <a:pt x="5294" y="40"/>
                  </a:cubicBezTo>
                  <a:cubicBezTo>
                    <a:pt x="5305" y="38"/>
                    <a:pt x="5418" y="0"/>
                    <a:pt x="5451" y="0"/>
                  </a:cubicBezTo>
                </a:path>
              </a:pathLst>
            </a:custGeom>
            <a:noFill/>
            <a:ln w="1143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92075" tIns="46038" rIns="92075" bIns="46038" anchor="ctr"/>
            <a:lstStyle/>
            <a:p>
              <a:endParaRPr lang="nl-BE"/>
            </a:p>
          </p:txBody>
        </p:sp>
        <p:sp>
          <p:nvSpPr>
            <p:cNvPr id="46088" name="Oval 7"/>
            <p:cNvSpPr>
              <a:spLocks noChangeArrowheads="1"/>
            </p:cNvSpPr>
            <p:nvPr/>
          </p:nvSpPr>
          <p:spPr bwMode="auto">
            <a:xfrm>
              <a:off x="1459" y="677"/>
              <a:ext cx="339" cy="231"/>
            </a:xfrm>
            <a:prstGeom prst="ellipse">
              <a:avLst/>
            </a:prstGeom>
            <a:noFill/>
            <a:ln w="571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lIns="93600" tIns="46800" rIns="93600" bIns="46800" anchor="ctr">
              <a:spAutoFit/>
            </a:bodyPr>
            <a:lstStyle/>
            <a:p>
              <a:endParaRPr lang="nl-BE"/>
            </a:p>
          </p:txBody>
        </p:sp>
        <p:sp>
          <p:nvSpPr>
            <p:cNvPr id="46089" name="Oval 8"/>
            <p:cNvSpPr>
              <a:spLocks noChangeArrowheads="1"/>
            </p:cNvSpPr>
            <p:nvPr/>
          </p:nvSpPr>
          <p:spPr bwMode="auto">
            <a:xfrm>
              <a:off x="975" y="2053"/>
              <a:ext cx="435" cy="342"/>
            </a:xfrm>
            <a:prstGeom prst="ellipse">
              <a:avLst/>
            </a:prstGeom>
            <a:noFill/>
            <a:ln w="571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lIns="93600" tIns="46800" rIns="93600" bIns="46800" anchor="ctr">
              <a:spAutoFit/>
            </a:bodyPr>
            <a:lstStyle/>
            <a:p>
              <a:endParaRPr lang="nl-BE"/>
            </a:p>
          </p:txBody>
        </p:sp>
        <p:sp>
          <p:nvSpPr>
            <p:cNvPr id="46090" name="Oval 9"/>
            <p:cNvSpPr>
              <a:spLocks noChangeArrowheads="1"/>
            </p:cNvSpPr>
            <p:nvPr/>
          </p:nvSpPr>
          <p:spPr bwMode="auto">
            <a:xfrm>
              <a:off x="2069" y="1581"/>
              <a:ext cx="504" cy="231"/>
            </a:xfrm>
            <a:prstGeom prst="ellipse">
              <a:avLst/>
            </a:prstGeom>
            <a:noFill/>
            <a:ln w="571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lIns="93600" tIns="46800" rIns="93600" bIns="46800" anchor="ctr">
              <a:spAutoFit/>
            </a:bodyPr>
            <a:lstStyle/>
            <a:p>
              <a:endParaRPr lang="nl-BE"/>
            </a:p>
          </p:txBody>
        </p:sp>
        <p:sp>
          <p:nvSpPr>
            <p:cNvPr id="46091" name="Oval 10"/>
            <p:cNvSpPr>
              <a:spLocks noChangeArrowheads="1"/>
            </p:cNvSpPr>
            <p:nvPr/>
          </p:nvSpPr>
          <p:spPr bwMode="auto">
            <a:xfrm>
              <a:off x="4442" y="235"/>
              <a:ext cx="717" cy="522"/>
            </a:xfrm>
            <a:prstGeom prst="ellipse">
              <a:avLst/>
            </a:prstGeom>
            <a:noFill/>
            <a:ln w="571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lIns="93600" tIns="46800" rIns="93600" bIns="46800" anchor="ctr">
              <a:spAutoFit/>
            </a:bodyPr>
            <a:lstStyle/>
            <a:p>
              <a:endParaRPr lang="nl-BE"/>
            </a:p>
          </p:txBody>
        </p:sp>
        <p:sp>
          <p:nvSpPr>
            <p:cNvPr id="46092" name="Oval 11"/>
            <p:cNvSpPr>
              <a:spLocks noChangeArrowheads="1"/>
            </p:cNvSpPr>
            <p:nvPr/>
          </p:nvSpPr>
          <p:spPr bwMode="auto">
            <a:xfrm>
              <a:off x="3328" y="1942"/>
              <a:ext cx="659" cy="272"/>
            </a:xfrm>
            <a:prstGeom prst="ellipse">
              <a:avLst/>
            </a:prstGeom>
            <a:noFill/>
            <a:ln w="571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lIns="93600" tIns="46800" rIns="93600" bIns="46800" anchor="ctr">
              <a:spAutoFit/>
            </a:bodyPr>
            <a:lstStyle/>
            <a:p>
              <a:endParaRPr lang="nl-BE"/>
            </a:p>
          </p:txBody>
        </p:sp>
        <p:sp>
          <p:nvSpPr>
            <p:cNvPr id="46093" name="Oval 12"/>
            <p:cNvSpPr>
              <a:spLocks noChangeArrowheads="1"/>
            </p:cNvSpPr>
            <p:nvPr/>
          </p:nvSpPr>
          <p:spPr bwMode="auto">
            <a:xfrm>
              <a:off x="2970" y="767"/>
              <a:ext cx="503" cy="402"/>
            </a:xfrm>
            <a:prstGeom prst="ellipse">
              <a:avLst/>
            </a:prstGeom>
            <a:solidFill>
              <a:srgbClr val="FFFF00">
                <a:alpha val="50195"/>
              </a:srgbClr>
            </a:solidFill>
            <a:ln w="9525">
              <a:solidFill>
                <a:srgbClr val="000000"/>
              </a:solidFill>
              <a:round/>
              <a:headEnd/>
              <a:tailEnd/>
            </a:ln>
          </p:spPr>
          <p:txBody>
            <a:bodyPr wrap="none" lIns="93600" tIns="46800" rIns="93600" bIns="46800" anchor="ctr">
              <a:spAutoFit/>
            </a:bodyPr>
            <a:lstStyle/>
            <a:p>
              <a:endParaRPr lang="nl-BE"/>
            </a:p>
          </p:txBody>
        </p:sp>
        <p:sp>
          <p:nvSpPr>
            <p:cNvPr id="46094" name="AutoShape 14"/>
            <p:cNvSpPr>
              <a:spLocks noChangeArrowheads="1"/>
            </p:cNvSpPr>
            <p:nvPr/>
          </p:nvSpPr>
          <p:spPr bwMode="auto">
            <a:xfrm>
              <a:off x="1882" y="754"/>
              <a:ext cx="1134" cy="227"/>
            </a:xfrm>
            <a:prstGeom prst="rightArrow">
              <a:avLst>
                <a:gd name="adj1" fmla="val 50000"/>
                <a:gd name="adj2" fmla="val 124890"/>
              </a:avLst>
            </a:prstGeom>
            <a:solidFill>
              <a:schemeClr val="accent1"/>
            </a:solidFill>
            <a:ln w="9525">
              <a:solidFill>
                <a:schemeClr val="tx1"/>
              </a:solidFill>
              <a:miter lim="800000"/>
              <a:headEnd/>
              <a:tailEnd/>
            </a:ln>
          </p:spPr>
          <p:txBody>
            <a:bodyPr wrap="none" anchor="ctr"/>
            <a:lstStyle/>
            <a:p>
              <a:pPr algn="ctr"/>
              <a:r>
                <a:rPr lang="nl-BE" sz="1600">
                  <a:latin typeface="SophistoAGauge" pitchFamily="2" charset="0"/>
                </a:rPr>
                <a:t>MUG</a:t>
              </a:r>
              <a:endParaRPr lang="nl-NL" sz="1600">
                <a:latin typeface="SophistoAGauge" pitchFamily="2" charset="0"/>
              </a:endParaRPr>
            </a:p>
          </p:txBody>
        </p:sp>
        <p:sp>
          <p:nvSpPr>
            <p:cNvPr id="46095" name="AutoShape 16"/>
            <p:cNvSpPr>
              <a:spLocks noChangeArrowheads="1"/>
            </p:cNvSpPr>
            <p:nvPr/>
          </p:nvSpPr>
          <p:spPr bwMode="auto">
            <a:xfrm rot="-874089">
              <a:off x="3457" y="723"/>
              <a:ext cx="998" cy="258"/>
            </a:xfrm>
            <a:prstGeom prst="leftArrow">
              <a:avLst>
                <a:gd name="adj1" fmla="val 50000"/>
                <a:gd name="adj2" fmla="val 96705"/>
              </a:avLst>
            </a:prstGeom>
            <a:solidFill>
              <a:schemeClr val="accent1"/>
            </a:solidFill>
            <a:ln w="9525">
              <a:solidFill>
                <a:schemeClr val="tx1"/>
              </a:solidFill>
              <a:miter lim="800000"/>
              <a:headEnd/>
              <a:tailEnd/>
            </a:ln>
          </p:spPr>
          <p:txBody>
            <a:bodyPr wrap="none" anchor="ctr"/>
            <a:lstStyle/>
            <a:p>
              <a:pPr algn="ctr"/>
              <a:r>
                <a:rPr lang="nl-BE" sz="1600">
                  <a:latin typeface="SophistoAGauge" pitchFamily="2" charset="0"/>
                </a:rPr>
                <a:t>MUG 1</a:t>
              </a:r>
              <a:endParaRPr lang="nl-NL" sz="1600">
                <a:latin typeface="SophistoAGauge" pitchFamily="2" charset="0"/>
              </a:endParaRPr>
            </a:p>
          </p:txBody>
        </p:sp>
        <p:sp>
          <p:nvSpPr>
            <p:cNvPr id="46096" name="AutoShape 17"/>
            <p:cNvSpPr>
              <a:spLocks noChangeArrowheads="1"/>
            </p:cNvSpPr>
            <p:nvPr/>
          </p:nvSpPr>
          <p:spPr bwMode="auto">
            <a:xfrm rot="-874089">
              <a:off x="3334" y="451"/>
              <a:ext cx="998" cy="258"/>
            </a:xfrm>
            <a:prstGeom prst="leftArrow">
              <a:avLst>
                <a:gd name="adj1" fmla="val 50000"/>
                <a:gd name="adj2" fmla="val 96705"/>
              </a:avLst>
            </a:prstGeom>
            <a:solidFill>
              <a:schemeClr val="accent1"/>
            </a:solidFill>
            <a:ln w="9525">
              <a:solidFill>
                <a:schemeClr val="tx1"/>
              </a:solidFill>
              <a:miter lim="800000"/>
              <a:headEnd/>
              <a:tailEnd/>
            </a:ln>
          </p:spPr>
          <p:txBody>
            <a:bodyPr wrap="none" anchor="ctr"/>
            <a:lstStyle/>
            <a:p>
              <a:pPr algn="ctr"/>
              <a:r>
                <a:rPr lang="nl-BE" sz="1600">
                  <a:latin typeface="SophistoAGauge" pitchFamily="2" charset="0"/>
                </a:rPr>
                <a:t>MUG 2</a:t>
              </a:r>
              <a:endParaRPr lang="nl-NL" sz="1600">
                <a:latin typeface="SophistoAGauge" pitchFamily="2" charset="0"/>
              </a:endParaRPr>
            </a:p>
          </p:txBody>
        </p:sp>
      </p:grpSp>
    </p:spTree>
    <p:extLst>
      <p:ext uri="{BB962C8B-B14F-4D97-AF65-F5344CB8AC3E}">
        <p14:creationId xmlns:p14="http://schemas.microsoft.com/office/powerpoint/2010/main" xmlns="" val="343312969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xmlns="" val="1005078601"/>
              </p:ext>
            </p:extLst>
          </p:nvPr>
        </p:nvGraphicFramePr>
        <p:xfrm>
          <a:off x="827088" y="146050"/>
          <a:ext cx="7989887" cy="5480050"/>
        </p:xfrm>
        <a:graphic>
          <a:graphicData uri="http://schemas.openxmlformats.org/drawingml/2006/chart">
            <c:chart xmlns:c="http://schemas.openxmlformats.org/drawingml/2006/chart" xmlns:r="http://schemas.openxmlformats.org/officeDocument/2006/relationships" r:id="rId3"/>
          </a:graphicData>
        </a:graphic>
      </p:graphicFrame>
      <p:sp>
        <p:nvSpPr>
          <p:cNvPr id="35843" name="Rectangle 4"/>
          <p:cNvSpPr>
            <a:spLocks noChangeArrowheads="1"/>
          </p:cNvSpPr>
          <p:nvPr/>
        </p:nvSpPr>
        <p:spPr bwMode="auto">
          <a:xfrm>
            <a:off x="1258888" y="5876925"/>
            <a:ext cx="7056437"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nl-BE" altLang="nl-BE" sz="2800" dirty="0">
                <a:solidFill>
                  <a:srgbClr val="FF0000"/>
                </a:solidFill>
                <a:latin typeface="Arial Rounded MT Bold" panose="020F0704030504030204" pitchFamily="34" charset="0"/>
              </a:rPr>
              <a:t>uitrukken ziekenwagen en de daaruit voortvloeiende </a:t>
            </a:r>
            <a:r>
              <a:rPr lang="nl-BE" altLang="nl-BE" sz="2800" dirty="0" smtClean="0">
                <a:solidFill>
                  <a:srgbClr val="FF0000"/>
                </a:solidFill>
                <a:latin typeface="Arial Rounded MT Bold" panose="020F0704030504030204" pitchFamily="34" charset="0"/>
              </a:rPr>
              <a:t>opnames !</a:t>
            </a:r>
            <a:endParaRPr lang="nl-NL" altLang="nl-BE" sz="28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xmlns="" val="214881528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476672"/>
            <a:ext cx="8640960" cy="4832092"/>
          </a:xfrm>
          <a:prstGeom prst="rect">
            <a:avLst/>
          </a:prstGeom>
          <a:noFill/>
        </p:spPr>
        <p:txBody>
          <a:bodyPr wrap="square" rtlCol="0">
            <a:spAutoFit/>
          </a:bodyPr>
          <a:lstStyle/>
          <a:p>
            <a:r>
              <a:rPr lang="nl-BE" sz="2800" dirty="0" smtClean="0">
                <a:latin typeface="Arial Rounded MT Bold" panose="020F0704030504030204" pitchFamily="34" charset="0"/>
              </a:rPr>
              <a:t>Stelling 6: </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Moeder-kind blijft de ingangspoort:</a:t>
            </a:r>
          </a:p>
          <a:p>
            <a:pPr marL="571500" indent="-571500">
              <a:buFont typeface="Arial" pitchFamily="34" charset="0"/>
              <a:buChar char="•"/>
            </a:pPr>
            <a:r>
              <a:rPr lang="nl-BE" sz="2800" dirty="0" smtClean="0">
                <a:latin typeface="Arial Rounded MT Bold" panose="020F0704030504030204" pitchFamily="34" charset="0"/>
              </a:rPr>
              <a:t>5 kinderartsen </a:t>
            </a:r>
          </a:p>
          <a:p>
            <a:pPr marL="571500" indent="-571500">
              <a:buFont typeface="Arial" pitchFamily="34" charset="0"/>
              <a:buChar char="•"/>
            </a:pPr>
            <a:r>
              <a:rPr lang="nl-BE" sz="2800" dirty="0" smtClean="0">
                <a:latin typeface="Arial Rounded MT Bold" panose="020F0704030504030204" pitchFamily="34" charset="0"/>
              </a:rPr>
              <a:t>5 gynaecologen</a:t>
            </a:r>
          </a:p>
          <a:p>
            <a:r>
              <a:rPr lang="nl-BE" sz="2800" dirty="0" smtClean="0">
                <a:latin typeface="Arial Rounded MT Bold" panose="020F0704030504030204" pitchFamily="34" charset="0"/>
              </a:rPr>
              <a:t>Goede medische diensten blijven goede artsen </a:t>
            </a:r>
          </a:p>
          <a:p>
            <a:r>
              <a:rPr lang="nl-BE" sz="2800" dirty="0" smtClean="0">
                <a:latin typeface="Arial Rounded MT Bold" panose="020F0704030504030204" pitchFamily="34" charset="0"/>
              </a:rPr>
              <a:t>aantrekken en dus geen discussie over drie of vier!</a:t>
            </a:r>
          </a:p>
          <a:p>
            <a:r>
              <a:rPr lang="nl-BE" sz="2800" dirty="0" smtClean="0">
                <a:latin typeface="Arial Rounded MT Bold" panose="020F0704030504030204" pitchFamily="34" charset="0"/>
              </a:rPr>
              <a:t>Een kwetsbare toekomst mocht moeder-kind in de perifere ziekenhuizen niet meer mogelijk zijn.</a:t>
            </a:r>
          </a:p>
          <a:p>
            <a:r>
              <a:rPr lang="nl-BE" sz="2800" dirty="0" smtClean="0">
                <a:latin typeface="Arial Rounded MT Bold" panose="020F0704030504030204" pitchFamily="34" charset="0"/>
              </a:rPr>
              <a:t>We komen erop terug!</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317580261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16024" y="178762"/>
            <a:ext cx="9036496" cy="5109091"/>
          </a:xfrm>
          <a:prstGeom prst="rect">
            <a:avLst/>
          </a:prstGeom>
          <a:noFill/>
        </p:spPr>
        <p:txBody>
          <a:bodyPr wrap="square" rtlCol="0">
            <a:spAutoFit/>
          </a:bodyPr>
          <a:lstStyle/>
          <a:p>
            <a:r>
              <a:rPr lang="nl-BE" sz="2800" dirty="0" smtClean="0">
                <a:latin typeface="Arial Rounded MT Bold" panose="020F0704030504030204" pitchFamily="34" charset="0"/>
              </a:rPr>
              <a:t>Stelling 7: </a:t>
            </a:r>
          </a:p>
          <a:p>
            <a:endParaRPr lang="nl-BE" sz="2800" dirty="0" smtClean="0">
              <a:latin typeface="Arial Rounded MT Bold" panose="020F0704030504030204" pitchFamily="34" charset="0"/>
            </a:endParaRPr>
          </a:p>
          <a:p>
            <a:r>
              <a:rPr lang="nl-BE" sz="3000" dirty="0" smtClean="0">
                <a:latin typeface="Arial Rounded MT Bold" panose="020F0704030504030204" pitchFamily="34" charset="0"/>
              </a:rPr>
              <a:t>Je moet over zeer goede medisch-technische</a:t>
            </a:r>
          </a:p>
          <a:p>
            <a:r>
              <a:rPr lang="nl-BE" sz="3000" dirty="0" smtClean="0">
                <a:latin typeface="Arial Rounded MT Bold" panose="020F0704030504030204" pitchFamily="34" charset="0"/>
              </a:rPr>
              <a:t>diensten beschikken met goede moderne </a:t>
            </a:r>
            <a:br>
              <a:rPr lang="nl-BE" sz="3000" dirty="0" smtClean="0">
                <a:latin typeface="Arial Rounded MT Bold" panose="020F0704030504030204" pitchFamily="34" charset="0"/>
              </a:rPr>
            </a:br>
            <a:r>
              <a:rPr lang="nl-BE" sz="3000" dirty="0" smtClean="0">
                <a:latin typeface="Arial Rounded MT Bold" panose="020F0704030504030204" pitchFamily="34" charset="0"/>
              </a:rPr>
              <a:t>apparatuur, de juiste informatica,…</a:t>
            </a:r>
            <a:br>
              <a:rPr lang="nl-BE" sz="3000" dirty="0" smtClean="0">
                <a:latin typeface="Arial Rounded MT Bold" panose="020F0704030504030204" pitchFamily="34" charset="0"/>
              </a:rPr>
            </a:br>
            <a:r>
              <a:rPr lang="nl-BE" sz="3000" dirty="0" smtClean="0">
                <a:latin typeface="Arial Rounded MT Bold" panose="020F0704030504030204" pitchFamily="34" charset="0"/>
              </a:rPr>
              <a:t>want de ketting is zo sterk als de zwakste schakel.</a:t>
            </a:r>
          </a:p>
          <a:p>
            <a:r>
              <a:rPr lang="nl-BE" sz="3000" dirty="0" smtClean="0">
                <a:latin typeface="Arial Rounded MT Bold" panose="020F0704030504030204" pitchFamily="34" charset="0"/>
              </a:rPr>
              <a:t>In de toekomstige netwerken zitten opportuniteiten</a:t>
            </a:r>
          </a:p>
          <a:p>
            <a:r>
              <a:rPr lang="nl-BE" sz="3000" dirty="0" smtClean="0">
                <a:latin typeface="Arial Rounded MT Bold" panose="020F0704030504030204" pitchFamily="34" charset="0"/>
              </a:rPr>
              <a:t>wat dat betreft als de obstakels weggewerkt worden  </a:t>
            </a:r>
            <a:endParaRPr lang="nl-BE" sz="3000" dirty="0">
              <a:latin typeface="Arial Rounded MT Bold" panose="020F0704030504030204" pitchFamily="34" charset="0"/>
            </a:endParaRPr>
          </a:p>
        </p:txBody>
      </p:sp>
    </p:spTree>
    <p:extLst>
      <p:ext uri="{BB962C8B-B14F-4D97-AF65-F5344CB8AC3E}">
        <p14:creationId xmlns:p14="http://schemas.microsoft.com/office/powerpoint/2010/main" xmlns="" val="384682958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908720"/>
            <a:ext cx="7772400" cy="4104456"/>
          </a:xfrm>
        </p:spPr>
        <p:txBody>
          <a:bodyPr/>
          <a:lstStyle/>
          <a:p>
            <a:r>
              <a:rPr lang="nl-BE" sz="3600" dirty="0" smtClean="0">
                <a:latin typeface="Arial Rounded MT Bold" panose="020F0704030504030204" pitchFamily="34" charset="0"/>
              </a:rPr>
              <a:t>U en wellicht velen denken:</a:t>
            </a:r>
            <a:br>
              <a:rPr lang="nl-BE" sz="3600" dirty="0" smtClean="0">
                <a:latin typeface="Arial Rounded MT Bold" panose="020F0704030504030204" pitchFamily="34" charset="0"/>
              </a:rPr>
            </a:br>
            <a:r>
              <a:rPr lang="nl-BE" sz="3600" dirty="0" smtClean="0">
                <a:latin typeface="Arial Rounded MT Bold" panose="020F0704030504030204" pitchFamily="34" charset="0"/>
              </a:rPr>
              <a:t>neen er is geen toekomst meer voor de kleine ziekenhuizen!</a:t>
            </a:r>
            <a:br>
              <a:rPr lang="nl-BE" sz="3600" dirty="0" smtClean="0">
                <a:latin typeface="Arial Rounded MT Bold" panose="020F0704030504030204" pitchFamily="34" charset="0"/>
              </a:rPr>
            </a:br>
            <a:r>
              <a:rPr lang="nl-BE" sz="3600" dirty="0" smtClean="0">
                <a:latin typeface="Arial Rounded MT Bold" panose="020F0704030504030204" pitchFamily="34" charset="0"/>
              </a:rPr>
              <a:t>Sommigen denken er is gewoon geen toekomst voor het ziekenhuis op zich! (2050?)</a:t>
            </a:r>
            <a:br>
              <a:rPr lang="nl-BE" sz="3600" dirty="0" smtClean="0">
                <a:latin typeface="Arial Rounded MT Bold" panose="020F0704030504030204" pitchFamily="34" charset="0"/>
              </a:rPr>
            </a:br>
            <a:r>
              <a:rPr lang="nl-BE" sz="3600" dirty="0" smtClean="0">
                <a:latin typeface="Arial Rounded MT Bold" panose="020F0704030504030204" pitchFamily="34" charset="0"/>
              </a:rPr>
              <a:t>Mijn mening: …..</a:t>
            </a:r>
            <a:endParaRPr lang="nl-BE" sz="3600" dirty="0">
              <a:latin typeface="Arial Rounded MT Bold" panose="020F0704030504030204" pitchFamily="34" charset="0"/>
            </a:endParaRPr>
          </a:p>
        </p:txBody>
      </p:sp>
    </p:spTree>
    <p:extLst>
      <p:ext uri="{BB962C8B-B14F-4D97-AF65-F5344CB8AC3E}">
        <p14:creationId xmlns:p14="http://schemas.microsoft.com/office/powerpoint/2010/main" xmlns="" val="971121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476672"/>
            <a:ext cx="8911029" cy="4031873"/>
          </a:xfrm>
          <a:prstGeom prst="rect">
            <a:avLst/>
          </a:prstGeom>
          <a:noFill/>
        </p:spPr>
        <p:txBody>
          <a:bodyPr wrap="none" rtlCol="0">
            <a:spAutoFit/>
          </a:bodyPr>
          <a:lstStyle/>
          <a:p>
            <a:r>
              <a:rPr lang="nl-BE" sz="3200" dirty="0" smtClean="0">
                <a:latin typeface="Arial Rounded MT Bold" panose="020F0704030504030204" pitchFamily="34" charset="0"/>
              </a:rPr>
              <a:t>Stelling 8: </a:t>
            </a:r>
          </a:p>
          <a:p>
            <a:endParaRPr lang="nl-BE" sz="3200" dirty="0" smtClean="0">
              <a:latin typeface="Arial Rounded MT Bold" panose="020F0704030504030204" pitchFamily="34" charset="0"/>
            </a:endParaRPr>
          </a:p>
          <a:p>
            <a:r>
              <a:rPr lang="nl-BE" sz="3200" dirty="0" smtClean="0">
                <a:latin typeface="Arial Rounded MT Bold" panose="020F0704030504030204" pitchFamily="34" charset="0"/>
              </a:rPr>
              <a:t>Een autonoom klein perifeer ziekenhuis kan </a:t>
            </a:r>
            <a:br>
              <a:rPr lang="nl-BE" sz="3200" dirty="0" smtClean="0">
                <a:latin typeface="Arial Rounded MT Bold" panose="020F0704030504030204" pitchFamily="34" charset="0"/>
              </a:rPr>
            </a:br>
            <a:r>
              <a:rPr lang="nl-BE" sz="3200" dirty="0" smtClean="0">
                <a:latin typeface="Arial Rounded MT Bold" panose="020F0704030504030204" pitchFamily="34" charset="0"/>
              </a:rPr>
              <a:t>maar in een netwerk van kwaliteitsvolle</a:t>
            </a:r>
            <a:br>
              <a:rPr lang="nl-BE" sz="3200" dirty="0" smtClean="0">
                <a:latin typeface="Arial Rounded MT Bold" panose="020F0704030504030204" pitchFamily="34" charset="0"/>
              </a:rPr>
            </a:br>
            <a:r>
              <a:rPr lang="nl-BE" sz="3200" dirty="0" smtClean="0">
                <a:latin typeface="Arial Rounded MT Bold" panose="020F0704030504030204" pitchFamily="34" charset="0"/>
              </a:rPr>
              <a:t>partners en een breder netwerk.</a:t>
            </a:r>
          </a:p>
          <a:p>
            <a:r>
              <a:rPr lang="nl-BE" sz="3200" dirty="0" smtClean="0">
                <a:latin typeface="Arial Rounded MT Bold" panose="020F0704030504030204" pitchFamily="34" charset="0"/>
              </a:rPr>
              <a:t/>
            </a:r>
            <a:br>
              <a:rPr lang="nl-BE" sz="3200" dirty="0" smtClean="0">
                <a:latin typeface="Arial Rounded MT Bold" panose="020F0704030504030204" pitchFamily="34" charset="0"/>
              </a:rPr>
            </a:br>
            <a:r>
              <a:rPr lang="nl-BE" sz="3200" dirty="0" smtClean="0">
                <a:latin typeface="Arial Rounded MT Bold" panose="020F0704030504030204" pitchFamily="34" charset="0"/>
              </a:rPr>
              <a:t>Dit was reeds onze stelling voor er over de </a:t>
            </a:r>
          </a:p>
          <a:p>
            <a:r>
              <a:rPr lang="nl-BE" sz="3200" dirty="0" smtClean="0">
                <a:latin typeface="Arial Rounded MT Bold" panose="020F0704030504030204" pitchFamily="34" charset="0"/>
              </a:rPr>
              <a:t>ziekenhuisnetwerken sprake was!</a:t>
            </a:r>
          </a:p>
        </p:txBody>
      </p:sp>
    </p:spTree>
    <p:extLst>
      <p:ext uri="{BB962C8B-B14F-4D97-AF65-F5344CB8AC3E}">
        <p14:creationId xmlns:p14="http://schemas.microsoft.com/office/powerpoint/2010/main" xmlns="" val="35033047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1258888" y="5919788"/>
            <a:ext cx="7705725"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BE" altLang="nl-BE" sz="3600" dirty="0" smtClean="0">
                <a:solidFill>
                  <a:srgbClr val="FF0000"/>
                </a:solidFill>
                <a:latin typeface="+mj-lt"/>
              </a:rPr>
              <a:t>een autonoom ziekenhuis</a:t>
            </a:r>
            <a:br>
              <a:rPr lang="nl-BE" altLang="nl-BE" sz="3600" dirty="0" smtClean="0">
                <a:solidFill>
                  <a:srgbClr val="FF0000"/>
                </a:solidFill>
                <a:latin typeface="+mj-lt"/>
              </a:rPr>
            </a:br>
            <a:r>
              <a:rPr lang="nl-NL" altLang="nl-BE" sz="2200" dirty="0" smtClean="0">
                <a:solidFill>
                  <a:srgbClr val="FF0000"/>
                </a:solidFill>
                <a:latin typeface="+mj-lt"/>
              </a:rPr>
              <a:t>binnen een netwerk gekozen op basis van kwaliteit</a:t>
            </a:r>
          </a:p>
        </p:txBody>
      </p:sp>
      <p:sp>
        <p:nvSpPr>
          <p:cNvPr id="39939" name="Rectangle 21"/>
          <p:cNvSpPr>
            <a:spLocks noChangeArrowheads="1"/>
          </p:cNvSpPr>
          <p:nvPr/>
        </p:nvSpPr>
        <p:spPr bwMode="auto">
          <a:xfrm>
            <a:off x="0" y="46038"/>
            <a:ext cx="9144000" cy="5903912"/>
          </a:xfrm>
          <a:prstGeom prst="rect">
            <a:avLst/>
          </a:prstGeom>
          <a:solidFill>
            <a:srgbClr val="DCDC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smtClean="0">
              <a:solidFill>
                <a:srgbClr val="000000"/>
              </a:solidFill>
              <a:latin typeface="+mj-lt"/>
            </a:endParaRPr>
          </a:p>
        </p:txBody>
      </p:sp>
      <p:sp>
        <p:nvSpPr>
          <p:cNvPr id="39940" name="AutoShape 24"/>
          <p:cNvSpPr>
            <a:spLocks noChangeAspect="1" noChangeArrowheads="1"/>
          </p:cNvSpPr>
          <p:nvPr/>
        </p:nvSpPr>
        <p:spPr bwMode="auto">
          <a:xfrm>
            <a:off x="4232845" y="2740894"/>
            <a:ext cx="611187" cy="874713"/>
          </a:xfrm>
          <a:prstGeom prst="upArrow">
            <a:avLst>
              <a:gd name="adj1" fmla="val 44269"/>
              <a:gd name="adj2" fmla="val 77197"/>
            </a:avLst>
          </a:prstGeom>
          <a:solidFill>
            <a:schemeClr val="hlink"/>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smtClean="0">
              <a:solidFill>
                <a:srgbClr val="000000"/>
              </a:solidFill>
              <a:latin typeface="+mj-lt"/>
            </a:endParaRPr>
          </a:p>
        </p:txBody>
      </p:sp>
      <p:sp>
        <p:nvSpPr>
          <p:cNvPr id="39941" name="Oval 25"/>
          <p:cNvSpPr>
            <a:spLocks noChangeAspect="1" noChangeArrowheads="1"/>
          </p:cNvSpPr>
          <p:nvPr/>
        </p:nvSpPr>
        <p:spPr bwMode="auto">
          <a:xfrm>
            <a:off x="683568" y="320674"/>
            <a:ext cx="3240087" cy="2436219"/>
          </a:xfrm>
          <a:prstGeom prst="ellipse">
            <a:avLst/>
          </a:prstGeom>
          <a:solidFill>
            <a:schemeClr val="accent1"/>
          </a:solidFill>
          <a:ln w="12700">
            <a:solidFill>
              <a:schemeClr val="tx1"/>
            </a:solidFill>
            <a:round/>
            <a:headEnd/>
            <a:tailEnd/>
          </a:ln>
        </p:spPr>
        <p:txBody>
          <a:bodyPr wrap="none" anchor="ct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a:lnSpc>
                <a:spcPct val="95000"/>
              </a:lnSpc>
              <a:spcBef>
                <a:spcPct val="0"/>
              </a:spcBef>
              <a:buClr>
                <a:srgbClr val="99CC00"/>
              </a:buClr>
              <a:buSzPct val="75000"/>
              <a:buFont typeface="Monotype Sorts" pitchFamily="2" charset="2"/>
              <a:buNone/>
            </a:pPr>
            <a:r>
              <a:rPr kumimoji="1" lang="nl-NL" altLang="nl-BE" sz="1800" dirty="0" smtClean="0">
                <a:solidFill>
                  <a:srgbClr val="FFFF00"/>
                </a:solidFill>
                <a:latin typeface="+mj-lt"/>
              </a:rPr>
              <a:t>    </a:t>
            </a:r>
            <a:r>
              <a:rPr kumimoji="1" lang="nl-NL" altLang="nl-BE" sz="1800" dirty="0" smtClean="0">
                <a:solidFill>
                  <a:srgbClr val="000000"/>
                </a:solidFill>
                <a:latin typeface="+mj-lt"/>
              </a:rPr>
              <a:t>U.Z. Gent :</a:t>
            </a:r>
          </a:p>
          <a:p>
            <a:pPr marL="266700" lvl="1">
              <a:lnSpc>
                <a:spcPct val="95000"/>
              </a:lnSpc>
              <a:spcBef>
                <a:spcPct val="0"/>
              </a:spcBef>
              <a:buClr>
                <a:srgbClr val="99CC00"/>
              </a:buClr>
              <a:buSzPct val="75000"/>
              <a:buFontTx/>
              <a:buNone/>
            </a:pPr>
            <a:r>
              <a:rPr kumimoji="1" lang="nl-NL" altLang="nl-BE" sz="1800" dirty="0" smtClean="0">
                <a:solidFill>
                  <a:srgbClr val="000000"/>
                </a:solidFill>
                <a:latin typeface="+mj-lt"/>
              </a:rPr>
              <a:t>- </a:t>
            </a:r>
            <a:r>
              <a:rPr kumimoji="1" lang="nl-NL" altLang="nl-BE" sz="1600" dirty="0" smtClean="0">
                <a:solidFill>
                  <a:srgbClr val="000000"/>
                </a:solidFill>
                <a:latin typeface="+mj-lt"/>
              </a:rPr>
              <a:t>geriatrie</a:t>
            </a:r>
          </a:p>
          <a:p>
            <a:pPr marL="266700" lvl="1">
              <a:lnSpc>
                <a:spcPct val="95000"/>
              </a:lnSpc>
              <a:spcBef>
                <a:spcPct val="0"/>
              </a:spcBef>
              <a:buClr>
                <a:srgbClr val="99CC00"/>
              </a:buClr>
              <a:buSzPct val="75000"/>
              <a:buFont typeface="Monotype Sorts" pitchFamily="2" charset="2"/>
              <a:buNone/>
            </a:pPr>
            <a:r>
              <a:rPr kumimoji="1" lang="nl-NL" altLang="nl-BE" sz="1600" dirty="0" smtClean="0">
                <a:solidFill>
                  <a:srgbClr val="000000"/>
                </a:solidFill>
                <a:latin typeface="+mj-lt"/>
              </a:rPr>
              <a:t>- oncologie /  MOC</a:t>
            </a:r>
          </a:p>
          <a:p>
            <a:pPr marL="266700" lvl="1">
              <a:lnSpc>
                <a:spcPct val="95000"/>
              </a:lnSpc>
              <a:spcBef>
                <a:spcPct val="0"/>
              </a:spcBef>
              <a:buClr>
                <a:srgbClr val="99CC00"/>
              </a:buClr>
              <a:buSzPct val="75000"/>
              <a:buFont typeface="Monotype Sorts" pitchFamily="2" charset="2"/>
              <a:buNone/>
            </a:pPr>
            <a:r>
              <a:rPr kumimoji="1" lang="nl-NL" altLang="nl-BE" sz="1600" dirty="0" smtClean="0">
                <a:solidFill>
                  <a:srgbClr val="000000"/>
                </a:solidFill>
                <a:latin typeface="+mj-lt"/>
              </a:rPr>
              <a:t>- radiotherapie</a:t>
            </a:r>
          </a:p>
          <a:p>
            <a:pPr marL="266700" lvl="1">
              <a:lnSpc>
                <a:spcPct val="95000"/>
              </a:lnSpc>
              <a:spcBef>
                <a:spcPct val="0"/>
              </a:spcBef>
              <a:buClr>
                <a:srgbClr val="99CC00"/>
              </a:buClr>
              <a:buSzPct val="75000"/>
              <a:buFont typeface="Monotype Sorts" pitchFamily="2" charset="2"/>
              <a:buNone/>
            </a:pPr>
            <a:r>
              <a:rPr kumimoji="1" lang="nl-NL" altLang="nl-BE" sz="1600" dirty="0" smtClean="0">
                <a:solidFill>
                  <a:srgbClr val="000000"/>
                </a:solidFill>
                <a:latin typeface="+mj-lt"/>
              </a:rPr>
              <a:t>- perinatale functie (P*):</a:t>
            </a:r>
            <a:br>
              <a:rPr kumimoji="1" lang="nl-NL" altLang="nl-BE" sz="1600" dirty="0" smtClean="0">
                <a:solidFill>
                  <a:srgbClr val="000000"/>
                </a:solidFill>
                <a:latin typeface="+mj-lt"/>
              </a:rPr>
            </a:br>
            <a:r>
              <a:rPr kumimoji="1" lang="nl-NL" altLang="nl-BE" sz="1600" dirty="0" smtClean="0">
                <a:solidFill>
                  <a:srgbClr val="000000"/>
                </a:solidFill>
                <a:latin typeface="+mj-lt"/>
              </a:rPr>
              <a:t>   NIC en MIC</a:t>
            </a:r>
          </a:p>
          <a:p>
            <a:pPr marL="266700" lvl="1">
              <a:lnSpc>
                <a:spcPct val="95000"/>
              </a:lnSpc>
              <a:spcBef>
                <a:spcPct val="0"/>
              </a:spcBef>
              <a:buClr>
                <a:srgbClr val="99CC00"/>
              </a:buClr>
              <a:buSzPct val="75000"/>
              <a:buFont typeface="Monotype Sorts" pitchFamily="2" charset="2"/>
              <a:buNone/>
            </a:pPr>
            <a:r>
              <a:rPr kumimoji="1" lang="nl-NL" altLang="nl-BE" sz="1600" dirty="0" smtClean="0">
                <a:solidFill>
                  <a:srgbClr val="000000"/>
                </a:solidFill>
                <a:latin typeface="+mj-lt"/>
              </a:rPr>
              <a:t>- IVF</a:t>
            </a:r>
          </a:p>
          <a:p>
            <a:pPr marL="266700" lvl="1">
              <a:lnSpc>
                <a:spcPct val="95000"/>
              </a:lnSpc>
              <a:spcBef>
                <a:spcPct val="0"/>
              </a:spcBef>
              <a:buClr>
                <a:srgbClr val="99CC00"/>
              </a:buClr>
              <a:buSzPct val="75000"/>
              <a:buFont typeface="Monotype Sorts" pitchFamily="2" charset="2"/>
              <a:buNone/>
            </a:pPr>
            <a:r>
              <a:rPr kumimoji="1" lang="nl-NL" altLang="nl-BE" sz="1600" dirty="0" smtClean="0">
                <a:solidFill>
                  <a:srgbClr val="000000"/>
                </a:solidFill>
                <a:latin typeface="+mj-lt"/>
              </a:rPr>
              <a:t>- moeder-kind</a:t>
            </a:r>
          </a:p>
        </p:txBody>
      </p:sp>
      <p:sp>
        <p:nvSpPr>
          <p:cNvPr id="39942" name="Oval 27"/>
          <p:cNvSpPr>
            <a:spLocks noChangeAspect="1" noChangeArrowheads="1"/>
          </p:cNvSpPr>
          <p:nvPr/>
        </p:nvSpPr>
        <p:spPr bwMode="auto">
          <a:xfrm>
            <a:off x="4926013" y="116632"/>
            <a:ext cx="4105275" cy="2551956"/>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5000"/>
              </a:lnSpc>
              <a:spcBef>
                <a:spcPct val="0"/>
              </a:spcBef>
              <a:buClr>
                <a:srgbClr val="99CC00"/>
              </a:buClr>
              <a:buSzPct val="75000"/>
              <a:buFont typeface="Monotype Sorts" pitchFamily="2" charset="2"/>
              <a:buNone/>
            </a:pPr>
            <a:r>
              <a:rPr kumimoji="1" lang="nl-NL" altLang="nl-BE" sz="1800" dirty="0" smtClean="0">
                <a:solidFill>
                  <a:srgbClr val="000000"/>
                </a:solidFill>
                <a:latin typeface="+mj-lt"/>
              </a:rPr>
              <a:t>    AZ Maria Middelares Gent :</a:t>
            </a:r>
          </a:p>
          <a:p>
            <a:pPr>
              <a:lnSpc>
                <a:spcPct val="95000"/>
              </a:lnSpc>
              <a:spcBef>
                <a:spcPct val="0"/>
              </a:spcBef>
              <a:buClr>
                <a:srgbClr val="99CC00"/>
              </a:buClr>
              <a:buSzPct val="75000"/>
              <a:buFont typeface="Monotype Sorts" pitchFamily="2" charset="2"/>
              <a:buNone/>
            </a:pPr>
            <a:r>
              <a:rPr kumimoji="1" lang="nl-BE" altLang="nl-BE" sz="1800" dirty="0" smtClean="0">
                <a:solidFill>
                  <a:srgbClr val="000000"/>
                </a:solidFill>
                <a:latin typeface="+mj-lt"/>
              </a:rPr>
              <a:t> </a:t>
            </a:r>
            <a:r>
              <a:rPr kumimoji="1" lang="nl-BE" altLang="nl-BE" sz="1600" dirty="0" smtClean="0">
                <a:solidFill>
                  <a:srgbClr val="000000"/>
                </a:solidFill>
                <a:latin typeface="+mj-lt"/>
              </a:rPr>
              <a:t>- i</a:t>
            </a:r>
            <a:r>
              <a:rPr kumimoji="1" lang="nl-NL" altLang="nl-BE" sz="1600" dirty="0" err="1" smtClean="0">
                <a:solidFill>
                  <a:srgbClr val="000000"/>
                </a:solidFill>
                <a:latin typeface="+mj-lt"/>
              </a:rPr>
              <a:t>nterventionele</a:t>
            </a:r>
            <a:r>
              <a:rPr kumimoji="1" lang="nl-NL" altLang="nl-BE" sz="1600" dirty="0" smtClean="0">
                <a:solidFill>
                  <a:srgbClr val="000000"/>
                </a:solidFill>
                <a:latin typeface="+mj-lt"/>
              </a:rPr>
              <a:t> </a:t>
            </a:r>
            <a:r>
              <a:rPr kumimoji="1" lang="nl-BE" altLang="nl-BE" sz="1600" dirty="0" smtClean="0">
                <a:solidFill>
                  <a:srgbClr val="000000"/>
                </a:solidFill>
                <a:latin typeface="+mj-lt"/>
              </a:rPr>
              <a:t>c</a:t>
            </a:r>
            <a:r>
              <a:rPr kumimoji="1" lang="nl-NL" altLang="nl-BE" sz="1600" dirty="0" err="1" smtClean="0">
                <a:solidFill>
                  <a:srgbClr val="000000"/>
                </a:solidFill>
                <a:latin typeface="+mj-lt"/>
              </a:rPr>
              <a:t>ardiologie</a:t>
            </a:r>
            <a:endParaRPr kumimoji="1" lang="nl-BE" altLang="nl-BE" sz="1600" dirty="0" smtClean="0">
              <a:solidFill>
                <a:srgbClr val="000000"/>
              </a:solidFill>
              <a:latin typeface="+mj-lt"/>
            </a:endParaRPr>
          </a:p>
          <a:p>
            <a:pPr>
              <a:lnSpc>
                <a:spcPct val="95000"/>
              </a:lnSpc>
              <a:spcBef>
                <a:spcPct val="0"/>
              </a:spcBef>
              <a:buClr>
                <a:srgbClr val="99CC00"/>
              </a:buClr>
              <a:buSzPct val="75000"/>
              <a:buFontTx/>
              <a:buNone/>
            </a:pPr>
            <a:r>
              <a:rPr kumimoji="1" lang="nl-BE" altLang="nl-BE" sz="1600" dirty="0" smtClean="0">
                <a:solidFill>
                  <a:srgbClr val="000000"/>
                </a:solidFill>
                <a:latin typeface="+mj-lt"/>
              </a:rPr>
              <a:t> - nierdialyse</a:t>
            </a:r>
          </a:p>
          <a:p>
            <a:pPr>
              <a:lnSpc>
                <a:spcPct val="95000"/>
              </a:lnSpc>
              <a:spcBef>
                <a:spcPct val="0"/>
              </a:spcBef>
              <a:buClr>
                <a:srgbClr val="99CC00"/>
              </a:buClr>
              <a:buSzPct val="75000"/>
              <a:buFontTx/>
              <a:buNone/>
            </a:pPr>
            <a:r>
              <a:rPr kumimoji="1" lang="nl-NL" altLang="nl-BE" sz="1600" dirty="0" smtClean="0">
                <a:solidFill>
                  <a:srgbClr val="000000"/>
                </a:solidFill>
                <a:latin typeface="+mj-lt"/>
              </a:rPr>
              <a:t> - oncologie</a:t>
            </a:r>
          </a:p>
          <a:p>
            <a:pPr>
              <a:lnSpc>
                <a:spcPct val="95000"/>
              </a:lnSpc>
              <a:spcBef>
                <a:spcPct val="0"/>
              </a:spcBef>
              <a:buClr>
                <a:srgbClr val="99CC00"/>
              </a:buClr>
              <a:buSzPct val="75000"/>
              <a:buFontTx/>
              <a:buNone/>
            </a:pPr>
            <a:r>
              <a:rPr kumimoji="1" lang="nl-NL" altLang="nl-BE" sz="1600" dirty="0" smtClean="0">
                <a:solidFill>
                  <a:srgbClr val="000000"/>
                </a:solidFill>
                <a:latin typeface="+mj-lt"/>
              </a:rPr>
              <a:t> - gastro-enterologie</a:t>
            </a:r>
          </a:p>
          <a:p>
            <a:pPr>
              <a:lnSpc>
                <a:spcPct val="95000"/>
              </a:lnSpc>
              <a:spcBef>
                <a:spcPct val="0"/>
              </a:spcBef>
              <a:buClr>
                <a:srgbClr val="99CC00"/>
              </a:buClr>
              <a:buSzPct val="75000"/>
              <a:buFontTx/>
              <a:buNone/>
            </a:pPr>
            <a:r>
              <a:rPr kumimoji="1" lang="nl-NL" altLang="nl-BE" sz="1600" dirty="0" smtClean="0">
                <a:solidFill>
                  <a:srgbClr val="000000"/>
                </a:solidFill>
                <a:latin typeface="+mj-lt"/>
              </a:rPr>
              <a:t> - urologie</a:t>
            </a:r>
          </a:p>
          <a:p>
            <a:pPr>
              <a:lnSpc>
                <a:spcPct val="95000"/>
              </a:lnSpc>
              <a:spcBef>
                <a:spcPct val="0"/>
              </a:spcBef>
              <a:buClr>
                <a:srgbClr val="99CC00"/>
              </a:buClr>
              <a:buSzPct val="75000"/>
              <a:buFontTx/>
              <a:buNone/>
            </a:pPr>
            <a:r>
              <a:rPr kumimoji="1" lang="nl-NL" altLang="nl-BE" sz="1600" dirty="0" smtClean="0">
                <a:solidFill>
                  <a:srgbClr val="000000"/>
                </a:solidFill>
                <a:latin typeface="+mj-lt"/>
              </a:rPr>
              <a:t> - endocrinologie</a:t>
            </a:r>
          </a:p>
        </p:txBody>
      </p:sp>
      <p:sp>
        <p:nvSpPr>
          <p:cNvPr id="39943" name="Oval 29"/>
          <p:cNvSpPr>
            <a:spLocks noChangeAspect="1" noChangeArrowheads="1"/>
          </p:cNvSpPr>
          <p:nvPr/>
        </p:nvSpPr>
        <p:spPr bwMode="auto">
          <a:xfrm>
            <a:off x="152400" y="3354388"/>
            <a:ext cx="2806700" cy="938708"/>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5000"/>
              </a:lnSpc>
              <a:spcBef>
                <a:spcPct val="0"/>
              </a:spcBef>
              <a:buClr>
                <a:srgbClr val="99CC00"/>
              </a:buClr>
              <a:buSzPct val="75000"/>
              <a:buFont typeface="Monotype Sorts" pitchFamily="2" charset="2"/>
              <a:buNone/>
            </a:pPr>
            <a:r>
              <a:rPr kumimoji="1" lang="nl-NL" altLang="nl-BE" sz="1800" smtClean="0">
                <a:solidFill>
                  <a:srgbClr val="000000"/>
                </a:solidFill>
                <a:latin typeface="+mj-lt"/>
              </a:rPr>
              <a:t>O.L.Vrouw, Waregem</a:t>
            </a:r>
          </a:p>
          <a:p>
            <a:pPr algn="ctr">
              <a:lnSpc>
                <a:spcPct val="95000"/>
              </a:lnSpc>
              <a:spcBef>
                <a:spcPct val="0"/>
              </a:spcBef>
              <a:buClr>
                <a:srgbClr val="99CC00"/>
              </a:buClr>
              <a:buSzPct val="75000"/>
              <a:buFont typeface="Monotype Sorts" pitchFamily="2" charset="2"/>
              <a:buNone/>
            </a:pPr>
            <a:r>
              <a:rPr kumimoji="1" lang="nl-NL" altLang="nl-BE" sz="1800" smtClean="0">
                <a:solidFill>
                  <a:srgbClr val="000000"/>
                </a:solidFill>
                <a:latin typeface="+mj-lt"/>
              </a:rPr>
              <a:t>apotheek</a:t>
            </a:r>
          </a:p>
        </p:txBody>
      </p:sp>
      <p:sp>
        <p:nvSpPr>
          <p:cNvPr id="39944" name="Oval 30"/>
          <p:cNvSpPr>
            <a:spLocks noChangeAspect="1" noChangeArrowheads="1"/>
          </p:cNvSpPr>
          <p:nvPr/>
        </p:nvSpPr>
        <p:spPr bwMode="auto">
          <a:xfrm>
            <a:off x="152400" y="4565204"/>
            <a:ext cx="2730500" cy="1168052"/>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5000"/>
              </a:lnSpc>
              <a:spcBef>
                <a:spcPct val="0"/>
              </a:spcBef>
              <a:buClr>
                <a:srgbClr val="99CC00"/>
              </a:buClr>
              <a:buSzPct val="75000"/>
              <a:buFont typeface="Monotype Sorts" pitchFamily="2" charset="2"/>
              <a:buNone/>
            </a:pPr>
            <a:r>
              <a:rPr kumimoji="1" lang="nl-NL" altLang="nl-BE" sz="1800" dirty="0" smtClean="0">
                <a:solidFill>
                  <a:srgbClr val="000000"/>
                </a:solidFill>
                <a:latin typeface="+mj-lt"/>
              </a:rPr>
              <a:t>AZ Maria Middelares, </a:t>
            </a:r>
            <a:br>
              <a:rPr kumimoji="1" lang="nl-NL" altLang="nl-BE" sz="1800" dirty="0" smtClean="0">
                <a:solidFill>
                  <a:srgbClr val="000000"/>
                </a:solidFill>
                <a:latin typeface="+mj-lt"/>
              </a:rPr>
            </a:br>
            <a:r>
              <a:rPr kumimoji="1" lang="nl-NL" altLang="nl-BE" sz="1800" dirty="0" smtClean="0">
                <a:solidFill>
                  <a:srgbClr val="000000"/>
                </a:solidFill>
                <a:latin typeface="+mj-lt"/>
              </a:rPr>
              <a:t>Gent</a:t>
            </a:r>
          </a:p>
          <a:p>
            <a:pPr algn="ctr">
              <a:lnSpc>
                <a:spcPct val="95000"/>
              </a:lnSpc>
              <a:spcBef>
                <a:spcPct val="0"/>
              </a:spcBef>
              <a:buClr>
                <a:srgbClr val="99CC00"/>
              </a:buClr>
              <a:buSzPct val="75000"/>
              <a:buFont typeface="Monotype Sorts" pitchFamily="2" charset="2"/>
              <a:buNone/>
            </a:pPr>
            <a:r>
              <a:rPr kumimoji="1" lang="nl-NL" altLang="nl-BE" sz="1800" dirty="0" smtClean="0">
                <a:solidFill>
                  <a:srgbClr val="000000"/>
                </a:solidFill>
                <a:latin typeface="+mj-lt"/>
              </a:rPr>
              <a:t>informatica</a:t>
            </a:r>
          </a:p>
        </p:txBody>
      </p:sp>
      <p:sp>
        <p:nvSpPr>
          <p:cNvPr id="284703" name="Text Box 31"/>
          <p:cNvSpPr txBox="1">
            <a:spLocks noChangeAspect="1" noChangeArrowheads="1"/>
          </p:cNvSpPr>
          <p:nvPr/>
        </p:nvSpPr>
        <p:spPr bwMode="auto">
          <a:xfrm>
            <a:off x="3563888" y="54637"/>
            <a:ext cx="1607382" cy="710067"/>
          </a:xfrm>
          <a:prstGeom prst="rect">
            <a:avLst/>
          </a:prstGeom>
          <a:solidFill>
            <a:srgbClr val="CCFFCC"/>
          </a:solidFill>
          <a:ln w="9525">
            <a:solidFill>
              <a:schemeClr val="tx1"/>
            </a:solidFill>
            <a:miter lim="800000"/>
            <a:headEnd/>
            <a:tailEnd/>
          </a:ln>
          <a:effectLst/>
        </p:spPr>
        <p:txBody>
          <a:bodyPr wrap="square" lIns="93600" tIns="46800" rIns="93600" bIns="46800">
            <a:spAutoFit/>
          </a:bodyPr>
          <a:lstStyle/>
          <a:p>
            <a:pPr algn="ctr" eaLnBrk="0" hangingPunct="0">
              <a:spcBef>
                <a:spcPct val="20000"/>
              </a:spcBef>
              <a:buClr>
                <a:srgbClr val="99CC00"/>
              </a:buClr>
              <a:buSzPct val="75000"/>
              <a:buFont typeface="Monotype Sorts" pitchFamily="2" charset="2"/>
              <a:buNone/>
              <a:defRPr/>
            </a:pPr>
            <a:r>
              <a:rPr kumimoji="1" lang="nl-NL" sz="2000" dirty="0">
                <a:solidFill>
                  <a:srgbClr val="000000"/>
                </a:solidFill>
                <a:effectLst>
                  <a:outerShdw blurRad="38100" dist="38100" dir="2700000" algn="tl">
                    <a:srgbClr val="FFFFFF"/>
                  </a:outerShdw>
                </a:effectLst>
                <a:latin typeface="+mj-lt"/>
              </a:rPr>
              <a:t>Zware pathologie</a:t>
            </a:r>
          </a:p>
        </p:txBody>
      </p:sp>
      <p:sp>
        <p:nvSpPr>
          <p:cNvPr id="284704" name="Text Box 32"/>
          <p:cNvSpPr txBox="1">
            <a:spLocks noChangeAspect="1" noChangeArrowheads="1"/>
          </p:cNvSpPr>
          <p:nvPr/>
        </p:nvSpPr>
        <p:spPr bwMode="auto">
          <a:xfrm>
            <a:off x="5741195" y="2910438"/>
            <a:ext cx="3294856" cy="302538"/>
          </a:xfrm>
          <a:prstGeom prst="rect">
            <a:avLst/>
          </a:prstGeom>
          <a:solidFill>
            <a:srgbClr val="CCFFCC"/>
          </a:solidFill>
          <a:ln w="9525">
            <a:solidFill>
              <a:schemeClr val="tx1"/>
            </a:solidFill>
            <a:miter lim="800000"/>
            <a:headEnd/>
            <a:tailEnd/>
          </a:ln>
          <a:effectLst/>
        </p:spPr>
        <p:txBody>
          <a:bodyPr lIns="93600" tIns="46800" rIns="93600" bIns="46800"/>
          <a:lstStyle/>
          <a:p>
            <a:pPr algn="ctr" eaLnBrk="0" hangingPunct="0">
              <a:lnSpc>
                <a:spcPct val="90000"/>
              </a:lnSpc>
              <a:buClr>
                <a:srgbClr val="99CC00"/>
              </a:buClr>
              <a:buSzPct val="75000"/>
              <a:buFont typeface="Monotype Sorts" pitchFamily="2" charset="2"/>
              <a:buNone/>
              <a:defRPr/>
            </a:pPr>
            <a:r>
              <a:rPr kumimoji="1" lang="nl-NL" sz="1800" dirty="0">
                <a:solidFill>
                  <a:srgbClr val="000000"/>
                </a:solidFill>
                <a:effectLst>
                  <a:outerShdw blurRad="38100" dist="38100" dir="2700000" algn="tl">
                    <a:srgbClr val="FFFFFF"/>
                  </a:outerShdw>
                </a:effectLst>
                <a:latin typeface="+mj-lt"/>
              </a:rPr>
              <a:t>Functionele samenwerking</a:t>
            </a:r>
          </a:p>
        </p:txBody>
      </p:sp>
      <p:sp>
        <p:nvSpPr>
          <p:cNvPr id="284705" name="Text Box 33"/>
          <p:cNvSpPr txBox="1">
            <a:spLocks noChangeAspect="1" noChangeArrowheads="1"/>
          </p:cNvSpPr>
          <p:nvPr/>
        </p:nvSpPr>
        <p:spPr bwMode="auto">
          <a:xfrm>
            <a:off x="900112" y="2882693"/>
            <a:ext cx="1655663" cy="371513"/>
          </a:xfrm>
          <a:prstGeom prst="rect">
            <a:avLst/>
          </a:prstGeom>
          <a:solidFill>
            <a:srgbClr val="CCFFCC"/>
          </a:solidFill>
          <a:ln w="9525">
            <a:solidFill>
              <a:schemeClr val="tx1"/>
            </a:solidFill>
            <a:miter lim="800000"/>
            <a:headEnd/>
            <a:tailEnd/>
          </a:ln>
          <a:effectLst/>
        </p:spPr>
        <p:txBody>
          <a:bodyPr wrap="square" lIns="93600" tIns="46800" rIns="93600" bIns="46800">
            <a:spAutoFit/>
          </a:bodyPr>
          <a:lstStyle/>
          <a:p>
            <a:pPr algn="ctr" eaLnBrk="0" hangingPunct="0">
              <a:spcBef>
                <a:spcPct val="20000"/>
              </a:spcBef>
              <a:buClr>
                <a:srgbClr val="99CC00"/>
              </a:buClr>
              <a:buSzPct val="75000"/>
              <a:buFont typeface="Monotype Sorts" pitchFamily="2" charset="2"/>
              <a:buNone/>
              <a:defRPr/>
            </a:pPr>
            <a:r>
              <a:rPr kumimoji="1" lang="nl-NL" sz="1800" dirty="0">
                <a:solidFill>
                  <a:srgbClr val="000000"/>
                </a:solidFill>
                <a:effectLst>
                  <a:outerShdw blurRad="38100" dist="38100" dir="2700000" algn="tl">
                    <a:srgbClr val="FFFFFF"/>
                  </a:outerShdw>
                </a:effectLst>
                <a:latin typeface="+mj-lt"/>
              </a:rPr>
              <a:t>Logistiek</a:t>
            </a:r>
          </a:p>
        </p:txBody>
      </p:sp>
      <p:sp>
        <p:nvSpPr>
          <p:cNvPr id="39948" name="AutoShape 35"/>
          <p:cNvSpPr>
            <a:spLocks noChangeAspect="1" noChangeArrowheads="1"/>
          </p:cNvSpPr>
          <p:nvPr/>
        </p:nvSpPr>
        <p:spPr bwMode="auto">
          <a:xfrm rot="-2220000">
            <a:off x="3258295" y="3077095"/>
            <a:ext cx="611187" cy="874713"/>
          </a:xfrm>
          <a:prstGeom prst="upArrow">
            <a:avLst>
              <a:gd name="adj1" fmla="val 44269"/>
              <a:gd name="adj2" fmla="val 77197"/>
            </a:avLst>
          </a:prstGeom>
          <a:solidFill>
            <a:schemeClr val="hlink"/>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smtClean="0">
              <a:solidFill>
                <a:srgbClr val="000000"/>
              </a:solidFill>
              <a:latin typeface="+mj-lt"/>
            </a:endParaRPr>
          </a:p>
        </p:txBody>
      </p:sp>
      <p:sp>
        <p:nvSpPr>
          <p:cNvPr id="39949" name="AutoShape 36"/>
          <p:cNvSpPr>
            <a:spLocks noChangeAspect="1" noChangeArrowheads="1"/>
          </p:cNvSpPr>
          <p:nvPr/>
        </p:nvSpPr>
        <p:spPr bwMode="auto">
          <a:xfrm rot="2040000">
            <a:off x="5144528" y="3063081"/>
            <a:ext cx="611188" cy="874713"/>
          </a:xfrm>
          <a:prstGeom prst="upArrow">
            <a:avLst>
              <a:gd name="adj1" fmla="val 44269"/>
              <a:gd name="adj2" fmla="val 77197"/>
            </a:avLst>
          </a:prstGeom>
          <a:solidFill>
            <a:schemeClr val="hlink"/>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smtClean="0">
              <a:solidFill>
                <a:srgbClr val="000000"/>
              </a:solidFill>
              <a:latin typeface="+mj-lt"/>
            </a:endParaRPr>
          </a:p>
        </p:txBody>
      </p:sp>
      <p:pic>
        <p:nvPicPr>
          <p:cNvPr id="39950" name="Picture 3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348038" y="3933825"/>
            <a:ext cx="2803525"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51" name="Oval 30"/>
          <p:cNvSpPr>
            <a:spLocks noChangeAspect="1" noChangeArrowheads="1"/>
          </p:cNvSpPr>
          <p:nvPr/>
        </p:nvSpPr>
        <p:spPr bwMode="auto">
          <a:xfrm>
            <a:off x="6305550" y="4443413"/>
            <a:ext cx="2730500" cy="785812"/>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
                <a:srgbClr val="99CC00"/>
              </a:buClr>
              <a:buSzPct val="75000"/>
              <a:buFont typeface="Monotype Sorts" pitchFamily="2" charset="2"/>
              <a:buNone/>
            </a:pPr>
            <a:r>
              <a:rPr kumimoji="1" lang="nl-NL" altLang="nl-BE" sz="1800" smtClean="0">
                <a:solidFill>
                  <a:srgbClr val="000000"/>
                </a:solidFill>
                <a:latin typeface="+mj-lt"/>
              </a:rPr>
              <a:t>WZ-Centra, regio</a:t>
            </a:r>
          </a:p>
        </p:txBody>
      </p:sp>
      <p:sp>
        <p:nvSpPr>
          <p:cNvPr id="39952" name="Oval 30"/>
          <p:cNvSpPr>
            <a:spLocks noChangeAspect="1" noChangeArrowheads="1"/>
          </p:cNvSpPr>
          <p:nvPr/>
        </p:nvSpPr>
        <p:spPr bwMode="auto">
          <a:xfrm>
            <a:off x="6300788" y="3357563"/>
            <a:ext cx="2730500" cy="785812"/>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
                <a:srgbClr val="99CC00"/>
              </a:buClr>
              <a:buSzPct val="75000"/>
              <a:buFont typeface="Monotype Sorts" pitchFamily="2" charset="2"/>
              <a:buNone/>
            </a:pPr>
            <a:r>
              <a:rPr kumimoji="1" lang="nl-NL" altLang="nl-BE" sz="1800" dirty="0" smtClean="0">
                <a:solidFill>
                  <a:srgbClr val="000000"/>
                </a:solidFill>
                <a:latin typeface="+mj-lt"/>
              </a:rPr>
              <a:t>De huisartsenkring HSL</a:t>
            </a:r>
          </a:p>
        </p:txBody>
      </p:sp>
    </p:spTree>
    <p:extLst>
      <p:ext uri="{BB962C8B-B14F-4D97-AF65-F5344CB8AC3E}">
        <p14:creationId xmlns:p14="http://schemas.microsoft.com/office/powerpoint/2010/main" xmlns="" val="323751419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742" y="188640"/>
            <a:ext cx="8706871" cy="3108543"/>
          </a:xfrm>
          <a:prstGeom prst="rect">
            <a:avLst/>
          </a:prstGeom>
          <a:noFill/>
        </p:spPr>
        <p:txBody>
          <a:bodyPr wrap="none" rtlCol="0">
            <a:spAutoFit/>
          </a:bodyPr>
          <a:lstStyle/>
          <a:p>
            <a:r>
              <a:rPr lang="nl-BE" sz="2800" dirty="0" smtClean="0">
                <a:latin typeface="Arial Rounded MT Bold" panose="020F0704030504030204" pitchFamily="34" charset="0"/>
              </a:rPr>
              <a:t>Stelling 9: </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De toekomst van de perifere autonome </a:t>
            </a:r>
          </a:p>
          <a:p>
            <a:r>
              <a:rPr lang="nl-BE" sz="2800" dirty="0" smtClean="0">
                <a:latin typeface="Arial Rounded MT Bold" panose="020F0704030504030204" pitchFamily="34" charset="0"/>
              </a:rPr>
              <a:t>basisziekenhuizen is voor een groot stuk </a:t>
            </a:r>
          </a:p>
          <a:p>
            <a:r>
              <a:rPr lang="nl-BE" sz="2800" dirty="0" smtClean="0">
                <a:latin typeface="Arial Rounded MT Bold" panose="020F0704030504030204" pitchFamily="34" charset="0"/>
              </a:rPr>
              <a:t>ook afhankelijk van hun relatie </a:t>
            </a:r>
          </a:p>
          <a:p>
            <a:r>
              <a:rPr lang="nl-BE" sz="2800" dirty="0" smtClean="0">
                <a:latin typeface="Arial Rounded MT Bold" panose="020F0704030504030204" pitchFamily="34" charset="0"/>
              </a:rPr>
              <a:t>in de horizontale netwerking of transmurale zorg </a:t>
            </a:r>
            <a:br>
              <a:rPr lang="nl-BE" sz="2800" dirty="0" smtClean="0">
                <a:latin typeface="Arial Rounded MT Bold" panose="020F0704030504030204" pitchFamily="34" charset="0"/>
              </a:rPr>
            </a:br>
            <a:endParaRPr lang="nl-BE" sz="2800" dirty="0" smtClean="0">
              <a:latin typeface="Arial Rounded MT Bold" panose="020F0704030504030204" pitchFamily="34" charset="0"/>
            </a:endParaRPr>
          </a:p>
        </p:txBody>
      </p:sp>
      <p:sp>
        <p:nvSpPr>
          <p:cNvPr id="3" name="Tekstvak 2"/>
          <p:cNvSpPr txBox="1"/>
          <p:nvPr/>
        </p:nvSpPr>
        <p:spPr>
          <a:xfrm>
            <a:off x="423387" y="6093296"/>
            <a:ext cx="8541101" cy="584775"/>
          </a:xfrm>
          <a:prstGeom prst="rect">
            <a:avLst/>
          </a:prstGeom>
          <a:noFill/>
        </p:spPr>
        <p:txBody>
          <a:bodyPr wrap="square" rtlCol="0">
            <a:spAutoFit/>
          </a:bodyPr>
          <a:lstStyle/>
          <a:p>
            <a:pPr algn="ctr"/>
            <a:r>
              <a:rPr lang="nl-BE" sz="3200" b="1" dirty="0" smtClean="0">
                <a:solidFill>
                  <a:srgbClr val="C00000"/>
                </a:solidFill>
                <a:latin typeface="Arial Rounded MT Bold" panose="020F0704030504030204" pitchFamily="34" charset="0"/>
              </a:rPr>
              <a:t>Horizontale en verticale netwerken</a:t>
            </a:r>
            <a:endParaRPr lang="nl-BE" sz="3200" b="1" dirty="0">
              <a:solidFill>
                <a:srgbClr val="C00000"/>
              </a:solidFill>
              <a:latin typeface="Arial Rounded MT Bold" panose="020F0704030504030204" pitchFamily="34" charset="0"/>
            </a:endParaRPr>
          </a:p>
        </p:txBody>
      </p:sp>
      <p:sp>
        <p:nvSpPr>
          <p:cNvPr id="4" name="PIJL-LINKS en -RECHTS 3"/>
          <p:cNvSpPr/>
          <p:nvPr/>
        </p:nvSpPr>
        <p:spPr>
          <a:xfrm>
            <a:off x="906004" y="3580954"/>
            <a:ext cx="7416824" cy="243898"/>
          </a:xfrm>
          <a:prstGeom prst="lef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5" name="PIJL-LINKS en -RECHTS 4"/>
          <p:cNvSpPr/>
          <p:nvPr/>
        </p:nvSpPr>
        <p:spPr>
          <a:xfrm>
            <a:off x="912416" y="4497089"/>
            <a:ext cx="7416824" cy="243898"/>
          </a:xfrm>
          <a:prstGeom prst="lef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6" name="PIJL-LINKS en -RECHTS 5"/>
          <p:cNvSpPr/>
          <p:nvPr/>
        </p:nvSpPr>
        <p:spPr>
          <a:xfrm>
            <a:off x="942008" y="5453162"/>
            <a:ext cx="7416824" cy="243898"/>
          </a:xfrm>
          <a:prstGeom prst="lef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7" name="Rechthoek 6"/>
          <p:cNvSpPr/>
          <p:nvPr/>
        </p:nvSpPr>
        <p:spPr>
          <a:xfrm>
            <a:off x="2490180" y="3036248"/>
            <a:ext cx="673224" cy="302433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8" name="Rechthoek 7"/>
          <p:cNvSpPr/>
          <p:nvPr/>
        </p:nvSpPr>
        <p:spPr>
          <a:xfrm>
            <a:off x="4205796" y="3082413"/>
            <a:ext cx="673224" cy="298908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
        <p:nvSpPr>
          <p:cNvPr id="9" name="Rechthoek 8"/>
          <p:cNvSpPr/>
          <p:nvPr/>
        </p:nvSpPr>
        <p:spPr>
          <a:xfrm>
            <a:off x="5946564" y="3082412"/>
            <a:ext cx="673224" cy="298908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xmlns="" val="380551469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SANY2170"/>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268538" y="0"/>
            <a:ext cx="6875462"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7" name="Picture 5"/>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123728" y="2780928"/>
            <a:ext cx="1679575" cy="273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a:spLocks noChangeArrowheads="1"/>
          </p:cNvSpPr>
          <p:nvPr/>
        </p:nvSpPr>
        <p:spPr bwMode="auto">
          <a:xfrm>
            <a:off x="1258888" y="5919788"/>
            <a:ext cx="7705725"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BE" altLang="nl-BE" sz="3600" dirty="0" smtClean="0">
                <a:solidFill>
                  <a:srgbClr val="FF0000"/>
                </a:solidFill>
                <a:latin typeface="Arial Rounded MT Bold" panose="020F0704030504030204" pitchFamily="34" charset="0"/>
              </a:rPr>
              <a:t>Psychiatrisch beschut wonen</a:t>
            </a:r>
            <a:endParaRPr lang="nl-NL" altLang="nl-BE" sz="2200" dirty="0" smtClean="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xmlns="" val="126166566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nl-BE" altLang="nl-BE" smtClean="0"/>
          </a:p>
        </p:txBody>
      </p:sp>
      <p:sp>
        <p:nvSpPr>
          <p:cNvPr id="44035" name="Rectangle 3"/>
          <p:cNvSpPr>
            <a:spLocks noGrp="1" noChangeArrowheads="1"/>
          </p:cNvSpPr>
          <p:nvPr>
            <p:ph type="body" idx="1"/>
          </p:nvPr>
        </p:nvSpPr>
        <p:spPr/>
        <p:txBody>
          <a:bodyPr/>
          <a:lstStyle/>
          <a:p>
            <a:endParaRPr lang="nl-BE" altLang="nl-BE" smtClean="0"/>
          </a:p>
        </p:txBody>
      </p:sp>
      <p:pic>
        <p:nvPicPr>
          <p:cNvPr id="44036" name="Picture 4" descr="SANY216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AutoShape 5"/>
          <p:cNvSpPr>
            <a:spLocks noChangeArrowheads="1"/>
          </p:cNvSpPr>
          <p:nvPr/>
        </p:nvSpPr>
        <p:spPr bwMode="auto">
          <a:xfrm>
            <a:off x="971550" y="2205038"/>
            <a:ext cx="3384550" cy="574675"/>
          </a:xfrm>
          <a:prstGeom prst="rightArrow">
            <a:avLst>
              <a:gd name="adj1" fmla="val 50000"/>
              <a:gd name="adj2" fmla="val 1472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a:solidFill>
                <a:srgbClr val="000000"/>
              </a:solidFill>
              <a:latin typeface="SophistoBGauge" pitchFamily="2" charset="0"/>
            </a:endParaRPr>
          </a:p>
        </p:txBody>
      </p:sp>
      <p:pic>
        <p:nvPicPr>
          <p:cNvPr id="4403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1913" y="2063750"/>
            <a:ext cx="1943100"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2" name="AutoShape 5"/>
          <p:cNvSpPr>
            <a:spLocks noChangeArrowheads="1"/>
          </p:cNvSpPr>
          <p:nvPr/>
        </p:nvSpPr>
        <p:spPr bwMode="auto">
          <a:xfrm>
            <a:off x="971550" y="3500438"/>
            <a:ext cx="3384550" cy="574675"/>
          </a:xfrm>
          <a:prstGeom prst="rightArrow">
            <a:avLst>
              <a:gd name="adj1" fmla="val 50000"/>
              <a:gd name="adj2" fmla="val 1472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a:solidFill>
                <a:srgbClr val="000000"/>
              </a:solidFill>
              <a:latin typeface="SophistoBGauge" pitchFamily="2" charset="0"/>
            </a:endParaRPr>
          </a:p>
        </p:txBody>
      </p:sp>
      <p:pic>
        <p:nvPicPr>
          <p:cNvPr id="44043"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47813" y="3389313"/>
            <a:ext cx="1639887" cy="82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4" name="AutoShape 5"/>
          <p:cNvSpPr>
            <a:spLocks noChangeArrowheads="1"/>
          </p:cNvSpPr>
          <p:nvPr/>
        </p:nvSpPr>
        <p:spPr bwMode="auto">
          <a:xfrm>
            <a:off x="971550" y="5734050"/>
            <a:ext cx="3384550" cy="574675"/>
          </a:xfrm>
          <a:prstGeom prst="rightArrow">
            <a:avLst>
              <a:gd name="adj1" fmla="val 50000"/>
              <a:gd name="adj2" fmla="val 1472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a:solidFill>
                <a:srgbClr val="000000"/>
              </a:solidFill>
              <a:latin typeface="SophistoBGauge" pitchFamily="2" charset="0"/>
            </a:endParaRPr>
          </a:p>
        </p:txBody>
      </p:sp>
      <p:pic>
        <p:nvPicPr>
          <p:cNvPr id="44045" name="Picture 6" descr="Logo groe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35150" y="5300663"/>
            <a:ext cx="898525"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6" name="AutoShape 5"/>
          <p:cNvSpPr>
            <a:spLocks noChangeArrowheads="1"/>
          </p:cNvSpPr>
          <p:nvPr/>
        </p:nvSpPr>
        <p:spPr bwMode="auto">
          <a:xfrm rot="7890405">
            <a:off x="6332538" y="2205038"/>
            <a:ext cx="1933575" cy="574675"/>
          </a:xfrm>
          <a:prstGeom prst="rightArrow">
            <a:avLst>
              <a:gd name="adj1" fmla="val 50000"/>
              <a:gd name="adj2" fmla="val 14726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a:solidFill>
                <a:srgbClr val="000000"/>
              </a:solidFill>
              <a:latin typeface="SophistoBGauge" pitchFamily="2" charset="0"/>
            </a:endParaRPr>
          </a:p>
        </p:txBody>
      </p:sp>
      <p:pic>
        <p:nvPicPr>
          <p:cNvPr id="44047"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1234"/>
          <a:stretch/>
        </p:blipFill>
        <p:spPr bwMode="auto">
          <a:xfrm>
            <a:off x="7004051" y="1454150"/>
            <a:ext cx="2044700" cy="750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4048" name="AutoShape 5"/>
          <p:cNvSpPr>
            <a:spLocks noChangeArrowheads="1"/>
          </p:cNvSpPr>
          <p:nvPr/>
        </p:nvSpPr>
        <p:spPr bwMode="auto">
          <a:xfrm>
            <a:off x="971550" y="525463"/>
            <a:ext cx="3384550" cy="574675"/>
          </a:xfrm>
          <a:prstGeom prst="rightArrow">
            <a:avLst>
              <a:gd name="adj1" fmla="val 50000"/>
              <a:gd name="adj2" fmla="val 1472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3600">
              <a:solidFill>
                <a:srgbClr val="000000"/>
              </a:solidFill>
              <a:latin typeface="SophistoBGauge" pitchFamily="2" charset="0"/>
            </a:endParaRPr>
          </a:p>
        </p:txBody>
      </p:sp>
      <p:pic>
        <p:nvPicPr>
          <p:cNvPr id="44049" name="Picture 6" descr="Logo groe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35150" y="231775"/>
            <a:ext cx="931863" cy="139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vak 1"/>
          <p:cNvSpPr txBox="1"/>
          <p:nvPr/>
        </p:nvSpPr>
        <p:spPr>
          <a:xfrm>
            <a:off x="539552" y="6550025"/>
            <a:ext cx="5006179" cy="307777"/>
          </a:xfrm>
          <a:prstGeom prst="rect">
            <a:avLst/>
          </a:prstGeom>
          <a:solidFill>
            <a:schemeClr val="bg1">
              <a:lumMod val="95000"/>
            </a:schemeClr>
          </a:solidFill>
        </p:spPr>
        <p:txBody>
          <a:bodyPr wrap="none">
            <a:spAutoFit/>
          </a:bodyPr>
          <a:lstStyle>
            <a:defPPr>
              <a:defRPr lang="nl-BE"/>
            </a:defPPr>
            <a:lvl1pPr>
              <a:defRPr sz="1400"/>
            </a:lvl1pPr>
          </a:lstStyle>
          <a:p>
            <a:pPr>
              <a:defRPr/>
            </a:pPr>
            <a:r>
              <a:rPr lang="nl-BE" dirty="0" smtClean="0">
                <a:solidFill>
                  <a:prstClr val="black"/>
                </a:solidFill>
                <a:latin typeface="Arial Rounded MT Bold" panose="020F0704030504030204" pitchFamily="34" charset="0"/>
              </a:rPr>
              <a:t>Werkwinkel/sociale werkplaats dienstencentrum H Hart</a:t>
            </a:r>
            <a:endParaRPr lang="nl-BE" dirty="0">
              <a:solidFill>
                <a:prstClr val="black"/>
              </a:solidFill>
              <a:latin typeface="Arial Rounded MT Bold" panose="020F0704030504030204" pitchFamily="34" charset="0"/>
            </a:endParaRPr>
          </a:p>
        </p:txBody>
      </p:sp>
      <p:sp>
        <p:nvSpPr>
          <p:cNvPr id="19" name="Tekstvak 18"/>
          <p:cNvSpPr txBox="1"/>
          <p:nvPr/>
        </p:nvSpPr>
        <p:spPr>
          <a:xfrm>
            <a:off x="658813" y="1538288"/>
            <a:ext cx="4319259" cy="307777"/>
          </a:xfrm>
          <a:prstGeom prst="rect">
            <a:avLst/>
          </a:prstGeom>
          <a:solidFill>
            <a:schemeClr val="bg1">
              <a:lumMod val="95000"/>
            </a:schemeClr>
          </a:solidFill>
        </p:spPr>
        <p:txBody>
          <a:bodyPr wrap="none">
            <a:spAutoFit/>
          </a:bodyPr>
          <a:lstStyle/>
          <a:p>
            <a:pPr>
              <a:defRPr/>
            </a:pPr>
            <a:r>
              <a:rPr lang="nl-BE" sz="1400" dirty="0">
                <a:solidFill>
                  <a:prstClr val="black"/>
                </a:solidFill>
                <a:latin typeface="Arial Rounded MT Bold" panose="020F0704030504030204" pitchFamily="34" charset="0"/>
              </a:rPr>
              <a:t>Beschermd wonen dienstencentrum Heilig Hart</a:t>
            </a:r>
          </a:p>
        </p:txBody>
      </p:sp>
    </p:spTree>
    <p:extLst>
      <p:ext uri="{BB962C8B-B14F-4D97-AF65-F5344CB8AC3E}">
        <p14:creationId xmlns:p14="http://schemas.microsoft.com/office/powerpoint/2010/main" xmlns="" val="74186691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681658"/>
            <a:ext cx="9242467" cy="3539430"/>
          </a:xfrm>
          <a:prstGeom prst="rect">
            <a:avLst/>
          </a:prstGeom>
          <a:noFill/>
        </p:spPr>
        <p:txBody>
          <a:bodyPr wrap="none" rtlCol="0">
            <a:spAutoFit/>
          </a:bodyPr>
          <a:lstStyle/>
          <a:p>
            <a:r>
              <a:rPr lang="nl-BE" sz="2800" dirty="0" smtClean="0">
                <a:latin typeface="Arial Rounded MT Bold" panose="020F0704030504030204" pitchFamily="34" charset="0"/>
              </a:rPr>
              <a:t>Stelling 10: </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De toekomst van de perifere autonome ziekenhuizen</a:t>
            </a:r>
          </a:p>
          <a:p>
            <a:r>
              <a:rPr lang="nl-BE" sz="2800" dirty="0">
                <a:latin typeface="Arial Rounded MT Bold" panose="020F0704030504030204" pitchFamily="34" charset="0"/>
              </a:rPr>
              <a:t>i</a:t>
            </a:r>
            <a:r>
              <a:rPr lang="nl-BE" sz="2800" dirty="0" smtClean="0">
                <a:latin typeface="Arial Rounded MT Bold" panose="020F0704030504030204" pitchFamily="34" charset="0"/>
              </a:rPr>
              <a:t>s voor een groot stuk ook afhankelijk van hun</a:t>
            </a:r>
            <a:br>
              <a:rPr lang="nl-BE" sz="2800" dirty="0" smtClean="0">
                <a:latin typeface="Arial Rounded MT Bold" panose="020F0704030504030204" pitchFamily="34" charset="0"/>
              </a:rPr>
            </a:br>
            <a:r>
              <a:rPr lang="nl-BE" sz="2800" dirty="0" smtClean="0">
                <a:latin typeface="Arial Rounded MT Bold" panose="020F0704030504030204" pitchFamily="34" charset="0"/>
              </a:rPr>
              <a:t>financiële positie. </a:t>
            </a:r>
          </a:p>
          <a:p>
            <a:r>
              <a:rPr lang="nl-BE" sz="2800" dirty="0" smtClean="0">
                <a:latin typeface="Arial Rounded MT Bold" panose="020F0704030504030204" pitchFamily="34" charset="0"/>
              </a:rPr>
              <a:t/>
            </a:r>
            <a:br>
              <a:rPr lang="nl-BE" sz="2800" dirty="0" smtClean="0">
                <a:latin typeface="Arial Rounded MT Bold" panose="020F0704030504030204" pitchFamily="34" charset="0"/>
              </a:rPr>
            </a:br>
            <a:r>
              <a:rPr lang="nl-BE" sz="2800" dirty="0" smtClean="0">
                <a:latin typeface="Arial Rounded MT Bold" panose="020F0704030504030204" pitchFamily="34" charset="0"/>
              </a:rPr>
              <a:t>Een zwakke financiële positie is een hypotheek </a:t>
            </a:r>
            <a:br>
              <a:rPr lang="nl-BE" sz="2800" dirty="0" smtClean="0">
                <a:latin typeface="Arial Rounded MT Bold" panose="020F0704030504030204" pitchFamily="34" charset="0"/>
              </a:rPr>
            </a:br>
            <a:r>
              <a:rPr lang="nl-BE" sz="2800" dirty="0" smtClean="0">
                <a:latin typeface="Arial Rounded MT Bold" panose="020F0704030504030204" pitchFamily="34" charset="0"/>
              </a:rPr>
              <a:t>voor de toekomst.</a:t>
            </a:r>
          </a:p>
        </p:txBody>
      </p:sp>
    </p:spTree>
    <p:extLst>
      <p:ext uri="{BB962C8B-B14F-4D97-AF65-F5344CB8AC3E}">
        <p14:creationId xmlns:p14="http://schemas.microsoft.com/office/powerpoint/2010/main" xmlns="" val="324704567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0" descr="Cov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639"/>
          <a:stretch/>
        </p:blipFill>
        <p:spPr bwMode="auto">
          <a:xfrm>
            <a:off x="0" y="0"/>
            <a:ext cx="9144000" cy="667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kstvak 2"/>
          <p:cNvSpPr txBox="1"/>
          <p:nvPr/>
        </p:nvSpPr>
        <p:spPr>
          <a:xfrm>
            <a:off x="3059832" y="6218148"/>
            <a:ext cx="3658374" cy="523220"/>
          </a:xfrm>
          <a:prstGeom prst="rect">
            <a:avLst/>
          </a:prstGeom>
          <a:noFill/>
        </p:spPr>
        <p:txBody>
          <a:bodyPr wrap="none" rtlCol="0">
            <a:spAutoFit/>
          </a:bodyPr>
          <a:lstStyle/>
          <a:p>
            <a:r>
              <a:rPr lang="nl-BE" sz="2800" dirty="0" smtClean="0">
                <a:latin typeface="Arial Rounded MT Bold" panose="020F0704030504030204" pitchFamily="34" charset="0"/>
              </a:rPr>
              <a:t>MAHA STUDIE 2016</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1222314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0" descr="Cov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1927"/>
          <a:stretch/>
        </p:blipFill>
        <p:spPr bwMode="auto">
          <a:xfrm>
            <a:off x="84138" y="116632"/>
            <a:ext cx="9024366" cy="4668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kstvak 4"/>
          <p:cNvSpPr txBox="1"/>
          <p:nvPr/>
        </p:nvSpPr>
        <p:spPr>
          <a:xfrm>
            <a:off x="3059832" y="6218148"/>
            <a:ext cx="3658374" cy="523220"/>
          </a:xfrm>
          <a:prstGeom prst="rect">
            <a:avLst/>
          </a:prstGeom>
          <a:noFill/>
        </p:spPr>
        <p:txBody>
          <a:bodyPr wrap="none" rtlCol="0">
            <a:spAutoFit/>
          </a:bodyPr>
          <a:lstStyle/>
          <a:p>
            <a:r>
              <a:rPr lang="nl-BE" sz="2800" dirty="0" smtClean="0">
                <a:latin typeface="Arial Rounded MT Bold" panose="020F0704030504030204" pitchFamily="34" charset="0"/>
              </a:rPr>
              <a:t>MAHA STUDIE 2016</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1404340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0" descr="Cov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945"/>
          <a:stretch/>
        </p:blipFill>
        <p:spPr bwMode="auto">
          <a:xfrm>
            <a:off x="-36512" y="0"/>
            <a:ext cx="9144000" cy="672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kstvak 3"/>
          <p:cNvSpPr txBox="1"/>
          <p:nvPr/>
        </p:nvSpPr>
        <p:spPr>
          <a:xfrm>
            <a:off x="3059832" y="6218148"/>
            <a:ext cx="3658374" cy="523220"/>
          </a:xfrm>
          <a:prstGeom prst="rect">
            <a:avLst/>
          </a:prstGeom>
          <a:noFill/>
        </p:spPr>
        <p:txBody>
          <a:bodyPr wrap="none" rtlCol="0">
            <a:spAutoFit/>
          </a:bodyPr>
          <a:lstStyle/>
          <a:p>
            <a:r>
              <a:rPr lang="nl-BE" sz="2800" dirty="0" smtClean="0">
                <a:latin typeface="Arial Rounded MT Bold" panose="020F0704030504030204" pitchFamily="34" charset="0"/>
              </a:rPr>
              <a:t>MAHA STUDIE 2016</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383610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0" descr="Cov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kstvak 3"/>
          <p:cNvSpPr txBox="1"/>
          <p:nvPr/>
        </p:nvSpPr>
        <p:spPr>
          <a:xfrm>
            <a:off x="3059832" y="6218148"/>
            <a:ext cx="3658374" cy="523220"/>
          </a:xfrm>
          <a:prstGeom prst="rect">
            <a:avLst/>
          </a:prstGeom>
          <a:noFill/>
        </p:spPr>
        <p:txBody>
          <a:bodyPr wrap="none" rtlCol="0">
            <a:spAutoFit/>
          </a:bodyPr>
          <a:lstStyle/>
          <a:p>
            <a:r>
              <a:rPr lang="nl-BE" sz="2800" dirty="0" smtClean="0">
                <a:latin typeface="Arial Rounded MT Bold" panose="020F0704030504030204" pitchFamily="34" charset="0"/>
              </a:rPr>
              <a:t>MAHA STUDIE 2016</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217354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6"/>
          <p:cNvSpPr>
            <a:spLocks noChangeArrowheads="1"/>
          </p:cNvSpPr>
          <p:nvPr/>
        </p:nvSpPr>
        <p:spPr bwMode="auto">
          <a:xfrm>
            <a:off x="395536" y="3068960"/>
            <a:ext cx="8316416" cy="244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nl-BE" dirty="0" smtClean="0">
                <a:solidFill>
                  <a:srgbClr val="FF0000"/>
                </a:solidFill>
                <a:latin typeface="Arial Rounded MT Bold" panose="020F0704030504030204" pitchFamily="34" charset="0"/>
              </a:rPr>
              <a:t>Neen, tenzij... </a:t>
            </a:r>
          </a:p>
        </p:txBody>
      </p:sp>
      <p:sp>
        <p:nvSpPr>
          <p:cNvPr id="5" name="Rectangle 6"/>
          <p:cNvSpPr>
            <a:spLocks noChangeArrowheads="1"/>
          </p:cNvSpPr>
          <p:nvPr/>
        </p:nvSpPr>
        <p:spPr bwMode="auto">
          <a:xfrm>
            <a:off x="395536" y="5565564"/>
            <a:ext cx="8172400"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nl-BE" dirty="0" smtClean="0">
                <a:solidFill>
                  <a:srgbClr val="FF0000"/>
                </a:solidFill>
                <a:latin typeface="Arial Rounded MT Bold" panose="020F0704030504030204" pitchFamily="34" charset="0"/>
              </a:rPr>
              <a:t>Een aantal voorzichtige stellingen…</a:t>
            </a:r>
            <a:endParaRPr lang="nl-NL" dirty="0">
              <a:solidFill>
                <a:srgbClr val="FF0000"/>
              </a:solidFill>
              <a:latin typeface="Arial Rounded MT Bold" panose="020F0704030504030204" pitchFamily="34" charset="0"/>
            </a:endParaRPr>
          </a:p>
        </p:txBody>
      </p:sp>
      <p:pic>
        <p:nvPicPr>
          <p:cNvPr id="2" name="Afbeelding 1"/>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7604" r="10208" b="12560"/>
          <a:stretch/>
        </p:blipFill>
        <p:spPr>
          <a:xfrm>
            <a:off x="4067944" y="260648"/>
            <a:ext cx="4358629" cy="296713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0" descr="Cov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vak 1"/>
          <p:cNvSpPr txBox="1"/>
          <p:nvPr/>
        </p:nvSpPr>
        <p:spPr>
          <a:xfrm>
            <a:off x="839817" y="4797152"/>
            <a:ext cx="7404591" cy="646331"/>
          </a:xfrm>
          <a:prstGeom prst="rect">
            <a:avLst/>
          </a:prstGeom>
          <a:noFill/>
        </p:spPr>
        <p:txBody>
          <a:bodyPr wrap="none" rtlCol="0">
            <a:spAutoFit/>
          </a:bodyPr>
          <a:lstStyle/>
          <a:p>
            <a:r>
              <a:rPr lang="nl-BE" dirty="0" smtClean="0"/>
              <a:t>11 ziekenhuizen voldoen aan de 4 criteria</a:t>
            </a:r>
            <a:endParaRPr lang="nl-BE" dirty="0"/>
          </a:p>
        </p:txBody>
      </p:sp>
      <p:sp>
        <p:nvSpPr>
          <p:cNvPr id="5" name="Tekstvak 4"/>
          <p:cNvSpPr txBox="1"/>
          <p:nvPr/>
        </p:nvSpPr>
        <p:spPr>
          <a:xfrm>
            <a:off x="3059832" y="6218148"/>
            <a:ext cx="3658374" cy="523220"/>
          </a:xfrm>
          <a:prstGeom prst="rect">
            <a:avLst/>
          </a:prstGeom>
          <a:noFill/>
        </p:spPr>
        <p:txBody>
          <a:bodyPr wrap="none" rtlCol="0">
            <a:spAutoFit/>
          </a:bodyPr>
          <a:lstStyle/>
          <a:p>
            <a:r>
              <a:rPr lang="nl-BE" sz="2800" dirty="0" smtClean="0">
                <a:latin typeface="Arial Rounded MT Bold" panose="020F0704030504030204" pitchFamily="34" charset="0"/>
              </a:rPr>
              <a:t>MAHA STUDIE 2016</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2395727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242" y="188640"/>
            <a:ext cx="9120758" cy="4832092"/>
          </a:xfrm>
          <a:prstGeom prst="rect">
            <a:avLst/>
          </a:prstGeom>
          <a:noFill/>
        </p:spPr>
        <p:txBody>
          <a:bodyPr wrap="square" rtlCol="0">
            <a:spAutoFit/>
          </a:bodyPr>
          <a:lstStyle/>
          <a:p>
            <a:r>
              <a:rPr lang="nl-BE" sz="2800" dirty="0" smtClean="0">
                <a:latin typeface="Arial Rounded MT Bold" panose="020F0704030504030204" pitchFamily="34" charset="0"/>
              </a:rPr>
              <a:t>Stelling 10: financiële positie</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In 2017 al zullen er zeker meer ziekenhuizen zijn die evolueren naar een negatief resultaat door de vergaande besparingen. </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De besparingen zullen vele kleine ziekenhuizen al</a:t>
            </a:r>
          </a:p>
          <a:p>
            <a:r>
              <a:rPr lang="nl-BE" sz="2800" dirty="0">
                <a:latin typeface="Arial Rounded MT Bold" panose="020F0704030504030204" pitchFamily="34" charset="0"/>
              </a:rPr>
              <a:t>i</a:t>
            </a:r>
            <a:r>
              <a:rPr lang="nl-BE" sz="2800" dirty="0" smtClean="0">
                <a:latin typeface="Arial Rounded MT Bold" panose="020F0704030504030204" pitchFamily="34" charset="0"/>
              </a:rPr>
              <a:t>n 2017 doen kantelen in de  MAHA studie…. </a:t>
            </a:r>
            <a:br>
              <a:rPr lang="nl-BE" sz="2800" dirty="0" smtClean="0">
                <a:latin typeface="Arial Rounded MT Bold" panose="020F0704030504030204" pitchFamily="34" charset="0"/>
              </a:rPr>
            </a:br>
            <a:r>
              <a:rPr lang="nl-BE" sz="2800" dirty="0" smtClean="0">
                <a:latin typeface="Arial Rounded MT Bold" panose="020F0704030504030204" pitchFamily="34" charset="0"/>
              </a:rPr>
              <a:t>Zij die aan alle criteria voldoen zullen sterk afnemen. Personeelsaanwervingen stoppen en</a:t>
            </a:r>
          </a:p>
          <a:p>
            <a:r>
              <a:rPr lang="nl-BE" sz="2800" dirty="0" smtClean="0">
                <a:latin typeface="Arial Rounded MT Bold" panose="020F0704030504030204" pitchFamily="34" charset="0"/>
              </a:rPr>
              <a:t>natuurlijke afvloei is alvast in alle stilte ingezet.</a:t>
            </a:r>
          </a:p>
        </p:txBody>
      </p:sp>
    </p:spTree>
    <p:extLst>
      <p:ext uri="{BB962C8B-B14F-4D97-AF65-F5344CB8AC3E}">
        <p14:creationId xmlns:p14="http://schemas.microsoft.com/office/powerpoint/2010/main" xmlns="" val="325030334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39552" y="1124744"/>
            <a:ext cx="8692884" cy="3970318"/>
          </a:xfrm>
          <a:prstGeom prst="rect">
            <a:avLst/>
          </a:prstGeom>
          <a:noFill/>
        </p:spPr>
        <p:txBody>
          <a:bodyPr wrap="square" rtlCol="0">
            <a:spAutoFit/>
          </a:bodyPr>
          <a:lstStyle/>
          <a:p>
            <a:r>
              <a:rPr lang="nl-BE" sz="2800" dirty="0" smtClean="0">
                <a:latin typeface="Arial Rounded MT Bold" panose="020F0704030504030204" pitchFamily="34" charset="0"/>
              </a:rPr>
              <a:t>Stelling 11: </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Ons echte kapitaal zijn de artsen en het personeel</a:t>
            </a:r>
            <a:r>
              <a:rPr lang="nl-BE" sz="2800" dirty="0">
                <a:latin typeface="Arial Rounded MT Bold" panose="020F0704030504030204" pitchFamily="34" charset="0"/>
              </a:rPr>
              <a:t> </a:t>
            </a:r>
            <a:r>
              <a:rPr lang="nl-BE" sz="2800" dirty="0" smtClean="0">
                <a:latin typeface="Arial Rounded MT Bold" panose="020F0704030504030204" pitchFamily="34" charset="0"/>
              </a:rPr>
              <a:t>en we zouden daar best voorzichtig mee omgaan!</a:t>
            </a:r>
          </a:p>
          <a:p>
            <a:endParaRPr lang="nl-BE" sz="2800" dirty="0">
              <a:latin typeface="Arial Rounded MT Bold" panose="020F0704030504030204" pitchFamily="34" charset="0"/>
            </a:endParaRPr>
          </a:p>
          <a:p>
            <a:r>
              <a:rPr lang="nl-BE" sz="2800" dirty="0" smtClean="0">
                <a:latin typeface="Arial Rounded MT Bold" panose="020F0704030504030204" pitchFamily="34" charset="0"/>
              </a:rPr>
              <a:t>Sociale vrede is belangrijk!</a:t>
            </a:r>
          </a:p>
          <a:p>
            <a:r>
              <a:rPr lang="nl-BE" sz="2800" dirty="0" smtClean="0">
                <a:latin typeface="Arial Rounded MT Bold" panose="020F0704030504030204" pitchFamily="34" charset="0"/>
              </a:rPr>
              <a:t>Ontslagen?</a:t>
            </a:r>
          </a:p>
          <a:p>
            <a:endParaRPr lang="nl-BE" sz="2800" dirty="0" smtClean="0">
              <a:latin typeface="Arial Rounded MT Bold" panose="020F0704030504030204" pitchFamily="34" charset="0"/>
            </a:endParaRPr>
          </a:p>
        </p:txBody>
      </p:sp>
    </p:spTree>
    <p:extLst>
      <p:ext uri="{BB962C8B-B14F-4D97-AF65-F5344CB8AC3E}">
        <p14:creationId xmlns:p14="http://schemas.microsoft.com/office/powerpoint/2010/main" xmlns="" val="172010389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51520" y="138386"/>
            <a:ext cx="8568952" cy="6124754"/>
          </a:xfrm>
          <a:prstGeom prst="rect">
            <a:avLst/>
          </a:prstGeom>
          <a:noFill/>
        </p:spPr>
        <p:txBody>
          <a:bodyPr wrap="square" rtlCol="0">
            <a:spAutoFit/>
          </a:bodyPr>
          <a:lstStyle/>
          <a:p>
            <a:r>
              <a:rPr lang="nl-BE" sz="2800" dirty="0" smtClean="0">
                <a:latin typeface="Arial Rounded MT Bold" panose="020F0704030504030204" pitchFamily="34" charset="0"/>
              </a:rPr>
              <a:t>Stelling 12: </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Nieuwe uitdagingen komen op ons af die vooral met kwaliteit te maken hebben:</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GA ERVOOR! GEEN ‘</a:t>
            </a:r>
            <a:r>
              <a:rPr lang="nl-BE" sz="2800" dirty="0" err="1" smtClean="0">
                <a:latin typeface="Arial Rounded MT Bold" panose="020F0704030504030204" pitchFamily="34" charset="0"/>
              </a:rPr>
              <a:t>Calimero</a:t>
            </a:r>
            <a:r>
              <a:rPr lang="nl-BE" sz="2800" dirty="0" smtClean="0">
                <a:latin typeface="Arial Rounded MT Bold" panose="020F0704030504030204" pitchFamily="34" charset="0"/>
              </a:rPr>
              <a:t>’ houding!</a:t>
            </a:r>
          </a:p>
          <a:p>
            <a:pPr marL="571500" indent="-571500">
              <a:buFont typeface="Arial" pitchFamily="34" charset="0"/>
              <a:buChar char="•"/>
            </a:pPr>
            <a:r>
              <a:rPr lang="nl-BE" sz="2800" dirty="0" smtClean="0">
                <a:latin typeface="Arial Rounded MT Bold" panose="020F0704030504030204" pitchFamily="34" charset="0"/>
              </a:rPr>
              <a:t>accreditering</a:t>
            </a:r>
          </a:p>
          <a:p>
            <a:pPr marL="571500" indent="-571500">
              <a:buFont typeface="Arial" pitchFamily="34" charset="0"/>
              <a:buChar char="•"/>
            </a:pPr>
            <a:r>
              <a:rPr lang="nl-BE" sz="2800" dirty="0" smtClean="0">
                <a:latin typeface="Arial Rounded MT Bold" panose="020F0704030504030204" pitchFamily="34" charset="0"/>
              </a:rPr>
              <a:t>babyvriendelijk ziekenhuis (BFHI)</a:t>
            </a:r>
          </a:p>
          <a:p>
            <a:pPr marL="571500" indent="-571500">
              <a:buFont typeface="Arial" pitchFamily="34" charset="0"/>
              <a:buChar char="•"/>
            </a:pPr>
            <a:r>
              <a:rPr lang="nl-BE" sz="2800" dirty="0" smtClean="0">
                <a:latin typeface="Arial Rounded MT Bold" panose="020F0704030504030204" pitchFamily="34" charset="0"/>
              </a:rPr>
              <a:t>gouden </a:t>
            </a:r>
            <a:r>
              <a:rPr lang="nl-BE" sz="2800" dirty="0" err="1">
                <a:latin typeface="Arial Rounded MT Bold" panose="020F0704030504030204" pitchFamily="34" charset="0"/>
              </a:rPr>
              <a:t>P</a:t>
            </a:r>
            <a:r>
              <a:rPr lang="nl-BE" sz="2800" dirty="0" err="1" smtClean="0">
                <a:latin typeface="Arial Rounded MT Bold" panose="020F0704030504030204" pitchFamily="34" charset="0"/>
              </a:rPr>
              <a:t>inard</a:t>
            </a:r>
            <a:r>
              <a:rPr lang="nl-BE" sz="2800" dirty="0" smtClean="0">
                <a:latin typeface="Arial Rounded MT Bold" panose="020F0704030504030204" pitchFamily="34" charset="0"/>
              </a:rPr>
              <a:t> (beste vroedvrouwenteam)</a:t>
            </a:r>
          </a:p>
          <a:p>
            <a:pPr marL="571500" indent="-571500">
              <a:buFont typeface="Arial" pitchFamily="34" charset="0"/>
              <a:buChar char="•"/>
            </a:pPr>
            <a:r>
              <a:rPr lang="nl-BE" sz="2800" dirty="0" smtClean="0">
                <a:latin typeface="Arial Rounded MT Bold" panose="020F0704030504030204" pitchFamily="34" charset="0"/>
              </a:rPr>
              <a:t>transparantie </a:t>
            </a:r>
            <a:r>
              <a:rPr lang="nl-BE" sz="2000" dirty="0" smtClean="0">
                <a:latin typeface="Arial Rounded MT Bold" panose="020F0704030504030204" pitchFamily="34" charset="0"/>
              </a:rPr>
              <a:t>(openbaarheid van bestuur) (VIP2)</a:t>
            </a:r>
            <a:endParaRPr lang="nl-BE" sz="2800" dirty="0" smtClean="0">
              <a:latin typeface="Arial Rounded MT Bold" panose="020F0704030504030204" pitchFamily="34" charset="0"/>
            </a:endParaRPr>
          </a:p>
          <a:p>
            <a:pPr marL="571500" indent="-571500">
              <a:buFont typeface="Arial" pitchFamily="34" charset="0"/>
              <a:buChar char="•"/>
            </a:pPr>
            <a:r>
              <a:rPr lang="nl-BE" sz="2800" dirty="0" smtClean="0">
                <a:latin typeface="Arial Rounded MT Bold" panose="020F0704030504030204" pitchFamily="34" charset="0"/>
              </a:rPr>
              <a:t>duurzaamheid</a:t>
            </a:r>
          </a:p>
          <a:p>
            <a:pPr marL="571500" indent="-571500">
              <a:buFont typeface="Arial" pitchFamily="34" charset="0"/>
              <a:buChar char="•"/>
            </a:pPr>
            <a:r>
              <a:rPr lang="nl-BE" sz="2800" dirty="0" smtClean="0">
                <a:latin typeface="Arial Rounded MT Bold" panose="020F0704030504030204" pitchFamily="34" charset="0"/>
              </a:rPr>
              <a:t>ecologische voetafdruk</a:t>
            </a:r>
          </a:p>
          <a:p>
            <a:pPr marL="571500" indent="-571500">
              <a:buFont typeface="Arial" pitchFamily="34" charset="0"/>
              <a:buChar char="•"/>
            </a:pPr>
            <a:r>
              <a:rPr lang="nl-BE" sz="2800" dirty="0" smtClean="0">
                <a:latin typeface="Arial Rounded MT Bold" panose="020F0704030504030204" pitchFamily="34" charset="0"/>
              </a:rPr>
              <a:t>milieunormen</a:t>
            </a:r>
          </a:p>
          <a:p>
            <a:pPr marL="571500" indent="-571500">
              <a:buFont typeface="Arial" pitchFamily="34" charset="0"/>
              <a:buChar char="•"/>
            </a:pPr>
            <a:r>
              <a:rPr lang="nl-BE" sz="2800" dirty="0" smtClean="0">
                <a:latin typeface="Arial Rounded MT Bold" panose="020F0704030504030204" pitchFamily="34" charset="0"/>
              </a:rPr>
              <a:t>….</a:t>
            </a:r>
          </a:p>
        </p:txBody>
      </p:sp>
    </p:spTree>
    <p:extLst>
      <p:ext uri="{BB962C8B-B14F-4D97-AF65-F5344CB8AC3E}">
        <p14:creationId xmlns:p14="http://schemas.microsoft.com/office/powerpoint/2010/main" xmlns="" val="277202701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42925" y="463007"/>
            <a:ext cx="7829550" cy="1200329"/>
          </a:xfrm>
          <a:prstGeom prst="rect">
            <a:avLst/>
          </a:prstGeom>
        </p:spPr>
        <p:txBody>
          <a:bodyPr wrap="square">
            <a:spAutoFit/>
          </a:bodyPr>
          <a:lstStyle/>
          <a:p>
            <a:pPr algn="ctr" defTabSz="457200" fontAlgn="auto">
              <a:spcBef>
                <a:spcPts val="0"/>
              </a:spcBef>
              <a:spcAft>
                <a:spcPts val="0"/>
              </a:spcAft>
            </a:pPr>
            <a:r>
              <a:rPr lang="en-US" dirty="0" smtClean="0">
                <a:solidFill>
                  <a:srgbClr val="44546A"/>
                </a:solidFill>
                <a:latin typeface="Arial Rounded MT Bold" panose="020F0704030504030204" pitchFamily="34" charset="0"/>
                <a:ea typeface="Arial" charset="0"/>
              </a:rPr>
              <a:t>NIAZ  </a:t>
            </a:r>
            <a:r>
              <a:rPr lang="en-US" dirty="0" err="1" smtClean="0">
                <a:solidFill>
                  <a:srgbClr val="44546A"/>
                </a:solidFill>
                <a:latin typeface="Arial Rounded MT Bold" panose="020F0704030504030204" pitchFamily="34" charset="0"/>
                <a:ea typeface="Arial" charset="0"/>
              </a:rPr>
              <a:t>Auditbezoek</a:t>
            </a:r>
            <a:r>
              <a:rPr lang="en-US" dirty="0">
                <a:solidFill>
                  <a:srgbClr val="44546A"/>
                </a:solidFill>
                <a:latin typeface="Arial Rounded MT Bold" panose="020F0704030504030204" pitchFamily="34" charset="0"/>
                <a:ea typeface="Arial" charset="0"/>
              </a:rPr>
              <a:t/>
            </a:r>
            <a:br>
              <a:rPr lang="en-US" dirty="0">
                <a:solidFill>
                  <a:srgbClr val="44546A"/>
                </a:solidFill>
                <a:latin typeface="Arial Rounded MT Bold" panose="020F0704030504030204" pitchFamily="34" charset="0"/>
                <a:ea typeface="Arial" charset="0"/>
              </a:rPr>
            </a:br>
            <a:r>
              <a:rPr lang="nl-NL" dirty="0">
                <a:solidFill>
                  <a:srgbClr val="44546A"/>
                </a:solidFill>
                <a:latin typeface="Arial Rounded MT Bold" panose="020F0704030504030204" pitchFamily="34" charset="0"/>
                <a:ea typeface="Arial" charset="0"/>
              </a:rPr>
              <a:t>Sint-</a:t>
            </a:r>
            <a:r>
              <a:rPr lang="nl-NL" dirty="0" err="1">
                <a:solidFill>
                  <a:srgbClr val="44546A"/>
                </a:solidFill>
                <a:latin typeface="Arial Rounded MT Bold" panose="020F0704030504030204" pitchFamily="34" charset="0"/>
                <a:ea typeface="Arial" charset="0"/>
              </a:rPr>
              <a:t>Vincentiusziekenhuis</a:t>
            </a:r>
            <a:r>
              <a:rPr lang="nl-NL" dirty="0">
                <a:solidFill>
                  <a:srgbClr val="44546A"/>
                </a:solidFill>
                <a:latin typeface="Arial Rounded MT Bold" panose="020F0704030504030204" pitchFamily="34" charset="0"/>
                <a:ea typeface="Arial" charset="0"/>
              </a:rPr>
              <a:t> Deinze</a:t>
            </a:r>
          </a:p>
        </p:txBody>
      </p:sp>
      <p:sp>
        <p:nvSpPr>
          <p:cNvPr id="8" name="Rectangle 3"/>
          <p:cNvSpPr txBox="1">
            <a:spLocks noChangeArrowheads="1"/>
          </p:cNvSpPr>
          <p:nvPr/>
        </p:nvSpPr>
        <p:spPr bwMode="auto">
          <a:xfrm>
            <a:off x="1257300" y="5018388"/>
            <a:ext cx="6400800" cy="89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7200" fontAlgn="auto">
              <a:spcBef>
                <a:spcPct val="20000"/>
              </a:spcBef>
              <a:spcAft>
                <a:spcPts val="0"/>
              </a:spcAft>
            </a:pPr>
            <a:r>
              <a:rPr lang="nl-NL" altLang="nl-NL" sz="2000" dirty="0">
                <a:solidFill>
                  <a:srgbClr val="1F497D"/>
                </a:solidFill>
                <a:latin typeface="Arial Rounded MT Bold" panose="020F0704030504030204" pitchFamily="34" charset="0"/>
                <a:ea typeface="ＭＳ Ｐゴシック" pitchFamily="34" charset="-128"/>
                <a:cs typeface="Arial" panose="020B0604020202020204" pitchFamily="34" charset="0"/>
              </a:rPr>
              <a:t>v</a:t>
            </a:r>
            <a:r>
              <a:rPr lang="nl-NL" altLang="nl-NL" sz="2000" dirty="0" smtClean="0">
                <a:solidFill>
                  <a:srgbClr val="1F497D"/>
                </a:solidFill>
                <a:latin typeface="Arial Rounded MT Bold" panose="020F0704030504030204" pitchFamily="34" charset="0"/>
                <a:ea typeface="ＭＳ Ｐゴシック" pitchFamily="34" charset="-128"/>
                <a:cs typeface="Arial" panose="020B0604020202020204" pitchFamily="34" charset="0"/>
              </a:rPr>
              <a:t>rijdag 16 juni 2017</a:t>
            </a:r>
            <a:endParaRPr lang="nl-NL" altLang="nl-NL" sz="2400" dirty="0">
              <a:solidFill>
                <a:srgbClr val="1F497D"/>
              </a:solidFill>
              <a:latin typeface="Arial Rounded MT Bold" panose="020F0704030504030204" pitchFamily="34" charset="0"/>
              <a:ea typeface="ＭＳ Ｐゴシック" pitchFamily="34" charset="-128"/>
              <a:cs typeface="Arial" panose="020B0604020202020204" pitchFamily="34" charset="0"/>
            </a:endParaRPr>
          </a:p>
          <a:p>
            <a:pPr algn="ctr" defTabSz="457200" fontAlgn="auto">
              <a:spcBef>
                <a:spcPct val="20000"/>
              </a:spcBef>
              <a:spcAft>
                <a:spcPts val="0"/>
              </a:spcAft>
            </a:pPr>
            <a:endParaRPr lang="nl-NL" sz="2800" dirty="0">
              <a:solidFill>
                <a:prstClr val="black"/>
              </a:solidFill>
              <a:latin typeface="Arial Rounded MT Bold" panose="020F0704030504030204" pitchFamily="34" charset="0"/>
              <a:cs typeface="+mn-cs"/>
            </a:endParaRPr>
          </a:p>
        </p:txBody>
      </p:sp>
      <p:pic>
        <p:nvPicPr>
          <p:cNvPr id="3" name="Afbeelding 2"/>
          <p:cNvPicPr>
            <a:picLocks noChangeAspect="1"/>
          </p:cNvPicPr>
          <p:nvPr/>
        </p:nvPicPr>
        <p:blipFill>
          <a:blip r:embed="rId3" cstate="print"/>
          <a:stretch>
            <a:fillRect/>
          </a:stretch>
        </p:blipFill>
        <p:spPr>
          <a:xfrm>
            <a:off x="1118316" y="2218839"/>
            <a:ext cx="6907367" cy="2420322"/>
          </a:xfrm>
          <a:prstGeom prst="rect">
            <a:avLst/>
          </a:prstGeom>
        </p:spPr>
      </p:pic>
      <p:sp>
        <p:nvSpPr>
          <p:cNvPr id="4" name="Tekstvak 3"/>
          <p:cNvSpPr txBox="1"/>
          <p:nvPr/>
        </p:nvSpPr>
        <p:spPr>
          <a:xfrm>
            <a:off x="107504" y="6074132"/>
            <a:ext cx="9109802" cy="523220"/>
          </a:xfrm>
          <a:prstGeom prst="rect">
            <a:avLst/>
          </a:prstGeom>
          <a:noFill/>
        </p:spPr>
        <p:txBody>
          <a:bodyPr wrap="none" rtlCol="0">
            <a:spAutoFit/>
          </a:bodyPr>
          <a:lstStyle/>
          <a:p>
            <a:r>
              <a:rPr lang="nl-BE" sz="2800" dirty="0" smtClean="0">
                <a:latin typeface="Arial Rounded MT Bold" panose="020F0704030504030204" pitchFamily="34" charset="0"/>
              </a:rPr>
              <a:t>Veel kleine ziekenhuizen scoren uitzonderlijk goed !</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1141719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8229600" cy="817183"/>
          </a:xfrm>
        </p:spPr>
        <p:txBody>
          <a:bodyPr>
            <a:normAutofit/>
          </a:bodyPr>
          <a:lstStyle/>
          <a:p>
            <a:pPr algn="l"/>
            <a:r>
              <a:rPr lang="nl-NL" sz="3100" dirty="0" smtClean="0">
                <a:solidFill>
                  <a:schemeClr val="tx2"/>
                </a:solidFill>
                <a:latin typeface="Arial Rounded MT Bold" panose="020F0704030504030204" pitchFamily="34" charset="0"/>
                <a:cs typeface="Arial" pitchFamily="34" charset="0"/>
              </a:rPr>
              <a:t>Overzicht totaal op alle niveaus</a:t>
            </a:r>
            <a:endParaRPr lang="en-US" dirty="0">
              <a:solidFill>
                <a:srgbClr val="FF0000"/>
              </a:solidFill>
              <a:latin typeface="Arial Rounded MT Bold" panose="020F0704030504030204" pitchFamily="34" charset="0"/>
            </a:endParaRPr>
          </a:p>
        </p:txBody>
      </p:sp>
      <p:sp>
        <p:nvSpPr>
          <p:cNvPr id="3" name="Tijdelijke aanduiding voor inhoud 2"/>
          <p:cNvSpPr>
            <a:spLocks noGrp="1"/>
          </p:cNvSpPr>
          <p:nvPr>
            <p:ph idx="1"/>
          </p:nvPr>
        </p:nvSpPr>
        <p:spPr>
          <a:xfrm>
            <a:off x="353900" y="1300727"/>
            <a:ext cx="8229600" cy="4708525"/>
          </a:xfrm>
        </p:spPr>
        <p:txBody>
          <a:bodyPr>
            <a:normAutofit/>
          </a:bodyPr>
          <a:lstStyle/>
          <a:p>
            <a:pPr>
              <a:lnSpc>
                <a:spcPct val="80000"/>
              </a:lnSpc>
              <a:buNone/>
            </a:pPr>
            <a:endParaRPr lang="nl-NL" sz="2400" dirty="0" smtClean="0">
              <a:solidFill>
                <a:srgbClr val="FF3300"/>
              </a:solidFill>
              <a:latin typeface="Arial" charset="0"/>
            </a:endParaRPr>
          </a:p>
          <a:p>
            <a:pPr>
              <a:lnSpc>
                <a:spcPct val="80000"/>
              </a:lnSpc>
              <a:buNone/>
            </a:pPr>
            <a:endParaRPr lang="nl-NL" sz="2400" dirty="0" smtClean="0">
              <a:solidFill>
                <a:srgbClr val="FF3300"/>
              </a:solidFill>
              <a:latin typeface="Arial" charset="0"/>
            </a:endParaRPr>
          </a:p>
          <a:p>
            <a:pPr>
              <a:lnSpc>
                <a:spcPct val="80000"/>
              </a:lnSpc>
              <a:buNone/>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p:txBody>
      </p:sp>
      <p:pic>
        <p:nvPicPr>
          <p:cNvPr id="4" name="Afbeelding 3"/>
          <p:cNvPicPr>
            <a:picLocks noChangeAspect="1"/>
          </p:cNvPicPr>
          <p:nvPr/>
        </p:nvPicPr>
        <p:blipFill rotWithShape="1">
          <a:blip r:embed="rId2" cstate="print"/>
          <a:srcRect l="30036" r="21506"/>
          <a:stretch/>
        </p:blipFill>
        <p:spPr>
          <a:xfrm>
            <a:off x="316966" y="1287010"/>
            <a:ext cx="3613523" cy="3757865"/>
          </a:xfrm>
          <a:prstGeom prst="rect">
            <a:avLst/>
          </a:prstGeom>
        </p:spPr>
      </p:pic>
      <p:pic>
        <p:nvPicPr>
          <p:cNvPr id="6" name="Afbeelding 5"/>
          <p:cNvPicPr>
            <a:picLocks noChangeAspect="1"/>
          </p:cNvPicPr>
          <p:nvPr/>
        </p:nvPicPr>
        <p:blipFill rotWithShape="1">
          <a:blip r:embed="rId3" cstate="print"/>
          <a:srcRect t="10738"/>
          <a:stretch/>
        </p:blipFill>
        <p:spPr>
          <a:xfrm>
            <a:off x="6876256" y="954534"/>
            <a:ext cx="839609" cy="860030"/>
          </a:xfrm>
          <a:prstGeom prst="rect">
            <a:avLst/>
          </a:prstGeom>
        </p:spPr>
      </p:pic>
      <p:pic>
        <p:nvPicPr>
          <p:cNvPr id="5" name="Afbeelding 4"/>
          <p:cNvPicPr>
            <a:picLocks noChangeAspect="1"/>
          </p:cNvPicPr>
          <p:nvPr/>
        </p:nvPicPr>
        <p:blipFill>
          <a:blip r:embed="rId4" cstate="print"/>
          <a:stretch>
            <a:fillRect/>
          </a:stretch>
        </p:blipFill>
        <p:spPr>
          <a:xfrm>
            <a:off x="4716016" y="954535"/>
            <a:ext cx="959168" cy="830325"/>
          </a:xfrm>
          <a:prstGeom prst="rect">
            <a:avLst/>
          </a:prstGeom>
        </p:spPr>
      </p:pic>
      <p:pic>
        <p:nvPicPr>
          <p:cNvPr id="7" name="Afbeelding 6"/>
          <p:cNvPicPr>
            <a:picLocks noChangeAspect="1"/>
          </p:cNvPicPr>
          <p:nvPr/>
        </p:nvPicPr>
        <p:blipFill rotWithShape="1">
          <a:blip r:embed="rId5" cstate="print"/>
          <a:srcRect t="16313"/>
          <a:stretch/>
        </p:blipFill>
        <p:spPr>
          <a:xfrm>
            <a:off x="5796136" y="954534"/>
            <a:ext cx="948622" cy="860029"/>
          </a:xfrm>
          <a:prstGeom prst="rect">
            <a:avLst/>
          </a:prstGeom>
        </p:spPr>
      </p:pic>
      <p:sp>
        <p:nvSpPr>
          <p:cNvPr id="8" name="Tekstvak 7"/>
          <p:cNvSpPr txBox="1"/>
          <p:nvPr/>
        </p:nvSpPr>
        <p:spPr>
          <a:xfrm>
            <a:off x="4398067" y="1884888"/>
            <a:ext cx="3660233" cy="3416320"/>
          </a:xfrm>
          <a:prstGeom prst="rect">
            <a:avLst/>
          </a:prstGeom>
          <a:noFill/>
        </p:spPr>
        <p:txBody>
          <a:bodyPr wrap="none" rtlCol="0">
            <a:spAutoFit/>
          </a:bodyPr>
          <a:lstStyle/>
          <a:p>
            <a:r>
              <a:rPr lang="nl-NL" altLang="en-US" sz="2400" dirty="0">
                <a:solidFill>
                  <a:schemeClr val="tx2"/>
                </a:solidFill>
                <a:latin typeface="Arial Rounded MT Bold" panose="020F0704030504030204" pitchFamily="34" charset="0"/>
                <a:ea typeface="Arial" charset="0"/>
              </a:rPr>
              <a:t>Voldoen:</a:t>
            </a:r>
          </a:p>
          <a:p>
            <a:r>
              <a:rPr lang="nl-NL" altLang="en-US" sz="2400" dirty="0">
                <a:solidFill>
                  <a:schemeClr val="tx2"/>
                </a:solidFill>
                <a:latin typeface="Arial Rounded MT Bold" panose="020F0704030504030204" pitchFamily="34" charset="0"/>
                <a:ea typeface="Arial" charset="0"/>
              </a:rPr>
              <a:t>1115 van de 1248</a:t>
            </a:r>
          </a:p>
          <a:p>
            <a:endParaRPr lang="nl-NL" altLang="en-US" sz="2400" dirty="0">
              <a:solidFill>
                <a:schemeClr val="tx2"/>
              </a:solidFill>
              <a:latin typeface="Arial Rounded MT Bold" panose="020F0704030504030204" pitchFamily="34" charset="0"/>
              <a:ea typeface="Arial" charset="0"/>
            </a:endParaRPr>
          </a:p>
          <a:p>
            <a:r>
              <a:rPr lang="nl-NL" altLang="en-US" sz="2400" dirty="0">
                <a:solidFill>
                  <a:schemeClr val="tx2"/>
                </a:solidFill>
                <a:latin typeface="Arial Rounded MT Bold" panose="020F0704030504030204" pitchFamily="34" charset="0"/>
                <a:ea typeface="Arial" charset="0"/>
              </a:rPr>
              <a:t>Voldoen niet:</a:t>
            </a:r>
          </a:p>
          <a:p>
            <a:r>
              <a:rPr lang="nl-NL" altLang="en-US" sz="2400" dirty="0">
                <a:solidFill>
                  <a:schemeClr val="tx2"/>
                </a:solidFill>
                <a:latin typeface="Arial Rounded MT Bold" panose="020F0704030504030204" pitchFamily="34" charset="0"/>
                <a:ea typeface="Arial" charset="0"/>
              </a:rPr>
              <a:t>46 van de </a:t>
            </a:r>
            <a:r>
              <a:rPr lang="nl-NL" altLang="en-US" sz="2400" dirty="0" smtClean="0">
                <a:solidFill>
                  <a:schemeClr val="tx2"/>
                </a:solidFill>
                <a:latin typeface="Arial Rounded MT Bold" panose="020F0704030504030204" pitchFamily="34" charset="0"/>
                <a:ea typeface="Arial" charset="0"/>
              </a:rPr>
              <a:t>1248</a:t>
            </a:r>
          </a:p>
          <a:p>
            <a:endParaRPr lang="en-US" altLang="en-US" sz="2400" dirty="0" smtClean="0">
              <a:solidFill>
                <a:schemeClr val="tx2"/>
              </a:solidFill>
              <a:latin typeface="Arial Rounded MT Bold" panose="020F0704030504030204" pitchFamily="34" charset="0"/>
              <a:ea typeface="Arial" charset="0"/>
            </a:endParaRPr>
          </a:p>
          <a:p>
            <a:r>
              <a:rPr lang="en-US" altLang="en-US" sz="2400" dirty="0" err="1" smtClean="0">
                <a:solidFill>
                  <a:schemeClr val="tx2"/>
                </a:solidFill>
                <a:latin typeface="Arial Rounded MT Bold" panose="020F0704030504030204" pitchFamily="34" charset="0"/>
                <a:ea typeface="Arial" charset="0"/>
              </a:rPr>
              <a:t>Alle</a:t>
            </a:r>
            <a:r>
              <a:rPr lang="en-US" altLang="en-US" sz="2400" dirty="0" smtClean="0">
                <a:solidFill>
                  <a:schemeClr val="tx2"/>
                </a:solidFill>
                <a:latin typeface="Arial Rounded MT Bold" panose="020F0704030504030204" pitchFamily="34" charset="0"/>
                <a:ea typeface="Arial" charset="0"/>
              </a:rPr>
              <a:t> </a:t>
            </a:r>
            <a:r>
              <a:rPr lang="en-US" altLang="en-US" sz="2400" dirty="0">
                <a:solidFill>
                  <a:schemeClr val="tx2"/>
                </a:solidFill>
                <a:latin typeface="Arial Rounded MT Bold" panose="020F0704030504030204" pitchFamily="34" charset="0"/>
                <a:ea typeface="Arial" charset="0"/>
              </a:rPr>
              <a:t>VIR’s </a:t>
            </a:r>
            <a:r>
              <a:rPr lang="en-US" altLang="en-US" sz="2400" dirty="0" err="1">
                <a:solidFill>
                  <a:schemeClr val="tx2"/>
                </a:solidFill>
                <a:latin typeface="Arial Rounded MT Bold" panose="020F0704030504030204" pitchFamily="34" charset="0"/>
                <a:ea typeface="Arial" charset="0"/>
              </a:rPr>
              <a:t>zijn</a:t>
            </a:r>
            <a:r>
              <a:rPr lang="en-US" altLang="en-US" sz="2400" dirty="0">
                <a:solidFill>
                  <a:schemeClr val="tx2"/>
                </a:solidFill>
                <a:latin typeface="Arial Rounded MT Bold" panose="020F0704030504030204" pitchFamily="34" charset="0"/>
                <a:ea typeface="Arial" charset="0"/>
              </a:rPr>
              <a:t> </a:t>
            </a:r>
            <a:r>
              <a:rPr lang="en-US" altLang="en-US" sz="2400" dirty="0" err="1">
                <a:solidFill>
                  <a:schemeClr val="tx2"/>
                </a:solidFill>
                <a:latin typeface="Arial Rounded MT Bold" panose="020F0704030504030204" pitchFamily="34" charset="0"/>
                <a:ea typeface="Arial" charset="0"/>
              </a:rPr>
              <a:t>voldaan</a:t>
            </a:r>
            <a:r>
              <a:rPr lang="en-US" altLang="en-US" sz="2400" dirty="0">
                <a:solidFill>
                  <a:schemeClr val="tx2"/>
                </a:solidFill>
                <a:latin typeface="Arial Rounded MT Bold" panose="020F0704030504030204" pitchFamily="34" charset="0"/>
                <a:ea typeface="Arial" charset="0"/>
              </a:rPr>
              <a:t>!!</a:t>
            </a:r>
            <a:endParaRPr lang="nl-NL" altLang="en-US" sz="2400" dirty="0">
              <a:solidFill>
                <a:schemeClr val="tx2"/>
              </a:solidFill>
              <a:latin typeface="Arial Rounded MT Bold" panose="020F0704030504030204" pitchFamily="34" charset="0"/>
              <a:ea typeface="Arial" charset="0"/>
            </a:endParaRPr>
          </a:p>
          <a:p>
            <a:endParaRPr lang="nl-NL" altLang="en-US" sz="2400" dirty="0">
              <a:solidFill>
                <a:srgbClr val="1F497D"/>
              </a:solidFill>
              <a:latin typeface="Arial Rounded MT Bold" panose="020F0704030504030204" pitchFamily="34" charset="0"/>
            </a:endParaRPr>
          </a:p>
          <a:p>
            <a:endParaRPr lang="nl-BE" sz="2400" dirty="0">
              <a:latin typeface="Arial Rounded MT Bold" panose="020F0704030504030204" pitchFamily="34" charset="0"/>
            </a:endParaRPr>
          </a:p>
        </p:txBody>
      </p:sp>
      <p:sp>
        <p:nvSpPr>
          <p:cNvPr id="9" name="Tekstvak 8"/>
          <p:cNvSpPr txBox="1"/>
          <p:nvPr/>
        </p:nvSpPr>
        <p:spPr>
          <a:xfrm>
            <a:off x="1145730" y="5301208"/>
            <a:ext cx="6654992" cy="1323439"/>
          </a:xfrm>
          <a:prstGeom prst="rect">
            <a:avLst/>
          </a:prstGeom>
          <a:noFill/>
        </p:spPr>
        <p:txBody>
          <a:bodyPr wrap="square" rtlCol="0">
            <a:spAutoFit/>
          </a:bodyPr>
          <a:lstStyle/>
          <a:p>
            <a:r>
              <a:rPr lang="nl-BE" sz="2000" dirty="0" smtClean="0">
                <a:latin typeface="Arial Rounded MT Bold" panose="020F0704030504030204" pitchFamily="34" charset="0"/>
              </a:rPr>
              <a:t>“</a:t>
            </a:r>
            <a:r>
              <a:rPr lang="nl-BE" sz="2000" i="1" dirty="0" smtClean="0">
                <a:latin typeface="Arial Rounded MT Bold" panose="020F0704030504030204" pitchFamily="34" charset="0"/>
              </a:rPr>
              <a:t>We zien jullie gedrevenheid. Jullie weten waar jullie met bezig zijn. </a:t>
            </a:r>
            <a:br>
              <a:rPr lang="nl-BE" sz="2000" i="1" dirty="0" smtClean="0">
                <a:latin typeface="Arial Rounded MT Bold" panose="020F0704030504030204" pitchFamily="34" charset="0"/>
              </a:rPr>
            </a:br>
            <a:r>
              <a:rPr lang="nl-BE" sz="2000" i="1" dirty="0" smtClean="0">
                <a:latin typeface="Arial Rounded MT Bold" panose="020F0704030504030204" pitchFamily="34" charset="0"/>
              </a:rPr>
              <a:t>Wij zijn heel positief!</a:t>
            </a:r>
            <a:br>
              <a:rPr lang="nl-BE" sz="2000" i="1" dirty="0" smtClean="0">
                <a:latin typeface="Arial Rounded MT Bold" panose="020F0704030504030204" pitchFamily="34" charset="0"/>
              </a:rPr>
            </a:br>
            <a:r>
              <a:rPr lang="nl-BE" sz="2000" i="1" dirty="0" smtClean="0">
                <a:latin typeface="Arial Rounded MT Bold" panose="020F0704030504030204" pitchFamily="34" charset="0"/>
              </a:rPr>
              <a:t>Een groot compliment voor de zorg jullie leveren”</a:t>
            </a:r>
            <a:endParaRPr lang="nl-BE" sz="2000" dirty="0">
              <a:latin typeface="Arial Rounded MT Bold" panose="020F0704030504030204" pitchFamily="34" charset="0"/>
            </a:endParaRPr>
          </a:p>
        </p:txBody>
      </p:sp>
    </p:spTree>
    <p:extLst>
      <p:ext uri="{BB962C8B-B14F-4D97-AF65-F5344CB8AC3E}">
        <p14:creationId xmlns:p14="http://schemas.microsoft.com/office/powerpoint/2010/main" xmlns="" val="1168155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817183"/>
          </a:xfrm>
        </p:spPr>
        <p:txBody>
          <a:bodyPr>
            <a:normAutofit/>
          </a:bodyPr>
          <a:lstStyle/>
          <a:p>
            <a:pPr algn="l"/>
            <a:r>
              <a:rPr lang="nl-NL" sz="3100" dirty="0" smtClean="0">
                <a:solidFill>
                  <a:schemeClr val="tx2"/>
                </a:solidFill>
                <a:latin typeface="Arial Rounded MT Bold" panose="020F0704030504030204" pitchFamily="34" charset="0"/>
                <a:cs typeface="Arial" pitchFamily="34" charset="0"/>
              </a:rPr>
              <a:t>Overzicht per norm op alle niveaus</a:t>
            </a:r>
            <a:endParaRPr lang="en-US" dirty="0">
              <a:solidFill>
                <a:srgbClr val="FF0000"/>
              </a:solidFill>
              <a:latin typeface="Arial Rounded MT Bold" panose="020F0704030504030204" pitchFamily="34" charset="0"/>
            </a:endParaRPr>
          </a:p>
        </p:txBody>
      </p:sp>
      <p:sp>
        <p:nvSpPr>
          <p:cNvPr id="3" name="Tijdelijke aanduiding voor inhoud 2"/>
          <p:cNvSpPr>
            <a:spLocks noGrp="1"/>
          </p:cNvSpPr>
          <p:nvPr>
            <p:ph idx="1"/>
          </p:nvPr>
        </p:nvSpPr>
        <p:spPr>
          <a:xfrm>
            <a:off x="457200" y="1417638"/>
            <a:ext cx="8229600" cy="4708525"/>
          </a:xfrm>
        </p:spPr>
        <p:txBody>
          <a:bodyPr>
            <a:normAutofit/>
          </a:bodyPr>
          <a:lstStyle/>
          <a:p>
            <a:pPr>
              <a:lnSpc>
                <a:spcPct val="80000"/>
              </a:lnSpc>
              <a:buNone/>
            </a:pPr>
            <a:endParaRPr lang="nl-NL" sz="2400" dirty="0" smtClean="0">
              <a:solidFill>
                <a:srgbClr val="FF3300"/>
              </a:solidFill>
              <a:latin typeface="Arial" charset="0"/>
            </a:endParaRPr>
          </a:p>
          <a:p>
            <a:pPr>
              <a:lnSpc>
                <a:spcPct val="80000"/>
              </a:lnSpc>
              <a:buNone/>
            </a:pPr>
            <a:endParaRPr lang="nl-NL" sz="2400" dirty="0" smtClean="0">
              <a:solidFill>
                <a:srgbClr val="FF3300"/>
              </a:solidFill>
              <a:latin typeface="Arial" charset="0"/>
            </a:endParaRPr>
          </a:p>
          <a:p>
            <a:pPr>
              <a:lnSpc>
                <a:spcPct val="80000"/>
              </a:lnSpc>
              <a:buNone/>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p:txBody>
      </p:sp>
      <p:pic>
        <p:nvPicPr>
          <p:cNvPr id="4" name="Afbeelding 3"/>
          <p:cNvPicPr>
            <a:picLocks noChangeAspect="1"/>
          </p:cNvPicPr>
          <p:nvPr/>
        </p:nvPicPr>
        <p:blipFill>
          <a:blip r:embed="rId2" cstate="print"/>
          <a:stretch>
            <a:fillRect/>
          </a:stretch>
        </p:blipFill>
        <p:spPr>
          <a:xfrm>
            <a:off x="1289303" y="829271"/>
            <a:ext cx="5845469" cy="5041177"/>
          </a:xfrm>
          <a:prstGeom prst="rect">
            <a:avLst/>
          </a:prstGeom>
        </p:spPr>
      </p:pic>
    </p:spTree>
    <p:extLst>
      <p:ext uri="{BB962C8B-B14F-4D97-AF65-F5344CB8AC3E}">
        <p14:creationId xmlns:p14="http://schemas.microsoft.com/office/powerpoint/2010/main" xmlns="" val="18609677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0174"/>
            <a:ext cx="8229600" cy="817183"/>
          </a:xfrm>
        </p:spPr>
        <p:txBody>
          <a:bodyPr>
            <a:normAutofit/>
          </a:bodyPr>
          <a:lstStyle/>
          <a:p>
            <a:pPr algn="l"/>
            <a:r>
              <a:rPr lang="nl-NL" sz="3100" dirty="0" smtClean="0">
                <a:solidFill>
                  <a:schemeClr val="tx2"/>
                </a:solidFill>
                <a:latin typeface="Arial Rounded MT Bold" panose="020F0704030504030204" pitchFamily="34" charset="0"/>
                <a:cs typeface="Arial" pitchFamily="34" charset="0"/>
              </a:rPr>
              <a:t>Kwaliteitsdimensies op alle niveaus</a:t>
            </a:r>
            <a:endParaRPr lang="en-US" dirty="0">
              <a:latin typeface="Arial Rounded MT Bold" panose="020F0704030504030204" pitchFamily="34" charset="0"/>
            </a:endParaRPr>
          </a:p>
        </p:txBody>
      </p:sp>
      <p:sp>
        <p:nvSpPr>
          <p:cNvPr id="3" name="Tijdelijke aanduiding voor inhoud 2"/>
          <p:cNvSpPr>
            <a:spLocks noGrp="1"/>
          </p:cNvSpPr>
          <p:nvPr>
            <p:ph idx="1"/>
          </p:nvPr>
        </p:nvSpPr>
        <p:spPr>
          <a:xfrm>
            <a:off x="566382" y="1417638"/>
            <a:ext cx="8229600" cy="4708525"/>
          </a:xfrm>
        </p:spPr>
        <p:txBody>
          <a:bodyPr>
            <a:normAutofit/>
          </a:bodyPr>
          <a:lstStyle/>
          <a:p>
            <a:pPr>
              <a:lnSpc>
                <a:spcPct val="80000"/>
              </a:lnSpc>
              <a:buFont typeface="Arial" pitchFamily="34" charset="0"/>
              <a:buChar char="•"/>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a:p>
            <a:pPr>
              <a:lnSpc>
                <a:spcPct val="80000"/>
              </a:lnSpc>
              <a:buFont typeface="Arial" pitchFamily="34" charset="0"/>
              <a:buChar char="•"/>
            </a:pPr>
            <a:endParaRPr lang="nl-NL" sz="2400" dirty="0" smtClean="0">
              <a:solidFill>
                <a:srgbClr val="FF3300"/>
              </a:solidFill>
              <a:latin typeface="Arial" charset="0"/>
            </a:endParaRPr>
          </a:p>
        </p:txBody>
      </p:sp>
      <p:pic>
        <p:nvPicPr>
          <p:cNvPr id="4" name="Afbeelding 3"/>
          <p:cNvPicPr>
            <a:picLocks noChangeAspect="1"/>
          </p:cNvPicPr>
          <p:nvPr/>
        </p:nvPicPr>
        <p:blipFill>
          <a:blip r:embed="rId2" cstate="print"/>
          <a:stretch>
            <a:fillRect/>
          </a:stretch>
        </p:blipFill>
        <p:spPr>
          <a:xfrm>
            <a:off x="1273778" y="1484207"/>
            <a:ext cx="6596444" cy="3889585"/>
          </a:xfrm>
          <a:prstGeom prst="rect">
            <a:avLst/>
          </a:prstGeom>
        </p:spPr>
      </p:pic>
    </p:spTree>
    <p:extLst>
      <p:ext uri="{BB962C8B-B14F-4D97-AF65-F5344CB8AC3E}">
        <p14:creationId xmlns:p14="http://schemas.microsoft.com/office/powerpoint/2010/main" xmlns="" val="1073851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95536" y="764704"/>
            <a:ext cx="8208912" cy="3416320"/>
          </a:xfrm>
          <a:prstGeom prst="rect">
            <a:avLst/>
          </a:prstGeom>
          <a:noFill/>
        </p:spPr>
        <p:txBody>
          <a:bodyPr wrap="square" rtlCol="0">
            <a:spAutoFit/>
          </a:bodyPr>
          <a:lstStyle/>
          <a:p>
            <a:r>
              <a:rPr lang="nl-BE" dirty="0" smtClean="0">
                <a:latin typeface="Arial Rounded MT Bold" panose="020F0704030504030204" pitchFamily="34" charset="0"/>
              </a:rPr>
              <a:t>Stelling 13: </a:t>
            </a:r>
          </a:p>
          <a:p>
            <a:endParaRPr lang="nl-BE" dirty="0" smtClean="0">
              <a:latin typeface="Arial Rounded MT Bold" panose="020F0704030504030204" pitchFamily="34" charset="0"/>
            </a:endParaRPr>
          </a:p>
          <a:p>
            <a:r>
              <a:rPr lang="nl-BE" dirty="0" smtClean="0">
                <a:latin typeface="Arial Rounded MT Bold" panose="020F0704030504030204" pitchFamily="34" charset="0"/>
              </a:rPr>
              <a:t>Nood aan een helikoptervisie én </a:t>
            </a:r>
            <a:br>
              <a:rPr lang="nl-BE" dirty="0" smtClean="0">
                <a:latin typeface="Arial Rounded MT Bold" panose="020F0704030504030204" pitchFamily="34" charset="0"/>
              </a:rPr>
            </a:br>
            <a:r>
              <a:rPr lang="nl-BE" dirty="0" smtClean="0">
                <a:latin typeface="Arial Rounded MT Bold" panose="020F0704030504030204" pitchFamily="34" charset="0"/>
              </a:rPr>
              <a:t>een lange termijn strategie</a:t>
            </a:r>
          </a:p>
          <a:p>
            <a:endParaRPr lang="nl-BE" dirty="0">
              <a:latin typeface="Arial Rounded MT Bold" panose="020F0704030504030204" pitchFamily="34" charset="0"/>
            </a:endParaRPr>
          </a:p>
          <a:p>
            <a:r>
              <a:rPr lang="nl-BE" dirty="0" smtClean="0">
                <a:latin typeface="Arial Rounded MT Bold" panose="020F0704030504030204" pitchFamily="34" charset="0"/>
              </a:rPr>
              <a:t>Vandaag grote rechtsonzekerheid</a:t>
            </a:r>
          </a:p>
        </p:txBody>
      </p:sp>
    </p:spTree>
    <p:extLst>
      <p:ext uri="{BB962C8B-B14F-4D97-AF65-F5344CB8AC3E}">
        <p14:creationId xmlns:p14="http://schemas.microsoft.com/office/powerpoint/2010/main" xmlns="" val="121309474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2" cstate="print"/>
          <a:stretch>
            <a:fillRect/>
          </a:stretch>
        </p:blipFill>
        <p:spPr>
          <a:xfrm>
            <a:off x="2843808" y="116632"/>
            <a:ext cx="5616624" cy="5693401"/>
          </a:xfrm>
          <a:prstGeom prst="rect">
            <a:avLst/>
          </a:prstGeom>
        </p:spPr>
      </p:pic>
    </p:spTree>
    <p:extLst>
      <p:ext uri="{BB962C8B-B14F-4D97-AF65-F5344CB8AC3E}">
        <p14:creationId xmlns:p14="http://schemas.microsoft.com/office/powerpoint/2010/main" xmlns="" val="3286310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23156" y="548680"/>
            <a:ext cx="8784976" cy="4524315"/>
          </a:xfrm>
          <a:prstGeom prst="rect">
            <a:avLst/>
          </a:prstGeom>
          <a:noFill/>
        </p:spPr>
        <p:txBody>
          <a:bodyPr wrap="square" rtlCol="0">
            <a:spAutoFit/>
          </a:bodyPr>
          <a:lstStyle/>
          <a:p>
            <a:r>
              <a:rPr lang="nl-BE" sz="3200" dirty="0" smtClean="0">
                <a:latin typeface="Arial Rounded MT Bold" panose="020F0704030504030204" pitchFamily="34" charset="0"/>
              </a:rPr>
              <a:t>Stelling 1: </a:t>
            </a:r>
          </a:p>
          <a:p>
            <a:endParaRPr lang="nl-BE" sz="3200" dirty="0" smtClean="0">
              <a:latin typeface="Arial Rounded MT Bold" panose="020F0704030504030204" pitchFamily="34" charset="0"/>
            </a:endParaRPr>
          </a:p>
          <a:p>
            <a:r>
              <a:rPr lang="nl-BE" sz="3200" dirty="0" smtClean="0">
                <a:latin typeface="Arial Rounded MT Bold" panose="020F0704030504030204" pitchFamily="34" charset="0"/>
              </a:rPr>
              <a:t>Beperk uw aanbod tot wat je goed kan doen</a:t>
            </a:r>
          </a:p>
          <a:p>
            <a:r>
              <a:rPr lang="nl-BE" sz="3200" dirty="0">
                <a:latin typeface="Arial Rounded MT Bold" panose="020F0704030504030204" pitchFamily="34" charset="0"/>
              </a:rPr>
              <a:t>e</a:t>
            </a:r>
            <a:r>
              <a:rPr lang="nl-BE" sz="3200" dirty="0" smtClean="0">
                <a:latin typeface="Arial Rounded MT Bold" panose="020F0704030504030204" pitchFamily="34" charset="0"/>
              </a:rPr>
              <a:t>n doe de andere dingen niet…</a:t>
            </a:r>
          </a:p>
          <a:p>
            <a:r>
              <a:rPr lang="nl-BE" sz="3200" dirty="0" smtClean="0">
                <a:latin typeface="Arial Rounded MT Bold" panose="020F0704030504030204" pitchFamily="34" charset="0"/>
              </a:rPr>
              <a:t>en wees daarin duidelijk naar de buitenwereld</a:t>
            </a:r>
          </a:p>
          <a:p>
            <a:r>
              <a:rPr lang="nl-BE" sz="3200" dirty="0" smtClean="0">
                <a:latin typeface="Arial Rounded MT Bold" panose="020F0704030504030204" pitchFamily="34" charset="0"/>
              </a:rPr>
              <a:t>maar de toekomstige netwerken gaan </a:t>
            </a:r>
          </a:p>
          <a:p>
            <a:r>
              <a:rPr lang="nl-BE" sz="3200" dirty="0" smtClean="0">
                <a:latin typeface="Arial Rounded MT Bold" panose="020F0704030504030204" pitchFamily="34" charset="0"/>
              </a:rPr>
              <a:t>een dubbele concurrentie organiseren ook </a:t>
            </a:r>
          </a:p>
          <a:p>
            <a:r>
              <a:rPr lang="nl-BE" sz="3200" dirty="0" smtClean="0">
                <a:latin typeface="Arial Rounded MT Bold" panose="020F0704030504030204" pitchFamily="34" charset="0"/>
              </a:rPr>
              <a:t>al is dit wellicht niet de bedoeling…..</a:t>
            </a:r>
            <a:endParaRPr lang="nl-BE" sz="3200" dirty="0">
              <a:latin typeface="Arial Rounded MT Bold" panose="020F0704030504030204" pitchFamily="34" charset="0"/>
            </a:endParaRPr>
          </a:p>
        </p:txBody>
      </p:sp>
    </p:spTree>
    <p:extLst>
      <p:ext uri="{BB962C8B-B14F-4D97-AF65-F5344CB8AC3E}">
        <p14:creationId xmlns:p14="http://schemas.microsoft.com/office/powerpoint/2010/main" xmlns="" val="111311737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 Box 2"/>
          <p:cNvSpPr txBox="1">
            <a:spLocks noChangeArrowheads="1"/>
          </p:cNvSpPr>
          <p:nvPr/>
        </p:nvSpPr>
        <p:spPr bwMode="auto">
          <a:xfrm>
            <a:off x="1403351" y="6092826"/>
            <a:ext cx="72458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nl-NL" altLang="nl-BE" sz="3200" dirty="0">
                <a:solidFill>
                  <a:srgbClr val="FF0000"/>
                </a:solidFill>
                <a:latin typeface="Arial" panose="020B0604020202020204" pitchFamily="34" charset="0"/>
                <a:cs typeface="Arial" panose="020B0604020202020204" pitchFamily="34" charset="0"/>
              </a:rPr>
              <a:t>Synthese: Plan </a:t>
            </a:r>
            <a:r>
              <a:rPr lang="nl-NL" altLang="nl-BE" sz="3200" dirty="0" smtClean="0">
                <a:solidFill>
                  <a:srgbClr val="FF0000"/>
                </a:solidFill>
                <a:latin typeface="Arial" panose="020B0604020202020204" pitchFamily="34" charset="0"/>
                <a:cs typeface="Arial" panose="020B0604020202020204" pitchFamily="34" charset="0"/>
              </a:rPr>
              <a:t>2020, </a:t>
            </a:r>
            <a:r>
              <a:rPr lang="nl-NL" altLang="nl-BE" sz="3200" dirty="0">
                <a:solidFill>
                  <a:srgbClr val="FF0000"/>
                </a:solidFill>
                <a:latin typeface="Arial" panose="020B0604020202020204" pitchFamily="34" charset="0"/>
                <a:cs typeface="Arial" panose="020B0604020202020204" pitchFamily="34" charset="0"/>
              </a:rPr>
              <a:t>definitieve versie</a:t>
            </a:r>
            <a:endParaRPr lang="en-GB" altLang="nl-BE" sz="3200" dirty="0">
              <a:solidFill>
                <a:srgbClr val="FF0000"/>
              </a:solidFill>
              <a:latin typeface="Arial" panose="020B0604020202020204" pitchFamily="34" charset="0"/>
              <a:cs typeface="Arial" panose="020B0604020202020204" pitchFamily="34" charset="0"/>
            </a:endParaRPr>
          </a:p>
        </p:txBody>
      </p:sp>
      <p:sp>
        <p:nvSpPr>
          <p:cNvPr id="12292" name="Oval 3"/>
          <p:cNvSpPr>
            <a:spLocks noChangeArrowheads="1"/>
          </p:cNvSpPr>
          <p:nvPr/>
        </p:nvSpPr>
        <p:spPr bwMode="auto">
          <a:xfrm>
            <a:off x="250826" y="116457"/>
            <a:ext cx="1728887" cy="50423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smtClean="0">
                <a:solidFill>
                  <a:srgbClr val="EEECE1"/>
                </a:solidFill>
                <a:latin typeface="Arial" panose="020B0604020202020204" pitchFamily="34" charset="0"/>
                <a:cs typeface="Arial" panose="020B0604020202020204" pitchFamily="34" charset="0"/>
              </a:rPr>
              <a:t>4 + 2 werkpunten/ </a:t>
            </a:r>
          </a:p>
          <a:p>
            <a:pPr algn="ctr" eaLnBrk="1" fontAlgn="auto" hangingPunct="1">
              <a:spcBef>
                <a:spcPts val="0"/>
              </a:spcBef>
              <a:spcAft>
                <a:spcPts val="0"/>
              </a:spcAft>
            </a:pPr>
            <a:r>
              <a:rPr lang="nl-BE" altLang="nl-BE" sz="1200" dirty="0" smtClean="0">
                <a:solidFill>
                  <a:srgbClr val="EEECE1"/>
                </a:solidFill>
                <a:latin typeface="Arial" panose="020B0604020202020204" pitchFamily="34" charset="0"/>
                <a:cs typeface="Arial" panose="020B0604020202020204" pitchFamily="34" charset="0"/>
              </a:rPr>
              <a:t>4 sterkten </a:t>
            </a:r>
          </a:p>
        </p:txBody>
      </p:sp>
      <p:sp>
        <p:nvSpPr>
          <p:cNvPr id="12293" name="Oval 4"/>
          <p:cNvSpPr>
            <a:spLocks noChangeArrowheads="1"/>
          </p:cNvSpPr>
          <p:nvPr/>
        </p:nvSpPr>
        <p:spPr bwMode="auto">
          <a:xfrm>
            <a:off x="6701134" y="11222"/>
            <a:ext cx="1871663" cy="591095"/>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a:solidFill>
                  <a:srgbClr val="EEECE1"/>
                </a:solidFill>
                <a:latin typeface="Arial" panose="020B0604020202020204" pitchFamily="34" charset="0"/>
                <a:cs typeface="Arial" panose="020B0604020202020204" pitchFamily="34" charset="0"/>
              </a:rPr>
              <a:t>Kwaliteitsdecreet/ </a:t>
            </a:r>
          </a:p>
          <a:p>
            <a:pPr algn="ctr" eaLnBrk="1" fontAlgn="auto" hangingPunct="1">
              <a:spcBef>
                <a:spcPts val="0"/>
              </a:spcBef>
              <a:spcAft>
                <a:spcPts val="0"/>
              </a:spcAft>
            </a:pPr>
            <a:r>
              <a:rPr lang="nl-BE" altLang="nl-BE" sz="1200" dirty="0">
                <a:solidFill>
                  <a:srgbClr val="EEECE1"/>
                </a:solidFill>
                <a:latin typeface="Arial" panose="020B0604020202020204" pitchFamily="34" charset="0"/>
                <a:cs typeface="Arial" panose="020B0604020202020204" pitchFamily="34" charset="0"/>
              </a:rPr>
              <a:t>patiëntveiligheid</a:t>
            </a:r>
            <a:endParaRPr lang="nl-NL" altLang="nl-BE" sz="1200" dirty="0">
              <a:solidFill>
                <a:srgbClr val="EEECE1"/>
              </a:solidFill>
              <a:latin typeface="Arial" panose="020B0604020202020204" pitchFamily="34" charset="0"/>
              <a:cs typeface="Arial" panose="020B0604020202020204" pitchFamily="34" charset="0"/>
            </a:endParaRPr>
          </a:p>
        </p:txBody>
      </p:sp>
      <p:sp>
        <p:nvSpPr>
          <p:cNvPr id="12294" name="Oval 5"/>
          <p:cNvSpPr>
            <a:spLocks noChangeArrowheads="1"/>
          </p:cNvSpPr>
          <p:nvPr/>
        </p:nvSpPr>
        <p:spPr bwMode="auto">
          <a:xfrm>
            <a:off x="2483769" y="126379"/>
            <a:ext cx="1485900" cy="36078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smtClean="0">
                <a:solidFill>
                  <a:srgbClr val="EEECE1"/>
                </a:solidFill>
                <a:latin typeface="Arial" panose="020B0604020202020204" pitchFamily="34" charset="0"/>
                <a:cs typeface="Arial" panose="020B0604020202020204" pitchFamily="34" charset="0"/>
              </a:rPr>
              <a:t>Nalevingstoezicht</a:t>
            </a:r>
            <a:endParaRPr lang="nl-BE" altLang="nl-BE" sz="1200" dirty="0">
              <a:solidFill>
                <a:srgbClr val="EEECE1"/>
              </a:solidFill>
              <a:latin typeface="Arial" panose="020B0604020202020204" pitchFamily="34" charset="0"/>
              <a:cs typeface="Arial" panose="020B0604020202020204" pitchFamily="34" charset="0"/>
            </a:endParaRPr>
          </a:p>
        </p:txBody>
      </p:sp>
      <p:sp>
        <p:nvSpPr>
          <p:cNvPr id="12295" name="Oval 6"/>
          <p:cNvSpPr>
            <a:spLocks noChangeArrowheads="1"/>
          </p:cNvSpPr>
          <p:nvPr/>
        </p:nvSpPr>
        <p:spPr bwMode="auto">
          <a:xfrm>
            <a:off x="2617789" y="5300664"/>
            <a:ext cx="3898900" cy="720725"/>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2000" dirty="0">
                <a:solidFill>
                  <a:srgbClr val="EEECE1"/>
                </a:solidFill>
                <a:latin typeface="Arial" panose="020B0604020202020204" pitchFamily="34" charset="0"/>
                <a:cs typeface="Arial" panose="020B0604020202020204" pitchFamily="34" charset="0"/>
              </a:rPr>
              <a:t>TOETSING </a:t>
            </a:r>
          </a:p>
          <a:p>
            <a:pPr algn="ctr" eaLnBrk="1" fontAlgn="auto" hangingPunct="1">
              <a:spcBef>
                <a:spcPts val="0"/>
              </a:spcBef>
              <a:spcAft>
                <a:spcPts val="0"/>
              </a:spcAft>
            </a:pPr>
            <a:r>
              <a:rPr lang="nl-BE" altLang="nl-BE" sz="2000" dirty="0" smtClean="0">
                <a:solidFill>
                  <a:srgbClr val="EEECE1"/>
                </a:solidFill>
                <a:latin typeface="Arial" panose="020B0604020202020204" pitchFamily="34" charset="0"/>
                <a:cs typeface="Arial" panose="020B0604020202020204" pitchFamily="34" charset="0"/>
              </a:rPr>
              <a:t>2020</a:t>
            </a:r>
            <a:endParaRPr lang="nl-NL" altLang="nl-BE" sz="2000" dirty="0">
              <a:solidFill>
                <a:srgbClr val="EEECE1"/>
              </a:solidFill>
              <a:latin typeface="Arial" panose="020B0604020202020204" pitchFamily="34" charset="0"/>
              <a:cs typeface="Arial" panose="020B0604020202020204" pitchFamily="34" charset="0"/>
            </a:endParaRPr>
          </a:p>
        </p:txBody>
      </p:sp>
      <p:sp>
        <p:nvSpPr>
          <p:cNvPr id="310279" name="Text Box 7"/>
          <p:cNvSpPr txBox="1">
            <a:spLocks noChangeArrowheads="1"/>
          </p:cNvSpPr>
          <p:nvPr/>
        </p:nvSpPr>
        <p:spPr bwMode="auto">
          <a:xfrm>
            <a:off x="6531584" y="613919"/>
            <a:ext cx="2636837" cy="5124480"/>
          </a:xfrm>
          <a:prstGeom prst="rect">
            <a:avLst/>
          </a:prstGeom>
          <a:noFill/>
          <a:ln w="9525">
            <a:noFill/>
            <a:miter lim="800000"/>
            <a:headEnd/>
            <a:tailEnd/>
          </a:ln>
        </p:spPr>
        <p:txBody>
          <a:bodyPr>
            <a:spAutoFit/>
          </a:bodyPr>
          <a:lstStyle/>
          <a:p>
            <a:pPr marL="190500" indent="-171450" fontAlgn="auto">
              <a:spcBef>
                <a:spcPts val="0"/>
              </a:spcBef>
              <a:spcAft>
                <a:spcPts val="0"/>
              </a:spcAft>
              <a:defRPr/>
            </a:pPr>
            <a:r>
              <a:rPr lang="nl-BE" sz="1100" dirty="0" smtClean="0">
                <a:solidFill>
                  <a:prstClr val="black"/>
                </a:solidFill>
                <a:latin typeface="Arial" panose="020B0604020202020204" pitchFamily="34" charset="0"/>
                <a:cs typeface="Arial" panose="020B0604020202020204" pitchFamily="34" charset="0"/>
              </a:rPr>
              <a:t>Kwaliteitshandboek</a:t>
            </a:r>
            <a:endParaRPr lang="nl-BE" sz="1100" dirty="0">
              <a:solidFill>
                <a:prstClr val="black"/>
              </a:solidFill>
              <a:latin typeface="Arial" panose="020B0604020202020204" pitchFamily="34" charset="0"/>
              <a:cs typeface="Arial" panose="020B0604020202020204" pitchFamily="34" charset="0"/>
            </a:endParaRPr>
          </a:p>
          <a:p>
            <a:pPr marL="190500" indent="-171450" fontAlgn="auto">
              <a:spcBef>
                <a:spcPts val="300"/>
              </a:spcBef>
              <a:spcAft>
                <a:spcPts val="0"/>
              </a:spcAft>
              <a:buFontTx/>
              <a:buChar char="•"/>
              <a:defRPr/>
            </a:pPr>
            <a:r>
              <a:rPr lang="nl-BE" sz="1100" dirty="0" smtClean="0">
                <a:solidFill>
                  <a:prstClr val="black"/>
                </a:solidFill>
                <a:latin typeface="Arial" panose="020B0604020202020204" pitchFamily="34" charset="0"/>
                <a:cs typeface="Arial" panose="020B0604020202020204" pitchFamily="34" charset="0"/>
              </a:rPr>
              <a:t>Onderhoud </a:t>
            </a:r>
            <a:r>
              <a:rPr lang="nl-BE" sz="1100" dirty="0">
                <a:solidFill>
                  <a:prstClr val="black"/>
                </a:solidFill>
                <a:latin typeface="Arial" panose="020B0604020202020204" pitchFamily="34" charset="0"/>
                <a:cs typeface="Arial" panose="020B0604020202020204" pitchFamily="34" charset="0"/>
              </a:rPr>
              <a:t>bedden</a:t>
            </a:r>
          </a:p>
          <a:p>
            <a:pPr marL="190500" indent="-171450" fontAlgn="auto">
              <a:spcBef>
                <a:spcPts val="0"/>
              </a:spcBef>
              <a:spcAft>
                <a:spcPts val="0"/>
              </a:spcAft>
              <a:buFontTx/>
              <a:buChar char="•"/>
              <a:defRPr/>
            </a:pPr>
            <a:r>
              <a:rPr lang="nl-BE" sz="1100" dirty="0">
                <a:solidFill>
                  <a:srgbClr val="FF0000"/>
                </a:solidFill>
                <a:latin typeface="Arial" panose="020B0604020202020204" pitchFamily="34" charset="0"/>
                <a:cs typeface="Arial" panose="020B0604020202020204" pitchFamily="34" charset="0"/>
              </a:rPr>
              <a:t>Evaluatie medisch voorschrift</a:t>
            </a:r>
          </a:p>
          <a:p>
            <a:pPr marL="190500" indent="-171450" fontAlgn="auto">
              <a:spcBef>
                <a:spcPts val="0"/>
              </a:spcBef>
              <a:spcAft>
                <a:spcPts val="0"/>
              </a:spcAft>
              <a:buFontTx/>
              <a:buChar char="•"/>
              <a:defRPr/>
            </a:pPr>
            <a:r>
              <a:rPr lang="nl-BE" sz="1100" dirty="0" err="1" smtClean="0">
                <a:solidFill>
                  <a:prstClr val="black"/>
                </a:solidFill>
                <a:latin typeface="Arial" panose="020B0604020202020204" pitchFamily="34" charset="0"/>
                <a:cs typeface="Arial" panose="020B0604020202020204" pitchFamily="34" charset="0"/>
              </a:rPr>
              <a:t>Patiëntentevredenheid</a:t>
            </a:r>
            <a:r>
              <a:rPr lang="nl-BE" sz="1100" dirty="0" smtClean="0">
                <a:solidFill>
                  <a:prstClr val="black"/>
                </a:solidFill>
                <a:latin typeface="Arial" panose="020B0604020202020204" pitchFamily="34" charset="0"/>
                <a:cs typeface="Arial" panose="020B0604020202020204" pitchFamily="34" charset="0"/>
              </a:rPr>
              <a:t>: </a:t>
            </a:r>
            <a:r>
              <a:rPr lang="nl-BE" sz="1100" dirty="0" smtClean="0">
                <a:solidFill>
                  <a:srgbClr val="FF0000"/>
                </a:solidFill>
                <a:latin typeface="Arial" panose="020B0604020202020204" pitchFamily="34" charset="0"/>
                <a:cs typeface="Arial" panose="020B0604020202020204" pitchFamily="34" charset="0"/>
              </a:rPr>
              <a:t>beloproepen</a:t>
            </a:r>
            <a:r>
              <a:rPr lang="nl-BE" sz="1100" dirty="0">
                <a:solidFill>
                  <a:srgbClr val="FF0000"/>
                </a:solidFill>
                <a:latin typeface="Arial" panose="020B0604020202020204" pitchFamily="34" charset="0"/>
                <a:cs typeface="Arial" panose="020B0604020202020204" pitchFamily="34" charset="0"/>
              </a:rPr>
              <a:t>, informatie RX</a:t>
            </a:r>
          </a:p>
          <a:p>
            <a:pPr marL="190500" indent="-171450" fontAlgn="auto">
              <a:spcBef>
                <a:spcPts val="0"/>
              </a:spcBef>
              <a:spcAft>
                <a:spcPts val="0"/>
              </a:spcAft>
              <a:defRPr/>
            </a:pPr>
            <a:r>
              <a:rPr lang="nl-BE" sz="1100" dirty="0" smtClean="0">
                <a:solidFill>
                  <a:prstClr val="black"/>
                </a:solidFill>
                <a:latin typeface="Arial" panose="020B0604020202020204" pitchFamily="34" charset="0"/>
                <a:cs typeface="Arial" panose="020B0604020202020204" pitchFamily="34" charset="0"/>
              </a:rPr>
              <a:t>Patiëntveiligheid</a:t>
            </a:r>
            <a:endParaRPr lang="nl-BE" sz="1100" dirty="0">
              <a:solidFill>
                <a:prstClr val="black"/>
              </a:solidFill>
              <a:latin typeface="Arial" panose="020B0604020202020204" pitchFamily="34" charset="0"/>
              <a:cs typeface="Arial" panose="020B0604020202020204" pitchFamily="34" charset="0"/>
            </a:endParaRPr>
          </a:p>
          <a:p>
            <a:pPr marL="190500" indent="-171450" fontAlgn="auto">
              <a:spcBef>
                <a:spcPts val="300"/>
              </a:spcBef>
              <a:spcAft>
                <a:spcPts val="0"/>
              </a:spcAft>
              <a:buFontTx/>
              <a:buChar char="•"/>
              <a:defRPr/>
            </a:pPr>
            <a:r>
              <a:rPr lang="nl-BE" sz="1100" dirty="0">
                <a:solidFill>
                  <a:prstClr val="black"/>
                </a:solidFill>
                <a:latin typeface="Arial" panose="020B0604020202020204" pitchFamily="34" charset="0"/>
                <a:cs typeface="Arial" panose="020B0604020202020204" pitchFamily="34" charset="0"/>
              </a:rPr>
              <a:t>FOBO-commissie voor medici</a:t>
            </a:r>
          </a:p>
          <a:p>
            <a:pPr marL="190500" indent="-171450" fontAlgn="auto">
              <a:spcBef>
                <a:spcPts val="300"/>
              </a:spcBef>
              <a:spcAft>
                <a:spcPts val="0"/>
              </a:spcAft>
              <a:buFontTx/>
              <a:buChar char="•"/>
              <a:defRPr/>
            </a:pPr>
            <a:r>
              <a:rPr lang="nl-BE" sz="1100" dirty="0" smtClean="0">
                <a:solidFill>
                  <a:srgbClr val="FF0000"/>
                </a:solidFill>
                <a:latin typeface="Arial" panose="020B0604020202020204" pitchFamily="34" charset="0"/>
                <a:cs typeface="Arial" panose="020B0604020202020204" pitchFamily="34" charset="0"/>
              </a:rPr>
              <a:t>Feedback </a:t>
            </a:r>
            <a:r>
              <a:rPr lang="nl-BE" sz="1100" dirty="0">
                <a:solidFill>
                  <a:srgbClr val="FF0000"/>
                </a:solidFill>
                <a:latin typeface="Arial" panose="020B0604020202020204" pitchFamily="34" charset="0"/>
                <a:cs typeface="Arial" panose="020B0604020202020204" pitchFamily="34" charset="0"/>
              </a:rPr>
              <a:t>FOBO-adviezen</a:t>
            </a:r>
          </a:p>
          <a:p>
            <a:pPr marL="190500" indent="-171450" fontAlgn="auto">
              <a:spcBef>
                <a:spcPts val="300"/>
              </a:spcBef>
              <a:spcAft>
                <a:spcPts val="0"/>
              </a:spcAft>
              <a:buFontTx/>
              <a:buChar char="•"/>
              <a:defRPr/>
            </a:pPr>
            <a:r>
              <a:rPr lang="nl-BE" sz="1100" dirty="0">
                <a:solidFill>
                  <a:prstClr val="black"/>
                </a:solidFill>
                <a:latin typeface="Arial" panose="020B0604020202020204" pitchFamily="34" charset="0"/>
                <a:cs typeface="Arial" panose="020B0604020202020204" pitchFamily="34" charset="0"/>
              </a:rPr>
              <a:t>Malnutritie, </a:t>
            </a:r>
            <a:r>
              <a:rPr lang="nl-BE" sz="1100" dirty="0" smtClean="0">
                <a:solidFill>
                  <a:srgbClr val="FF0000"/>
                </a:solidFill>
                <a:latin typeface="Arial" panose="020B0604020202020204" pitchFamily="34" charset="0"/>
                <a:cs typeface="Arial" panose="020B0604020202020204" pitchFamily="34" charset="0"/>
              </a:rPr>
              <a:t>pijnbeleid</a:t>
            </a:r>
            <a:endParaRPr lang="nl-BE" sz="1100" dirty="0">
              <a:solidFill>
                <a:srgbClr val="FF0000"/>
              </a:solidFill>
              <a:latin typeface="Arial" panose="020B0604020202020204" pitchFamily="34" charset="0"/>
              <a:cs typeface="Arial" panose="020B0604020202020204" pitchFamily="34" charset="0"/>
            </a:endParaRPr>
          </a:p>
          <a:p>
            <a:pPr marL="190500" indent="-171450" fontAlgn="auto">
              <a:spcBef>
                <a:spcPts val="300"/>
              </a:spcBef>
              <a:spcAft>
                <a:spcPts val="0"/>
              </a:spcAft>
              <a:buFontTx/>
              <a:buChar char="•"/>
              <a:defRPr/>
            </a:pPr>
            <a:r>
              <a:rPr lang="nl-BE" sz="1100" dirty="0" smtClean="0">
                <a:solidFill>
                  <a:prstClr val="black"/>
                </a:solidFill>
                <a:latin typeface="Arial" panose="020B0604020202020204" pitchFamily="34" charset="0"/>
                <a:cs typeface="Arial" panose="020B0604020202020204" pitchFamily="34" charset="0"/>
              </a:rPr>
              <a:t>Afvalkost</a:t>
            </a:r>
            <a:endParaRPr lang="nl-BE" sz="1100" dirty="0">
              <a:solidFill>
                <a:prstClr val="black"/>
              </a:solidFill>
              <a:latin typeface="Arial" panose="020B0604020202020204" pitchFamily="34" charset="0"/>
              <a:cs typeface="Arial" panose="020B0604020202020204" pitchFamily="34" charset="0"/>
            </a:endParaRPr>
          </a:p>
          <a:p>
            <a:pPr marL="190500" indent="-171450" fontAlgn="auto">
              <a:spcBef>
                <a:spcPts val="300"/>
              </a:spcBef>
              <a:spcAft>
                <a:spcPts val="0"/>
              </a:spcAft>
              <a:buFontTx/>
              <a:buChar char="•"/>
              <a:defRPr/>
            </a:pPr>
            <a:r>
              <a:rPr lang="nl-BE" sz="1100" dirty="0" err="1" smtClean="0">
                <a:solidFill>
                  <a:srgbClr val="FF0000"/>
                </a:solidFill>
                <a:latin typeface="Arial" panose="020B0604020202020204" pitchFamily="34" charset="0"/>
                <a:cs typeface="Arial" panose="020B0604020202020204" pitchFamily="34" charset="0"/>
              </a:rPr>
              <a:t>Septicemie</a:t>
            </a:r>
            <a:r>
              <a:rPr lang="nl-BE" sz="1100" dirty="0" smtClean="0">
                <a:solidFill>
                  <a:srgbClr val="FF0000"/>
                </a:solidFill>
                <a:latin typeface="Arial" panose="020B0604020202020204" pitchFamily="34" charset="0"/>
                <a:cs typeface="Arial" panose="020B0604020202020204" pitchFamily="34" charset="0"/>
              </a:rPr>
              <a:t> </a:t>
            </a:r>
            <a:r>
              <a:rPr lang="nl-BE" sz="1100" dirty="0">
                <a:solidFill>
                  <a:srgbClr val="FF0000"/>
                </a:solidFill>
                <a:latin typeface="Arial" panose="020B0604020202020204" pitchFamily="34" charset="0"/>
                <a:cs typeface="Arial" panose="020B0604020202020204" pitchFamily="34" charset="0"/>
              </a:rPr>
              <a:t>(WIV</a:t>
            </a:r>
            <a:r>
              <a:rPr lang="nl-BE" sz="1100" dirty="0" smtClean="0">
                <a:solidFill>
                  <a:srgbClr val="FF0000"/>
                </a:solidFill>
                <a:latin typeface="Arial" panose="020B0604020202020204" pitchFamily="34" charset="0"/>
                <a:cs typeface="Arial" panose="020B0604020202020204" pitchFamily="34" charset="0"/>
              </a:rPr>
              <a:t>), trombose </a:t>
            </a:r>
            <a:r>
              <a:rPr lang="nl-BE" sz="1100" dirty="0">
                <a:solidFill>
                  <a:srgbClr val="FF0000"/>
                </a:solidFill>
                <a:latin typeface="Arial" panose="020B0604020202020204" pitchFamily="34" charset="0"/>
                <a:cs typeface="Arial" panose="020B0604020202020204" pitchFamily="34" charset="0"/>
              </a:rPr>
              <a:t>&amp; </a:t>
            </a:r>
            <a:r>
              <a:rPr lang="nl-BE" sz="1100" dirty="0" smtClean="0">
                <a:solidFill>
                  <a:srgbClr val="FF0000"/>
                </a:solidFill>
                <a:latin typeface="Arial" panose="020B0604020202020204" pitchFamily="34" charset="0"/>
                <a:cs typeface="Arial" panose="020B0604020202020204" pitchFamily="34" charset="0"/>
              </a:rPr>
              <a:t>longembolie</a:t>
            </a:r>
          </a:p>
          <a:p>
            <a:pPr marL="190500" indent="-171450" fontAlgn="auto">
              <a:spcBef>
                <a:spcPts val="300"/>
              </a:spcBef>
              <a:spcAft>
                <a:spcPts val="0"/>
              </a:spcAft>
              <a:buFontTx/>
              <a:buChar char="•"/>
              <a:defRPr/>
            </a:pPr>
            <a:r>
              <a:rPr lang="nl-BE" sz="1100" u="sng" dirty="0">
                <a:solidFill>
                  <a:srgbClr val="FF0000"/>
                </a:solidFill>
                <a:latin typeface="Arial" panose="020B0604020202020204" pitchFamily="34" charset="0"/>
                <a:cs typeface="Arial" panose="020B0604020202020204" pitchFamily="34" charset="0"/>
              </a:rPr>
              <a:t>Ontwikkelen VMS</a:t>
            </a:r>
            <a:r>
              <a:rPr lang="nl-BE" sz="1100" dirty="0">
                <a:solidFill>
                  <a:srgbClr val="FF0000"/>
                </a:solidFill>
                <a:latin typeface="Arial" panose="020B0604020202020204" pitchFamily="34" charset="0"/>
                <a:cs typeface="Arial" panose="020B0604020202020204" pitchFamily="34" charset="0"/>
              </a:rPr>
              <a:t>: veiligheidsplan, meldsysteem, analyse incidenten, </a:t>
            </a:r>
            <a:r>
              <a:rPr lang="nl-BE" sz="1100" dirty="0" smtClean="0">
                <a:solidFill>
                  <a:srgbClr val="FF0000"/>
                </a:solidFill>
                <a:latin typeface="Arial" panose="020B0604020202020204" pitchFamily="34" charset="0"/>
                <a:cs typeface="Arial" panose="020B0604020202020204" pitchFamily="34" charset="0"/>
              </a:rPr>
              <a:t>patiëntveiligheidsindicatoren</a:t>
            </a:r>
            <a:endParaRPr lang="nl-BE" sz="1100" dirty="0">
              <a:solidFill>
                <a:srgbClr val="FF0000"/>
              </a:solidFill>
              <a:latin typeface="Arial" panose="020B0604020202020204" pitchFamily="34" charset="0"/>
              <a:cs typeface="Arial" panose="020B0604020202020204" pitchFamily="34" charset="0"/>
            </a:endParaRPr>
          </a:p>
          <a:p>
            <a:pPr marL="190500" indent="-171450" fontAlgn="auto">
              <a:spcBef>
                <a:spcPts val="300"/>
              </a:spcBef>
              <a:spcAft>
                <a:spcPts val="0"/>
              </a:spcAft>
              <a:buFontTx/>
              <a:buChar char="•"/>
              <a:defRPr/>
            </a:pPr>
            <a:r>
              <a:rPr lang="nl-BE" sz="1100" dirty="0">
                <a:solidFill>
                  <a:srgbClr val="FF0000"/>
                </a:solidFill>
                <a:latin typeface="Arial" panose="020B0604020202020204" pitchFamily="34" charset="0"/>
                <a:cs typeface="Arial" panose="020B0604020202020204" pitchFamily="34" charset="0"/>
              </a:rPr>
              <a:t>Veiligheidscultuurmeting</a:t>
            </a:r>
          </a:p>
          <a:p>
            <a:pPr marL="190500" indent="-171450" fontAlgn="auto">
              <a:spcBef>
                <a:spcPts val="300"/>
              </a:spcBef>
              <a:spcAft>
                <a:spcPts val="0"/>
              </a:spcAft>
              <a:buFontTx/>
              <a:buChar char="•"/>
              <a:defRPr/>
            </a:pPr>
            <a:r>
              <a:rPr lang="nl-BE" sz="1100" dirty="0">
                <a:solidFill>
                  <a:srgbClr val="FF0000"/>
                </a:solidFill>
                <a:latin typeface="Arial" panose="020B0604020202020204" pitchFamily="34" charset="0"/>
                <a:cs typeface="Arial" panose="020B0604020202020204" pitchFamily="34" charset="0"/>
              </a:rPr>
              <a:t>Analyse processen (intramuraal en transmuraal) + risicoanalyse</a:t>
            </a:r>
          </a:p>
          <a:p>
            <a:pPr marL="190500" indent="-171450" fontAlgn="auto">
              <a:spcBef>
                <a:spcPts val="300"/>
              </a:spcBef>
              <a:spcAft>
                <a:spcPts val="0"/>
              </a:spcAft>
              <a:buFontTx/>
              <a:buChar char="•"/>
              <a:defRPr/>
            </a:pPr>
            <a:r>
              <a:rPr lang="nl-BE" sz="1100" dirty="0">
                <a:solidFill>
                  <a:srgbClr val="FF0000"/>
                </a:solidFill>
                <a:latin typeface="Arial" panose="020B0604020202020204" pitchFamily="34" charset="0"/>
                <a:cs typeface="Arial" panose="020B0604020202020204" pitchFamily="34" charset="0"/>
              </a:rPr>
              <a:t>Indicatoren (veiligheid + kwaliteit)</a:t>
            </a:r>
          </a:p>
          <a:p>
            <a:pPr marL="190500" indent="-171450" fontAlgn="auto">
              <a:spcBef>
                <a:spcPts val="300"/>
              </a:spcBef>
              <a:spcAft>
                <a:spcPts val="0"/>
              </a:spcAft>
              <a:buFontTx/>
              <a:buChar char="•"/>
              <a:defRPr/>
            </a:pPr>
            <a:r>
              <a:rPr lang="nl-BE" sz="1100" u="sng" dirty="0">
                <a:solidFill>
                  <a:srgbClr val="FF0000"/>
                </a:solidFill>
                <a:latin typeface="Arial" panose="020B0604020202020204" pitchFamily="34" charset="0"/>
                <a:cs typeface="Arial" panose="020B0604020202020204" pitchFamily="34" charset="0"/>
              </a:rPr>
              <a:t>Specifieke thema’s</a:t>
            </a:r>
            <a:r>
              <a:rPr lang="nl-BE" sz="1100" dirty="0">
                <a:solidFill>
                  <a:srgbClr val="FF0000"/>
                </a:solidFill>
                <a:latin typeface="Arial" panose="020B0604020202020204" pitchFamily="34" charset="0"/>
                <a:cs typeface="Arial" panose="020B0604020202020204" pitchFamily="34" charset="0"/>
              </a:rPr>
              <a:t>: hoog risico medicatie, </a:t>
            </a:r>
            <a:r>
              <a:rPr lang="nl-BE" sz="1100" dirty="0" err="1">
                <a:solidFill>
                  <a:srgbClr val="FF0000"/>
                </a:solidFill>
                <a:latin typeface="Arial" panose="020B0604020202020204" pitchFamily="34" charset="0"/>
                <a:cs typeface="Arial" panose="020B0604020202020204" pitchFamily="34" charset="0"/>
              </a:rPr>
              <a:t>identitovigilantie</a:t>
            </a:r>
            <a:r>
              <a:rPr lang="nl-BE" sz="1100" dirty="0">
                <a:solidFill>
                  <a:srgbClr val="FF0000"/>
                </a:solidFill>
                <a:latin typeface="Arial" panose="020B0604020202020204" pitchFamily="34" charset="0"/>
                <a:cs typeface="Arial" panose="020B0604020202020204" pitchFamily="34" charset="0"/>
              </a:rPr>
              <a:t>, safe </a:t>
            </a:r>
            <a:r>
              <a:rPr lang="nl-BE" sz="1100" dirty="0" err="1">
                <a:solidFill>
                  <a:srgbClr val="FF0000"/>
                </a:solidFill>
                <a:latin typeface="Arial" panose="020B0604020202020204" pitchFamily="34" charset="0"/>
                <a:cs typeface="Arial" panose="020B0604020202020204" pitchFamily="34" charset="0"/>
              </a:rPr>
              <a:t>surgery</a:t>
            </a:r>
            <a:r>
              <a:rPr lang="nl-BE" sz="1100" dirty="0">
                <a:solidFill>
                  <a:srgbClr val="FF0000"/>
                </a:solidFill>
                <a:latin typeface="Arial" panose="020B0604020202020204" pitchFamily="34" charset="0"/>
                <a:cs typeface="Arial" panose="020B0604020202020204" pitchFamily="34" charset="0"/>
              </a:rPr>
              <a:t>, transmurale zorg</a:t>
            </a:r>
          </a:p>
          <a:p>
            <a:pPr marL="190500" indent="-171450" fontAlgn="auto">
              <a:spcBef>
                <a:spcPts val="300"/>
              </a:spcBef>
              <a:spcAft>
                <a:spcPts val="0"/>
              </a:spcAft>
              <a:buFontTx/>
              <a:buChar char="•"/>
              <a:defRPr/>
            </a:pPr>
            <a:r>
              <a:rPr lang="nl-BE" sz="1100" u="sng" dirty="0">
                <a:solidFill>
                  <a:srgbClr val="FF0000"/>
                </a:solidFill>
                <a:latin typeface="Arial" panose="020B0604020202020204" pitchFamily="34" charset="0"/>
                <a:cs typeface="Arial" panose="020B0604020202020204" pitchFamily="34" charset="0"/>
              </a:rPr>
              <a:t>Generieke thema’s</a:t>
            </a:r>
            <a:r>
              <a:rPr lang="nl-BE" sz="1100" dirty="0">
                <a:solidFill>
                  <a:srgbClr val="FF0000"/>
                </a:solidFill>
                <a:latin typeface="Arial" panose="020B0604020202020204" pitchFamily="34" charset="0"/>
                <a:cs typeface="Arial" panose="020B0604020202020204" pitchFamily="34" charset="0"/>
              </a:rPr>
              <a:t>: </a:t>
            </a:r>
            <a:r>
              <a:rPr lang="nl-BE" sz="1100" dirty="0" smtClean="0">
                <a:solidFill>
                  <a:srgbClr val="FF0000"/>
                </a:solidFill>
                <a:latin typeface="Arial" panose="020B0604020202020204" pitchFamily="34" charset="0"/>
                <a:cs typeface="Arial" panose="020B0604020202020204" pitchFamily="34" charset="0"/>
              </a:rPr>
              <a:t>auditsysteem, crisis communicatieplan, plan aanpak ernstige incidenten, second </a:t>
            </a:r>
            <a:r>
              <a:rPr lang="nl-BE" sz="1100" dirty="0" err="1" smtClean="0">
                <a:solidFill>
                  <a:srgbClr val="FF0000"/>
                </a:solidFill>
                <a:latin typeface="Arial" panose="020B0604020202020204" pitchFamily="34" charset="0"/>
                <a:cs typeface="Arial" panose="020B0604020202020204" pitchFamily="34" charset="0"/>
              </a:rPr>
              <a:t>victim</a:t>
            </a:r>
            <a:r>
              <a:rPr lang="nl-BE" sz="1100" dirty="0" smtClean="0">
                <a:solidFill>
                  <a:srgbClr val="FF0000"/>
                </a:solidFill>
                <a:latin typeface="Arial" panose="020B0604020202020204" pitchFamily="34" charset="0"/>
                <a:cs typeface="Arial" panose="020B0604020202020204" pitchFamily="34" charset="0"/>
              </a:rPr>
              <a:t>, familie en patiënt empowerment</a:t>
            </a:r>
            <a:endParaRPr lang="nl-BE" sz="1100" dirty="0">
              <a:solidFill>
                <a:srgbClr val="FF0000"/>
              </a:solidFill>
              <a:latin typeface="Arial" panose="020B0604020202020204" pitchFamily="34" charset="0"/>
              <a:cs typeface="Arial" panose="020B0604020202020204" pitchFamily="34" charset="0"/>
            </a:endParaRPr>
          </a:p>
        </p:txBody>
      </p:sp>
      <p:sp>
        <p:nvSpPr>
          <p:cNvPr id="12297" name="Oval 8"/>
          <p:cNvSpPr>
            <a:spLocks noChangeArrowheads="1"/>
          </p:cNvSpPr>
          <p:nvPr/>
        </p:nvSpPr>
        <p:spPr bwMode="auto">
          <a:xfrm>
            <a:off x="4749154" y="65818"/>
            <a:ext cx="1323975" cy="338847"/>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a:solidFill>
                  <a:srgbClr val="EEECE1"/>
                </a:solidFill>
                <a:latin typeface="Arial" panose="020B0604020202020204" pitchFamily="34" charset="0"/>
                <a:cs typeface="Arial" panose="020B0604020202020204" pitchFamily="34" charset="0"/>
              </a:rPr>
              <a:t>Bouwproject</a:t>
            </a:r>
            <a:endParaRPr lang="nl-NL" altLang="nl-BE" sz="1200" dirty="0">
              <a:solidFill>
                <a:srgbClr val="EEECE1"/>
              </a:solidFill>
              <a:latin typeface="Arial" panose="020B0604020202020204" pitchFamily="34" charset="0"/>
              <a:cs typeface="Arial" panose="020B0604020202020204" pitchFamily="34" charset="0"/>
            </a:endParaRPr>
          </a:p>
        </p:txBody>
      </p:sp>
      <p:sp>
        <p:nvSpPr>
          <p:cNvPr id="310281" name="Text Box 9"/>
          <p:cNvSpPr txBox="1">
            <a:spLocks noChangeArrowheads="1"/>
          </p:cNvSpPr>
          <p:nvPr/>
        </p:nvSpPr>
        <p:spPr bwMode="auto">
          <a:xfrm>
            <a:off x="4438919" y="413054"/>
            <a:ext cx="2037655" cy="2343719"/>
          </a:xfrm>
          <a:prstGeom prst="rect">
            <a:avLst/>
          </a:prstGeom>
          <a:noFill/>
          <a:ln w="9525">
            <a:noFill/>
            <a:miter lim="800000"/>
            <a:headEnd/>
            <a:tailEnd/>
          </a:ln>
        </p:spPr>
        <p:txBody>
          <a:bodyPr wrap="square">
            <a:spAutoFit/>
          </a:bodyPr>
          <a:lstStyle/>
          <a:p>
            <a:pPr marL="88900" indent="-88900" fontAlgn="auto">
              <a:lnSpc>
                <a:spcPct val="90000"/>
              </a:lnSpc>
              <a:spcBef>
                <a:spcPct val="20000"/>
              </a:spcBef>
              <a:spcAft>
                <a:spcPts val="0"/>
              </a:spcAft>
              <a:buFontTx/>
              <a:buChar char="•"/>
              <a:defRPr/>
            </a:pPr>
            <a:r>
              <a:rPr lang="nl-BE" sz="1100" dirty="0" smtClean="0">
                <a:solidFill>
                  <a:prstClr val="black"/>
                </a:solidFill>
                <a:latin typeface="Arial" panose="020B0604020202020204" pitchFamily="34" charset="0"/>
                <a:cs typeface="Arial" panose="020B0604020202020204" pitchFamily="34" charset="0"/>
              </a:rPr>
              <a:t>Nieuwbouw </a:t>
            </a:r>
            <a:r>
              <a:rPr lang="nl-BE" sz="1100" dirty="0">
                <a:solidFill>
                  <a:prstClr val="black"/>
                </a:solidFill>
                <a:latin typeface="Arial" panose="020B0604020202020204" pitchFamily="34" charset="0"/>
                <a:cs typeface="Arial" panose="020B0604020202020204" pitchFamily="34" charset="0"/>
              </a:rPr>
              <a:t>Peter Benoitlaan</a:t>
            </a:r>
          </a:p>
          <a:p>
            <a:pPr marL="266700" lvl="1" indent="-176213" fontAlgn="auto">
              <a:lnSpc>
                <a:spcPct val="90000"/>
              </a:lnSpc>
              <a:spcBef>
                <a:spcPct val="20000"/>
              </a:spcBef>
              <a:spcAft>
                <a:spcPts val="0"/>
              </a:spcAft>
              <a:buFontTx/>
              <a:buChar char="o"/>
              <a:defRPr/>
            </a:pPr>
            <a:r>
              <a:rPr lang="nl-BE" sz="1100" dirty="0" smtClean="0">
                <a:solidFill>
                  <a:prstClr val="black"/>
                </a:solidFill>
                <a:latin typeface="Arial" panose="020B0604020202020204" pitchFamily="34" charset="0"/>
                <a:cs typeface="Arial" panose="020B0604020202020204" pitchFamily="34" charset="0"/>
              </a:rPr>
              <a:t>Spoedopname</a:t>
            </a:r>
            <a:endParaRPr lang="nl-BE" sz="1100" dirty="0">
              <a:solidFill>
                <a:prstClr val="black"/>
              </a:solidFill>
              <a:latin typeface="Arial" panose="020B0604020202020204" pitchFamily="34" charset="0"/>
              <a:cs typeface="Arial" panose="020B0604020202020204" pitchFamily="34" charset="0"/>
            </a:endParaRPr>
          </a:p>
          <a:p>
            <a:pPr marL="266700" lvl="1" indent="-176213" fontAlgn="auto">
              <a:lnSpc>
                <a:spcPct val="90000"/>
              </a:lnSpc>
              <a:spcBef>
                <a:spcPct val="20000"/>
              </a:spcBef>
              <a:spcAft>
                <a:spcPts val="0"/>
              </a:spcAft>
              <a:buFontTx/>
              <a:buChar char="o"/>
              <a:defRPr/>
            </a:pPr>
            <a:r>
              <a:rPr lang="nl-BE" sz="1100" dirty="0">
                <a:solidFill>
                  <a:prstClr val="black"/>
                </a:solidFill>
                <a:latin typeface="Arial" panose="020B0604020202020204" pitchFamily="34" charset="0"/>
                <a:cs typeface="Arial" panose="020B0604020202020204" pitchFamily="34" charset="0"/>
              </a:rPr>
              <a:t>OK, sterilisatie</a:t>
            </a:r>
            <a:r>
              <a:rPr lang="nl-BE" sz="1100" dirty="0" smtClean="0">
                <a:solidFill>
                  <a:prstClr val="black"/>
                </a:solidFill>
                <a:latin typeface="Arial" panose="020B0604020202020204" pitchFamily="34" charset="0"/>
                <a:cs typeface="Arial" panose="020B0604020202020204" pitchFamily="34" charset="0"/>
              </a:rPr>
              <a:t>:</a:t>
            </a:r>
            <a:endParaRPr lang="nl-BE" sz="1100" dirty="0">
              <a:solidFill>
                <a:prstClr val="black"/>
              </a:solidFill>
              <a:latin typeface="Arial" panose="020B0604020202020204" pitchFamily="34" charset="0"/>
              <a:cs typeface="Arial" panose="020B0604020202020204" pitchFamily="34" charset="0"/>
            </a:endParaRPr>
          </a:p>
          <a:p>
            <a:pPr marL="266700" lvl="1" indent="-176213" fontAlgn="auto">
              <a:lnSpc>
                <a:spcPct val="90000"/>
              </a:lnSpc>
              <a:spcBef>
                <a:spcPct val="20000"/>
              </a:spcBef>
              <a:spcAft>
                <a:spcPts val="0"/>
              </a:spcAft>
              <a:buFontTx/>
              <a:buChar char="o"/>
              <a:defRPr/>
            </a:pPr>
            <a:r>
              <a:rPr lang="nl-BE" sz="1100" dirty="0">
                <a:solidFill>
                  <a:prstClr val="black"/>
                </a:solidFill>
                <a:latin typeface="Arial" panose="020B0604020202020204" pitchFamily="34" charset="0"/>
                <a:cs typeface="Arial" panose="020B0604020202020204" pitchFamily="34" charset="0"/>
              </a:rPr>
              <a:t>Dagziekenhuis (C, D, G)</a:t>
            </a:r>
          </a:p>
          <a:p>
            <a:pPr marL="266700" lvl="1" indent="-176213" fontAlgn="auto">
              <a:lnSpc>
                <a:spcPct val="90000"/>
              </a:lnSpc>
              <a:spcBef>
                <a:spcPct val="20000"/>
              </a:spcBef>
              <a:spcAft>
                <a:spcPts val="0"/>
              </a:spcAft>
              <a:buFontTx/>
              <a:buChar char="o"/>
              <a:defRPr/>
            </a:pPr>
            <a:r>
              <a:rPr lang="nl-BE" sz="1100" dirty="0">
                <a:solidFill>
                  <a:prstClr val="black"/>
                </a:solidFill>
                <a:latin typeface="Arial" panose="020B0604020202020204" pitchFamily="34" charset="0"/>
                <a:cs typeface="Arial" panose="020B0604020202020204" pitchFamily="34" charset="0"/>
              </a:rPr>
              <a:t>Materniteit, verloskwartier, neonatologie</a:t>
            </a:r>
          </a:p>
          <a:p>
            <a:pPr marL="266700" lvl="1" indent="-176213" fontAlgn="auto">
              <a:lnSpc>
                <a:spcPct val="90000"/>
              </a:lnSpc>
              <a:spcBef>
                <a:spcPct val="20000"/>
              </a:spcBef>
              <a:spcAft>
                <a:spcPts val="0"/>
              </a:spcAft>
              <a:buFontTx/>
              <a:buChar char="o"/>
              <a:defRPr/>
            </a:pPr>
            <a:r>
              <a:rPr lang="nl-BE" sz="1100" dirty="0" smtClean="0">
                <a:solidFill>
                  <a:prstClr val="black"/>
                </a:solidFill>
                <a:latin typeface="Arial" panose="020B0604020202020204" pitchFamily="34" charset="0"/>
                <a:cs typeface="Arial" panose="020B0604020202020204" pitchFamily="34" charset="0"/>
              </a:rPr>
              <a:t>Personeelsvoorzieningen</a:t>
            </a:r>
          </a:p>
          <a:p>
            <a:pPr marL="88900" lvl="1" indent="-88900" fontAlgn="auto">
              <a:lnSpc>
                <a:spcPct val="90000"/>
              </a:lnSpc>
              <a:spcBef>
                <a:spcPct val="20000"/>
              </a:spcBef>
              <a:spcAft>
                <a:spcPts val="0"/>
              </a:spcAft>
              <a:buFontTx/>
              <a:buChar char="•"/>
              <a:defRPr/>
            </a:pPr>
            <a:r>
              <a:rPr lang="nl-BE" sz="1100" dirty="0" smtClean="0">
                <a:solidFill>
                  <a:prstClr val="black"/>
                </a:solidFill>
                <a:latin typeface="Arial" panose="020B0604020202020204" pitchFamily="34" charset="0"/>
                <a:cs typeface="Arial" panose="020B0604020202020204" pitchFamily="34" charset="0"/>
              </a:rPr>
              <a:t>Polikliniek Volkskring</a:t>
            </a:r>
          </a:p>
          <a:p>
            <a:pPr marL="88900" lvl="1" indent="-88900" fontAlgn="auto">
              <a:lnSpc>
                <a:spcPct val="90000"/>
              </a:lnSpc>
              <a:spcBef>
                <a:spcPct val="20000"/>
              </a:spcBef>
              <a:spcAft>
                <a:spcPts val="0"/>
              </a:spcAft>
              <a:buFontTx/>
              <a:buChar char="•"/>
              <a:defRPr/>
            </a:pPr>
            <a:r>
              <a:rPr lang="nl-BE" sz="1100" dirty="0" smtClean="0">
                <a:solidFill>
                  <a:prstClr val="black"/>
                </a:solidFill>
                <a:latin typeface="Arial" panose="020B0604020202020204" pitchFamily="34" charset="0"/>
                <a:cs typeface="Arial" panose="020B0604020202020204" pitchFamily="34" charset="0"/>
              </a:rPr>
              <a:t>Polikliniek  Drongen</a:t>
            </a:r>
          </a:p>
          <a:p>
            <a:pPr marL="88900" lvl="1" indent="-88900" fontAlgn="auto">
              <a:lnSpc>
                <a:spcPct val="90000"/>
              </a:lnSpc>
              <a:spcBef>
                <a:spcPct val="20000"/>
              </a:spcBef>
              <a:spcAft>
                <a:spcPts val="0"/>
              </a:spcAft>
              <a:buFontTx/>
              <a:buChar char="•"/>
              <a:defRPr/>
            </a:pPr>
            <a:r>
              <a:rPr lang="nl-BE" sz="1100" dirty="0" smtClean="0">
                <a:solidFill>
                  <a:prstClr val="black"/>
                </a:solidFill>
                <a:latin typeface="Arial" panose="020B0604020202020204" pitchFamily="34" charset="0"/>
                <a:cs typeface="Arial" panose="020B0604020202020204" pitchFamily="34" charset="0"/>
              </a:rPr>
              <a:t>Herwaardering huizen P. Benoitlaan</a:t>
            </a:r>
          </a:p>
        </p:txBody>
      </p:sp>
      <p:sp>
        <p:nvSpPr>
          <p:cNvPr id="310283" name="Text Box 11"/>
          <p:cNvSpPr txBox="1">
            <a:spLocks noChangeArrowheads="1"/>
          </p:cNvSpPr>
          <p:nvPr/>
        </p:nvSpPr>
        <p:spPr bwMode="auto">
          <a:xfrm>
            <a:off x="2411761" y="497024"/>
            <a:ext cx="1835151" cy="2146742"/>
          </a:xfrm>
          <a:prstGeom prst="rect">
            <a:avLst/>
          </a:prstGeom>
          <a:noFill/>
          <a:ln w="9525">
            <a:noFill/>
            <a:miter lim="800000"/>
            <a:headEnd/>
            <a:tailEnd/>
          </a:ln>
        </p:spPr>
        <p:txBody>
          <a:bodyPr>
            <a:spAutoFit/>
          </a:bodyPr>
          <a:lstStyle/>
          <a:p>
            <a:pPr marL="88900" indent="-88900" fontAlgn="auto">
              <a:spcBef>
                <a:spcPts val="300"/>
              </a:spcBef>
              <a:spcAft>
                <a:spcPts val="0"/>
              </a:spcAft>
              <a:buFontTx/>
              <a:buChar char="-"/>
              <a:defRPr/>
            </a:pPr>
            <a:r>
              <a:rPr lang="nl-BE" sz="1100" dirty="0" smtClean="0">
                <a:solidFill>
                  <a:srgbClr val="FF0000"/>
                </a:solidFill>
                <a:latin typeface="Arial" panose="020B0604020202020204" pitchFamily="34" charset="0"/>
                <a:cs typeface="Arial" panose="020B0604020202020204" pitchFamily="34" charset="0"/>
              </a:rPr>
              <a:t>Medisch </a:t>
            </a:r>
            <a:r>
              <a:rPr lang="nl-BE" sz="1100" dirty="0">
                <a:solidFill>
                  <a:srgbClr val="FF0000"/>
                </a:solidFill>
                <a:latin typeface="Arial" panose="020B0604020202020204" pitchFamily="34" charset="0"/>
                <a:cs typeface="Arial" panose="020B0604020202020204" pitchFamily="34" charset="0"/>
              </a:rPr>
              <a:t>dossier</a:t>
            </a:r>
          </a:p>
          <a:p>
            <a:pPr marL="88900" indent="-88900" fontAlgn="auto">
              <a:spcBef>
                <a:spcPts val="300"/>
              </a:spcBef>
              <a:spcAft>
                <a:spcPts val="0"/>
              </a:spcAft>
              <a:buFontTx/>
              <a:buChar char="-"/>
              <a:defRPr/>
            </a:pPr>
            <a:r>
              <a:rPr lang="nl-BE" sz="1100" dirty="0">
                <a:solidFill>
                  <a:prstClr val="black"/>
                </a:solidFill>
                <a:latin typeface="Arial" panose="020B0604020202020204" pitchFamily="34" charset="0"/>
                <a:cs typeface="Arial" panose="020B0604020202020204" pitchFamily="34" charset="0"/>
              </a:rPr>
              <a:t>Medische </a:t>
            </a:r>
            <a:r>
              <a:rPr lang="nl-BE" sz="1100" dirty="0">
                <a:solidFill>
                  <a:srgbClr val="FF0000"/>
                </a:solidFill>
                <a:latin typeface="Arial" panose="020B0604020202020204" pitchFamily="34" charset="0"/>
                <a:cs typeface="Arial" panose="020B0604020202020204" pitchFamily="34" charset="0"/>
              </a:rPr>
              <a:t>beleidsplannen</a:t>
            </a:r>
            <a:r>
              <a:rPr lang="nl-BE" sz="1100" dirty="0">
                <a:solidFill>
                  <a:prstClr val="black"/>
                </a:solidFill>
                <a:latin typeface="Arial" panose="020B0604020202020204" pitchFamily="34" charset="0"/>
                <a:cs typeface="Arial" panose="020B0604020202020204" pitchFamily="34" charset="0"/>
              </a:rPr>
              <a:t> per dienst + kwaliteitstoetsing</a:t>
            </a:r>
          </a:p>
          <a:p>
            <a:pPr marL="88900" indent="-88900" fontAlgn="auto">
              <a:spcBef>
                <a:spcPts val="300"/>
              </a:spcBef>
              <a:spcAft>
                <a:spcPts val="0"/>
              </a:spcAft>
              <a:buFontTx/>
              <a:buChar char="-"/>
              <a:defRPr/>
            </a:pPr>
            <a:r>
              <a:rPr lang="nl-BE" sz="1100" dirty="0">
                <a:solidFill>
                  <a:prstClr val="black"/>
                </a:solidFill>
                <a:latin typeface="Arial" panose="020B0604020202020204" pitchFamily="34" charset="0"/>
                <a:cs typeface="Arial" panose="020B0604020202020204" pitchFamily="34" charset="0"/>
              </a:rPr>
              <a:t>Zaalrondes + </a:t>
            </a:r>
            <a:r>
              <a:rPr lang="nl-BE" sz="1100" dirty="0">
                <a:solidFill>
                  <a:srgbClr val="FF0000"/>
                </a:solidFill>
                <a:latin typeface="Arial" panose="020B0604020202020204" pitchFamily="34" charset="0"/>
                <a:cs typeface="Arial" panose="020B0604020202020204" pitchFamily="34" charset="0"/>
              </a:rPr>
              <a:t>gestructureerd overleg</a:t>
            </a:r>
          </a:p>
          <a:p>
            <a:pPr marL="88900" indent="-88900" fontAlgn="auto">
              <a:spcBef>
                <a:spcPts val="300"/>
              </a:spcBef>
              <a:spcAft>
                <a:spcPts val="0"/>
              </a:spcAft>
              <a:buFontTx/>
              <a:buChar char="-"/>
              <a:defRPr/>
            </a:pPr>
            <a:r>
              <a:rPr lang="nl-BE" sz="1100" dirty="0">
                <a:solidFill>
                  <a:srgbClr val="FF0000"/>
                </a:solidFill>
                <a:latin typeface="Arial" panose="020B0604020202020204" pitchFamily="34" charset="0"/>
                <a:cs typeface="Arial" panose="020B0604020202020204" pitchFamily="34" charset="0"/>
              </a:rPr>
              <a:t>Toetsing procedures</a:t>
            </a:r>
          </a:p>
          <a:p>
            <a:pPr marL="88900" indent="-88900" fontAlgn="auto">
              <a:spcBef>
                <a:spcPts val="300"/>
              </a:spcBef>
              <a:spcAft>
                <a:spcPts val="0"/>
              </a:spcAft>
              <a:buFontTx/>
              <a:buChar char="-"/>
              <a:defRPr/>
            </a:pPr>
            <a:r>
              <a:rPr lang="nl-BE" sz="1100" dirty="0">
                <a:solidFill>
                  <a:prstClr val="black"/>
                </a:solidFill>
                <a:latin typeface="Arial" panose="020B0604020202020204" pitchFamily="34" charset="0"/>
                <a:cs typeface="Arial" panose="020B0604020202020204" pitchFamily="34" charset="0"/>
              </a:rPr>
              <a:t>Procedures </a:t>
            </a:r>
            <a:r>
              <a:rPr lang="nl-BE" sz="1100" dirty="0" smtClean="0">
                <a:solidFill>
                  <a:prstClr val="black"/>
                </a:solidFill>
                <a:latin typeface="Arial" panose="020B0604020202020204" pitchFamily="34" charset="0"/>
                <a:cs typeface="Arial" panose="020B0604020202020204" pitchFamily="34" charset="0"/>
              </a:rPr>
              <a:t>psychiatrie </a:t>
            </a:r>
            <a:endParaRPr lang="nl-BE" sz="1100" dirty="0">
              <a:solidFill>
                <a:prstClr val="black"/>
              </a:solidFill>
              <a:latin typeface="Arial" panose="020B0604020202020204" pitchFamily="34" charset="0"/>
              <a:cs typeface="Arial" panose="020B0604020202020204" pitchFamily="34" charset="0"/>
            </a:endParaRPr>
          </a:p>
          <a:p>
            <a:pPr marL="88900" indent="-88900" fontAlgn="auto">
              <a:spcBef>
                <a:spcPts val="300"/>
              </a:spcBef>
              <a:spcAft>
                <a:spcPts val="0"/>
              </a:spcAft>
              <a:defRPr/>
            </a:pPr>
            <a:r>
              <a:rPr lang="nl-BE" sz="1100" dirty="0" smtClean="0">
                <a:solidFill>
                  <a:srgbClr val="FF0000"/>
                </a:solidFill>
                <a:latin typeface="Arial" panose="020B0604020202020204" pitchFamily="34" charset="0"/>
                <a:cs typeface="Arial" panose="020B0604020202020204" pitchFamily="34" charset="0"/>
              </a:rPr>
              <a:t>Streven </a:t>
            </a:r>
            <a:r>
              <a:rPr lang="nl-BE" sz="1100" dirty="0">
                <a:solidFill>
                  <a:srgbClr val="FF0000"/>
                </a:solidFill>
                <a:latin typeface="Arial" panose="020B0604020202020204" pitchFamily="34" charset="0"/>
                <a:cs typeface="Arial" panose="020B0604020202020204" pitchFamily="34" charset="0"/>
              </a:rPr>
              <a:t>naar </a:t>
            </a:r>
            <a:r>
              <a:rPr lang="nl-BE" sz="1100" dirty="0" err="1">
                <a:solidFill>
                  <a:srgbClr val="FF0000"/>
                </a:solidFill>
                <a:latin typeface="Arial" panose="020B0604020202020204" pitchFamily="34" charset="0"/>
                <a:cs typeface="Arial" panose="020B0604020202020204" pitchFamily="34" charset="0"/>
              </a:rPr>
              <a:t>monitoring-systeem</a:t>
            </a:r>
            <a:r>
              <a:rPr lang="nl-BE" sz="1100" dirty="0">
                <a:solidFill>
                  <a:srgbClr val="FF0000"/>
                </a:solidFill>
                <a:latin typeface="Arial" panose="020B0604020202020204" pitchFamily="34" charset="0"/>
                <a:cs typeface="Arial" panose="020B0604020202020204" pitchFamily="34" charset="0"/>
              </a:rPr>
              <a:t> voor opvolging</a:t>
            </a:r>
          </a:p>
        </p:txBody>
      </p:sp>
      <p:cxnSp>
        <p:nvCxnSpPr>
          <p:cNvPr id="12302" name="AutoShape 13"/>
          <p:cNvCxnSpPr>
            <a:cxnSpLocks noChangeShapeType="1"/>
            <a:stCxn id="12293" idx="4"/>
            <a:endCxn id="12295" idx="7"/>
          </p:cNvCxnSpPr>
          <p:nvPr/>
        </p:nvCxnSpPr>
        <p:spPr bwMode="auto">
          <a:xfrm flipH="1">
            <a:off x="5945707" y="602317"/>
            <a:ext cx="1691259" cy="480389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03" name="AutoShape 14"/>
          <p:cNvCxnSpPr>
            <a:cxnSpLocks noChangeShapeType="1"/>
            <a:stCxn id="12294" idx="4"/>
            <a:endCxn id="12295" idx="0"/>
          </p:cNvCxnSpPr>
          <p:nvPr/>
        </p:nvCxnSpPr>
        <p:spPr bwMode="auto">
          <a:xfrm>
            <a:off x="3226719" y="487162"/>
            <a:ext cx="1340520" cy="4813502"/>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04" name="AutoShape 15"/>
          <p:cNvCxnSpPr>
            <a:cxnSpLocks noChangeShapeType="1"/>
            <a:stCxn id="12297" idx="4"/>
            <a:endCxn id="12295" idx="0"/>
          </p:cNvCxnSpPr>
          <p:nvPr/>
        </p:nvCxnSpPr>
        <p:spPr bwMode="auto">
          <a:xfrm flipH="1">
            <a:off x="4567238" y="404665"/>
            <a:ext cx="843903" cy="4895999"/>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2305" name="Oval 16"/>
          <p:cNvSpPr>
            <a:spLocks noChangeArrowheads="1"/>
          </p:cNvSpPr>
          <p:nvPr/>
        </p:nvSpPr>
        <p:spPr bwMode="auto">
          <a:xfrm>
            <a:off x="304094" y="3356993"/>
            <a:ext cx="1223815" cy="33062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a:solidFill>
                  <a:srgbClr val="EEECE1"/>
                </a:solidFill>
                <a:latin typeface="Arial" panose="020B0604020202020204" pitchFamily="34" charset="0"/>
                <a:cs typeface="Arial" panose="020B0604020202020204" pitchFamily="34" charset="0"/>
              </a:rPr>
              <a:t>Totaalzorg</a:t>
            </a:r>
            <a:endParaRPr lang="nl-NL" altLang="nl-BE" sz="1200" dirty="0">
              <a:solidFill>
                <a:srgbClr val="EEECE1"/>
              </a:solidFill>
              <a:latin typeface="Arial" panose="020B0604020202020204" pitchFamily="34" charset="0"/>
              <a:cs typeface="Arial" panose="020B0604020202020204" pitchFamily="34" charset="0"/>
            </a:endParaRPr>
          </a:p>
        </p:txBody>
      </p:sp>
      <p:cxnSp>
        <p:nvCxnSpPr>
          <p:cNvPr id="12306" name="AutoShape 17"/>
          <p:cNvCxnSpPr>
            <a:cxnSpLocks noChangeShapeType="1"/>
            <a:stCxn id="12305" idx="5"/>
            <a:endCxn id="12295" idx="1"/>
          </p:cNvCxnSpPr>
          <p:nvPr/>
        </p:nvCxnSpPr>
        <p:spPr bwMode="auto">
          <a:xfrm>
            <a:off x="1348684" y="3639201"/>
            <a:ext cx="1840085" cy="176701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2310" name="Oval 21"/>
          <p:cNvSpPr>
            <a:spLocks noChangeArrowheads="1"/>
          </p:cNvSpPr>
          <p:nvPr/>
        </p:nvSpPr>
        <p:spPr bwMode="auto">
          <a:xfrm>
            <a:off x="301029" y="4823166"/>
            <a:ext cx="1390651" cy="39226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a:solidFill>
                  <a:srgbClr val="EEECE1"/>
                </a:solidFill>
                <a:latin typeface="Arial" panose="020B0604020202020204" pitchFamily="34" charset="0"/>
                <a:cs typeface="Arial" panose="020B0604020202020204" pitchFamily="34" charset="0"/>
              </a:rPr>
              <a:t>Klinische paden</a:t>
            </a:r>
            <a:endParaRPr lang="nl-NL" altLang="nl-BE" sz="1200" dirty="0">
              <a:solidFill>
                <a:srgbClr val="EEECE1"/>
              </a:solidFill>
              <a:latin typeface="Arial" panose="020B0604020202020204" pitchFamily="34" charset="0"/>
              <a:cs typeface="Arial" panose="020B0604020202020204" pitchFamily="34" charset="0"/>
            </a:endParaRPr>
          </a:p>
        </p:txBody>
      </p:sp>
      <p:sp>
        <p:nvSpPr>
          <p:cNvPr id="12311" name="Rectangle 22"/>
          <p:cNvSpPr>
            <a:spLocks noChangeArrowheads="1"/>
          </p:cNvSpPr>
          <p:nvPr/>
        </p:nvSpPr>
        <p:spPr bwMode="auto">
          <a:xfrm>
            <a:off x="170636" y="5228580"/>
            <a:ext cx="1760537" cy="5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88900" indent="-88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28600" indent="-228600" eaLnBrk="1" fontAlgn="auto" hangingPunct="1">
              <a:lnSpc>
                <a:spcPct val="90000"/>
              </a:lnSpc>
              <a:spcBef>
                <a:spcPct val="20000"/>
              </a:spcBef>
              <a:spcAft>
                <a:spcPts val="0"/>
              </a:spcAft>
              <a:buClr>
                <a:prstClr val="black"/>
              </a:buClr>
              <a:buSzPct val="80000"/>
              <a:buFont typeface="+mj-lt"/>
              <a:buAutoNum type="arabicPeriod"/>
            </a:pPr>
            <a:r>
              <a:rPr lang="nl-BE" altLang="nl-BE" sz="1100" dirty="0" smtClean="0">
                <a:solidFill>
                  <a:srgbClr val="FF0000"/>
                </a:solidFill>
                <a:latin typeface="Arial" panose="020B0604020202020204" pitchFamily="34" charset="0"/>
                <a:cs typeface="Arial" panose="020B0604020202020204" pitchFamily="34" charset="0"/>
              </a:rPr>
              <a:t>Strategie </a:t>
            </a:r>
            <a:r>
              <a:rPr lang="nl-BE" altLang="nl-BE" sz="1100" dirty="0">
                <a:solidFill>
                  <a:srgbClr val="FF0000"/>
                </a:solidFill>
                <a:latin typeface="Arial" panose="020B0604020202020204" pitchFamily="34" charset="0"/>
                <a:cs typeface="Arial" panose="020B0604020202020204" pitchFamily="34" charset="0"/>
              </a:rPr>
              <a:t>andere </a:t>
            </a:r>
            <a:r>
              <a:rPr lang="nl-BE" altLang="nl-BE" sz="1100" dirty="0" err="1">
                <a:solidFill>
                  <a:srgbClr val="FF0000"/>
                </a:solidFill>
                <a:latin typeface="Arial" panose="020B0604020202020204" pitchFamily="34" charset="0"/>
                <a:cs typeface="Arial" panose="020B0604020202020204" pitchFamily="34" charset="0"/>
              </a:rPr>
              <a:t>KP’s</a:t>
            </a:r>
            <a:r>
              <a:rPr lang="nl-BE" altLang="nl-BE" sz="1100" dirty="0">
                <a:solidFill>
                  <a:srgbClr val="FF0000"/>
                </a:solidFill>
                <a:latin typeface="Arial" panose="020B0604020202020204" pitchFamily="34" charset="0"/>
                <a:cs typeface="Arial" panose="020B0604020202020204" pitchFamily="34" charset="0"/>
              </a:rPr>
              <a:t> </a:t>
            </a:r>
            <a:r>
              <a:rPr lang="nl-BE" altLang="nl-BE" sz="1100" dirty="0" smtClean="0">
                <a:solidFill>
                  <a:srgbClr val="FF0000"/>
                </a:solidFill>
                <a:latin typeface="Arial" panose="020B0604020202020204" pitchFamily="34" charset="0"/>
                <a:cs typeface="Arial" panose="020B0604020202020204" pitchFamily="34" charset="0"/>
              </a:rPr>
              <a:t>?</a:t>
            </a:r>
          </a:p>
          <a:p>
            <a:pPr marL="228600" indent="-228600" eaLnBrk="1" fontAlgn="auto" hangingPunct="1">
              <a:lnSpc>
                <a:spcPct val="90000"/>
              </a:lnSpc>
              <a:spcBef>
                <a:spcPct val="20000"/>
              </a:spcBef>
              <a:spcAft>
                <a:spcPts val="0"/>
              </a:spcAft>
              <a:buClr>
                <a:prstClr val="black"/>
              </a:buClr>
              <a:buSzPct val="80000"/>
              <a:buFont typeface="+mj-lt"/>
              <a:buAutoNum type="arabicPeriod"/>
            </a:pPr>
            <a:r>
              <a:rPr lang="nl-BE" altLang="nl-BE" sz="1100" dirty="0" smtClean="0">
                <a:solidFill>
                  <a:prstClr val="black"/>
                </a:solidFill>
                <a:latin typeface="Arial" panose="020B0604020202020204" pitchFamily="34" charset="0"/>
                <a:cs typeface="Arial" panose="020B0604020202020204" pitchFamily="34" charset="0"/>
              </a:rPr>
              <a:t>CVA</a:t>
            </a:r>
            <a:endParaRPr lang="nl-BE" altLang="nl-BE" sz="1100" dirty="0">
              <a:solidFill>
                <a:prstClr val="black"/>
              </a:solidFill>
              <a:latin typeface="Arial" panose="020B0604020202020204" pitchFamily="34" charset="0"/>
              <a:cs typeface="Arial" panose="020B0604020202020204" pitchFamily="34" charset="0"/>
            </a:endParaRPr>
          </a:p>
        </p:txBody>
      </p:sp>
      <p:cxnSp>
        <p:nvCxnSpPr>
          <p:cNvPr id="12312" name="AutoShape 23"/>
          <p:cNvCxnSpPr>
            <a:cxnSpLocks noChangeShapeType="1"/>
            <a:stCxn id="12310" idx="6"/>
            <a:endCxn id="12295" idx="1"/>
          </p:cNvCxnSpPr>
          <p:nvPr/>
        </p:nvCxnSpPr>
        <p:spPr bwMode="auto">
          <a:xfrm>
            <a:off x="1691681" y="5019297"/>
            <a:ext cx="1497089" cy="386914"/>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2313" name="Oval 24"/>
          <p:cNvSpPr>
            <a:spLocks noChangeArrowheads="1"/>
          </p:cNvSpPr>
          <p:nvPr/>
        </p:nvSpPr>
        <p:spPr bwMode="auto">
          <a:xfrm>
            <a:off x="4722539" y="2782764"/>
            <a:ext cx="1564028" cy="43021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a:solidFill>
                  <a:srgbClr val="EEECE1"/>
                </a:solidFill>
                <a:latin typeface="Arial" panose="020B0604020202020204" pitchFamily="34" charset="0"/>
                <a:cs typeface="Arial" panose="020B0604020202020204" pitchFamily="34" charset="0"/>
              </a:rPr>
              <a:t>Beslissingsproces</a:t>
            </a:r>
            <a:endParaRPr lang="nl-NL" altLang="nl-BE" sz="1200" dirty="0">
              <a:solidFill>
                <a:srgbClr val="EEECE1"/>
              </a:solidFill>
              <a:latin typeface="Arial" panose="020B0604020202020204" pitchFamily="34" charset="0"/>
              <a:cs typeface="Arial" panose="020B0604020202020204" pitchFamily="34" charset="0"/>
            </a:endParaRPr>
          </a:p>
        </p:txBody>
      </p:sp>
      <p:sp>
        <p:nvSpPr>
          <p:cNvPr id="12314" name="Rectangle 25"/>
          <p:cNvSpPr>
            <a:spLocks noChangeArrowheads="1"/>
          </p:cNvSpPr>
          <p:nvPr/>
        </p:nvSpPr>
        <p:spPr bwMode="auto">
          <a:xfrm>
            <a:off x="4528640" y="3211611"/>
            <a:ext cx="1976537" cy="223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88900" indent="-88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7800" indent="-177800" eaLnBrk="1" fontAlgn="auto" hangingPunct="1">
              <a:lnSpc>
                <a:spcPct val="90000"/>
              </a:lnSpc>
              <a:spcBef>
                <a:spcPct val="20000"/>
              </a:spcBef>
              <a:spcAft>
                <a:spcPts val="0"/>
              </a:spcAft>
              <a:buClr>
                <a:prstClr val="black"/>
              </a:buClr>
              <a:buSzPct val="80000"/>
              <a:buFont typeface="+mj-lt"/>
              <a:buAutoNum type="arabicPeriod"/>
            </a:pPr>
            <a:r>
              <a:rPr lang="nl-BE" altLang="nl-BE" sz="1100" dirty="0">
                <a:solidFill>
                  <a:srgbClr val="FF0000"/>
                </a:solidFill>
                <a:latin typeface="Arial" panose="020B0604020202020204" pitchFamily="34" charset="0"/>
                <a:cs typeface="Arial" panose="020B0604020202020204" pitchFamily="34" charset="0"/>
              </a:rPr>
              <a:t>Communicatiekanalen duidelijker</a:t>
            </a:r>
          </a:p>
          <a:p>
            <a:pPr marL="177800" indent="-177800" eaLnBrk="1" fontAlgn="auto" hangingPunct="1">
              <a:lnSpc>
                <a:spcPct val="90000"/>
              </a:lnSpc>
              <a:spcBef>
                <a:spcPct val="20000"/>
              </a:spcBef>
              <a:spcAft>
                <a:spcPts val="0"/>
              </a:spcAft>
              <a:buClr>
                <a:prstClr val="black"/>
              </a:buClr>
              <a:buSzPct val="80000"/>
              <a:buFont typeface="+mj-lt"/>
              <a:buAutoNum type="arabicPeriod"/>
            </a:pPr>
            <a:r>
              <a:rPr lang="nl-BE" altLang="nl-BE" sz="1100" dirty="0" smtClean="0">
                <a:solidFill>
                  <a:prstClr val="black"/>
                </a:solidFill>
                <a:latin typeface="Arial" panose="020B0604020202020204" pitchFamily="34" charset="0"/>
                <a:cs typeface="Arial" panose="020B0604020202020204" pitchFamily="34" charset="0"/>
              </a:rPr>
              <a:t>Taakgericht </a:t>
            </a:r>
            <a:r>
              <a:rPr lang="nl-BE" altLang="nl-BE" sz="1100" dirty="0">
                <a:solidFill>
                  <a:prstClr val="black"/>
                </a:solidFill>
                <a:latin typeface="Arial" panose="020B0604020202020204" pitchFamily="34" charset="0"/>
                <a:cs typeface="Arial" panose="020B0604020202020204" pitchFamily="34" charset="0"/>
              </a:rPr>
              <a:t>vergaderen</a:t>
            </a:r>
          </a:p>
          <a:p>
            <a:pPr marL="177800" indent="-177800" eaLnBrk="1" fontAlgn="auto" hangingPunct="1">
              <a:lnSpc>
                <a:spcPct val="90000"/>
              </a:lnSpc>
              <a:spcBef>
                <a:spcPct val="20000"/>
              </a:spcBef>
              <a:spcAft>
                <a:spcPts val="0"/>
              </a:spcAft>
              <a:buClr>
                <a:prstClr val="black"/>
              </a:buClr>
              <a:buSzPct val="80000"/>
              <a:buFont typeface="+mj-lt"/>
              <a:buAutoNum type="arabicPeriod"/>
            </a:pPr>
            <a:r>
              <a:rPr lang="nl-BE" altLang="nl-BE" sz="1100" dirty="0">
                <a:solidFill>
                  <a:srgbClr val="FF0000"/>
                </a:solidFill>
                <a:latin typeface="Arial" panose="020B0604020202020204" pitchFamily="34" charset="0"/>
                <a:cs typeface="Arial" panose="020B0604020202020204" pitchFamily="34" charset="0"/>
              </a:rPr>
              <a:t>Tijdslimiet op beslissen en advies</a:t>
            </a:r>
          </a:p>
          <a:p>
            <a:pPr marL="177800" indent="-177800" eaLnBrk="1" fontAlgn="auto" hangingPunct="1">
              <a:lnSpc>
                <a:spcPct val="90000"/>
              </a:lnSpc>
              <a:spcBef>
                <a:spcPct val="20000"/>
              </a:spcBef>
              <a:spcAft>
                <a:spcPts val="0"/>
              </a:spcAft>
              <a:buClr>
                <a:prstClr val="black"/>
              </a:buClr>
              <a:buSzPct val="80000"/>
              <a:buFont typeface="+mj-lt"/>
              <a:buAutoNum type="arabicPeriod"/>
            </a:pPr>
            <a:r>
              <a:rPr lang="nl-BE" altLang="nl-BE" sz="1100" dirty="0">
                <a:solidFill>
                  <a:srgbClr val="FF0000"/>
                </a:solidFill>
                <a:latin typeface="Arial" panose="020B0604020202020204" pitchFamily="34" charset="0"/>
                <a:cs typeface="Arial" panose="020B0604020202020204" pitchFamily="34" charset="0"/>
              </a:rPr>
              <a:t>Fasegericht en procesmatig werken, procesverantwoordelijke aanstellen</a:t>
            </a:r>
          </a:p>
          <a:p>
            <a:pPr marL="177800" indent="-177800" eaLnBrk="1" fontAlgn="auto" hangingPunct="1">
              <a:lnSpc>
                <a:spcPct val="90000"/>
              </a:lnSpc>
              <a:spcBef>
                <a:spcPct val="20000"/>
              </a:spcBef>
              <a:spcAft>
                <a:spcPts val="0"/>
              </a:spcAft>
              <a:buClr>
                <a:prstClr val="black"/>
              </a:buClr>
              <a:buSzPct val="80000"/>
              <a:buFont typeface="+mj-lt"/>
              <a:buAutoNum type="arabicPeriod"/>
            </a:pPr>
            <a:r>
              <a:rPr lang="nl-BE" altLang="nl-BE" sz="1100" dirty="0" smtClean="0">
                <a:solidFill>
                  <a:srgbClr val="FF0000"/>
                </a:solidFill>
                <a:latin typeface="Arial" panose="020B0604020202020204" pitchFamily="34" charset="0"/>
                <a:cs typeface="Arial" panose="020B0604020202020204" pitchFamily="34" charset="0"/>
              </a:rPr>
              <a:t>Duidelijkheid </a:t>
            </a:r>
            <a:r>
              <a:rPr lang="nl-BE" altLang="nl-BE" sz="1100" dirty="0" err="1">
                <a:solidFill>
                  <a:srgbClr val="FF0000"/>
                </a:solidFill>
                <a:latin typeface="Arial" panose="020B0604020202020204" pitchFamily="34" charset="0"/>
                <a:cs typeface="Arial" panose="020B0604020202020204" pitchFamily="34" charset="0"/>
              </a:rPr>
              <a:t>beslissings-bevoegdheid</a:t>
            </a:r>
            <a:endParaRPr lang="nl-BE" altLang="nl-BE" sz="1100" dirty="0">
              <a:solidFill>
                <a:srgbClr val="FF0000"/>
              </a:solidFill>
              <a:latin typeface="Arial" panose="020B0604020202020204" pitchFamily="34" charset="0"/>
              <a:cs typeface="Arial" panose="020B0604020202020204" pitchFamily="34" charset="0"/>
            </a:endParaRPr>
          </a:p>
          <a:p>
            <a:pPr marL="177800" indent="-177800" eaLnBrk="1" fontAlgn="auto" hangingPunct="1">
              <a:lnSpc>
                <a:spcPct val="90000"/>
              </a:lnSpc>
              <a:spcBef>
                <a:spcPct val="20000"/>
              </a:spcBef>
              <a:spcAft>
                <a:spcPts val="0"/>
              </a:spcAft>
              <a:buClr>
                <a:prstClr val="black"/>
              </a:buClr>
              <a:buSzPct val="80000"/>
              <a:buFont typeface="+mj-lt"/>
              <a:buAutoNum type="arabicPeriod"/>
            </a:pPr>
            <a:r>
              <a:rPr lang="nl-BE" altLang="nl-BE" sz="1100" dirty="0" smtClean="0">
                <a:solidFill>
                  <a:srgbClr val="FF0000"/>
                </a:solidFill>
                <a:latin typeface="Arial" panose="020B0604020202020204" pitchFamily="34" charset="0"/>
                <a:cs typeface="Arial" panose="020B0604020202020204" pitchFamily="34" charset="0"/>
              </a:rPr>
              <a:t>Dashboardprincipe</a:t>
            </a:r>
            <a:endParaRPr lang="nl-BE" altLang="nl-BE" sz="1100" dirty="0">
              <a:solidFill>
                <a:srgbClr val="FF0000"/>
              </a:solidFill>
              <a:latin typeface="Arial" panose="020B0604020202020204" pitchFamily="34" charset="0"/>
              <a:cs typeface="Arial" panose="020B0604020202020204" pitchFamily="34" charset="0"/>
            </a:endParaRPr>
          </a:p>
          <a:p>
            <a:pPr eaLnBrk="1" fontAlgn="auto" hangingPunct="1">
              <a:lnSpc>
                <a:spcPct val="90000"/>
              </a:lnSpc>
              <a:spcBef>
                <a:spcPct val="20000"/>
              </a:spcBef>
              <a:spcAft>
                <a:spcPts val="0"/>
              </a:spcAft>
              <a:buClr>
                <a:prstClr val="black"/>
              </a:buClr>
              <a:buSzPct val="80000"/>
              <a:buFontTx/>
              <a:buChar char="-"/>
            </a:pPr>
            <a:endParaRPr lang="nl-BE" altLang="nl-BE" sz="1100" dirty="0">
              <a:solidFill>
                <a:prstClr val="black"/>
              </a:solidFill>
              <a:latin typeface="Arial" panose="020B0604020202020204" pitchFamily="34" charset="0"/>
              <a:cs typeface="Arial" panose="020B0604020202020204" pitchFamily="34" charset="0"/>
            </a:endParaRPr>
          </a:p>
          <a:p>
            <a:pPr eaLnBrk="1" fontAlgn="auto" hangingPunct="1">
              <a:lnSpc>
                <a:spcPct val="90000"/>
              </a:lnSpc>
              <a:spcBef>
                <a:spcPct val="20000"/>
              </a:spcBef>
              <a:spcAft>
                <a:spcPts val="0"/>
              </a:spcAft>
              <a:buClr>
                <a:prstClr val="black"/>
              </a:buClr>
              <a:buSzPct val="80000"/>
              <a:buFontTx/>
              <a:buChar char="-"/>
            </a:pPr>
            <a:endParaRPr lang="nl-NL" altLang="nl-BE" sz="1100" dirty="0">
              <a:solidFill>
                <a:prstClr val="black"/>
              </a:solidFill>
              <a:latin typeface="Arial" panose="020B0604020202020204" pitchFamily="34" charset="0"/>
              <a:cs typeface="Arial" panose="020B0604020202020204" pitchFamily="34" charset="0"/>
            </a:endParaRPr>
          </a:p>
        </p:txBody>
      </p:sp>
      <p:cxnSp>
        <p:nvCxnSpPr>
          <p:cNvPr id="12315" name="AutoShape 26"/>
          <p:cNvCxnSpPr>
            <a:cxnSpLocks noChangeShapeType="1"/>
            <a:stCxn id="12313" idx="4"/>
            <a:endCxn id="12295" idx="0"/>
          </p:cNvCxnSpPr>
          <p:nvPr/>
        </p:nvCxnSpPr>
        <p:spPr bwMode="auto">
          <a:xfrm flipH="1">
            <a:off x="4567239" y="3212976"/>
            <a:ext cx="937314" cy="2087688"/>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10299" name="Rectangle 27"/>
          <p:cNvSpPr>
            <a:spLocks noChangeArrowheads="1"/>
          </p:cNvSpPr>
          <p:nvPr/>
        </p:nvSpPr>
        <p:spPr bwMode="auto">
          <a:xfrm>
            <a:off x="16062" y="3699277"/>
            <a:ext cx="2409825" cy="1078706"/>
          </a:xfrm>
          <a:prstGeom prst="rect">
            <a:avLst/>
          </a:prstGeom>
          <a:noFill/>
          <a:ln w="9525">
            <a:noFill/>
            <a:miter lim="800000"/>
            <a:headEnd/>
            <a:tailEnd/>
          </a:ln>
        </p:spPr>
        <p:txBody>
          <a:bodyPr/>
          <a:lstStyle/>
          <a:p>
            <a:pPr marL="88900" indent="-88900" fontAlgn="auto">
              <a:lnSpc>
                <a:spcPct val="90000"/>
              </a:lnSpc>
              <a:spcBef>
                <a:spcPct val="20000"/>
              </a:spcBef>
              <a:spcAft>
                <a:spcPts val="0"/>
              </a:spcAft>
              <a:buClr>
                <a:prstClr val="black"/>
              </a:buClr>
              <a:buSzPct val="80000"/>
              <a:buFontTx/>
              <a:buChar char="-"/>
              <a:defRPr/>
            </a:pPr>
            <a:r>
              <a:rPr lang="nl-BE" sz="1100" dirty="0">
                <a:solidFill>
                  <a:prstClr val="black"/>
                </a:solidFill>
                <a:latin typeface="Arial" panose="020B0604020202020204" pitchFamily="34" charset="0"/>
                <a:cs typeface="Arial" panose="020B0604020202020204" pitchFamily="34" charset="0"/>
              </a:rPr>
              <a:t>Analyse multidisciplinair aanbod (&gt;G)</a:t>
            </a:r>
          </a:p>
          <a:p>
            <a:pPr marL="88900" indent="-88900" fontAlgn="auto">
              <a:lnSpc>
                <a:spcPct val="90000"/>
              </a:lnSpc>
              <a:spcBef>
                <a:spcPct val="20000"/>
              </a:spcBef>
              <a:spcAft>
                <a:spcPts val="0"/>
              </a:spcAft>
              <a:buClr>
                <a:prstClr val="black"/>
              </a:buClr>
              <a:buSzPct val="80000"/>
              <a:buFontTx/>
              <a:buChar char="-"/>
              <a:defRPr/>
            </a:pPr>
            <a:r>
              <a:rPr lang="nl-BE" sz="1100" dirty="0">
                <a:solidFill>
                  <a:srgbClr val="FF0000"/>
                </a:solidFill>
                <a:latin typeface="Arial" panose="020B0604020202020204" pitchFamily="34" charset="0"/>
                <a:cs typeface="Arial" panose="020B0604020202020204" pitchFamily="34" charset="0"/>
              </a:rPr>
              <a:t>Opleiding crisisinterventie</a:t>
            </a:r>
          </a:p>
          <a:p>
            <a:pPr marL="88900" indent="-88900" fontAlgn="auto">
              <a:lnSpc>
                <a:spcPct val="90000"/>
              </a:lnSpc>
              <a:spcBef>
                <a:spcPct val="20000"/>
              </a:spcBef>
              <a:spcAft>
                <a:spcPts val="0"/>
              </a:spcAft>
              <a:buClr>
                <a:prstClr val="black"/>
              </a:buClr>
              <a:buSzPct val="80000"/>
              <a:buFontTx/>
              <a:buChar char="-"/>
              <a:defRPr/>
            </a:pPr>
            <a:r>
              <a:rPr lang="nl-BE" sz="1100" dirty="0">
                <a:solidFill>
                  <a:srgbClr val="FF0000"/>
                </a:solidFill>
                <a:latin typeface="Arial" panose="020B0604020202020204" pitchFamily="34" charset="0"/>
                <a:cs typeface="Arial" panose="020B0604020202020204" pitchFamily="34" charset="0"/>
              </a:rPr>
              <a:t>Screening sociale problematiek</a:t>
            </a:r>
          </a:p>
          <a:p>
            <a:pPr marL="88900" indent="-88900" fontAlgn="auto">
              <a:lnSpc>
                <a:spcPct val="90000"/>
              </a:lnSpc>
              <a:spcBef>
                <a:spcPct val="20000"/>
              </a:spcBef>
              <a:spcAft>
                <a:spcPts val="0"/>
              </a:spcAft>
              <a:buClr>
                <a:prstClr val="black"/>
              </a:buClr>
              <a:buSzPct val="80000"/>
              <a:buFontTx/>
              <a:buChar char="-"/>
              <a:defRPr/>
            </a:pPr>
            <a:r>
              <a:rPr lang="nl-BE" sz="1100" dirty="0" smtClean="0">
                <a:solidFill>
                  <a:srgbClr val="FF0000"/>
                </a:solidFill>
                <a:latin typeface="Arial" panose="020B0604020202020204" pitchFamily="34" charset="0"/>
                <a:cs typeface="Arial" panose="020B0604020202020204" pitchFamily="34" charset="0"/>
              </a:rPr>
              <a:t>Zorg </a:t>
            </a:r>
            <a:r>
              <a:rPr lang="nl-BE" sz="1100" dirty="0">
                <a:solidFill>
                  <a:srgbClr val="FF0000"/>
                </a:solidFill>
                <a:latin typeface="Arial" panose="020B0604020202020204" pitchFamily="34" charset="0"/>
                <a:cs typeface="Arial" panose="020B0604020202020204" pitchFamily="34" charset="0"/>
              </a:rPr>
              <a:t>voor zorgende formaliseren bij </a:t>
            </a:r>
            <a:r>
              <a:rPr lang="nl-BE" sz="1100" dirty="0" err="1">
                <a:solidFill>
                  <a:srgbClr val="FF0000"/>
                </a:solidFill>
                <a:latin typeface="Arial" panose="020B0604020202020204" pitchFamily="34" charset="0"/>
                <a:cs typeface="Arial" panose="020B0604020202020204" pitchFamily="34" charset="0"/>
              </a:rPr>
              <a:t>zorggerelateerde</a:t>
            </a:r>
            <a:r>
              <a:rPr lang="nl-BE" sz="1100" dirty="0">
                <a:solidFill>
                  <a:srgbClr val="FF0000"/>
                </a:solidFill>
                <a:latin typeface="Arial" panose="020B0604020202020204" pitchFamily="34" charset="0"/>
                <a:cs typeface="Arial" panose="020B0604020202020204" pitchFamily="34" charset="0"/>
              </a:rPr>
              <a:t> incidenten</a:t>
            </a:r>
            <a:endParaRPr lang="nl-NL" sz="1100" dirty="0">
              <a:solidFill>
                <a:srgbClr val="FF0000"/>
              </a:solidFill>
              <a:latin typeface="Arial" panose="020B0604020202020204" pitchFamily="34" charset="0"/>
              <a:cs typeface="Arial" panose="020B0604020202020204" pitchFamily="34" charset="0"/>
            </a:endParaRPr>
          </a:p>
        </p:txBody>
      </p:sp>
      <p:sp>
        <p:nvSpPr>
          <p:cNvPr id="30" name="Rectangle 10"/>
          <p:cNvSpPr>
            <a:spLocks noChangeArrowheads="1"/>
          </p:cNvSpPr>
          <p:nvPr/>
        </p:nvSpPr>
        <p:spPr bwMode="auto">
          <a:xfrm>
            <a:off x="107505" y="620689"/>
            <a:ext cx="2409825" cy="630237"/>
          </a:xfrm>
          <a:prstGeom prst="rect">
            <a:avLst/>
          </a:prstGeom>
          <a:noFill/>
          <a:ln w="9525">
            <a:noFill/>
            <a:miter lim="800000"/>
            <a:headEnd/>
            <a:tailEnd/>
          </a:ln>
        </p:spPr>
        <p:txBody>
          <a:bodyPr/>
          <a:lstStyle/>
          <a:p>
            <a:pPr marL="88900" indent="-88900" fontAlgn="auto">
              <a:lnSpc>
                <a:spcPct val="90000"/>
              </a:lnSpc>
              <a:spcBef>
                <a:spcPct val="20000"/>
              </a:spcBef>
              <a:spcAft>
                <a:spcPts val="0"/>
              </a:spcAft>
              <a:buClr>
                <a:prstClr val="black"/>
              </a:buClr>
              <a:buSzPct val="80000"/>
              <a:buFontTx/>
              <a:buChar char="•"/>
              <a:defRPr/>
            </a:pPr>
            <a:endParaRPr lang="nl-BE" sz="1100" dirty="0">
              <a:solidFill>
                <a:prstClr val="black"/>
              </a:solidFill>
              <a:latin typeface="Arial" panose="020B0604020202020204" pitchFamily="34" charset="0"/>
              <a:cs typeface="Arial" panose="020B0604020202020204" pitchFamily="34" charset="0"/>
            </a:endParaRPr>
          </a:p>
        </p:txBody>
      </p:sp>
      <p:sp>
        <p:nvSpPr>
          <p:cNvPr id="32" name="Rectangle 10"/>
          <p:cNvSpPr>
            <a:spLocks noChangeArrowheads="1"/>
          </p:cNvSpPr>
          <p:nvPr/>
        </p:nvSpPr>
        <p:spPr bwMode="auto">
          <a:xfrm>
            <a:off x="48157" y="595847"/>
            <a:ext cx="2409825" cy="2689137"/>
          </a:xfrm>
          <a:prstGeom prst="rect">
            <a:avLst/>
          </a:prstGeom>
          <a:noFill/>
          <a:ln w="9525">
            <a:noFill/>
            <a:miter lim="800000"/>
            <a:headEnd/>
            <a:tailEnd/>
          </a:ln>
        </p:spPr>
        <p:txBody>
          <a:bodyPr/>
          <a:lstStyle/>
          <a:p>
            <a:pPr fontAlgn="auto">
              <a:lnSpc>
                <a:spcPct val="90000"/>
              </a:lnSpc>
              <a:spcBef>
                <a:spcPct val="20000"/>
              </a:spcBef>
              <a:spcAft>
                <a:spcPts val="0"/>
              </a:spcAft>
              <a:buClr>
                <a:prstClr val="black"/>
              </a:buClr>
              <a:buSzPct val="80000"/>
              <a:defRPr/>
            </a:pPr>
            <a:r>
              <a:rPr lang="nl-BE" sz="1100" b="1" u="sng" dirty="0" smtClean="0">
                <a:solidFill>
                  <a:prstClr val="black"/>
                </a:solidFill>
                <a:latin typeface="Arial" panose="020B0604020202020204" pitchFamily="34" charset="0"/>
                <a:cs typeface="Arial" panose="020B0604020202020204" pitchFamily="34" charset="0"/>
              </a:rPr>
              <a:t>Werkpunten</a:t>
            </a:r>
            <a:r>
              <a:rPr lang="nl-BE" sz="1100" dirty="0" smtClean="0">
                <a:solidFill>
                  <a:prstClr val="black"/>
                </a:solidFill>
                <a:latin typeface="Arial" panose="020B0604020202020204" pitchFamily="34" charset="0"/>
                <a:cs typeface="Arial" panose="020B0604020202020204" pitchFamily="34" charset="0"/>
              </a:rPr>
              <a:t>:</a:t>
            </a:r>
          </a:p>
          <a:p>
            <a:pPr marL="88900" indent="-88900" fontAlgn="auto">
              <a:lnSpc>
                <a:spcPct val="90000"/>
              </a:lnSpc>
              <a:spcBef>
                <a:spcPts val="200"/>
              </a:spcBef>
              <a:spcAft>
                <a:spcPts val="0"/>
              </a:spcAft>
              <a:buClr>
                <a:prstClr val="black"/>
              </a:buClr>
              <a:buSzPct val="80000"/>
              <a:buFontTx/>
              <a:buChar char="•"/>
              <a:defRPr/>
            </a:pPr>
            <a:r>
              <a:rPr lang="nl-BE" sz="1100" dirty="0" smtClean="0">
                <a:solidFill>
                  <a:srgbClr val="FF0000"/>
                </a:solidFill>
                <a:latin typeface="Arial" panose="020B0604020202020204" pitchFamily="34" charset="0"/>
                <a:cs typeface="Arial" panose="020B0604020202020204" pitchFamily="34" charset="0"/>
              </a:rPr>
              <a:t>Communicatie </a:t>
            </a:r>
          </a:p>
          <a:p>
            <a:pPr marL="88900" indent="-88900" fontAlgn="auto">
              <a:lnSpc>
                <a:spcPct val="90000"/>
              </a:lnSpc>
              <a:spcBef>
                <a:spcPts val="200"/>
              </a:spcBef>
              <a:spcAft>
                <a:spcPts val="0"/>
              </a:spcAft>
              <a:buClr>
                <a:prstClr val="black"/>
              </a:buClr>
              <a:buSzPct val="80000"/>
              <a:buFontTx/>
              <a:buChar char="•"/>
              <a:defRPr/>
            </a:pPr>
            <a:r>
              <a:rPr lang="nl-BE" sz="1100" dirty="0" smtClean="0">
                <a:solidFill>
                  <a:srgbClr val="FF0000"/>
                </a:solidFill>
                <a:latin typeface="Arial" panose="020B0604020202020204" pitchFamily="34" charset="0"/>
                <a:cs typeface="Arial" panose="020B0604020202020204" pitchFamily="34" charset="0"/>
              </a:rPr>
              <a:t>Wachttijden</a:t>
            </a:r>
          </a:p>
          <a:p>
            <a:pPr marL="88900" indent="-88900" fontAlgn="auto">
              <a:lnSpc>
                <a:spcPct val="90000"/>
              </a:lnSpc>
              <a:spcBef>
                <a:spcPts val="200"/>
              </a:spcBef>
              <a:spcAft>
                <a:spcPts val="0"/>
              </a:spcAft>
              <a:buClr>
                <a:prstClr val="black"/>
              </a:buClr>
              <a:buSzPct val="80000"/>
              <a:buFontTx/>
              <a:buChar char="•"/>
              <a:defRPr/>
            </a:pPr>
            <a:r>
              <a:rPr lang="nl-BE" sz="1100" dirty="0" smtClean="0">
                <a:solidFill>
                  <a:prstClr val="black"/>
                </a:solidFill>
                <a:latin typeface="Arial" panose="020B0604020202020204" pitchFamily="34" charset="0"/>
                <a:cs typeface="Arial" panose="020B0604020202020204" pitchFamily="34" charset="0"/>
              </a:rPr>
              <a:t>Profilering naar buiten toe</a:t>
            </a:r>
          </a:p>
          <a:p>
            <a:pPr marL="88900" indent="-88900" fontAlgn="auto">
              <a:lnSpc>
                <a:spcPct val="90000"/>
              </a:lnSpc>
              <a:spcBef>
                <a:spcPts val="200"/>
              </a:spcBef>
              <a:spcAft>
                <a:spcPts val="0"/>
              </a:spcAft>
              <a:buClr>
                <a:prstClr val="black"/>
              </a:buClr>
              <a:buSzPct val="80000"/>
              <a:buFontTx/>
              <a:buChar char="•"/>
              <a:defRPr/>
            </a:pPr>
            <a:r>
              <a:rPr lang="nl-BE" sz="1100" dirty="0" smtClean="0">
                <a:solidFill>
                  <a:srgbClr val="FF0000"/>
                </a:solidFill>
                <a:latin typeface="Arial" panose="020B0604020202020204" pitchFamily="34" charset="0"/>
                <a:cs typeface="Arial" panose="020B0604020202020204" pitchFamily="34" charset="0"/>
              </a:rPr>
              <a:t>Informeren van patiënten</a:t>
            </a:r>
          </a:p>
          <a:p>
            <a:pPr marL="88900" indent="-88900" fontAlgn="auto">
              <a:lnSpc>
                <a:spcPct val="90000"/>
              </a:lnSpc>
              <a:spcBef>
                <a:spcPts val="200"/>
              </a:spcBef>
              <a:spcAft>
                <a:spcPts val="0"/>
              </a:spcAft>
              <a:buClr>
                <a:prstClr val="black"/>
              </a:buClr>
              <a:buSzPct val="80000"/>
              <a:buFontTx/>
              <a:buChar char="•"/>
              <a:defRPr/>
            </a:pPr>
            <a:r>
              <a:rPr lang="nl-BE" sz="1100" dirty="0">
                <a:solidFill>
                  <a:prstClr val="black"/>
                </a:solidFill>
                <a:latin typeface="Arial" panose="020B0604020202020204" pitchFamily="34" charset="0"/>
                <a:cs typeface="Arial" panose="020B0604020202020204" pitchFamily="34" charset="0"/>
              </a:rPr>
              <a:t>Elektronisch patiëntendossier</a:t>
            </a:r>
          </a:p>
          <a:p>
            <a:pPr marL="88900" indent="-88900" fontAlgn="auto">
              <a:lnSpc>
                <a:spcPct val="90000"/>
              </a:lnSpc>
              <a:spcBef>
                <a:spcPts val="200"/>
              </a:spcBef>
              <a:spcAft>
                <a:spcPts val="0"/>
              </a:spcAft>
              <a:buClr>
                <a:prstClr val="black"/>
              </a:buClr>
              <a:buSzPct val="80000"/>
              <a:buFontTx/>
              <a:buChar char="•"/>
              <a:defRPr/>
            </a:pPr>
            <a:r>
              <a:rPr lang="nl-BE" sz="1100" dirty="0">
                <a:solidFill>
                  <a:srgbClr val="FF0000"/>
                </a:solidFill>
                <a:latin typeface="Arial" panose="020B0604020202020204" pitchFamily="34" charset="0"/>
                <a:cs typeface="Arial" panose="020B0604020202020204" pitchFamily="34" charset="0"/>
              </a:rPr>
              <a:t>Overleg tussen </a:t>
            </a:r>
            <a:r>
              <a:rPr lang="nl-BE" sz="1100" dirty="0" smtClean="0">
                <a:solidFill>
                  <a:srgbClr val="FF0000"/>
                </a:solidFill>
                <a:latin typeface="Arial" panose="020B0604020202020204" pitchFamily="34" charset="0"/>
                <a:cs typeface="Arial" panose="020B0604020202020204" pitchFamily="34" charset="0"/>
              </a:rPr>
              <a:t>zorgverleners</a:t>
            </a:r>
          </a:p>
          <a:p>
            <a:pPr fontAlgn="auto">
              <a:lnSpc>
                <a:spcPct val="90000"/>
              </a:lnSpc>
              <a:spcBef>
                <a:spcPct val="20000"/>
              </a:spcBef>
              <a:spcAft>
                <a:spcPts val="0"/>
              </a:spcAft>
              <a:buClr>
                <a:prstClr val="black"/>
              </a:buClr>
              <a:buSzPct val="80000"/>
              <a:defRPr/>
            </a:pPr>
            <a:r>
              <a:rPr lang="nl-BE" sz="1100" b="1" u="sng" dirty="0" smtClean="0">
                <a:solidFill>
                  <a:prstClr val="black"/>
                </a:solidFill>
                <a:latin typeface="Arial" panose="020B0604020202020204" pitchFamily="34" charset="0"/>
                <a:cs typeface="Arial" panose="020B0604020202020204" pitchFamily="34" charset="0"/>
              </a:rPr>
              <a:t>Sterkten</a:t>
            </a:r>
            <a:r>
              <a:rPr lang="nl-BE" sz="1100" dirty="0" smtClean="0">
                <a:solidFill>
                  <a:prstClr val="black"/>
                </a:solidFill>
                <a:latin typeface="Arial" panose="020B0604020202020204" pitchFamily="34" charset="0"/>
                <a:cs typeface="Arial" panose="020B0604020202020204" pitchFamily="34" charset="0"/>
              </a:rPr>
              <a:t>:</a:t>
            </a:r>
          </a:p>
          <a:p>
            <a:pPr marL="88900" indent="-88900" fontAlgn="auto">
              <a:lnSpc>
                <a:spcPct val="90000"/>
              </a:lnSpc>
              <a:spcBef>
                <a:spcPts val="200"/>
              </a:spcBef>
              <a:spcAft>
                <a:spcPts val="0"/>
              </a:spcAft>
              <a:buClr>
                <a:prstClr val="black"/>
              </a:buClr>
              <a:buSzPct val="80000"/>
              <a:buFont typeface="Arial" panose="020B0604020202020204" pitchFamily="34" charset="0"/>
              <a:buChar char="•"/>
              <a:defRPr/>
            </a:pPr>
            <a:r>
              <a:rPr lang="nl-BE" sz="1100" dirty="0" smtClean="0">
                <a:solidFill>
                  <a:prstClr val="black"/>
                </a:solidFill>
                <a:latin typeface="Arial" panose="020B0604020202020204" pitchFamily="34" charset="0"/>
                <a:cs typeface="Arial" panose="020B0604020202020204" pitchFamily="34" charset="0"/>
              </a:rPr>
              <a:t>Familiale huislijke sfeer met aandacht voor patiënt</a:t>
            </a:r>
          </a:p>
          <a:p>
            <a:pPr marL="88900" indent="-88900" fontAlgn="auto">
              <a:lnSpc>
                <a:spcPct val="90000"/>
              </a:lnSpc>
              <a:spcBef>
                <a:spcPts val="200"/>
              </a:spcBef>
              <a:spcAft>
                <a:spcPts val="0"/>
              </a:spcAft>
              <a:buClr>
                <a:prstClr val="black"/>
              </a:buClr>
              <a:buSzPct val="80000"/>
              <a:buFont typeface="Arial" panose="020B0604020202020204" pitchFamily="34" charset="0"/>
              <a:buChar char="•"/>
              <a:defRPr/>
            </a:pPr>
            <a:r>
              <a:rPr lang="nl-BE" sz="1100" dirty="0" smtClean="0">
                <a:solidFill>
                  <a:prstClr val="black"/>
                </a:solidFill>
                <a:latin typeface="Arial" panose="020B0604020202020204" pitchFamily="34" charset="0"/>
                <a:cs typeface="Arial" panose="020B0604020202020204" pitchFamily="34" charset="0"/>
              </a:rPr>
              <a:t>Een aantal performante diensten en sterke teams</a:t>
            </a:r>
          </a:p>
          <a:p>
            <a:pPr marL="88900" indent="-88900" fontAlgn="auto">
              <a:lnSpc>
                <a:spcPct val="90000"/>
              </a:lnSpc>
              <a:spcBef>
                <a:spcPts val="200"/>
              </a:spcBef>
              <a:spcAft>
                <a:spcPts val="0"/>
              </a:spcAft>
              <a:buClr>
                <a:prstClr val="black"/>
              </a:buClr>
              <a:buSzPct val="80000"/>
              <a:buFont typeface="Arial" panose="020B0604020202020204" pitchFamily="34" charset="0"/>
              <a:buChar char="•"/>
              <a:defRPr/>
            </a:pPr>
            <a:r>
              <a:rPr lang="nl-BE" sz="1100" dirty="0" smtClean="0">
                <a:solidFill>
                  <a:srgbClr val="FF0000"/>
                </a:solidFill>
                <a:latin typeface="Arial" panose="020B0604020202020204" pitchFamily="34" charset="0"/>
                <a:cs typeface="Arial" panose="020B0604020202020204" pitchFamily="34" charset="0"/>
              </a:rPr>
              <a:t>Een proper ziekenhuis</a:t>
            </a:r>
          </a:p>
          <a:p>
            <a:pPr marL="88900" indent="-88900" fontAlgn="auto">
              <a:lnSpc>
                <a:spcPct val="90000"/>
              </a:lnSpc>
              <a:spcBef>
                <a:spcPts val="200"/>
              </a:spcBef>
              <a:spcAft>
                <a:spcPts val="0"/>
              </a:spcAft>
              <a:buClr>
                <a:prstClr val="black"/>
              </a:buClr>
              <a:buSzPct val="80000"/>
              <a:buFont typeface="Arial" panose="020B0604020202020204" pitchFamily="34" charset="0"/>
              <a:buChar char="•"/>
              <a:defRPr/>
            </a:pPr>
            <a:r>
              <a:rPr lang="nl-BE" sz="1100" dirty="0" smtClean="0">
                <a:solidFill>
                  <a:prstClr val="black"/>
                </a:solidFill>
                <a:latin typeface="Arial" panose="020B0604020202020204" pitchFamily="34" charset="0"/>
                <a:cs typeface="Arial" panose="020B0604020202020204" pitchFamily="34" charset="0"/>
              </a:rPr>
              <a:t>Flexibele medewerkers</a:t>
            </a:r>
          </a:p>
        </p:txBody>
      </p:sp>
      <p:cxnSp>
        <p:nvCxnSpPr>
          <p:cNvPr id="35" name="AutoShape 13"/>
          <p:cNvCxnSpPr>
            <a:cxnSpLocks noChangeShapeType="1"/>
            <a:stCxn id="30" idx="0"/>
            <a:endCxn id="12295" idx="1"/>
          </p:cNvCxnSpPr>
          <p:nvPr/>
        </p:nvCxnSpPr>
        <p:spPr bwMode="auto">
          <a:xfrm>
            <a:off x="1312417" y="620689"/>
            <a:ext cx="1876352" cy="4785523"/>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67" name="Oval 18"/>
          <p:cNvSpPr>
            <a:spLocks noChangeArrowheads="1"/>
          </p:cNvSpPr>
          <p:nvPr/>
        </p:nvSpPr>
        <p:spPr bwMode="auto">
          <a:xfrm>
            <a:off x="2555776" y="2781727"/>
            <a:ext cx="1390651" cy="30374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200" dirty="0">
                <a:solidFill>
                  <a:prstClr val="white"/>
                </a:solidFill>
                <a:latin typeface="Arial" panose="020B0604020202020204" pitchFamily="34" charset="0"/>
                <a:cs typeface="Arial" panose="020B0604020202020204" pitchFamily="34" charset="0"/>
              </a:rPr>
              <a:t>Wachttijden</a:t>
            </a:r>
            <a:endParaRPr lang="nl-NL" altLang="nl-BE" sz="1200" dirty="0">
              <a:solidFill>
                <a:prstClr val="white"/>
              </a:solidFill>
              <a:latin typeface="Arial" panose="020B0604020202020204" pitchFamily="34" charset="0"/>
              <a:cs typeface="Arial" panose="020B0604020202020204" pitchFamily="34" charset="0"/>
            </a:endParaRPr>
          </a:p>
        </p:txBody>
      </p:sp>
      <p:sp>
        <p:nvSpPr>
          <p:cNvPr id="68" name="Rectangle 19"/>
          <p:cNvSpPr>
            <a:spLocks noChangeArrowheads="1"/>
          </p:cNvSpPr>
          <p:nvPr/>
        </p:nvSpPr>
        <p:spPr bwMode="auto">
          <a:xfrm>
            <a:off x="2339753" y="3085468"/>
            <a:ext cx="2332180" cy="824815"/>
          </a:xfrm>
          <a:prstGeom prst="rect">
            <a:avLst/>
          </a:prstGeom>
          <a:noFill/>
          <a:ln w="9525">
            <a:noFill/>
            <a:miter lim="800000"/>
            <a:headEnd/>
            <a:tailEnd/>
          </a:ln>
        </p:spPr>
        <p:txBody>
          <a:bodyPr/>
          <a:lstStyle/>
          <a:p>
            <a:pPr marL="88900" indent="-88900" fontAlgn="auto">
              <a:lnSpc>
                <a:spcPct val="90000"/>
              </a:lnSpc>
              <a:spcBef>
                <a:spcPct val="20000"/>
              </a:spcBef>
              <a:spcAft>
                <a:spcPts val="0"/>
              </a:spcAft>
              <a:buClr>
                <a:prstClr val="black"/>
              </a:buClr>
              <a:buSzPct val="80000"/>
              <a:buFontTx/>
              <a:buChar char="-"/>
              <a:defRPr/>
            </a:pPr>
            <a:r>
              <a:rPr lang="nl-BE" sz="1100" dirty="0">
                <a:solidFill>
                  <a:srgbClr val="FF0000"/>
                </a:solidFill>
                <a:latin typeface="Arial" panose="020B0604020202020204" pitchFamily="34" charset="0"/>
                <a:cs typeface="Arial" panose="020B0604020202020204" pitchFamily="34" charset="0"/>
              </a:rPr>
              <a:t>Opnamedienst (spreiding </a:t>
            </a:r>
            <a:r>
              <a:rPr lang="nl-BE" sz="1100" dirty="0" smtClean="0">
                <a:solidFill>
                  <a:srgbClr val="FF0000"/>
                </a:solidFill>
                <a:latin typeface="Arial" panose="020B0604020202020204" pitchFamily="34" charset="0"/>
                <a:cs typeface="Arial" panose="020B0604020202020204" pitchFamily="34" charset="0"/>
              </a:rPr>
              <a:t>opnames)</a:t>
            </a:r>
          </a:p>
          <a:p>
            <a:pPr marL="88900" indent="-88900" fontAlgn="auto">
              <a:lnSpc>
                <a:spcPct val="90000"/>
              </a:lnSpc>
              <a:spcBef>
                <a:spcPct val="20000"/>
              </a:spcBef>
              <a:spcAft>
                <a:spcPts val="0"/>
              </a:spcAft>
              <a:buClr>
                <a:prstClr val="black"/>
              </a:buClr>
              <a:buSzPct val="80000"/>
              <a:buFontTx/>
              <a:buChar char="-"/>
              <a:defRPr/>
            </a:pPr>
            <a:r>
              <a:rPr lang="nl-BE" sz="1100" dirty="0" smtClean="0">
                <a:solidFill>
                  <a:srgbClr val="FF0000"/>
                </a:solidFill>
                <a:latin typeface="Arial" panose="020B0604020202020204" pitchFamily="34" charset="0"/>
                <a:cs typeface="Arial" panose="020B0604020202020204" pitchFamily="34" charset="0"/>
              </a:rPr>
              <a:t>Receptie</a:t>
            </a:r>
            <a:endParaRPr lang="nl-BE" sz="1100" dirty="0">
              <a:solidFill>
                <a:srgbClr val="FF0000"/>
              </a:solidFill>
              <a:latin typeface="Arial" panose="020B0604020202020204" pitchFamily="34" charset="0"/>
              <a:cs typeface="Arial" panose="020B0604020202020204" pitchFamily="34" charset="0"/>
            </a:endParaRPr>
          </a:p>
          <a:p>
            <a:pPr marL="88900" indent="-88900" fontAlgn="auto">
              <a:lnSpc>
                <a:spcPct val="90000"/>
              </a:lnSpc>
              <a:spcBef>
                <a:spcPct val="20000"/>
              </a:spcBef>
              <a:spcAft>
                <a:spcPts val="0"/>
              </a:spcAft>
              <a:buClr>
                <a:prstClr val="black"/>
              </a:buClr>
              <a:buSzPct val="80000"/>
              <a:buFontTx/>
              <a:buChar char="-"/>
              <a:defRPr/>
            </a:pPr>
            <a:r>
              <a:rPr lang="nl-BE" sz="1100" dirty="0" smtClean="0">
                <a:solidFill>
                  <a:srgbClr val="FF0000"/>
                </a:solidFill>
                <a:latin typeface="Arial" panose="020B0604020202020204" pitchFamily="34" charset="0"/>
                <a:cs typeface="Arial" panose="020B0604020202020204" pitchFamily="34" charset="0"/>
              </a:rPr>
              <a:t>Spoedopname</a:t>
            </a:r>
            <a:endParaRPr lang="nl-BE" sz="1100" dirty="0">
              <a:solidFill>
                <a:srgbClr val="FF0000"/>
              </a:solidFill>
              <a:latin typeface="Arial" panose="020B0604020202020204" pitchFamily="34" charset="0"/>
              <a:cs typeface="Arial" panose="020B0604020202020204" pitchFamily="34" charset="0"/>
            </a:endParaRPr>
          </a:p>
        </p:txBody>
      </p:sp>
      <p:sp>
        <p:nvSpPr>
          <p:cNvPr id="79" name="Oval 18"/>
          <p:cNvSpPr>
            <a:spLocks noChangeArrowheads="1"/>
          </p:cNvSpPr>
          <p:nvPr/>
        </p:nvSpPr>
        <p:spPr bwMode="auto">
          <a:xfrm>
            <a:off x="2595732" y="3893170"/>
            <a:ext cx="1498600" cy="44553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nl-BE" altLang="nl-BE" sz="1400" dirty="0" smtClean="0">
                <a:solidFill>
                  <a:srgbClr val="EEECE1"/>
                </a:solidFill>
                <a:latin typeface="Arial" panose="020B0604020202020204" pitchFamily="34" charset="0"/>
                <a:cs typeface="Arial" panose="020B0604020202020204" pitchFamily="34" charset="0"/>
              </a:rPr>
              <a:t>Accreditatie</a:t>
            </a:r>
            <a:endParaRPr lang="nl-NL" altLang="nl-BE" sz="1400" dirty="0">
              <a:solidFill>
                <a:srgbClr val="EEECE1"/>
              </a:solidFill>
              <a:latin typeface="Arial" panose="020B0604020202020204" pitchFamily="34" charset="0"/>
              <a:cs typeface="Arial" panose="020B0604020202020204" pitchFamily="34" charset="0"/>
            </a:endParaRPr>
          </a:p>
        </p:txBody>
      </p:sp>
      <p:cxnSp>
        <p:nvCxnSpPr>
          <p:cNvPr id="80" name="AutoShape 26"/>
          <p:cNvCxnSpPr>
            <a:cxnSpLocks noChangeShapeType="1"/>
            <a:stCxn id="79" idx="4"/>
            <a:endCxn id="12295" idx="0"/>
          </p:cNvCxnSpPr>
          <p:nvPr/>
        </p:nvCxnSpPr>
        <p:spPr bwMode="auto">
          <a:xfrm>
            <a:off x="3345033" y="4338703"/>
            <a:ext cx="1222207" cy="96196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83" name="AutoShape 26"/>
          <p:cNvCxnSpPr>
            <a:cxnSpLocks noChangeShapeType="1"/>
            <a:stCxn id="67" idx="4"/>
            <a:endCxn id="12295" idx="0"/>
          </p:cNvCxnSpPr>
          <p:nvPr/>
        </p:nvCxnSpPr>
        <p:spPr bwMode="auto">
          <a:xfrm>
            <a:off x="3251102" y="3085467"/>
            <a:ext cx="1316137" cy="2215196"/>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5" name="Rectangle 19"/>
          <p:cNvSpPr>
            <a:spLocks noChangeArrowheads="1"/>
          </p:cNvSpPr>
          <p:nvPr/>
        </p:nvSpPr>
        <p:spPr bwMode="auto">
          <a:xfrm>
            <a:off x="2733283" y="4345102"/>
            <a:ext cx="1223499" cy="674196"/>
          </a:xfrm>
          <a:prstGeom prst="rect">
            <a:avLst/>
          </a:prstGeom>
          <a:noFill/>
          <a:ln w="9525">
            <a:noFill/>
            <a:miter lim="800000"/>
            <a:headEnd/>
            <a:tailEnd/>
          </a:ln>
        </p:spPr>
        <p:txBody>
          <a:bodyPr/>
          <a:lstStyle/>
          <a:p>
            <a:pPr algn="ctr" fontAlgn="auto">
              <a:lnSpc>
                <a:spcPct val="90000"/>
              </a:lnSpc>
              <a:spcBef>
                <a:spcPct val="20000"/>
              </a:spcBef>
              <a:spcAft>
                <a:spcPts val="0"/>
              </a:spcAft>
              <a:buClr>
                <a:prstClr val="black"/>
              </a:buClr>
              <a:buSzPct val="80000"/>
              <a:defRPr/>
            </a:pPr>
            <a:r>
              <a:rPr lang="nl-BE" sz="1100" dirty="0" smtClean="0">
                <a:solidFill>
                  <a:prstClr val="black"/>
                </a:solidFill>
                <a:latin typeface="Arial" panose="020B0604020202020204" pitchFamily="34" charset="0"/>
                <a:cs typeface="Arial" panose="020B0604020202020204" pitchFamily="34" charset="0"/>
              </a:rPr>
              <a:t>3-jarenplan</a:t>
            </a:r>
          </a:p>
          <a:p>
            <a:pPr algn="ctr" fontAlgn="auto">
              <a:lnSpc>
                <a:spcPct val="90000"/>
              </a:lnSpc>
              <a:spcBef>
                <a:spcPct val="20000"/>
              </a:spcBef>
              <a:spcAft>
                <a:spcPts val="0"/>
              </a:spcAft>
              <a:buClr>
                <a:prstClr val="black"/>
              </a:buClr>
              <a:buSzPct val="80000"/>
              <a:defRPr/>
            </a:pPr>
            <a:r>
              <a:rPr lang="nl-BE" sz="1100" dirty="0" smtClean="0">
                <a:solidFill>
                  <a:prstClr val="black"/>
                </a:solidFill>
                <a:latin typeface="Arial" panose="020B0604020202020204" pitchFamily="34" charset="0"/>
                <a:cs typeface="Arial" panose="020B0604020202020204" pitchFamily="34" charset="0"/>
              </a:rPr>
              <a:t>2017</a:t>
            </a:r>
            <a:endParaRPr lang="nl-BE" sz="1100" dirty="0">
              <a:solidFill>
                <a:prstClr val="black"/>
              </a:solidFill>
              <a:latin typeface="Arial" panose="020B0604020202020204" pitchFamily="34" charset="0"/>
              <a:cs typeface="Arial" panose="020B0604020202020204" pitchFamily="34" charset="0"/>
            </a:endParaRPr>
          </a:p>
          <a:p>
            <a:pPr algn="ctr" fontAlgn="auto">
              <a:lnSpc>
                <a:spcPct val="90000"/>
              </a:lnSpc>
              <a:spcBef>
                <a:spcPct val="20000"/>
              </a:spcBef>
              <a:spcAft>
                <a:spcPts val="0"/>
              </a:spcAft>
              <a:buClr>
                <a:prstClr val="black"/>
              </a:buClr>
              <a:buSzPct val="80000"/>
              <a:defRPr/>
            </a:pPr>
            <a:r>
              <a:rPr lang="nl-BE" sz="1100" dirty="0" smtClean="0">
                <a:solidFill>
                  <a:prstClr val="black"/>
                </a:solidFill>
                <a:latin typeface="Arial" panose="020B0604020202020204" pitchFamily="34" charset="0"/>
                <a:cs typeface="Arial" panose="020B0604020202020204" pitchFamily="34" charset="0"/>
              </a:rPr>
              <a:t>NIAZ</a:t>
            </a:r>
            <a:endParaRPr lang="nl-BE"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33531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rank\Downloads\building_isometric_800_clr_17342.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323477" y="4151248"/>
            <a:ext cx="3453235" cy="185179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Frank\Downloads\building_isometric_800_clr_17342.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734253" y="4437112"/>
            <a:ext cx="2013987" cy="108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kstvak 5"/>
          <p:cNvSpPr txBox="1"/>
          <p:nvPr/>
        </p:nvSpPr>
        <p:spPr>
          <a:xfrm>
            <a:off x="1691629" y="3935224"/>
            <a:ext cx="824265" cy="338554"/>
          </a:xfrm>
          <a:prstGeom prst="rect">
            <a:avLst/>
          </a:prstGeom>
          <a:noFill/>
        </p:spPr>
        <p:txBody>
          <a:bodyPr wrap="none" rtlCol="0">
            <a:spAutoFit/>
          </a:bodyPr>
          <a:lstStyle/>
          <a:p>
            <a:pPr fontAlgn="auto">
              <a:spcBef>
                <a:spcPts val="0"/>
              </a:spcBef>
              <a:spcAft>
                <a:spcPts val="0"/>
              </a:spcAft>
            </a:pPr>
            <a:r>
              <a:rPr lang="nl-BE" sz="1600" dirty="0" smtClean="0">
                <a:solidFill>
                  <a:prstClr val="black"/>
                </a:solidFill>
                <a:latin typeface="Arial Rounded MT Bold" panose="020F0704030504030204" pitchFamily="34" charset="0"/>
                <a:cs typeface="+mn-cs"/>
              </a:rPr>
              <a:t>VZW 1</a:t>
            </a:r>
            <a:endParaRPr lang="nl-BE" sz="1600" dirty="0">
              <a:solidFill>
                <a:prstClr val="black"/>
              </a:solidFill>
              <a:latin typeface="Arial Rounded MT Bold" panose="020F0704030504030204" pitchFamily="34" charset="0"/>
              <a:cs typeface="+mn-cs"/>
            </a:endParaRPr>
          </a:p>
        </p:txBody>
      </p:sp>
      <p:sp>
        <p:nvSpPr>
          <p:cNvPr id="9" name="Tekstvak 8"/>
          <p:cNvSpPr txBox="1"/>
          <p:nvPr/>
        </p:nvSpPr>
        <p:spPr>
          <a:xfrm>
            <a:off x="6342324" y="3923135"/>
            <a:ext cx="824265" cy="338554"/>
          </a:xfrm>
          <a:prstGeom prst="rect">
            <a:avLst/>
          </a:prstGeom>
          <a:noFill/>
        </p:spPr>
        <p:txBody>
          <a:bodyPr wrap="none" rtlCol="0">
            <a:spAutoFit/>
          </a:bodyPr>
          <a:lstStyle/>
          <a:p>
            <a:pPr fontAlgn="auto">
              <a:spcBef>
                <a:spcPts val="0"/>
              </a:spcBef>
              <a:spcAft>
                <a:spcPts val="0"/>
              </a:spcAft>
            </a:pPr>
            <a:r>
              <a:rPr lang="nl-BE" sz="1600" dirty="0" smtClean="0">
                <a:solidFill>
                  <a:prstClr val="black"/>
                </a:solidFill>
                <a:latin typeface="Arial Rounded MT Bold" panose="020F0704030504030204" pitchFamily="34" charset="0"/>
                <a:cs typeface="+mn-cs"/>
              </a:rPr>
              <a:t>VZW 2</a:t>
            </a:r>
            <a:endParaRPr lang="nl-BE" sz="1600" dirty="0">
              <a:solidFill>
                <a:prstClr val="black"/>
              </a:solidFill>
              <a:latin typeface="Arial Rounded MT Bold" panose="020F0704030504030204" pitchFamily="34" charset="0"/>
              <a:cs typeface="+mn-cs"/>
            </a:endParaRPr>
          </a:p>
        </p:txBody>
      </p:sp>
      <p:pic>
        <p:nvPicPr>
          <p:cNvPr id="64" name="Afbeelding 63"/>
          <p:cNvPicPr/>
          <p:nvPr/>
        </p:nvPicPr>
        <p:blipFill>
          <a:blip r:embed="rId4" cstate="print">
            <a:extLst>
              <a:ext uri="{28A0092B-C50C-407E-A947-70E740481C1C}">
                <a14:useLocalDpi xmlns:a14="http://schemas.microsoft.com/office/drawing/2010/main" xmlns="" val="0"/>
              </a:ext>
            </a:extLst>
          </a:blip>
          <a:stretch>
            <a:fillRect/>
          </a:stretch>
        </p:blipFill>
        <p:spPr>
          <a:xfrm>
            <a:off x="1068896" y="5852329"/>
            <a:ext cx="2374135" cy="479011"/>
          </a:xfrm>
          <a:prstGeom prst="rect">
            <a:avLst/>
          </a:prstGeom>
        </p:spPr>
      </p:pic>
      <p:pic>
        <p:nvPicPr>
          <p:cNvPr id="65" name="Afbeelding 64"/>
          <p:cNvPicPr/>
          <p:nvPr/>
        </p:nvPicPr>
        <p:blipFill>
          <a:blip r:embed="rId5" cstate="print">
            <a:extLst>
              <a:ext uri="{28A0092B-C50C-407E-A947-70E740481C1C}">
                <a14:useLocalDpi xmlns:a14="http://schemas.microsoft.com/office/drawing/2010/main" xmlns="" val="0"/>
              </a:ext>
            </a:extLst>
          </a:blip>
          <a:stretch>
            <a:fillRect/>
          </a:stretch>
        </p:blipFill>
        <p:spPr>
          <a:xfrm>
            <a:off x="5896047" y="5801981"/>
            <a:ext cx="2376264" cy="676760"/>
          </a:xfrm>
          <a:prstGeom prst="rect">
            <a:avLst/>
          </a:prstGeom>
        </p:spPr>
      </p:pic>
      <p:sp>
        <p:nvSpPr>
          <p:cNvPr id="2" name="Ovaal 1"/>
          <p:cNvSpPr/>
          <p:nvPr/>
        </p:nvSpPr>
        <p:spPr>
          <a:xfrm>
            <a:off x="1475656" y="188640"/>
            <a:ext cx="971043" cy="377715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66" name="Ovaal 65"/>
          <p:cNvSpPr/>
          <p:nvPr/>
        </p:nvSpPr>
        <p:spPr>
          <a:xfrm rot="16200000">
            <a:off x="4211959" y="-2043613"/>
            <a:ext cx="432049" cy="518457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67" name="Ovaal 66"/>
          <p:cNvSpPr/>
          <p:nvPr/>
        </p:nvSpPr>
        <p:spPr>
          <a:xfrm rot="16200000">
            <a:off x="4207909" y="-1463494"/>
            <a:ext cx="432049" cy="532049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69" name="Ovaal 68"/>
          <p:cNvSpPr/>
          <p:nvPr/>
        </p:nvSpPr>
        <p:spPr>
          <a:xfrm rot="16200000">
            <a:off x="4207909" y="-830817"/>
            <a:ext cx="432049" cy="532049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70" name="Ovaal 69"/>
          <p:cNvSpPr/>
          <p:nvPr/>
        </p:nvSpPr>
        <p:spPr>
          <a:xfrm rot="16200000">
            <a:off x="4207908" y="-239357"/>
            <a:ext cx="432049" cy="532049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71" name="Ovaal 70"/>
          <p:cNvSpPr/>
          <p:nvPr/>
        </p:nvSpPr>
        <p:spPr>
          <a:xfrm rot="16200000">
            <a:off x="4207909" y="408715"/>
            <a:ext cx="432049" cy="532049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72" name="Ovaal 71"/>
          <p:cNvSpPr/>
          <p:nvPr/>
        </p:nvSpPr>
        <p:spPr>
          <a:xfrm rot="16200000">
            <a:off x="4247675" y="1010079"/>
            <a:ext cx="464502" cy="532049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 name="Tekstvak 2"/>
          <p:cNvSpPr txBox="1"/>
          <p:nvPr/>
        </p:nvSpPr>
        <p:spPr>
          <a:xfrm>
            <a:off x="3347864" y="332656"/>
            <a:ext cx="2410788" cy="400110"/>
          </a:xfrm>
          <a:prstGeom prst="rect">
            <a:avLst/>
          </a:prstGeom>
          <a:noFill/>
        </p:spPr>
        <p:txBody>
          <a:bodyPr wrap="none" rtlCol="0">
            <a:spAutoFit/>
          </a:bodyPr>
          <a:lstStyle/>
          <a:p>
            <a:r>
              <a:rPr lang="nl-BE" sz="2000" dirty="0">
                <a:latin typeface="Arial Rounded MT Bold" panose="020F0704030504030204" pitchFamily="34" charset="0"/>
              </a:rPr>
              <a:t>c</a:t>
            </a:r>
            <a:r>
              <a:rPr lang="nl-BE" sz="2000" dirty="0" smtClean="0">
                <a:latin typeface="Arial Rounded MT Bold" panose="020F0704030504030204" pitchFamily="34" charset="0"/>
              </a:rPr>
              <a:t>ardio maatschap</a:t>
            </a:r>
            <a:endParaRPr lang="nl-BE" sz="2000" dirty="0">
              <a:latin typeface="Arial Rounded MT Bold" panose="020F0704030504030204" pitchFamily="34" charset="0"/>
            </a:endParaRPr>
          </a:p>
        </p:txBody>
      </p:sp>
      <p:sp>
        <p:nvSpPr>
          <p:cNvPr id="73" name="Tekstvak 72"/>
          <p:cNvSpPr txBox="1"/>
          <p:nvPr/>
        </p:nvSpPr>
        <p:spPr>
          <a:xfrm>
            <a:off x="2709916" y="951111"/>
            <a:ext cx="3911199" cy="400110"/>
          </a:xfrm>
          <a:prstGeom prst="rect">
            <a:avLst/>
          </a:prstGeom>
          <a:noFill/>
        </p:spPr>
        <p:txBody>
          <a:bodyPr wrap="none" rtlCol="0">
            <a:spAutoFit/>
          </a:bodyPr>
          <a:lstStyle/>
          <a:p>
            <a:r>
              <a:rPr lang="nl-BE" sz="2000" dirty="0" smtClean="0">
                <a:latin typeface="Arial Rounded MT Bold" panose="020F0704030504030204" pitchFamily="34" charset="0"/>
              </a:rPr>
              <a:t>gastro-enterologie maatschap</a:t>
            </a:r>
            <a:endParaRPr lang="nl-BE" sz="2000" dirty="0">
              <a:latin typeface="Arial Rounded MT Bold" panose="020F0704030504030204" pitchFamily="34" charset="0"/>
            </a:endParaRPr>
          </a:p>
        </p:txBody>
      </p:sp>
      <p:sp>
        <p:nvSpPr>
          <p:cNvPr id="74" name="Tekstvak 73"/>
          <p:cNvSpPr txBox="1"/>
          <p:nvPr/>
        </p:nvSpPr>
        <p:spPr>
          <a:xfrm>
            <a:off x="3775128" y="1556792"/>
            <a:ext cx="1797287" cy="400110"/>
          </a:xfrm>
          <a:prstGeom prst="rect">
            <a:avLst/>
          </a:prstGeom>
          <a:noFill/>
        </p:spPr>
        <p:txBody>
          <a:bodyPr wrap="none" rtlCol="0">
            <a:spAutoFit/>
          </a:bodyPr>
          <a:lstStyle/>
          <a:p>
            <a:r>
              <a:rPr lang="nl-BE" sz="2000" dirty="0" err="1" smtClean="0">
                <a:latin typeface="Arial Rounded MT Bold" panose="020F0704030504030204" pitchFamily="34" charset="0"/>
              </a:rPr>
              <a:t>pneumologie</a:t>
            </a:r>
            <a:endParaRPr lang="nl-BE" sz="2000" dirty="0">
              <a:latin typeface="Arial Rounded MT Bold" panose="020F0704030504030204" pitchFamily="34" charset="0"/>
            </a:endParaRPr>
          </a:p>
        </p:txBody>
      </p:sp>
      <p:sp>
        <p:nvSpPr>
          <p:cNvPr id="75" name="Tekstvak 74"/>
          <p:cNvSpPr txBox="1"/>
          <p:nvPr/>
        </p:nvSpPr>
        <p:spPr>
          <a:xfrm>
            <a:off x="4003263" y="2132856"/>
            <a:ext cx="1204048" cy="400110"/>
          </a:xfrm>
          <a:prstGeom prst="rect">
            <a:avLst/>
          </a:prstGeom>
          <a:noFill/>
        </p:spPr>
        <p:txBody>
          <a:bodyPr wrap="none" rtlCol="0">
            <a:spAutoFit/>
          </a:bodyPr>
          <a:lstStyle/>
          <a:p>
            <a:r>
              <a:rPr lang="nl-BE" sz="2000" dirty="0" smtClean="0">
                <a:latin typeface="Arial Rounded MT Bold" panose="020F0704030504030204" pitchFamily="34" charset="0"/>
              </a:rPr>
              <a:t>urologie</a:t>
            </a:r>
            <a:endParaRPr lang="nl-BE" sz="2000" dirty="0">
              <a:latin typeface="Arial Rounded MT Bold" panose="020F0704030504030204" pitchFamily="34" charset="0"/>
            </a:endParaRPr>
          </a:p>
        </p:txBody>
      </p:sp>
      <p:sp>
        <p:nvSpPr>
          <p:cNvPr id="76" name="Tekstvak 75"/>
          <p:cNvSpPr txBox="1"/>
          <p:nvPr/>
        </p:nvSpPr>
        <p:spPr>
          <a:xfrm>
            <a:off x="3851920" y="2838128"/>
            <a:ext cx="1511824" cy="400110"/>
          </a:xfrm>
          <a:prstGeom prst="rect">
            <a:avLst/>
          </a:prstGeom>
          <a:noFill/>
        </p:spPr>
        <p:txBody>
          <a:bodyPr wrap="none" rtlCol="0">
            <a:spAutoFit/>
          </a:bodyPr>
          <a:lstStyle/>
          <a:p>
            <a:r>
              <a:rPr lang="nl-BE" sz="2000" dirty="0" smtClean="0">
                <a:latin typeface="Arial Rounded MT Bold" panose="020F0704030504030204" pitchFamily="34" charset="0"/>
              </a:rPr>
              <a:t>neurologie</a:t>
            </a:r>
            <a:endParaRPr lang="nl-BE" sz="2000" dirty="0">
              <a:latin typeface="Arial Rounded MT Bold" panose="020F0704030504030204" pitchFamily="34" charset="0"/>
            </a:endParaRPr>
          </a:p>
        </p:txBody>
      </p:sp>
      <p:sp>
        <p:nvSpPr>
          <p:cNvPr id="77" name="Tekstvak 76"/>
          <p:cNvSpPr txBox="1"/>
          <p:nvPr/>
        </p:nvSpPr>
        <p:spPr>
          <a:xfrm>
            <a:off x="2339752" y="3429000"/>
            <a:ext cx="4506042" cy="384721"/>
          </a:xfrm>
          <a:prstGeom prst="rect">
            <a:avLst/>
          </a:prstGeom>
          <a:noFill/>
        </p:spPr>
        <p:txBody>
          <a:bodyPr wrap="none" rtlCol="0">
            <a:spAutoFit/>
          </a:bodyPr>
          <a:lstStyle/>
          <a:p>
            <a:r>
              <a:rPr lang="nl-BE" sz="1900" dirty="0">
                <a:latin typeface="Arial Rounded MT Bold" panose="020F0704030504030204" pitchFamily="34" charset="0"/>
              </a:rPr>
              <a:t>g</a:t>
            </a:r>
            <a:r>
              <a:rPr lang="nl-BE" sz="1900" dirty="0" smtClean="0">
                <a:latin typeface="Arial Rounded MT Bold" panose="020F0704030504030204" pitchFamily="34" charset="0"/>
              </a:rPr>
              <a:t>emeenschappelijke wachtsystemen</a:t>
            </a:r>
            <a:endParaRPr lang="nl-BE" sz="1900" dirty="0">
              <a:latin typeface="Arial Rounded MT Bold" panose="020F0704030504030204" pitchFamily="34" charset="0"/>
            </a:endParaRPr>
          </a:p>
        </p:txBody>
      </p:sp>
      <p:sp>
        <p:nvSpPr>
          <p:cNvPr id="78" name="Ovaal 77"/>
          <p:cNvSpPr/>
          <p:nvPr/>
        </p:nvSpPr>
        <p:spPr>
          <a:xfrm>
            <a:off x="6546639" y="163982"/>
            <a:ext cx="905682" cy="377715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xmlns="" val="654604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rank\Downloads\building_isometric_800_clr_17342.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28518" y="4429966"/>
            <a:ext cx="3453235" cy="185179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Frank\Downloads\building_isometric_800_clr_17342.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937099" y="4750675"/>
            <a:ext cx="2013987" cy="108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kstvak 5"/>
          <p:cNvSpPr txBox="1"/>
          <p:nvPr/>
        </p:nvSpPr>
        <p:spPr>
          <a:xfrm>
            <a:off x="1612853" y="4103898"/>
            <a:ext cx="797847"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VZW 1</a:t>
            </a:r>
            <a:endParaRPr lang="nl-BE" sz="1800" dirty="0">
              <a:solidFill>
                <a:prstClr val="black"/>
              </a:solidFill>
              <a:latin typeface="Calibri"/>
              <a:cs typeface="+mn-cs"/>
            </a:endParaRPr>
          </a:p>
        </p:txBody>
      </p:sp>
      <p:sp>
        <p:nvSpPr>
          <p:cNvPr id="9" name="Tekstvak 8"/>
          <p:cNvSpPr txBox="1"/>
          <p:nvPr/>
        </p:nvSpPr>
        <p:spPr>
          <a:xfrm>
            <a:off x="6685255" y="4288539"/>
            <a:ext cx="797847"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VZW 2</a:t>
            </a:r>
            <a:endParaRPr lang="nl-BE" sz="1800" dirty="0">
              <a:solidFill>
                <a:prstClr val="black"/>
              </a:solidFill>
              <a:latin typeface="Calibri"/>
              <a:cs typeface="+mn-cs"/>
            </a:endParaRPr>
          </a:p>
        </p:txBody>
      </p:sp>
      <p:pic>
        <p:nvPicPr>
          <p:cNvPr id="64" name="Afbeelding 63"/>
          <p:cNvPicPr/>
          <p:nvPr/>
        </p:nvPicPr>
        <p:blipFill>
          <a:blip r:embed="rId4" cstate="print">
            <a:extLst>
              <a:ext uri="{28A0092B-C50C-407E-A947-70E740481C1C}">
                <a14:useLocalDpi xmlns:a14="http://schemas.microsoft.com/office/drawing/2010/main" xmlns="" val="0"/>
              </a:ext>
            </a:extLst>
          </a:blip>
          <a:stretch>
            <a:fillRect/>
          </a:stretch>
        </p:blipFill>
        <p:spPr>
          <a:xfrm>
            <a:off x="1068896" y="5852329"/>
            <a:ext cx="2374135" cy="479011"/>
          </a:xfrm>
          <a:prstGeom prst="rect">
            <a:avLst/>
          </a:prstGeom>
        </p:spPr>
      </p:pic>
      <p:pic>
        <p:nvPicPr>
          <p:cNvPr id="65" name="Afbeelding 64"/>
          <p:cNvPicPr/>
          <p:nvPr/>
        </p:nvPicPr>
        <p:blipFill>
          <a:blip r:embed="rId5" cstate="print">
            <a:extLst>
              <a:ext uri="{28A0092B-C50C-407E-A947-70E740481C1C}">
                <a14:useLocalDpi xmlns:a14="http://schemas.microsoft.com/office/drawing/2010/main" xmlns="" val="0"/>
              </a:ext>
            </a:extLst>
          </a:blip>
          <a:stretch>
            <a:fillRect/>
          </a:stretch>
        </p:blipFill>
        <p:spPr>
          <a:xfrm>
            <a:off x="5896047" y="5801981"/>
            <a:ext cx="2376264" cy="676760"/>
          </a:xfrm>
          <a:prstGeom prst="rect">
            <a:avLst/>
          </a:prstGeom>
        </p:spPr>
      </p:pic>
      <p:sp>
        <p:nvSpPr>
          <p:cNvPr id="2" name="Ovaal 1"/>
          <p:cNvSpPr/>
          <p:nvPr/>
        </p:nvSpPr>
        <p:spPr>
          <a:xfrm>
            <a:off x="1475656" y="188640"/>
            <a:ext cx="971043" cy="391525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66" name="Ovaal 65"/>
          <p:cNvSpPr/>
          <p:nvPr/>
        </p:nvSpPr>
        <p:spPr>
          <a:xfrm rot="16200000">
            <a:off x="3781711" y="-504320"/>
            <a:ext cx="1436563" cy="590465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 name="Tekstvak 2"/>
          <p:cNvSpPr txBox="1"/>
          <p:nvPr/>
        </p:nvSpPr>
        <p:spPr>
          <a:xfrm>
            <a:off x="2771800" y="2001034"/>
            <a:ext cx="3623108" cy="707886"/>
          </a:xfrm>
          <a:prstGeom prst="rect">
            <a:avLst/>
          </a:prstGeom>
          <a:noFill/>
        </p:spPr>
        <p:txBody>
          <a:bodyPr wrap="none" rtlCol="0">
            <a:spAutoFit/>
          </a:bodyPr>
          <a:lstStyle/>
          <a:p>
            <a:r>
              <a:rPr lang="nl-BE" sz="4000" dirty="0"/>
              <a:t>c</a:t>
            </a:r>
            <a:r>
              <a:rPr lang="nl-BE" sz="4000" dirty="0" smtClean="0"/>
              <a:t>ardio maatschap</a:t>
            </a:r>
            <a:endParaRPr lang="nl-BE" sz="4000" dirty="0"/>
          </a:p>
        </p:txBody>
      </p:sp>
      <p:sp>
        <p:nvSpPr>
          <p:cNvPr id="78" name="Ovaal 77"/>
          <p:cNvSpPr/>
          <p:nvPr/>
        </p:nvSpPr>
        <p:spPr>
          <a:xfrm>
            <a:off x="6618646" y="163982"/>
            <a:ext cx="905682" cy="412458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sp>
        <p:nvSpPr>
          <p:cNvPr id="4" name="Tekstvak 3"/>
          <p:cNvSpPr txBox="1"/>
          <p:nvPr/>
        </p:nvSpPr>
        <p:spPr>
          <a:xfrm>
            <a:off x="6714123" y="2136338"/>
            <a:ext cx="420308" cy="646331"/>
          </a:xfrm>
          <a:prstGeom prst="rect">
            <a:avLst/>
          </a:prstGeom>
          <a:noFill/>
        </p:spPr>
        <p:txBody>
          <a:bodyPr wrap="none" rtlCol="0">
            <a:spAutoFit/>
          </a:bodyPr>
          <a:lstStyle/>
          <a:p>
            <a:r>
              <a:rPr lang="nl-BE" dirty="0" smtClean="0"/>
              <a:t>3</a:t>
            </a:r>
            <a:endParaRPr lang="nl-BE" dirty="0"/>
          </a:p>
        </p:txBody>
      </p:sp>
      <p:sp>
        <p:nvSpPr>
          <p:cNvPr id="23" name="Tekstvak 22"/>
          <p:cNvSpPr txBox="1"/>
          <p:nvPr/>
        </p:nvSpPr>
        <p:spPr>
          <a:xfrm>
            <a:off x="1683803" y="2098685"/>
            <a:ext cx="655949" cy="646331"/>
          </a:xfrm>
          <a:prstGeom prst="rect">
            <a:avLst/>
          </a:prstGeom>
          <a:noFill/>
        </p:spPr>
        <p:txBody>
          <a:bodyPr wrap="none" rtlCol="0">
            <a:spAutoFit/>
          </a:bodyPr>
          <a:lstStyle/>
          <a:p>
            <a:r>
              <a:rPr lang="nl-BE" dirty="0" smtClean="0"/>
              <a:t>10</a:t>
            </a:r>
            <a:endParaRPr lang="nl-BE" dirty="0"/>
          </a:p>
        </p:txBody>
      </p:sp>
      <p:sp>
        <p:nvSpPr>
          <p:cNvPr id="24" name="Tekstvak 23"/>
          <p:cNvSpPr txBox="1"/>
          <p:nvPr/>
        </p:nvSpPr>
        <p:spPr>
          <a:xfrm>
            <a:off x="4172017" y="2566645"/>
            <a:ext cx="655949" cy="646331"/>
          </a:xfrm>
          <a:prstGeom prst="rect">
            <a:avLst/>
          </a:prstGeom>
          <a:noFill/>
        </p:spPr>
        <p:txBody>
          <a:bodyPr wrap="none" rtlCol="0">
            <a:spAutoFit/>
          </a:bodyPr>
          <a:lstStyle/>
          <a:p>
            <a:r>
              <a:rPr lang="nl-BE" dirty="0" smtClean="0"/>
              <a:t>13</a:t>
            </a:r>
            <a:endParaRPr lang="nl-BE" dirty="0"/>
          </a:p>
        </p:txBody>
      </p:sp>
      <p:pic>
        <p:nvPicPr>
          <p:cNvPr id="26" name="Picture 5"/>
          <p:cNvPicPr>
            <a:picLocks noChangeAspect="1" noChangeArrowheads="1"/>
          </p:cNvPicPr>
          <p:nvPr/>
        </p:nvPicPr>
        <p:blipFill>
          <a:blip r:embed="rId6" cstate="print"/>
          <a:srcRect/>
          <a:stretch>
            <a:fillRect/>
          </a:stretch>
        </p:blipFill>
        <p:spPr bwMode="auto">
          <a:xfrm>
            <a:off x="6959049" y="1136370"/>
            <a:ext cx="349977" cy="465355"/>
          </a:xfrm>
          <a:prstGeom prst="rect">
            <a:avLst/>
          </a:prstGeom>
          <a:noFill/>
          <a:ln w="9525">
            <a:noFill/>
            <a:miter lim="800000"/>
            <a:headEnd/>
            <a:tailEnd/>
          </a:ln>
        </p:spPr>
      </p:pic>
      <p:pic>
        <p:nvPicPr>
          <p:cNvPr id="27" name="Picture 45"/>
          <p:cNvPicPr>
            <a:picLocks noChangeAspect="1"/>
          </p:cNvPicPr>
          <p:nvPr/>
        </p:nvPicPr>
        <p:blipFill>
          <a:blip r:embed="rId7" cstate="print"/>
          <a:srcRect/>
          <a:stretch>
            <a:fillRect/>
          </a:stretch>
        </p:blipFill>
        <p:spPr bwMode="auto">
          <a:xfrm>
            <a:off x="6833366" y="655192"/>
            <a:ext cx="546946" cy="546946"/>
          </a:xfrm>
          <a:prstGeom prst="rect">
            <a:avLst/>
          </a:prstGeom>
          <a:noFill/>
          <a:ln w="9525">
            <a:noFill/>
            <a:miter lim="800000"/>
            <a:headEnd/>
            <a:tailEnd/>
          </a:ln>
        </p:spPr>
      </p:pic>
      <p:pic>
        <p:nvPicPr>
          <p:cNvPr id="28" name="Picture 45"/>
          <p:cNvPicPr>
            <a:picLocks noChangeAspect="1"/>
          </p:cNvPicPr>
          <p:nvPr/>
        </p:nvPicPr>
        <p:blipFill>
          <a:blip r:embed="rId7" cstate="print"/>
          <a:srcRect/>
          <a:stretch>
            <a:fillRect/>
          </a:stretch>
        </p:blipFill>
        <p:spPr bwMode="auto">
          <a:xfrm>
            <a:off x="6833366" y="232146"/>
            <a:ext cx="546946" cy="546946"/>
          </a:xfrm>
          <a:prstGeom prst="rect">
            <a:avLst/>
          </a:prstGeom>
          <a:noFill/>
          <a:ln w="9525">
            <a:noFill/>
            <a:miter lim="800000"/>
            <a:headEnd/>
            <a:tailEnd/>
          </a:ln>
        </p:spPr>
      </p:pic>
      <p:cxnSp>
        <p:nvCxnSpPr>
          <p:cNvPr id="8" name="Rechte verbindingslijn met pijl 7"/>
          <p:cNvCxnSpPr/>
          <p:nvPr/>
        </p:nvCxnSpPr>
        <p:spPr>
          <a:xfrm flipH="1">
            <a:off x="2128585" y="1385641"/>
            <a:ext cx="4691153"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Tekstvak 9"/>
          <p:cNvSpPr txBox="1"/>
          <p:nvPr/>
        </p:nvSpPr>
        <p:spPr>
          <a:xfrm>
            <a:off x="1715247" y="928665"/>
            <a:ext cx="405880" cy="646331"/>
          </a:xfrm>
          <a:prstGeom prst="rect">
            <a:avLst/>
          </a:prstGeom>
          <a:noFill/>
        </p:spPr>
        <p:txBody>
          <a:bodyPr wrap="none" rtlCol="0">
            <a:spAutoFit/>
          </a:bodyPr>
          <a:lstStyle/>
          <a:p>
            <a:r>
              <a:rPr lang="nl-BE" dirty="0" smtClean="0"/>
              <a:t>E</a:t>
            </a:r>
            <a:endParaRPr lang="nl-BE" dirty="0"/>
          </a:p>
        </p:txBody>
      </p:sp>
      <p:cxnSp>
        <p:nvCxnSpPr>
          <p:cNvPr id="13" name="Rechte verbindingslijn met pijl 12"/>
          <p:cNvCxnSpPr/>
          <p:nvPr/>
        </p:nvCxnSpPr>
        <p:spPr>
          <a:xfrm>
            <a:off x="2128585" y="3284984"/>
            <a:ext cx="47956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37" name="Picture 45"/>
          <p:cNvPicPr>
            <a:picLocks noChangeAspect="1"/>
          </p:cNvPicPr>
          <p:nvPr/>
        </p:nvPicPr>
        <p:blipFill>
          <a:blip r:embed="rId7" cstate="print"/>
          <a:srcRect/>
          <a:stretch>
            <a:fillRect/>
          </a:stretch>
        </p:blipFill>
        <p:spPr bwMode="auto">
          <a:xfrm>
            <a:off x="1691680" y="3011511"/>
            <a:ext cx="546946" cy="546946"/>
          </a:xfrm>
          <a:prstGeom prst="rect">
            <a:avLst/>
          </a:prstGeom>
          <a:noFill/>
          <a:ln w="9525">
            <a:noFill/>
            <a:miter lim="800000"/>
            <a:headEnd/>
            <a:tailEnd/>
          </a:ln>
        </p:spPr>
      </p:pic>
      <p:sp>
        <p:nvSpPr>
          <p:cNvPr id="38" name="Tekstvak 37"/>
          <p:cNvSpPr txBox="1"/>
          <p:nvPr/>
        </p:nvSpPr>
        <p:spPr>
          <a:xfrm>
            <a:off x="6876256" y="3084929"/>
            <a:ext cx="1072409" cy="400110"/>
          </a:xfrm>
          <a:prstGeom prst="rect">
            <a:avLst/>
          </a:prstGeom>
          <a:noFill/>
        </p:spPr>
        <p:txBody>
          <a:bodyPr wrap="none" rtlCol="0">
            <a:spAutoFit/>
          </a:bodyPr>
          <a:lstStyle/>
          <a:p>
            <a:r>
              <a:rPr lang="nl-BE" sz="2000" dirty="0"/>
              <a:t>ritmepoli</a:t>
            </a:r>
          </a:p>
        </p:txBody>
      </p:sp>
      <p:pic>
        <p:nvPicPr>
          <p:cNvPr id="39" name="Picture 45"/>
          <p:cNvPicPr>
            <a:picLocks noChangeAspect="1"/>
          </p:cNvPicPr>
          <p:nvPr/>
        </p:nvPicPr>
        <p:blipFill>
          <a:blip r:embed="rId7" cstate="print"/>
          <a:srcRect/>
          <a:stretch>
            <a:fillRect/>
          </a:stretch>
        </p:blipFill>
        <p:spPr bwMode="auto">
          <a:xfrm>
            <a:off x="1681663" y="3418848"/>
            <a:ext cx="546946" cy="546946"/>
          </a:xfrm>
          <a:prstGeom prst="rect">
            <a:avLst/>
          </a:prstGeom>
          <a:noFill/>
          <a:ln w="9525">
            <a:noFill/>
            <a:miter lim="800000"/>
            <a:headEnd/>
            <a:tailEnd/>
          </a:ln>
        </p:spPr>
      </p:pic>
      <p:cxnSp>
        <p:nvCxnSpPr>
          <p:cNvPr id="40" name="Rechte verbindingslijn met pijl 39"/>
          <p:cNvCxnSpPr/>
          <p:nvPr/>
        </p:nvCxnSpPr>
        <p:spPr>
          <a:xfrm>
            <a:off x="2128585" y="3713645"/>
            <a:ext cx="47956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1" name="Tekstvak 40"/>
          <p:cNvSpPr txBox="1"/>
          <p:nvPr/>
        </p:nvSpPr>
        <p:spPr>
          <a:xfrm>
            <a:off x="6890459" y="3429000"/>
            <a:ext cx="2146037" cy="707886"/>
          </a:xfrm>
          <a:prstGeom prst="rect">
            <a:avLst/>
          </a:prstGeom>
          <a:noFill/>
        </p:spPr>
        <p:txBody>
          <a:bodyPr wrap="none" rtlCol="0">
            <a:spAutoFit/>
          </a:bodyPr>
          <a:lstStyle/>
          <a:p>
            <a:r>
              <a:rPr lang="nl-BE" sz="2000" dirty="0" smtClean="0"/>
              <a:t>hartfalen/</a:t>
            </a:r>
            <a:r>
              <a:rPr lang="nl-BE" sz="2000" dirty="0" err="1" smtClean="0"/>
              <a:t>advanced</a:t>
            </a:r>
            <a:r>
              <a:rPr lang="nl-BE" sz="2000" dirty="0" smtClean="0"/>
              <a:t> </a:t>
            </a:r>
            <a:br>
              <a:rPr lang="nl-BE" sz="2000" dirty="0" smtClean="0"/>
            </a:br>
            <a:r>
              <a:rPr lang="nl-BE" sz="2000" dirty="0" smtClean="0"/>
              <a:t>echo cardio</a:t>
            </a:r>
            <a:endParaRPr lang="nl-BE" sz="2000" dirty="0"/>
          </a:p>
        </p:txBody>
      </p:sp>
      <p:sp>
        <p:nvSpPr>
          <p:cNvPr id="15" name="Tekstvak 14"/>
          <p:cNvSpPr txBox="1"/>
          <p:nvPr/>
        </p:nvSpPr>
        <p:spPr>
          <a:xfrm>
            <a:off x="6948264" y="1514657"/>
            <a:ext cx="343386" cy="646331"/>
          </a:xfrm>
          <a:prstGeom prst="rect">
            <a:avLst/>
          </a:prstGeom>
          <a:noFill/>
        </p:spPr>
        <p:txBody>
          <a:bodyPr wrap="none" rtlCol="0">
            <a:spAutoFit/>
          </a:bodyPr>
          <a:lstStyle/>
          <a:p>
            <a:r>
              <a:rPr lang="nl-BE" dirty="0" smtClean="0"/>
              <a:t>A</a:t>
            </a:r>
            <a:endParaRPr lang="nl-BE" dirty="0"/>
          </a:p>
        </p:txBody>
      </p:sp>
      <p:sp>
        <p:nvSpPr>
          <p:cNvPr id="43" name="Tekstvak 42"/>
          <p:cNvSpPr txBox="1"/>
          <p:nvPr/>
        </p:nvSpPr>
        <p:spPr>
          <a:xfrm>
            <a:off x="1403648" y="1484784"/>
            <a:ext cx="1167307" cy="584775"/>
          </a:xfrm>
          <a:prstGeom prst="rect">
            <a:avLst/>
          </a:prstGeom>
          <a:noFill/>
        </p:spPr>
        <p:txBody>
          <a:bodyPr wrap="none" rtlCol="0">
            <a:spAutoFit/>
          </a:bodyPr>
          <a:lstStyle/>
          <a:p>
            <a:r>
              <a:rPr lang="nl-BE" sz="3200" dirty="0" smtClean="0"/>
              <a:t>B1/B2</a:t>
            </a:r>
            <a:endParaRPr lang="nl-BE" sz="3200" dirty="0"/>
          </a:p>
        </p:txBody>
      </p:sp>
    </p:spTree>
    <p:extLst>
      <p:ext uri="{BB962C8B-B14F-4D97-AF65-F5344CB8AC3E}">
        <p14:creationId xmlns:p14="http://schemas.microsoft.com/office/powerpoint/2010/main" xmlns="" val="745370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772816"/>
            <a:ext cx="7844408" cy="2016224"/>
          </a:xfrm>
        </p:spPr>
        <p:txBody>
          <a:bodyPr/>
          <a:lstStyle/>
          <a:p>
            <a:r>
              <a:rPr lang="nl-BE" dirty="0" smtClean="0"/>
              <a:t>‘Personele Unie’</a:t>
            </a:r>
            <a:br>
              <a:rPr lang="nl-BE" dirty="0" smtClean="0"/>
            </a:br>
            <a:r>
              <a:rPr lang="nl-BE" dirty="0" smtClean="0"/>
              <a:t>AZMM Gent – STV Deinze</a:t>
            </a:r>
            <a:br>
              <a:rPr lang="nl-BE" dirty="0" smtClean="0"/>
            </a:br>
            <a:r>
              <a:rPr lang="nl-BE" dirty="0" smtClean="0"/>
              <a:t>als bovenbouw </a:t>
            </a:r>
            <a:endParaRPr lang="nl-BE" dirty="0"/>
          </a:p>
        </p:txBody>
      </p:sp>
      <p:pic>
        <p:nvPicPr>
          <p:cNvPr id="3" name="Afbeelding 2"/>
          <p:cNvPicPr/>
          <p:nvPr/>
        </p:nvPicPr>
        <p:blipFill>
          <a:blip r:embed="rId2" cstate="print">
            <a:extLst>
              <a:ext uri="{28A0092B-C50C-407E-A947-70E740481C1C}">
                <a14:useLocalDpi xmlns:a14="http://schemas.microsoft.com/office/drawing/2010/main" xmlns="" val="0"/>
              </a:ext>
            </a:extLst>
          </a:blip>
          <a:stretch>
            <a:fillRect/>
          </a:stretch>
        </p:blipFill>
        <p:spPr>
          <a:xfrm>
            <a:off x="2123728" y="4130805"/>
            <a:ext cx="2374135" cy="479011"/>
          </a:xfrm>
          <a:prstGeom prst="rect">
            <a:avLst/>
          </a:prstGeom>
        </p:spPr>
      </p:pic>
      <p:pic>
        <p:nvPicPr>
          <p:cNvPr id="4" name="Afbeelding 3"/>
          <p:cNvPicPr/>
          <p:nvPr/>
        </p:nvPicPr>
        <p:blipFill>
          <a:blip r:embed="rId3" cstate="print">
            <a:extLst>
              <a:ext uri="{28A0092B-C50C-407E-A947-70E740481C1C}">
                <a14:useLocalDpi xmlns:a14="http://schemas.microsoft.com/office/drawing/2010/main" xmlns="" val="0"/>
              </a:ext>
            </a:extLst>
          </a:blip>
          <a:stretch>
            <a:fillRect/>
          </a:stretch>
        </p:blipFill>
        <p:spPr>
          <a:xfrm>
            <a:off x="5292080" y="3967140"/>
            <a:ext cx="2376264" cy="676760"/>
          </a:xfrm>
          <a:prstGeom prst="rect">
            <a:avLst/>
          </a:prstGeom>
        </p:spPr>
      </p:pic>
    </p:spTree>
    <p:extLst>
      <p:ext uri="{BB962C8B-B14F-4D97-AF65-F5344CB8AC3E}">
        <p14:creationId xmlns:p14="http://schemas.microsoft.com/office/powerpoint/2010/main" xmlns="" val="4134231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rank\Downloads\building_isometric_800_clr_17342.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323477" y="4151248"/>
            <a:ext cx="3453235" cy="185179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Frank\Downloads\building_isometric_800_clr_17342.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734253" y="4437112"/>
            <a:ext cx="2013987" cy="108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kstvak 5"/>
          <p:cNvSpPr txBox="1"/>
          <p:nvPr/>
        </p:nvSpPr>
        <p:spPr>
          <a:xfrm>
            <a:off x="1691629" y="3935224"/>
            <a:ext cx="797847"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VZW 1</a:t>
            </a:r>
            <a:endParaRPr lang="nl-BE" sz="1800" dirty="0">
              <a:solidFill>
                <a:prstClr val="black"/>
              </a:solidFill>
              <a:latin typeface="Calibri"/>
              <a:cs typeface="+mn-cs"/>
            </a:endParaRPr>
          </a:p>
        </p:txBody>
      </p:sp>
      <p:sp>
        <p:nvSpPr>
          <p:cNvPr id="9" name="Tekstvak 8"/>
          <p:cNvSpPr txBox="1"/>
          <p:nvPr/>
        </p:nvSpPr>
        <p:spPr>
          <a:xfrm>
            <a:off x="6342324" y="3923135"/>
            <a:ext cx="797847"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VZW 2</a:t>
            </a:r>
            <a:endParaRPr lang="nl-BE" sz="1800" dirty="0">
              <a:solidFill>
                <a:prstClr val="black"/>
              </a:solidFill>
              <a:latin typeface="Calibri"/>
              <a:cs typeface="+mn-cs"/>
            </a:endParaRPr>
          </a:p>
        </p:txBody>
      </p:sp>
      <p:sp>
        <p:nvSpPr>
          <p:cNvPr id="8" name="Tekstvak 7"/>
          <p:cNvSpPr txBox="1"/>
          <p:nvPr/>
        </p:nvSpPr>
        <p:spPr>
          <a:xfrm>
            <a:off x="1398952" y="3565892"/>
            <a:ext cx="1383199"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AZMM Gent </a:t>
            </a:r>
            <a:endParaRPr lang="nl-BE" sz="1800" dirty="0">
              <a:solidFill>
                <a:prstClr val="black"/>
              </a:solidFill>
              <a:latin typeface="Calibri"/>
              <a:cs typeface="+mn-cs"/>
            </a:endParaRPr>
          </a:p>
        </p:txBody>
      </p:sp>
      <p:sp>
        <p:nvSpPr>
          <p:cNvPr id="11" name="Tekstvak 10"/>
          <p:cNvSpPr txBox="1"/>
          <p:nvPr/>
        </p:nvSpPr>
        <p:spPr>
          <a:xfrm>
            <a:off x="6048695" y="3557855"/>
            <a:ext cx="1272721"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STV Deinze </a:t>
            </a:r>
            <a:endParaRPr lang="nl-BE" sz="1800" dirty="0">
              <a:solidFill>
                <a:prstClr val="black"/>
              </a:solidFill>
              <a:latin typeface="Calibri"/>
              <a:cs typeface="+mn-cs"/>
            </a:endParaRPr>
          </a:p>
        </p:txBody>
      </p:sp>
      <p:sp>
        <p:nvSpPr>
          <p:cNvPr id="10" name="Tekstvak 9"/>
          <p:cNvSpPr txBox="1"/>
          <p:nvPr/>
        </p:nvSpPr>
        <p:spPr>
          <a:xfrm>
            <a:off x="1184825" y="3143323"/>
            <a:ext cx="1730538"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Directiecomité 1</a:t>
            </a:r>
            <a:endParaRPr lang="nl-BE" sz="1800" dirty="0">
              <a:solidFill>
                <a:prstClr val="black"/>
              </a:solidFill>
              <a:latin typeface="Calibri"/>
              <a:cs typeface="+mn-cs"/>
            </a:endParaRPr>
          </a:p>
        </p:txBody>
      </p:sp>
      <p:sp>
        <p:nvSpPr>
          <p:cNvPr id="13" name="Tekstvak 12"/>
          <p:cNvSpPr txBox="1"/>
          <p:nvPr/>
        </p:nvSpPr>
        <p:spPr>
          <a:xfrm>
            <a:off x="5793336" y="3143323"/>
            <a:ext cx="1730538"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Directiecomité 2</a:t>
            </a:r>
            <a:endParaRPr lang="nl-BE" sz="1800" dirty="0">
              <a:solidFill>
                <a:prstClr val="black"/>
              </a:solidFill>
              <a:latin typeface="Calibri"/>
              <a:cs typeface="+mn-cs"/>
            </a:endParaRPr>
          </a:p>
        </p:txBody>
      </p:sp>
      <p:pic>
        <p:nvPicPr>
          <p:cNvPr id="14"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4670807" y="2361373"/>
            <a:ext cx="557793" cy="558022"/>
          </a:xfrm>
          <a:prstGeom prst="rect">
            <a:avLst/>
          </a:prstGeom>
          <a:noFill/>
          <a:ln w="9525">
            <a:noFill/>
            <a:miter lim="800000"/>
            <a:headEnd/>
            <a:tailEnd/>
          </a:ln>
        </p:spPr>
      </p:pic>
      <p:pic>
        <p:nvPicPr>
          <p:cNvPr id="15" name="Content Placeholder 3"/>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5507000" y="2353978"/>
            <a:ext cx="557297" cy="558000"/>
          </a:xfrm>
          <a:prstGeom prst="rect">
            <a:avLst/>
          </a:prstGeom>
          <a:noFill/>
          <a:ln w="9525">
            <a:noFill/>
            <a:miter lim="800000"/>
            <a:headEnd/>
            <a:tailEnd/>
          </a:ln>
        </p:spPr>
      </p:pic>
      <p:pic>
        <p:nvPicPr>
          <p:cNvPr id="16" name="Content Placeholder 3"/>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4949703" y="2361395"/>
            <a:ext cx="557297" cy="558000"/>
          </a:xfrm>
          <a:prstGeom prst="rect">
            <a:avLst/>
          </a:prstGeom>
          <a:noFill/>
          <a:ln w="9525">
            <a:noFill/>
            <a:miter lim="800000"/>
            <a:headEnd/>
            <a:tailEnd/>
          </a:ln>
        </p:spPr>
      </p:pic>
      <p:pic>
        <p:nvPicPr>
          <p:cNvPr id="17" name="Content Placeholder 3"/>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6065537" y="2348153"/>
            <a:ext cx="557297" cy="558000"/>
          </a:xfrm>
          <a:prstGeom prst="rect">
            <a:avLst/>
          </a:prstGeom>
          <a:noFill/>
          <a:ln w="9525">
            <a:noFill/>
            <a:miter lim="800000"/>
            <a:headEnd/>
            <a:tailEnd/>
          </a:ln>
        </p:spPr>
      </p:pic>
      <p:pic>
        <p:nvPicPr>
          <p:cNvPr id="19"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5228600" y="2353978"/>
            <a:ext cx="557793" cy="558022"/>
          </a:xfrm>
          <a:prstGeom prst="rect">
            <a:avLst/>
          </a:prstGeom>
          <a:noFill/>
          <a:ln w="9525">
            <a:noFill/>
            <a:miter lim="800000"/>
            <a:headEnd/>
            <a:tailEnd/>
          </a:ln>
        </p:spPr>
      </p:pic>
      <p:pic>
        <p:nvPicPr>
          <p:cNvPr id="20"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6343937" y="2348153"/>
            <a:ext cx="557793" cy="558022"/>
          </a:xfrm>
          <a:prstGeom prst="rect">
            <a:avLst/>
          </a:prstGeom>
          <a:noFill/>
          <a:ln w="9525">
            <a:noFill/>
            <a:miter lim="800000"/>
            <a:headEnd/>
            <a:tailEnd/>
          </a:ln>
        </p:spPr>
      </p:pic>
      <p:pic>
        <p:nvPicPr>
          <p:cNvPr id="22"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5786393" y="2353978"/>
            <a:ext cx="557793" cy="558022"/>
          </a:xfrm>
          <a:prstGeom prst="rect">
            <a:avLst/>
          </a:prstGeom>
          <a:noFill/>
          <a:ln w="9525">
            <a:noFill/>
            <a:miter lim="800000"/>
            <a:headEnd/>
            <a:tailEnd/>
          </a:ln>
        </p:spPr>
      </p:pic>
      <p:pic>
        <p:nvPicPr>
          <p:cNvPr id="24" name="Picture 1"/>
          <p:cNvPicPr>
            <a:picLocks noChangeAspect="1"/>
          </p:cNvPicPr>
          <p:nvPr/>
        </p:nvPicPr>
        <p:blipFill>
          <a:blip r:embed="rId6" cstate="print">
            <a:duotone>
              <a:schemeClr val="accent2">
                <a:shade val="45000"/>
                <a:satMod val="135000"/>
              </a:schemeClr>
              <a:prstClr val="white"/>
            </a:duotone>
          </a:blip>
          <a:srcRect/>
          <a:stretch>
            <a:fillRect/>
          </a:stretch>
        </p:blipFill>
        <p:spPr bwMode="auto">
          <a:xfrm>
            <a:off x="4248537" y="2195913"/>
            <a:ext cx="767076" cy="767076"/>
          </a:xfrm>
          <a:prstGeom prst="rect">
            <a:avLst/>
          </a:prstGeom>
          <a:noFill/>
          <a:ln w="9525">
            <a:noFill/>
            <a:miter lim="800000"/>
            <a:headEnd/>
            <a:tailEnd/>
          </a:ln>
        </p:spPr>
      </p:pic>
      <p:pic>
        <p:nvPicPr>
          <p:cNvPr id="25"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303938" y="1501498"/>
            <a:ext cx="557793" cy="558022"/>
          </a:xfrm>
          <a:prstGeom prst="rect">
            <a:avLst/>
          </a:prstGeom>
          <a:noFill/>
          <a:ln w="9525">
            <a:noFill/>
            <a:miter lim="800000"/>
            <a:headEnd/>
            <a:tailEnd/>
          </a:ln>
        </p:spPr>
      </p:pic>
      <p:pic>
        <p:nvPicPr>
          <p:cNvPr id="26" name="Content Placeholder 3"/>
          <p:cNvPicPr>
            <a:picLocks noChangeAspect="1"/>
          </p:cNvPicPr>
          <p:nvPr/>
        </p:nvPicPr>
        <p:blipFill>
          <a:blip r:embed="rId5" cstate="print">
            <a:duotone>
              <a:prstClr val="black"/>
              <a:schemeClr val="accent1">
                <a:tint val="45000"/>
                <a:satMod val="400000"/>
              </a:schemeClr>
            </a:duotone>
          </a:blip>
          <a:srcRect/>
          <a:stretch>
            <a:fillRect/>
          </a:stretch>
        </p:blipFill>
        <p:spPr bwMode="auto">
          <a:xfrm>
            <a:off x="1140131" y="1494103"/>
            <a:ext cx="557297" cy="558000"/>
          </a:xfrm>
          <a:prstGeom prst="rect">
            <a:avLst/>
          </a:prstGeom>
          <a:noFill/>
          <a:ln w="9525">
            <a:noFill/>
            <a:miter lim="800000"/>
            <a:headEnd/>
            <a:tailEnd/>
          </a:ln>
        </p:spPr>
      </p:pic>
      <p:pic>
        <p:nvPicPr>
          <p:cNvPr id="27" name="Content Placeholder 3"/>
          <p:cNvPicPr>
            <a:picLocks noChangeAspect="1"/>
          </p:cNvPicPr>
          <p:nvPr/>
        </p:nvPicPr>
        <p:blipFill>
          <a:blip r:embed="rId5" cstate="print">
            <a:duotone>
              <a:prstClr val="black"/>
              <a:schemeClr val="accent1">
                <a:tint val="45000"/>
                <a:satMod val="400000"/>
              </a:schemeClr>
            </a:duotone>
          </a:blip>
          <a:srcRect/>
          <a:stretch>
            <a:fillRect/>
          </a:stretch>
        </p:blipFill>
        <p:spPr bwMode="auto">
          <a:xfrm>
            <a:off x="582834" y="1501520"/>
            <a:ext cx="557297" cy="558000"/>
          </a:xfrm>
          <a:prstGeom prst="rect">
            <a:avLst/>
          </a:prstGeom>
          <a:noFill/>
          <a:ln w="9525">
            <a:noFill/>
            <a:miter lim="800000"/>
            <a:headEnd/>
            <a:tailEnd/>
          </a:ln>
        </p:spPr>
      </p:pic>
      <p:pic>
        <p:nvPicPr>
          <p:cNvPr id="28" name="Content Placeholder 3"/>
          <p:cNvPicPr>
            <a:picLocks noChangeAspect="1"/>
          </p:cNvPicPr>
          <p:nvPr/>
        </p:nvPicPr>
        <p:blipFill>
          <a:blip r:embed="rId5" cstate="print">
            <a:duotone>
              <a:prstClr val="black"/>
              <a:schemeClr val="accent1">
                <a:tint val="45000"/>
                <a:satMod val="400000"/>
              </a:schemeClr>
            </a:duotone>
          </a:blip>
          <a:srcRect/>
          <a:stretch>
            <a:fillRect/>
          </a:stretch>
        </p:blipFill>
        <p:spPr bwMode="auto">
          <a:xfrm>
            <a:off x="1698668" y="1488278"/>
            <a:ext cx="557297" cy="558000"/>
          </a:xfrm>
          <a:prstGeom prst="rect">
            <a:avLst/>
          </a:prstGeom>
          <a:noFill/>
          <a:ln w="9525">
            <a:noFill/>
            <a:miter lim="800000"/>
            <a:headEnd/>
            <a:tailEnd/>
          </a:ln>
        </p:spPr>
      </p:pic>
      <p:pic>
        <p:nvPicPr>
          <p:cNvPr id="29"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861731" y="1494103"/>
            <a:ext cx="557793" cy="558022"/>
          </a:xfrm>
          <a:prstGeom prst="rect">
            <a:avLst/>
          </a:prstGeom>
          <a:noFill/>
          <a:ln w="9525">
            <a:noFill/>
            <a:miter lim="800000"/>
            <a:headEnd/>
            <a:tailEnd/>
          </a:ln>
        </p:spPr>
      </p:pic>
      <p:pic>
        <p:nvPicPr>
          <p:cNvPr id="30"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1977068" y="1488278"/>
            <a:ext cx="557793" cy="558022"/>
          </a:xfrm>
          <a:prstGeom prst="rect">
            <a:avLst/>
          </a:prstGeom>
          <a:noFill/>
          <a:ln w="9525">
            <a:noFill/>
            <a:miter lim="800000"/>
            <a:headEnd/>
            <a:tailEnd/>
          </a:ln>
        </p:spPr>
      </p:pic>
      <p:pic>
        <p:nvPicPr>
          <p:cNvPr id="31"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1419524" y="1494103"/>
            <a:ext cx="557793" cy="558022"/>
          </a:xfrm>
          <a:prstGeom prst="rect">
            <a:avLst/>
          </a:prstGeom>
          <a:noFill/>
          <a:ln w="9525">
            <a:noFill/>
            <a:miter lim="800000"/>
            <a:headEnd/>
            <a:tailEnd/>
          </a:ln>
        </p:spPr>
      </p:pic>
      <p:pic>
        <p:nvPicPr>
          <p:cNvPr id="41"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2530590" y="1498004"/>
            <a:ext cx="557793" cy="558022"/>
          </a:xfrm>
          <a:prstGeom prst="rect">
            <a:avLst/>
          </a:prstGeom>
          <a:noFill/>
          <a:ln w="9525">
            <a:noFill/>
            <a:miter lim="800000"/>
            <a:headEnd/>
            <a:tailEnd/>
          </a:ln>
        </p:spPr>
      </p:pic>
      <p:pic>
        <p:nvPicPr>
          <p:cNvPr id="42" name="Content Placeholder 3"/>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3366783" y="1490609"/>
            <a:ext cx="557297" cy="558000"/>
          </a:xfrm>
          <a:prstGeom prst="rect">
            <a:avLst/>
          </a:prstGeom>
          <a:noFill/>
          <a:ln w="9525">
            <a:noFill/>
            <a:miter lim="800000"/>
            <a:headEnd/>
            <a:tailEnd/>
          </a:ln>
        </p:spPr>
      </p:pic>
      <p:pic>
        <p:nvPicPr>
          <p:cNvPr id="43" name="Content Placeholder 3"/>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2809486" y="1498026"/>
            <a:ext cx="557297" cy="558000"/>
          </a:xfrm>
          <a:prstGeom prst="rect">
            <a:avLst/>
          </a:prstGeom>
          <a:noFill/>
          <a:ln w="9525">
            <a:noFill/>
            <a:miter lim="800000"/>
            <a:headEnd/>
            <a:tailEnd/>
          </a:ln>
        </p:spPr>
      </p:pic>
      <p:pic>
        <p:nvPicPr>
          <p:cNvPr id="44" name="Content Placeholder 3"/>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3925320" y="1484784"/>
            <a:ext cx="557297" cy="558000"/>
          </a:xfrm>
          <a:prstGeom prst="rect">
            <a:avLst/>
          </a:prstGeom>
          <a:noFill/>
          <a:ln w="9525">
            <a:noFill/>
            <a:miter lim="800000"/>
            <a:headEnd/>
            <a:tailEnd/>
          </a:ln>
        </p:spPr>
      </p:pic>
      <p:pic>
        <p:nvPicPr>
          <p:cNvPr id="45"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3088383" y="1490609"/>
            <a:ext cx="557793" cy="558022"/>
          </a:xfrm>
          <a:prstGeom prst="rect">
            <a:avLst/>
          </a:prstGeom>
          <a:noFill/>
          <a:ln w="9525">
            <a:noFill/>
            <a:miter lim="800000"/>
            <a:headEnd/>
            <a:tailEnd/>
          </a:ln>
        </p:spPr>
      </p:pic>
      <p:pic>
        <p:nvPicPr>
          <p:cNvPr id="46"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4203720" y="1484784"/>
            <a:ext cx="557793" cy="558022"/>
          </a:xfrm>
          <a:prstGeom prst="rect">
            <a:avLst/>
          </a:prstGeom>
          <a:noFill/>
          <a:ln w="9525">
            <a:noFill/>
            <a:miter lim="800000"/>
            <a:headEnd/>
            <a:tailEnd/>
          </a:ln>
        </p:spPr>
      </p:pic>
      <p:pic>
        <p:nvPicPr>
          <p:cNvPr id="47"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3646176" y="1490609"/>
            <a:ext cx="557793" cy="558022"/>
          </a:xfrm>
          <a:prstGeom prst="rect">
            <a:avLst/>
          </a:prstGeom>
          <a:noFill/>
          <a:ln w="9525">
            <a:noFill/>
            <a:miter lim="800000"/>
            <a:headEnd/>
            <a:tailEnd/>
          </a:ln>
        </p:spPr>
      </p:pic>
      <p:pic>
        <p:nvPicPr>
          <p:cNvPr id="49" name="Picture 1"/>
          <p:cNvPicPr>
            <a:picLocks noChangeAspect="1"/>
          </p:cNvPicPr>
          <p:nvPr/>
        </p:nvPicPr>
        <p:blipFill>
          <a:blip r:embed="rId6" cstate="print">
            <a:duotone>
              <a:prstClr val="black"/>
              <a:schemeClr val="accent1">
                <a:tint val="45000"/>
                <a:satMod val="400000"/>
              </a:schemeClr>
            </a:duotone>
          </a:blip>
          <a:srcRect/>
          <a:stretch>
            <a:fillRect/>
          </a:stretch>
        </p:blipFill>
        <p:spPr bwMode="auto">
          <a:xfrm>
            <a:off x="-122258" y="1340768"/>
            <a:ext cx="767076" cy="767076"/>
          </a:xfrm>
          <a:prstGeom prst="rect">
            <a:avLst/>
          </a:prstGeom>
          <a:noFill/>
          <a:ln w="9525">
            <a:noFill/>
            <a:miter lim="800000"/>
            <a:headEnd/>
            <a:tailEnd/>
          </a:ln>
        </p:spPr>
      </p:pic>
      <p:pic>
        <p:nvPicPr>
          <p:cNvPr id="50"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6877581" y="2337886"/>
            <a:ext cx="557793" cy="558022"/>
          </a:xfrm>
          <a:prstGeom prst="rect">
            <a:avLst/>
          </a:prstGeom>
          <a:noFill/>
          <a:ln w="9525">
            <a:noFill/>
            <a:miter lim="800000"/>
            <a:headEnd/>
            <a:tailEnd/>
          </a:ln>
        </p:spPr>
      </p:pic>
      <p:pic>
        <p:nvPicPr>
          <p:cNvPr id="51" name="Content Placeholder 3"/>
          <p:cNvPicPr>
            <a:picLocks noChangeAspect="1"/>
          </p:cNvPicPr>
          <p:nvPr/>
        </p:nvPicPr>
        <p:blipFill>
          <a:blip r:embed="rId5" cstate="print">
            <a:duotone>
              <a:prstClr val="black"/>
              <a:schemeClr val="accent1">
                <a:tint val="45000"/>
                <a:satMod val="400000"/>
              </a:schemeClr>
            </a:duotone>
          </a:blip>
          <a:srcRect/>
          <a:stretch>
            <a:fillRect/>
          </a:stretch>
        </p:blipFill>
        <p:spPr bwMode="auto">
          <a:xfrm>
            <a:off x="7713774" y="2330491"/>
            <a:ext cx="557297" cy="558000"/>
          </a:xfrm>
          <a:prstGeom prst="rect">
            <a:avLst/>
          </a:prstGeom>
          <a:noFill/>
          <a:ln w="9525">
            <a:noFill/>
            <a:miter lim="800000"/>
            <a:headEnd/>
            <a:tailEnd/>
          </a:ln>
        </p:spPr>
      </p:pic>
      <p:pic>
        <p:nvPicPr>
          <p:cNvPr id="52" name="Content Placeholder 3"/>
          <p:cNvPicPr>
            <a:picLocks noChangeAspect="1"/>
          </p:cNvPicPr>
          <p:nvPr/>
        </p:nvPicPr>
        <p:blipFill>
          <a:blip r:embed="rId5" cstate="print">
            <a:duotone>
              <a:prstClr val="black"/>
              <a:schemeClr val="accent1">
                <a:tint val="45000"/>
                <a:satMod val="400000"/>
              </a:schemeClr>
            </a:duotone>
          </a:blip>
          <a:srcRect/>
          <a:stretch>
            <a:fillRect/>
          </a:stretch>
        </p:blipFill>
        <p:spPr bwMode="auto">
          <a:xfrm>
            <a:off x="7156477" y="2337908"/>
            <a:ext cx="557297" cy="558000"/>
          </a:xfrm>
          <a:prstGeom prst="rect">
            <a:avLst/>
          </a:prstGeom>
          <a:noFill/>
          <a:ln w="9525">
            <a:noFill/>
            <a:miter lim="800000"/>
            <a:headEnd/>
            <a:tailEnd/>
          </a:ln>
        </p:spPr>
      </p:pic>
      <p:pic>
        <p:nvPicPr>
          <p:cNvPr id="53" name="Content Placeholder 3"/>
          <p:cNvPicPr>
            <a:picLocks noChangeAspect="1"/>
          </p:cNvPicPr>
          <p:nvPr/>
        </p:nvPicPr>
        <p:blipFill>
          <a:blip r:embed="rId5" cstate="print">
            <a:duotone>
              <a:prstClr val="black"/>
              <a:schemeClr val="accent1">
                <a:tint val="45000"/>
                <a:satMod val="400000"/>
              </a:schemeClr>
            </a:duotone>
          </a:blip>
          <a:srcRect/>
          <a:stretch>
            <a:fillRect/>
          </a:stretch>
        </p:blipFill>
        <p:spPr bwMode="auto">
          <a:xfrm>
            <a:off x="8272311" y="2324666"/>
            <a:ext cx="557297" cy="558000"/>
          </a:xfrm>
          <a:prstGeom prst="rect">
            <a:avLst/>
          </a:prstGeom>
          <a:noFill/>
          <a:ln w="9525">
            <a:noFill/>
            <a:miter lim="800000"/>
            <a:headEnd/>
            <a:tailEnd/>
          </a:ln>
        </p:spPr>
      </p:pic>
      <p:pic>
        <p:nvPicPr>
          <p:cNvPr id="54"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7435374" y="2330491"/>
            <a:ext cx="557793" cy="558022"/>
          </a:xfrm>
          <a:prstGeom prst="rect">
            <a:avLst/>
          </a:prstGeom>
          <a:noFill/>
          <a:ln w="9525">
            <a:noFill/>
            <a:miter lim="800000"/>
            <a:headEnd/>
            <a:tailEnd/>
          </a:ln>
        </p:spPr>
      </p:pic>
      <p:pic>
        <p:nvPicPr>
          <p:cNvPr id="55"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8550711" y="2324666"/>
            <a:ext cx="557793" cy="558022"/>
          </a:xfrm>
          <a:prstGeom prst="rect">
            <a:avLst/>
          </a:prstGeom>
          <a:noFill/>
          <a:ln w="9525">
            <a:noFill/>
            <a:miter lim="800000"/>
            <a:headEnd/>
            <a:tailEnd/>
          </a:ln>
        </p:spPr>
      </p:pic>
      <p:pic>
        <p:nvPicPr>
          <p:cNvPr id="56"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7993167" y="2330491"/>
            <a:ext cx="557793" cy="558022"/>
          </a:xfrm>
          <a:prstGeom prst="rect">
            <a:avLst/>
          </a:prstGeom>
          <a:noFill/>
          <a:ln w="9525">
            <a:noFill/>
            <a:miter lim="800000"/>
            <a:headEnd/>
            <a:tailEnd/>
          </a:ln>
        </p:spPr>
      </p:pic>
      <p:pic>
        <p:nvPicPr>
          <p:cNvPr id="58" name="Content Placeholder 3"/>
          <p:cNvPicPr>
            <a:picLocks noChangeAspect="1"/>
          </p:cNvPicPr>
          <p:nvPr/>
        </p:nvPicPr>
        <p:blipFill>
          <a:blip r:embed="rId4" cstate="print">
            <a:duotone>
              <a:schemeClr val="accent2">
                <a:shade val="45000"/>
                <a:satMod val="135000"/>
              </a:schemeClr>
              <a:prstClr val="white"/>
            </a:duotone>
          </a:blip>
          <a:srcRect/>
          <a:stretch>
            <a:fillRect/>
          </a:stretch>
        </p:blipFill>
        <p:spPr bwMode="auto">
          <a:xfrm>
            <a:off x="2255965" y="1498026"/>
            <a:ext cx="557794" cy="558022"/>
          </a:xfrm>
          <a:prstGeom prst="rect">
            <a:avLst/>
          </a:prstGeom>
          <a:noFill/>
          <a:ln w="9525">
            <a:noFill/>
            <a:miter lim="800000"/>
            <a:headEnd/>
            <a:tailEnd/>
          </a:ln>
        </p:spPr>
      </p:pic>
      <p:pic>
        <p:nvPicPr>
          <p:cNvPr id="59" name="Content Placeholder 3"/>
          <p:cNvPicPr>
            <a:picLocks noChangeAspect="1"/>
          </p:cNvPicPr>
          <p:nvPr/>
        </p:nvPicPr>
        <p:blipFill>
          <a:blip r:embed="rId4" cstate="print">
            <a:duotone>
              <a:prstClr val="black"/>
              <a:schemeClr val="accent1">
                <a:tint val="45000"/>
                <a:satMod val="400000"/>
              </a:schemeClr>
            </a:duotone>
          </a:blip>
          <a:srcRect/>
          <a:stretch>
            <a:fillRect/>
          </a:stretch>
        </p:blipFill>
        <p:spPr bwMode="auto">
          <a:xfrm>
            <a:off x="6615377" y="2343821"/>
            <a:ext cx="557793" cy="558022"/>
          </a:xfrm>
          <a:prstGeom prst="rect">
            <a:avLst/>
          </a:prstGeom>
          <a:noFill/>
          <a:ln w="9525">
            <a:noFill/>
            <a:miter lim="800000"/>
            <a:headEnd/>
            <a:tailEnd/>
          </a:ln>
        </p:spPr>
      </p:pic>
      <p:sp>
        <p:nvSpPr>
          <p:cNvPr id="60" name="Tekstvak 59"/>
          <p:cNvSpPr txBox="1"/>
          <p:nvPr/>
        </p:nvSpPr>
        <p:spPr>
          <a:xfrm>
            <a:off x="1031901" y="620688"/>
            <a:ext cx="2463751"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Algemene vergadering 1</a:t>
            </a:r>
            <a:endParaRPr lang="nl-BE" sz="1800" dirty="0">
              <a:solidFill>
                <a:prstClr val="black"/>
              </a:solidFill>
              <a:latin typeface="Calibri"/>
              <a:cs typeface="+mn-cs"/>
            </a:endParaRPr>
          </a:p>
        </p:txBody>
      </p:sp>
      <p:sp>
        <p:nvSpPr>
          <p:cNvPr id="61" name="Tekstvak 60"/>
          <p:cNvSpPr txBox="1"/>
          <p:nvPr/>
        </p:nvSpPr>
        <p:spPr>
          <a:xfrm>
            <a:off x="5785648" y="620688"/>
            <a:ext cx="2463751"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Algemene vergadering 2</a:t>
            </a:r>
            <a:endParaRPr lang="nl-BE" sz="1800" dirty="0">
              <a:solidFill>
                <a:prstClr val="black"/>
              </a:solidFill>
              <a:latin typeface="Calibri"/>
              <a:cs typeface="+mn-cs"/>
            </a:endParaRPr>
          </a:p>
        </p:txBody>
      </p:sp>
      <p:sp>
        <p:nvSpPr>
          <p:cNvPr id="62" name="Tekstvak 61"/>
          <p:cNvSpPr txBox="1"/>
          <p:nvPr/>
        </p:nvSpPr>
        <p:spPr>
          <a:xfrm>
            <a:off x="1371727" y="997598"/>
            <a:ext cx="1986891"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Raad van bestuur 1</a:t>
            </a:r>
            <a:endParaRPr lang="nl-BE" sz="1800" dirty="0">
              <a:solidFill>
                <a:prstClr val="black"/>
              </a:solidFill>
              <a:latin typeface="Calibri"/>
              <a:cs typeface="+mn-cs"/>
            </a:endParaRPr>
          </a:p>
        </p:txBody>
      </p:sp>
      <p:sp>
        <p:nvSpPr>
          <p:cNvPr id="63" name="Tekstvak 62"/>
          <p:cNvSpPr txBox="1"/>
          <p:nvPr/>
        </p:nvSpPr>
        <p:spPr>
          <a:xfrm>
            <a:off x="6041493" y="1020760"/>
            <a:ext cx="1986891" cy="369332"/>
          </a:xfrm>
          <a:prstGeom prst="rect">
            <a:avLst/>
          </a:prstGeom>
          <a:noFill/>
        </p:spPr>
        <p:txBody>
          <a:bodyPr wrap="none" rtlCol="0">
            <a:spAutoFit/>
          </a:bodyPr>
          <a:lstStyle/>
          <a:p>
            <a:pPr fontAlgn="auto">
              <a:spcBef>
                <a:spcPts val="0"/>
              </a:spcBef>
              <a:spcAft>
                <a:spcPts val="0"/>
              </a:spcAft>
            </a:pPr>
            <a:r>
              <a:rPr lang="nl-BE" sz="1800" dirty="0" smtClean="0">
                <a:solidFill>
                  <a:prstClr val="black"/>
                </a:solidFill>
                <a:latin typeface="Calibri"/>
                <a:cs typeface="+mn-cs"/>
              </a:rPr>
              <a:t>Raad van bestuur 2</a:t>
            </a:r>
            <a:endParaRPr lang="nl-BE" sz="1800" dirty="0">
              <a:solidFill>
                <a:prstClr val="black"/>
              </a:solidFill>
              <a:latin typeface="Calibri"/>
              <a:cs typeface="+mn-cs"/>
            </a:endParaRPr>
          </a:p>
        </p:txBody>
      </p:sp>
      <p:pic>
        <p:nvPicPr>
          <p:cNvPr id="64" name="Afbeelding 63"/>
          <p:cNvPicPr/>
          <p:nvPr/>
        </p:nvPicPr>
        <p:blipFill>
          <a:blip r:embed="rId7" cstate="print">
            <a:extLst>
              <a:ext uri="{28A0092B-C50C-407E-A947-70E740481C1C}">
                <a14:useLocalDpi xmlns:a14="http://schemas.microsoft.com/office/drawing/2010/main" xmlns="" val="0"/>
              </a:ext>
            </a:extLst>
          </a:blip>
          <a:stretch>
            <a:fillRect/>
          </a:stretch>
        </p:blipFill>
        <p:spPr>
          <a:xfrm>
            <a:off x="1068896" y="5852329"/>
            <a:ext cx="2374135" cy="479011"/>
          </a:xfrm>
          <a:prstGeom prst="rect">
            <a:avLst/>
          </a:prstGeom>
        </p:spPr>
      </p:pic>
      <p:pic>
        <p:nvPicPr>
          <p:cNvPr id="65" name="Afbeelding 64"/>
          <p:cNvPicPr/>
          <p:nvPr/>
        </p:nvPicPr>
        <p:blipFill>
          <a:blip r:embed="rId8" cstate="print">
            <a:extLst>
              <a:ext uri="{28A0092B-C50C-407E-A947-70E740481C1C}">
                <a14:useLocalDpi xmlns:a14="http://schemas.microsoft.com/office/drawing/2010/main" xmlns="" val="0"/>
              </a:ext>
            </a:extLst>
          </a:blip>
          <a:stretch>
            <a:fillRect/>
          </a:stretch>
        </p:blipFill>
        <p:spPr>
          <a:xfrm>
            <a:off x="5896047" y="5801981"/>
            <a:ext cx="2376264" cy="676760"/>
          </a:xfrm>
          <a:prstGeom prst="rect">
            <a:avLst/>
          </a:prstGeom>
        </p:spPr>
      </p:pic>
    </p:spTree>
    <p:extLst>
      <p:ext uri="{BB962C8B-B14F-4D97-AF65-F5344CB8AC3E}">
        <p14:creationId xmlns:p14="http://schemas.microsoft.com/office/powerpoint/2010/main" xmlns="" val="1776467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C97938-F807-4902-99B5-0C7C7F9A0C78}"/>
              </a:ext>
            </a:extLst>
          </p:cNvPr>
          <p:cNvSpPr>
            <a:spLocks noGrp="1"/>
          </p:cNvSpPr>
          <p:nvPr>
            <p:ph type="ctrTitle"/>
          </p:nvPr>
        </p:nvSpPr>
        <p:spPr>
          <a:xfrm>
            <a:off x="1176652" y="1073377"/>
            <a:ext cx="6858000" cy="1931080"/>
          </a:xfrm>
        </p:spPr>
        <p:txBody>
          <a:bodyPr/>
          <a:lstStyle/>
          <a:p>
            <a:r>
              <a:rPr lang="nl-BE" dirty="0" smtClean="0"/>
              <a:t>Urologisch netwerk  E17</a:t>
            </a:r>
            <a:br>
              <a:rPr lang="nl-BE" dirty="0" smtClean="0"/>
            </a:br>
            <a:r>
              <a:rPr lang="nl-BE" dirty="0" smtClean="0"/>
              <a:t>project in wording</a:t>
            </a:r>
            <a:endParaRPr lang="nl-BE" dirty="0"/>
          </a:p>
        </p:txBody>
      </p:sp>
      <p:sp>
        <p:nvSpPr>
          <p:cNvPr id="3" name="Ondertitel 2">
            <a:extLst>
              <a:ext uri="{FF2B5EF4-FFF2-40B4-BE49-F238E27FC236}">
                <a16:creationId xmlns:a16="http://schemas.microsoft.com/office/drawing/2014/main" xmlns="" id="{4A166EB4-8922-4454-9162-D7003C54E3BD}"/>
              </a:ext>
            </a:extLst>
          </p:cNvPr>
          <p:cNvSpPr>
            <a:spLocks noGrp="1"/>
          </p:cNvSpPr>
          <p:nvPr>
            <p:ph type="subTitle" idx="1"/>
          </p:nvPr>
        </p:nvSpPr>
        <p:spPr>
          <a:xfrm>
            <a:off x="1176652" y="3412672"/>
            <a:ext cx="6858000" cy="1224643"/>
          </a:xfrm>
        </p:spPr>
        <p:txBody>
          <a:bodyPr/>
          <a:lstStyle/>
          <a:p>
            <a:r>
              <a:rPr lang="nl-BE" dirty="0" smtClean="0"/>
              <a:t>Prof. Dr. F. Ameye</a:t>
            </a:r>
            <a:endParaRPr lang="nl-BE" dirty="0"/>
          </a:p>
        </p:txBody>
      </p:sp>
      <p:grpSp>
        <p:nvGrpSpPr>
          <p:cNvPr id="4" name="Groep 3"/>
          <p:cNvGrpSpPr/>
          <p:nvPr/>
        </p:nvGrpSpPr>
        <p:grpSpPr>
          <a:xfrm>
            <a:off x="823532" y="5142728"/>
            <a:ext cx="7688414" cy="720000"/>
            <a:chOff x="807673" y="5775520"/>
            <a:chExt cx="10251219" cy="720000"/>
          </a:xfrm>
        </p:grpSpPr>
        <p:pic>
          <p:nvPicPr>
            <p:cNvPr id="5"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82119" y="5972778"/>
              <a:ext cx="1280249" cy="396000"/>
            </a:xfrm>
            <a:prstGeom prst="rect">
              <a:avLst/>
            </a:prstGeom>
            <a:noFill/>
            <a:extLst/>
          </p:spPr>
        </p:pic>
        <p:pic>
          <p:nvPicPr>
            <p:cNvPr id="6"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97540" y="5936778"/>
              <a:ext cx="1009630" cy="432000"/>
            </a:xfrm>
            <a:prstGeom prst="rect">
              <a:avLst/>
            </a:prstGeom>
            <a:noFill/>
            <a:extLst/>
          </p:spPr>
        </p:pic>
        <p:pic>
          <p:nvPicPr>
            <p:cNvPr id="7" name="Picture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86109" y="5882916"/>
              <a:ext cx="1272783" cy="540000"/>
            </a:xfrm>
            <a:prstGeom prst="rect">
              <a:avLst/>
            </a:prstGeom>
            <a:noFill/>
            <a:extLst/>
          </p:spPr>
        </p:pic>
        <p:pic>
          <p:nvPicPr>
            <p:cNvPr id="8" name="Picture 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7673" y="6071014"/>
              <a:ext cx="1398588" cy="285238"/>
            </a:xfrm>
            <a:prstGeom prst="rect">
              <a:avLst/>
            </a:prstGeom>
            <a:noFill/>
            <a:extLst/>
          </p:spPr>
        </p:pic>
        <p:pic>
          <p:nvPicPr>
            <p:cNvPr id="9" name="Picture 4"/>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81362" y="5775520"/>
              <a:ext cx="1159146" cy="720000"/>
            </a:xfrm>
            <a:prstGeom prst="rect">
              <a:avLst/>
            </a:prstGeom>
            <a:noFill/>
            <a:extLst/>
          </p:spPr>
        </p:pic>
      </p:grpSp>
    </p:spTree>
    <p:extLst>
      <p:ext uri="{BB962C8B-B14F-4D97-AF65-F5344CB8AC3E}">
        <p14:creationId xmlns:p14="http://schemas.microsoft.com/office/powerpoint/2010/main" xmlns="" val="3740038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0CB410-95E4-4FCB-9CAF-1F46540B595C}"/>
              </a:ext>
            </a:extLst>
          </p:cNvPr>
          <p:cNvSpPr>
            <a:spLocks noGrp="1"/>
          </p:cNvSpPr>
          <p:nvPr>
            <p:ph type="title"/>
          </p:nvPr>
        </p:nvSpPr>
        <p:spPr/>
        <p:txBody>
          <a:bodyPr/>
          <a:lstStyle/>
          <a:p>
            <a:r>
              <a:rPr lang="nl-BE" dirty="0"/>
              <a:t>Historisch perspectief</a:t>
            </a:r>
          </a:p>
        </p:txBody>
      </p:sp>
      <p:sp>
        <p:nvSpPr>
          <p:cNvPr id="3" name="Tijdelijke aanduiding voor inhoud 2">
            <a:extLst>
              <a:ext uri="{FF2B5EF4-FFF2-40B4-BE49-F238E27FC236}">
                <a16:creationId xmlns:a16="http://schemas.microsoft.com/office/drawing/2014/main" xmlns="" id="{BCF402D1-030E-4D25-9BE5-7E434D6C5FD6}"/>
              </a:ext>
            </a:extLst>
          </p:cNvPr>
          <p:cNvSpPr>
            <a:spLocks noGrp="1"/>
          </p:cNvSpPr>
          <p:nvPr>
            <p:ph idx="1"/>
          </p:nvPr>
        </p:nvSpPr>
        <p:spPr/>
        <p:txBody>
          <a:bodyPr>
            <a:normAutofit fontScale="92500" lnSpcReduction="20000"/>
          </a:bodyPr>
          <a:lstStyle/>
          <a:p>
            <a:r>
              <a:rPr lang="nl-BE" dirty="0"/>
              <a:t>Historische banden kunnen blijven bestaan of kunnen geïntegreerd worden in E17 netwerk.</a:t>
            </a:r>
          </a:p>
          <a:p>
            <a:r>
              <a:rPr lang="nl-BE" dirty="0"/>
              <a:t>Sommige banden zullen verdwijnen en opgaan in een ander netwerk.</a:t>
            </a:r>
          </a:p>
          <a:p>
            <a:r>
              <a:rPr lang="nl-BE" dirty="0"/>
              <a:t>De urologen van het E17 netwerk hebben zich geëngageerd voor een intensere samenwerking binnen het netwerk.</a:t>
            </a:r>
          </a:p>
          <a:p>
            <a:r>
              <a:rPr lang="nl-BE" dirty="0"/>
              <a:t>Duidelijk besef dat het om een groeiproces </a:t>
            </a:r>
            <a:r>
              <a:rPr lang="nl-BE" dirty="0" smtClean="0"/>
              <a:t>gaat</a:t>
            </a:r>
          </a:p>
          <a:p>
            <a:r>
              <a:rPr lang="nl-BE" dirty="0" smtClean="0"/>
              <a:t>Wens tot behoud autonomie en zelfontplooiing in afwachting van meer bindende overheidsregulering</a:t>
            </a:r>
            <a:endParaRPr lang="nl-BE" dirty="0"/>
          </a:p>
          <a:p>
            <a:r>
              <a:rPr lang="nl-BE" dirty="0"/>
              <a:t>Respect en vertrouwen zullen belangrijk blijken.</a:t>
            </a:r>
          </a:p>
          <a:p>
            <a:r>
              <a:rPr lang="nl-BE" dirty="0"/>
              <a:t>Ondersteuning op alle niveaus zal belangrijk zijn.</a:t>
            </a:r>
          </a:p>
        </p:txBody>
      </p:sp>
    </p:spTree>
    <p:extLst>
      <p:ext uri="{BB962C8B-B14F-4D97-AF65-F5344CB8AC3E}">
        <p14:creationId xmlns:p14="http://schemas.microsoft.com/office/powerpoint/2010/main" xmlns="" val="3629800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492442-F48A-4ECE-8E96-ABAC02D5AC6C}"/>
              </a:ext>
            </a:extLst>
          </p:cNvPr>
          <p:cNvSpPr>
            <a:spLocks noGrp="1"/>
          </p:cNvSpPr>
          <p:nvPr>
            <p:ph type="title"/>
          </p:nvPr>
        </p:nvSpPr>
        <p:spPr/>
        <p:txBody>
          <a:bodyPr/>
          <a:lstStyle/>
          <a:p>
            <a:r>
              <a:rPr lang="nl-BE" dirty="0"/>
              <a:t>Doel van de samenwerking.</a:t>
            </a:r>
          </a:p>
        </p:txBody>
      </p:sp>
      <p:sp>
        <p:nvSpPr>
          <p:cNvPr id="3" name="Tijdelijke aanduiding voor inhoud 2">
            <a:extLst>
              <a:ext uri="{FF2B5EF4-FFF2-40B4-BE49-F238E27FC236}">
                <a16:creationId xmlns:a16="http://schemas.microsoft.com/office/drawing/2014/main" xmlns="" id="{CDE852EC-8D10-4B5D-911C-79030BA527DC}"/>
              </a:ext>
            </a:extLst>
          </p:cNvPr>
          <p:cNvSpPr>
            <a:spLocks noGrp="1"/>
          </p:cNvSpPr>
          <p:nvPr>
            <p:ph idx="1"/>
          </p:nvPr>
        </p:nvSpPr>
        <p:spPr/>
        <p:txBody>
          <a:bodyPr>
            <a:normAutofit fontScale="85000" lnSpcReduction="20000"/>
          </a:bodyPr>
          <a:lstStyle/>
          <a:p>
            <a:r>
              <a:rPr lang="nl-BE" dirty="0"/>
              <a:t>Schaalvergroting !</a:t>
            </a:r>
          </a:p>
          <a:p>
            <a:r>
              <a:rPr lang="nl-BE" dirty="0"/>
              <a:t>Behouden en uitbreiden van expertise.</a:t>
            </a:r>
          </a:p>
          <a:p>
            <a:r>
              <a:rPr lang="nl-BE" dirty="0"/>
              <a:t>Subspecialisatie toegankelijk maken over het ganse netwerk.</a:t>
            </a:r>
          </a:p>
          <a:p>
            <a:r>
              <a:rPr lang="nl-BE" dirty="0"/>
              <a:t>Samen nadenken over nieuwe oriëntaties in de urologie.</a:t>
            </a:r>
          </a:p>
          <a:p>
            <a:r>
              <a:rPr lang="nl-BE" dirty="0"/>
              <a:t>Eventueel samen investeren in nieuwe technieken.</a:t>
            </a:r>
          </a:p>
          <a:p>
            <a:r>
              <a:rPr lang="nl-BE" dirty="0"/>
              <a:t>Toezien op kwaliteit van geleverde zorgen.</a:t>
            </a:r>
          </a:p>
          <a:p>
            <a:r>
              <a:rPr lang="nl-BE" dirty="0"/>
              <a:t>Verwijspatronen </a:t>
            </a:r>
            <a:r>
              <a:rPr lang="nl-BE" dirty="0" smtClean="0"/>
              <a:t>:</a:t>
            </a:r>
          </a:p>
          <a:p>
            <a:pPr lvl="1"/>
            <a:r>
              <a:rPr lang="nl-BE" dirty="0" smtClean="0"/>
              <a:t>buiten </a:t>
            </a:r>
            <a:r>
              <a:rPr lang="nl-BE" dirty="0"/>
              <a:t>het netwerk waar mogelijk </a:t>
            </a:r>
            <a:r>
              <a:rPr lang="nl-BE" dirty="0" smtClean="0"/>
              <a:t>vermijden</a:t>
            </a:r>
            <a:r>
              <a:rPr lang="nl-BE" dirty="0"/>
              <a:t> </a:t>
            </a:r>
            <a:endParaRPr lang="nl-BE" dirty="0" smtClean="0"/>
          </a:p>
          <a:p>
            <a:pPr lvl="1"/>
            <a:r>
              <a:rPr lang="nl-BE" dirty="0" smtClean="0"/>
              <a:t>naar het netwerk stimuleren</a:t>
            </a:r>
            <a:endParaRPr lang="nl-BE" dirty="0"/>
          </a:p>
          <a:p>
            <a:r>
              <a:rPr lang="nl-BE" dirty="0"/>
              <a:t>Gemeenschappelijk uitvoeren van wetenschappelijk werk.</a:t>
            </a:r>
          </a:p>
          <a:p>
            <a:r>
              <a:rPr lang="nl-BE" dirty="0"/>
              <a:t>Eventueel ultieme doel van volledige associatie – enkel mogelijk in kader van nieuw organisatiemodel van de netwerkziekenhuizen zelf.</a:t>
            </a:r>
          </a:p>
          <a:p>
            <a:endParaRPr lang="nl-BE" dirty="0"/>
          </a:p>
        </p:txBody>
      </p:sp>
    </p:spTree>
    <p:extLst>
      <p:ext uri="{BB962C8B-B14F-4D97-AF65-F5344CB8AC3E}">
        <p14:creationId xmlns:p14="http://schemas.microsoft.com/office/powerpoint/2010/main" xmlns="" val="3566967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877272"/>
            <a:ext cx="9001000" cy="792088"/>
          </a:xfrm>
        </p:spPr>
        <p:txBody>
          <a:bodyPr/>
          <a:lstStyle/>
          <a:p>
            <a:r>
              <a:rPr lang="nl-BE" sz="2800" b="1" dirty="0" smtClean="0"/>
              <a:t>Kleine winkels verdwenen maar maken weer hun opmars !</a:t>
            </a:r>
            <a:endParaRPr lang="nl-BE" sz="2800" b="1" dirty="0"/>
          </a:p>
        </p:txBody>
      </p:sp>
      <p:sp>
        <p:nvSpPr>
          <p:cNvPr id="3" name="Tijdelijke aanduiding voor inhoud 2"/>
          <p:cNvSpPr>
            <a:spLocks noGrp="1"/>
          </p:cNvSpPr>
          <p:nvPr>
            <p:ph idx="1"/>
          </p:nvPr>
        </p:nvSpPr>
        <p:spPr/>
        <p:txBody>
          <a:bodyPr/>
          <a:lstStyle/>
          <a:p>
            <a:pPr marL="0" indent="0">
              <a:buNone/>
            </a:pPr>
            <a:r>
              <a:rPr lang="nl-BE" dirty="0" smtClean="0"/>
              <a:t>Er zijn analoge evoluties in andere sectoren!</a:t>
            </a:r>
            <a:endParaRPr lang="nl-BE" dirty="0"/>
          </a:p>
        </p:txBody>
      </p:sp>
      <p:pic>
        <p:nvPicPr>
          <p:cNvPr id="1054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980728"/>
            <a:ext cx="8036978" cy="47161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48542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99" r="72358" b="4194"/>
          <a:stretch/>
        </p:blipFill>
        <p:spPr bwMode="auto">
          <a:xfrm>
            <a:off x="662885" y="1916832"/>
            <a:ext cx="1483533" cy="14268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523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346" t="19108" r="9576" b="17858"/>
          <a:stretch/>
        </p:blipFill>
        <p:spPr bwMode="auto">
          <a:xfrm>
            <a:off x="683568" y="3645024"/>
            <a:ext cx="1604513" cy="7504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523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6354" r="84907" b="20172"/>
          <a:stretch/>
        </p:blipFill>
        <p:spPr bwMode="auto">
          <a:xfrm>
            <a:off x="662885" y="116632"/>
            <a:ext cx="1546823" cy="1492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kstvak 1"/>
          <p:cNvSpPr txBox="1"/>
          <p:nvPr/>
        </p:nvSpPr>
        <p:spPr>
          <a:xfrm>
            <a:off x="231378" y="4509120"/>
            <a:ext cx="2508892" cy="1200329"/>
          </a:xfrm>
          <a:prstGeom prst="rect">
            <a:avLst/>
          </a:prstGeom>
          <a:noFill/>
        </p:spPr>
        <p:txBody>
          <a:bodyPr wrap="none" rtlCol="0">
            <a:spAutoFit/>
          </a:bodyPr>
          <a:lstStyle/>
          <a:p>
            <a:pPr algn="ctr"/>
            <a:r>
              <a:rPr lang="nl-BE" sz="2400" dirty="0" smtClean="0">
                <a:latin typeface="+mj-lt"/>
              </a:rPr>
              <a:t>Hyper – of </a:t>
            </a:r>
            <a:br>
              <a:rPr lang="nl-BE" sz="2400" dirty="0" smtClean="0">
                <a:latin typeface="+mj-lt"/>
              </a:rPr>
            </a:br>
            <a:r>
              <a:rPr lang="nl-BE" sz="2400" dirty="0" smtClean="0">
                <a:latin typeface="+mj-lt"/>
              </a:rPr>
              <a:t>grote supermarkt:</a:t>
            </a:r>
          </a:p>
          <a:p>
            <a:pPr algn="ctr"/>
            <a:r>
              <a:rPr lang="nl-BE" sz="2400" dirty="0" smtClean="0">
                <a:latin typeface="+mj-lt"/>
              </a:rPr>
              <a:t>Heel groot aanbod</a:t>
            </a:r>
            <a:endParaRPr lang="nl-BE" sz="2400" dirty="0">
              <a:latin typeface="+mj-lt"/>
            </a:endParaRPr>
          </a:p>
        </p:txBody>
      </p:sp>
      <p:pic>
        <p:nvPicPr>
          <p:cNvPr id="95237"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507" t="34095" r="83138" b="2481"/>
          <a:stretch/>
        </p:blipFill>
        <p:spPr bwMode="auto">
          <a:xfrm>
            <a:off x="6753923" y="484807"/>
            <a:ext cx="601578" cy="57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5238" name="Picture 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740" t="29227" r="81176" b="10989"/>
          <a:stretch/>
        </p:blipFill>
        <p:spPr bwMode="auto">
          <a:xfrm>
            <a:off x="3955330" y="2161870"/>
            <a:ext cx="1177392" cy="776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5239" name="Picture 7"/>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5203" t="18572" r="37126" b="31870"/>
          <a:stretch/>
        </p:blipFill>
        <p:spPr bwMode="auto">
          <a:xfrm>
            <a:off x="7547125" y="3645024"/>
            <a:ext cx="430779" cy="633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5240" name="Picture 8"/>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45098" t="18678" r="41027" b="36532"/>
          <a:stretch/>
        </p:blipFill>
        <p:spPr bwMode="auto">
          <a:xfrm>
            <a:off x="4168595" y="3612926"/>
            <a:ext cx="750862" cy="711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kstvak 9"/>
          <p:cNvSpPr txBox="1"/>
          <p:nvPr/>
        </p:nvSpPr>
        <p:spPr>
          <a:xfrm>
            <a:off x="6726049" y="4509120"/>
            <a:ext cx="1816523" cy="1200329"/>
          </a:xfrm>
          <a:prstGeom prst="rect">
            <a:avLst/>
          </a:prstGeom>
          <a:noFill/>
        </p:spPr>
        <p:txBody>
          <a:bodyPr wrap="none" rtlCol="0">
            <a:spAutoFit/>
          </a:bodyPr>
          <a:lstStyle/>
          <a:p>
            <a:pPr algn="ctr"/>
            <a:r>
              <a:rPr lang="nl-BE" sz="2400" dirty="0" smtClean="0">
                <a:latin typeface="+mj-lt"/>
              </a:rPr>
              <a:t>Buurtwinkel </a:t>
            </a:r>
            <a:br>
              <a:rPr lang="nl-BE" sz="2400" dirty="0" smtClean="0">
                <a:latin typeface="+mj-lt"/>
              </a:rPr>
            </a:br>
            <a:r>
              <a:rPr lang="nl-BE" sz="2400" dirty="0" smtClean="0">
                <a:latin typeface="+mj-lt"/>
              </a:rPr>
              <a:t>op de hoek:</a:t>
            </a:r>
          </a:p>
          <a:p>
            <a:pPr algn="ctr"/>
            <a:r>
              <a:rPr lang="nl-BE" sz="2400" dirty="0" smtClean="0">
                <a:latin typeface="+mj-lt"/>
              </a:rPr>
              <a:t>basis aanbod</a:t>
            </a:r>
            <a:endParaRPr lang="nl-BE" sz="2400" dirty="0">
              <a:latin typeface="+mj-lt"/>
            </a:endParaRPr>
          </a:p>
        </p:txBody>
      </p:sp>
      <p:pic>
        <p:nvPicPr>
          <p:cNvPr id="95241" name="Picture 9"/>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24601" r="67986" b="23451"/>
          <a:stretch/>
        </p:blipFill>
        <p:spPr bwMode="auto">
          <a:xfrm>
            <a:off x="6789193" y="2278982"/>
            <a:ext cx="1188711" cy="3425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kstvak 11"/>
          <p:cNvSpPr txBox="1"/>
          <p:nvPr/>
        </p:nvSpPr>
        <p:spPr>
          <a:xfrm>
            <a:off x="3638295" y="4509120"/>
            <a:ext cx="1840567" cy="1200329"/>
          </a:xfrm>
          <a:prstGeom prst="rect">
            <a:avLst/>
          </a:prstGeom>
          <a:noFill/>
        </p:spPr>
        <p:txBody>
          <a:bodyPr wrap="none" rtlCol="0">
            <a:spAutoFit/>
          </a:bodyPr>
          <a:lstStyle/>
          <a:p>
            <a:pPr algn="ctr"/>
            <a:r>
              <a:rPr lang="nl-BE" sz="2400" dirty="0" smtClean="0">
                <a:latin typeface="+mj-lt"/>
              </a:rPr>
              <a:t>Middelgrote</a:t>
            </a:r>
          </a:p>
          <a:p>
            <a:pPr algn="ctr"/>
            <a:r>
              <a:rPr lang="nl-BE" sz="2400" dirty="0" smtClean="0">
                <a:latin typeface="+mj-lt"/>
              </a:rPr>
              <a:t>supermarkt:</a:t>
            </a:r>
          </a:p>
          <a:p>
            <a:pPr algn="ctr"/>
            <a:r>
              <a:rPr lang="nl-BE" sz="2400" dirty="0" smtClean="0">
                <a:latin typeface="+mj-lt"/>
              </a:rPr>
              <a:t>Ruim aanbod</a:t>
            </a:r>
            <a:endParaRPr lang="nl-BE" sz="2400" dirty="0">
              <a:latin typeface="+mj-lt"/>
            </a:endParaRPr>
          </a:p>
        </p:txBody>
      </p:sp>
      <p:pic>
        <p:nvPicPr>
          <p:cNvPr id="95242" name="Picture 10"/>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33273" r="84245" b="12044"/>
          <a:stretch/>
        </p:blipFill>
        <p:spPr bwMode="auto">
          <a:xfrm>
            <a:off x="3955330" y="342703"/>
            <a:ext cx="1165271" cy="10402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5243" name="Picture 11"/>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76967" t="18551" r="7515" b="32730"/>
          <a:stretch/>
        </p:blipFill>
        <p:spPr bwMode="auto">
          <a:xfrm>
            <a:off x="6789193" y="3645024"/>
            <a:ext cx="625031" cy="57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PIJL-RECHTS 2"/>
          <p:cNvSpPr/>
          <p:nvPr/>
        </p:nvSpPr>
        <p:spPr>
          <a:xfrm>
            <a:off x="2411760" y="620688"/>
            <a:ext cx="1419823" cy="36004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16" name="PIJL-RECHTS 15"/>
          <p:cNvSpPr/>
          <p:nvPr/>
        </p:nvSpPr>
        <p:spPr>
          <a:xfrm>
            <a:off x="2411760" y="3840253"/>
            <a:ext cx="1419823" cy="36004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17" name="PIJL-RECHTS 16"/>
          <p:cNvSpPr/>
          <p:nvPr/>
        </p:nvSpPr>
        <p:spPr>
          <a:xfrm>
            <a:off x="2411760" y="2450240"/>
            <a:ext cx="1419823" cy="36004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18" name="PIJL-RECHTS 17"/>
          <p:cNvSpPr/>
          <p:nvPr/>
        </p:nvSpPr>
        <p:spPr>
          <a:xfrm>
            <a:off x="5433857" y="682797"/>
            <a:ext cx="902110" cy="1800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19" name="PIJL-RECHTS 18"/>
          <p:cNvSpPr/>
          <p:nvPr/>
        </p:nvSpPr>
        <p:spPr>
          <a:xfrm>
            <a:off x="5433857" y="3878701"/>
            <a:ext cx="902110" cy="1800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20" name="PIJL-RECHTS 19"/>
          <p:cNvSpPr/>
          <p:nvPr/>
        </p:nvSpPr>
        <p:spPr>
          <a:xfrm>
            <a:off x="5433857" y="2408508"/>
            <a:ext cx="902110" cy="1800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4" name="Tekstvak 3"/>
          <p:cNvSpPr txBox="1"/>
          <p:nvPr/>
        </p:nvSpPr>
        <p:spPr>
          <a:xfrm>
            <a:off x="214272" y="6074132"/>
            <a:ext cx="9660080" cy="523220"/>
          </a:xfrm>
          <a:prstGeom prst="rect">
            <a:avLst/>
          </a:prstGeom>
        </p:spPr>
        <p:txBody>
          <a:bodyPr/>
          <a:lstStyle>
            <a:lvl1pPr defTabSz="914400" eaLnBrk="1" latinLnBrk="0" hangingPunct="1">
              <a:buNone/>
              <a:defRPr sz="2800" b="1">
                <a:solidFill>
                  <a:srgbClr val="FF0000"/>
                </a:solidFill>
                <a:latin typeface="+mj-lt"/>
                <a:ea typeface="+mj-ea"/>
                <a:cs typeface="+mj-cs"/>
              </a:defRPr>
            </a:lvl1pPr>
          </a:lstStyle>
          <a:p>
            <a:r>
              <a:rPr lang="nl-BE" sz="2600" dirty="0"/>
              <a:t>Bij de warenhuizen gaat men terug naar de kleinhandel of </a:t>
            </a:r>
            <a:r>
              <a:rPr lang="nl-BE" sz="2600" dirty="0" err="1"/>
              <a:t>retail</a:t>
            </a:r>
            <a:endParaRPr lang="nl-BE" sz="2600" dirty="0"/>
          </a:p>
        </p:txBody>
      </p:sp>
    </p:spTree>
    <p:extLst>
      <p:ext uri="{BB962C8B-B14F-4D97-AF65-F5344CB8AC3E}">
        <p14:creationId xmlns:p14="http://schemas.microsoft.com/office/powerpoint/2010/main" xmlns="" val="41357824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60354" y="6012712"/>
            <a:ext cx="7241149" cy="523220"/>
          </a:xfrm>
          <a:prstGeom prst="rect">
            <a:avLst/>
          </a:prstGeom>
          <a:noFill/>
        </p:spPr>
        <p:txBody>
          <a:bodyPr wrap="none" rtlCol="0">
            <a:spAutoFit/>
          </a:bodyPr>
          <a:lstStyle/>
          <a:p>
            <a:r>
              <a:rPr lang="nl-BE" sz="2800" dirty="0" smtClean="0">
                <a:latin typeface="Arial Rounded MT Bold" panose="020F0704030504030204" pitchFamily="34" charset="0"/>
              </a:rPr>
              <a:t>In het hervormde ziekenhuislandschap…</a:t>
            </a:r>
            <a:endParaRPr lang="nl-BE" sz="2800" dirty="0">
              <a:latin typeface="Arial Rounded MT Bold" panose="020F0704030504030204" pitchFamily="34" charset="0"/>
            </a:endParaRPr>
          </a:p>
        </p:txBody>
      </p:sp>
      <p:sp>
        <p:nvSpPr>
          <p:cNvPr id="3" name="Rechthoek 2"/>
          <p:cNvSpPr/>
          <p:nvPr/>
        </p:nvSpPr>
        <p:spPr>
          <a:xfrm>
            <a:off x="3491880" y="2940033"/>
            <a:ext cx="1728192" cy="707886"/>
          </a:xfrm>
          <a:prstGeom prst="rect">
            <a:avLst/>
          </a:prstGeom>
        </p:spPr>
        <p:txBody>
          <a:bodyPr wrap="square">
            <a:spAutoFit/>
          </a:bodyPr>
          <a:lstStyle/>
          <a:p>
            <a:r>
              <a:rPr lang="nl-BE" sz="2000" dirty="0" smtClean="0">
                <a:latin typeface="Arial Rounded MT Bold" panose="020F0704030504030204" pitchFamily="34" charset="0"/>
              </a:rPr>
              <a:t>Referentie-</a:t>
            </a:r>
            <a:br>
              <a:rPr lang="nl-BE" sz="2000" dirty="0" smtClean="0">
                <a:latin typeface="Arial Rounded MT Bold" panose="020F0704030504030204" pitchFamily="34" charset="0"/>
              </a:rPr>
            </a:br>
            <a:r>
              <a:rPr lang="nl-BE" sz="2000" dirty="0" smtClean="0">
                <a:latin typeface="Arial Rounded MT Bold" panose="020F0704030504030204" pitchFamily="34" charset="0"/>
              </a:rPr>
              <a:t>ziekenhuis</a:t>
            </a:r>
            <a:endParaRPr lang="nl-BE" sz="2000" dirty="0">
              <a:latin typeface="Arial Rounded MT Bold" panose="020F0704030504030204" pitchFamily="34" charset="0"/>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7791" y="1268760"/>
            <a:ext cx="2786697" cy="949450"/>
          </a:xfrm>
          <a:prstGeom prst="rect">
            <a:avLst/>
          </a:prstGeom>
        </p:spPr>
      </p:pic>
      <p:sp>
        <p:nvSpPr>
          <p:cNvPr id="5" name="Rechthoek 4"/>
          <p:cNvSpPr/>
          <p:nvPr/>
        </p:nvSpPr>
        <p:spPr>
          <a:xfrm>
            <a:off x="6642041" y="2940033"/>
            <a:ext cx="2118924" cy="707886"/>
          </a:xfrm>
          <a:prstGeom prst="rect">
            <a:avLst/>
          </a:prstGeom>
        </p:spPr>
        <p:txBody>
          <a:bodyPr wrap="square">
            <a:spAutoFit/>
          </a:bodyPr>
          <a:lstStyle/>
          <a:p>
            <a:pPr algn="ctr"/>
            <a:r>
              <a:rPr lang="nl-BE" sz="2000" dirty="0">
                <a:latin typeface="Arial Rounded MT Bold" panose="020F0704030504030204" pitchFamily="34" charset="0"/>
              </a:rPr>
              <a:t>U</a:t>
            </a:r>
            <a:r>
              <a:rPr lang="nl-BE" sz="2000" dirty="0" smtClean="0">
                <a:latin typeface="Arial Rounded MT Bold" panose="020F0704030504030204" pitchFamily="34" charset="0"/>
              </a:rPr>
              <a:t>niversitaire ziekenhuis</a:t>
            </a:r>
            <a:endParaRPr lang="nl-BE" sz="2000" dirty="0">
              <a:latin typeface="Arial Rounded MT Bold" panose="020F0704030504030204" pitchFamily="34" charset="0"/>
            </a:endParaRPr>
          </a:p>
        </p:txBody>
      </p:sp>
      <p:sp>
        <p:nvSpPr>
          <p:cNvPr id="6" name="Rechthoek 5"/>
          <p:cNvSpPr/>
          <p:nvPr/>
        </p:nvSpPr>
        <p:spPr>
          <a:xfrm>
            <a:off x="251520" y="2940033"/>
            <a:ext cx="2448272" cy="707886"/>
          </a:xfrm>
          <a:prstGeom prst="rect">
            <a:avLst/>
          </a:prstGeom>
        </p:spPr>
        <p:txBody>
          <a:bodyPr wrap="square">
            <a:spAutoFit/>
          </a:bodyPr>
          <a:lstStyle/>
          <a:p>
            <a:pPr algn="ctr"/>
            <a:r>
              <a:rPr lang="nl-BE" sz="2000" dirty="0" smtClean="0">
                <a:latin typeface="Arial Rounded MT Bold" panose="020F0704030504030204" pitchFamily="34" charset="0"/>
              </a:rPr>
              <a:t>Basis-</a:t>
            </a:r>
          </a:p>
          <a:p>
            <a:pPr algn="ctr"/>
            <a:r>
              <a:rPr lang="nl-BE" sz="2000" dirty="0" smtClean="0">
                <a:latin typeface="Arial Rounded MT Bold" panose="020F0704030504030204" pitchFamily="34" charset="0"/>
              </a:rPr>
              <a:t>ziekenhuis</a:t>
            </a:r>
          </a:p>
        </p:txBody>
      </p:sp>
      <p:pic>
        <p:nvPicPr>
          <p:cNvPr id="8" name="Afbeelding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1556792"/>
            <a:ext cx="1528186" cy="465534"/>
          </a:xfrm>
          <a:prstGeom prst="rect">
            <a:avLst/>
          </a:prstGeom>
        </p:spPr>
      </p:pic>
      <p:pic>
        <p:nvPicPr>
          <p:cNvPr id="96258" name="Picture 2" descr="C:\Users\Frank\Desktop\logo-mariamiddelare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52750" y="1505142"/>
            <a:ext cx="2844170" cy="56883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PIJL-RECHTS 9"/>
          <p:cNvSpPr/>
          <p:nvPr/>
        </p:nvSpPr>
        <p:spPr>
          <a:xfrm>
            <a:off x="2217352" y="1687975"/>
            <a:ext cx="482440" cy="30882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a:p>
        </p:txBody>
      </p:sp>
      <p:sp>
        <p:nvSpPr>
          <p:cNvPr id="11" name="PIJL-RECHTS 10"/>
          <p:cNvSpPr/>
          <p:nvPr/>
        </p:nvSpPr>
        <p:spPr>
          <a:xfrm>
            <a:off x="5695351" y="1743485"/>
            <a:ext cx="482440" cy="287675"/>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7" name="Gekromde PIJL-OMHOOG 6"/>
          <p:cNvSpPr/>
          <p:nvPr/>
        </p:nvSpPr>
        <p:spPr>
          <a:xfrm>
            <a:off x="1547664" y="2218210"/>
            <a:ext cx="5256584" cy="5627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xmlns="" val="25597862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229600" cy="1143000"/>
          </a:xfrm>
        </p:spPr>
        <p:txBody>
          <a:bodyPr/>
          <a:lstStyle/>
          <a:p>
            <a:r>
              <a:rPr lang="nl-BE" sz="4400" dirty="0"/>
              <a:t>Ziekenhuisnetwerken</a:t>
            </a:r>
            <a:r>
              <a:rPr lang="nl-BE" sz="4400" dirty="0" smtClean="0"/>
              <a:t>:</a:t>
            </a:r>
            <a:endParaRPr lang="nl-BE" sz="4400" dirty="0"/>
          </a:p>
        </p:txBody>
      </p:sp>
      <p:sp>
        <p:nvSpPr>
          <p:cNvPr id="3" name="Tijdelijke aanduiding voor inhoud 2"/>
          <p:cNvSpPr>
            <a:spLocks noGrp="1"/>
          </p:cNvSpPr>
          <p:nvPr>
            <p:ph idx="1"/>
          </p:nvPr>
        </p:nvSpPr>
        <p:spPr>
          <a:xfrm>
            <a:off x="467544" y="980728"/>
            <a:ext cx="8229600" cy="4525963"/>
          </a:xfrm>
        </p:spPr>
        <p:txBody>
          <a:bodyPr/>
          <a:lstStyle/>
          <a:p>
            <a:pPr marL="0" indent="0">
              <a:buNone/>
            </a:pPr>
            <a:r>
              <a:rPr lang="nl-BE" sz="2400" dirty="0" smtClean="0"/>
              <a:t>Wat verstaat de overheid hieronder?</a:t>
            </a:r>
            <a:br>
              <a:rPr lang="nl-BE" sz="2400" dirty="0" smtClean="0"/>
            </a:br>
            <a:r>
              <a:rPr lang="nl-BE" sz="2400" b="1" dirty="0" smtClean="0"/>
              <a:t>Vlaams Minister </a:t>
            </a:r>
            <a:r>
              <a:rPr lang="nl-BE" sz="2400" b="1" dirty="0" err="1" smtClean="0"/>
              <a:t>Vandeurzen</a:t>
            </a:r>
            <a:r>
              <a:rPr lang="nl-BE" sz="2400" b="1" dirty="0" smtClean="0"/>
              <a:t/>
            </a:r>
            <a:br>
              <a:rPr lang="nl-BE" sz="2400" b="1" dirty="0" smtClean="0"/>
            </a:br>
            <a:r>
              <a:rPr lang="nl-BE" sz="2400" b="1" dirty="0" smtClean="0"/>
              <a:t/>
            </a:r>
            <a:br>
              <a:rPr lang="nl-BE" sz="2400" b="1" dirty="0" smtClean="0"/>
            </a:br>
            <a:r>
              <a:rPr lang="nl-BE" sz="1800" b="1" dirty="0" smtClean="0"/>
              <a:t>Visietekst ‘Nieuw Vlaams Ziekenhuislandschap’ (8 juli 2016)</a:t>
            </a:r>
            <a:endParaRPr lang="nl-BE" sz="2400" b="1" dirty="0"/>
          </a:p>
          <a:p>
            <a:pPr marL="0" indent="0">
              <a:buNone/>
            </a:pPr>
            <a:endParaRPr lang="nl-BE" sz="1800" dirty="0"/>
          </a:p>
          <a:p>
            <a:pPr marL="0" indent="0">
              <a:buNone/>
            </a:pPr>
            <a:endParaRPr lang="nl-BE" sz="1800" dirty="0"/>
          </a:p>
          <a:p>
            <a:pPr marL="0" indent="0">
              <a:buNone/>
            </a:pPr>
            <a:endParaRPr lang="nl-BE" sz="1800" dirty="0"/>
          </a:p>
          <a:p>
            <a:endParaRPr lang="nl-BE"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800" y="2540561"/>
            <a:ext cx="5688000" cy="41987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hthoek 3"/>
          <p:cNvSpPr/>
          <p:nvPr/>
        </p:nvSpPr>
        <p:spPr>
          <a:xfrm>
            <a:off x="467544" y="6309320"/>
            <a:ext cx="2368084" cy="461665"/>
          </a:xfrm>
          <a:prstGeom prst="rect">
            <a:avLst/>
          </a:prstGeom>
        </p:spPr>
        <p:txBody>
          <a:bodyPr wrap="none">
            <a:spAutoFit/>
          </a:bodyPr>
          <a:lstStyle/>
          <a:p>
            <a:pPr defTabSz="914306" fontAlgn="auto">
              <a:spcBef>
                <a:spcPts val="0"/>
              </a:spcBef>
              <a:spcAft>
                <a:spcPts val="0"/>
              </a:spcAft>
            </a:pPr>
            <a:r>
              <a:rPr lang="nl-BE" sz="2400" dirty="0">
                <a:solidFill>
                  <a:srgbClr val="FF0000"/>
                </a:solidFill>
                <a:latin typeface="Calibri"/>
                <a:cs typeface="+mn-cs"/>
              </a:rPr>
              <a:t>Wat voorafging….</a:t>
            </a:r>
          </a:p>
        </p:txBody>
      </p:sp>
    </p:spTree>
    <p:extLst>
      <p:ext uri="{BB962C8B-B14F-4D97-AF65-F5344CB8AC3E}">
        <p14:creationId xmlns:p14="http://schemas.microsoft.com/office/powerpoint/2010/main" xmlns="" val="31622026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229600" cy="1143000"/>
          </a:xfrm>
        </p:spPr>
        <p:txBody>
          <a:bodyPr/>
          <a:lstStyle/>
          <a:p>
            <a:r>
              <a:rPr lang="nl-BE" sz="4400" dirty="0"/>
              <a:t>Ziekenhuisnetwerken: </a:t>
            </a:r>
          </a:p>
        </p:txBody>
      </p:sp>
      <p:sp>
        <p:nvSpPr>
          <p:cNvPr id="3" name="Tijdelijke aanduiding voor inhoud 2"/>
          <p:cNvSpPr>
            <a:spLocks noGrp="1"/>
          </p:cNvSpPr>
          <p:nvPr>
            <p:ph idx="1"/>
          </p:nvPr>
        </p:nvSpPr>
        <p:spPr>
          <a:xfrm>
            <a:off x="467544" y="980728"/>
            <a:ext cx="8229600" cy="4525963"/>
          </a:xfrm>
        </p:spPr>
        <p:txBody>
          <a:bodyPr/>
          <a:lstStyle/>
          <a:p>
            <a:pPr marL="0" indent="0">
              <a:buNone/>
            </a:pPr>
            <a:r>
              <a:rPr lang="nl-BE" sz="2400" dirty="0"/>
              <a:t>Wat verstaat de overheid hieronder?</a:t>
            </a:r>
            <a:br>
              <a:rPr lang="nl-BE" sz="2400" dirty="0"/>
            </a:br>
            <a:r>
              <a:rPr lang="nl-BE" sz="2400" b="1" dirty="0" smtClean="0"/>
              <a:t>Vlaamse Gemeenschap</a:t>
            </a:r>
          </a:p>
          <a:p>
            <a:pPr marL="0" indent="0">
              <a:buNone/>
            </a:pPr>
            <a:endParaRPr lang="nl-BE" sz="2000" b="1" dirty="0"/>
          </a:p>
          <a:p>
            <a:pPr marL="0" indent="0">
              <a:buNone/>
            </a:pPr>
            <a:r>
              <a:rPr lang="nl-BE" sz="1800" b="1" dirty="0" smtClean="0"/>
              <a:t>Na de visietekst, de actielijnen</a:t>
            </a:r>
            <a:endParaRPr lang="nl-BE" sz="1800" dirty="0"/>
          </a:p>
          <a:p>
            <a:pPr marL="0" indent="0">
              <a:buNone/>
            </a:pPr>
            <a:endParaRPr lang="nl-BE" sz="1800" dirty="0"/>
          </a:p>
          <a:p>
            <a:pPr marL="0" indent="0">
              <a:buNone/>
            </a:pPr>
            <a:endParaRPr lang="nl-BE" sz="1800" dirty="0"/>
          </a:p>
          <a:p>
            <a:endParaRPr lang="nl-BE"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800" y="2479230"/>
            <a:ext cx="5688000" cy="4378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hthoek 4"/>
          <p:cNvSpPr/>
          <p:nvPr/>
        </p:nvSpPr>
        <p:spPr>
          <a:xfrm>
            <a:off x="539552" y="6237312"/>
            <a:ext cx="1823513" cy="369332"/>
          </a:xfrm>
          <a:prstGeom prst="rect">
            <a:avLst/>
          </a:prstGeom>
        </p:spPr>
        <p:txBody>
          <a:bodyPr wrap="none">
            <a:spAutoFit/>
          </a:bodyPr>
          <a:lstStyle/>
          <a:p>
            <a:pPr defTabSz="914306" fontAlgn="auto">
              <a:spcBef>
                <a:spcPts val="0"/>
              </a:spcBef>
              <a:spcAft>
                <a:spcPts val="0"/>
              </a:spcAft>
            </a:pPr>
            <a:r>
              <a:rPr lang="nl-BE" sz="1800" dirty="0">
                <a:solidFill>
                  <a:srgbClr val="FF0000"/>
                </a:solidFill>
                <a:latin typeface="Calibri"/>
                <a:cs typeface="+mn-cs"/>
              </a:rPr>
              <a:t>Wat voorafging….</a:t>
            </a:r>
          </a:p>
        </p:txBody>
      </p:sp>
      <p:sp>
        <p:nvSpPr>
          <p:cNvPr id="4" name="Rechthoek 3"/>
          <p:cNvSpPr/>
          <p:nvPr/>
        </p:nvSpPr>
        <p:spPr>
          <a:xfrm>
            <a:off x="3059832" y="5013176"/>
            <a:ext cx="5040560" cy="504056"/>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xmlns="" val="39796683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20000" y="6259760"/>
            <a:ext cx="7781063" cy="625624"/>
          </a:xfrm>
        </p:spPr>
        <p:txBody>
          <a:bodyPr/>
          <a:lstStyle/>
          <a:p>
            <a:r>
              <a:rPr lang="nl-BE" dirty="0"/>
              <a:t>Marc Geboers - Rudy Poedts - Frank Lippens		 18 oktober 2017</a:t>
            </a:r>
          </a:p>
        </p:txBody>
      </p:sp>
      <p:sp>
        <p:nvSpPr>
          <p:cNvPr id="4" name="Tijdelijke aanduiding voor afbeelding 3"/>
          <p:cNvSpPr>
            <a:spLocks noGrp="1"/>
          </p:cNvSpPr>
          <p:nvPr>
            <p:ph type="pic" sz="quarter" idx="10"/>
          </p:nvPr>
        </p:nvSpPr>
        <p:spPr>
          <a:xfrm>
            <a:off x="0" y="0"/>
            <a:ext cx="9144000" cy="4653136"/>
          </a:xfrm>
        </p:spPr>
      </p:sp>
      <p:pic>
        <p:nvPicPr>
          <p:cNvPr id="6" name="Picture 0"/>
          <p:cNvPicPr>
            <a:picLocks/>
          </p:cNvPicPr>
          <p:nvPr/>
        </p:nvPicPr>
        <p:blipFill>
          <a:blip r:embed="rId2" cstate="print">
            <a:extLst>
              <a:ext uri="{28A0092B-C50C-407E-A947-70E740481C1C}">
                <a14:useLocalDpi xmlns:a14="http://schemas.microsoft.com/office/drawing/2010/main" xmlns="" val="0"/>
              </a:ext>
            </a:extLst>
          </a:blip>
          <a:srcRect t="5085" b="5085"/>
          <a:stretch>
            <a:fillRect/>
          </a:stretch>
        </p:blipFill>
        <p:spPr>
          <a:xfrm>
            <a:off x="1" y="0"/>
            <a:ext cx="9144000" cy="4005064"/>
          </a:xfrm>
          <a:prstGeom prst="rect">
            <a:avLst/>
          </a:prstGeom>
          <a:solidFill>
            <a:srgbClr val="39B9BE"/>
          </a:solidFill>
        </p:spPr>
      </p:pic>
      <p:sp>
        <p:nvSpPr>
          <p:cNvPr id="2" name="Titel 1"/>
          <p:cNvSpPr>
            <a:spLocks noGrp="1"/>
          </p:cNvSpPr>
          <p:nvPr>
            <p:ph type="ctrTitle"/>
          </p:nvPr>
        </p:nvSpPr>
        <p:spPr>
          <a:xfrm>
            <a:off x="685801" y="3861048"/>
            <a:ext cx="7772400" cy="1944216"/>
          </a:xfrm>
        </p:spPr>
        <p:txBody>
          <a:bodyPr>
            <a:normAutofit/>
          </a:bodyPr>
          <a:lstStyle/>
          <a:p>
            <a:r>
              <a:rPr lang="nl-BE" dirty="0"/>
              <a:t>Basis-specialistische zorgopdrachten:</a:t>
            </a:r>
            <a:br>
              <a:rPr lang="nl-BE" dirty="0"/>
            </a:br>
            <a:r>
              <a:rPr lang="nl-BE" dirty="0"/>
              <a:t>rapportering werkgroepen ziekenhuizen</a:t>
            </a:r>
          </a:p>
        </p:txBody>
      </p:sp>
    </p:spTree>
    <p:extLst>
      <p:ext uri="{BB962C8B-B14F-4D97-AF65-F5344CB8AC3E}">
        <p14:creationId xmlns:p14="http://schemas.microsoft.com/office/powerpoint/2010/main" xmlns="" val="1985214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20000" y="6259760"/>
            <a:ext cx="7781063" cy="625624"/>
          </a:xfrm>
        </p:spPr>
        <p:txBody>
          <a:bodyPr/>
          <a:lstStyle/>
          <a:p>
            <a:r>
              <a:rPr lang="nl-BE" dirty="0"/>
              <a:t>Marc Geboers - Rudy Poedts - Frank Lippens		 18 oktober 2017</a:t>
            </a:r>
          </a:p>
        </p:txBody>
      </p:sp>
      <p:sp>
        <p:nvSpPr>
          <p:cNvPr id="4" name="Tijdelijke aanduiding voor afbeelding 3"/>
          <p:cNvSpPr>
            <a:spLocks noGrp="1"/>
          </p:cNvSpPr>
          <p:nvPr>
            <p:ph type="pic" sz="quarter" idx="10"/>
          </p:nvPr>
        </p:nvSpPr>
        <p:spPr>
          <a:xfrm>
            <a:off x="0" y="0"/>
            <a:ext cx="9144000" cy="4653136"/>
          </a:xfrm>
        </p:spPr>
      </p:sp>
      <p:pic>
        <p:nvPicPr>
          <p:cNvPr id="6" name="Picture 0"/>
          <p:cNvPicPr>
            <a:picLocks/>
          </p:cNvPicPr>
          <p:nvPr/>
        </p:nvPicPr>
        <p:blipFill>
          <a:blip r:embed="rId2" cstate="print">
            <a:extLst>
              <a:ext uri="{28A0092B-C50C-407E-A947-70E740481C1C}">
                <a14:useLocalDpi xmlns:a14="http://schemas.microsoft.com/office/drawing/2010/main" xmlns="" val="0"/>
              </a:ext>
            </a:extLst>
          </a:blip>
          <a:srcRect t="5085" b="5085"/>
          <a:stretch>
            <a:fillRect/>
          </a:stretch>
        </p:blipFill>
        <p:spPr>
          <a:xfrm>
            <a:off x="1" y="0"/>
            <a:ext cx="9144000" cy="4005064"/>
          </a:xfrm>
          <a:prstGeom prst="rect">
            <a:avLst/>
          </a:prstGeom>
          <a:solidFill>
            <a:srgbClr val="39B9BE"/>
          </a:solidFill>
        </p:spPr>
      </p:pic>
      <p:sp>
        <p:nvSpPr>
          <p:cNvPr id="2" name="Titel 1"/>
          <p:cNvSpPr>
            <a:spLocks noGrp="1"/>
          </p:cNvSpPr>
          <p:nvPr>
            <p:ph type="ctrTitle"/>
          </p:nvPr>
        </p:nvSpPr>
        <p:spPr>
          <a:xfrm>
            <a:off x="685801" y="3861048"/>
            <a:ext cx="7772400" cy="1944216"/>
          </a:xfrm>
        </p:spPr>
        <p:txBody>
          <a:bodyPr>
            <a:normAutofit/>
          </a:bodyPr>
          <a:lstStyle/>
          <a:p>
            <a:r>
              <a:rPr lang="nl-BE" dirty="0"/>
              <a:t>Laat ons even recapituleren en teruggaan naar de Kick-off 10/02/2017</a:t>
            </a:r>
          </a:p>
        </p:txBody>
      </p:sp>
    </p:spTree>
    <p:extLst>
      <p:ext uri="{BB962C8B-B14F-4D97-AF65-F5344CB8AC3E}">
        <p14:creationId xmlns:p14="http://schemas.microsoft.com/office/powerpoint/2010/main" xmlns="" val="2055794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16632"/>
            <a:ext cx="8748464" cy="1008112"/>
          </a:xfrm>
        </p:spPr>
        <p:txBody>
          <a:bodyPr/>
          <a:lstStyle/>
          <a:p>
            <a:r>
              <a:rPr lang="nl-BE" dirty="0"/>
              <a:t>VALORISATIE BASIS-SPECIALISTISCHE ZORGOPDRACHtEN </a:t>
            </a:r>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13" name="Tijdelijke aanduiding voor inhoud 2"/>
          <p:cNvSpPr>
            <a:spLocks noGrp="1"/>
          </p:cNvSpPr>
          <p:nvPr>
            <p:ph idx="1"/>
          </p:nvPr>
        </p:nvSpPr>
        <p:spPr>
          <a:xfrm>
            <a:off x="539552" y="1268761"/>
            <a:ext cx="8424936" cy="4536503"/>
          </a:xfrm>
        </p:spPr>
        <p:txBody>
          <a:bodyPr>
            <a:normAutofit/>
          </a:bodyPr>
          <a:lstStyle/>
          <a:p>
            <a:r>
              <a:rPr lang="nl-BE" sz="2800" dirty="0"/>
              <a:t>Nood aan proximale zorg neemt toe (cfr. demografie, wijziging chronisch ziekenprofiel, multi-morbiditeit, ….)</a:t>
            </a:r>
          </a:p>
          <a:p>
            <a:pPr lvl="1"/>
            <a:endParaRPr lang="nl-BE" sz="1200" dirty="0"/>
          </a:p>
          <a:p>
            <a:r>
              <a:rPr lang="nl-BE" sz="2800" dirty="0"/>
              <a:t>Bedreigingen segment van basis-specialistische zorg/lokale ziekenhuizen</a:t>
            </a:r>
          </a:p>
          <a:p>
            <a:pPr lvl="1"/>
            <a:r>
              <a:rPr lang="nl-BE" sz="2100" dirty="0"/>
              <a:t>Financiering</a:t>
            </a:r>
          </a:p>
          <a:p>
            <a:pPr lvl="1"/>
            <a:r>
              <a:rPr lang="nl-BE" sz="2100" dirty="0"/>
              <a:t>Rekrutering van artsen (permanentiedruk, kleinere associatie , …)</a:t>
            </a:r>
          </a:p>
          <a:p>
            <a:pPr lvl="1"/>
            <a:r>
              <a:rPr lang="nl-BE" sz="2100" dirty="0"/>
              <a:t>Attractiviteit van algemene specialismen in de artsenopleiding</a:t>
            </a:r>
          </a:p>
          <a:p>
            <a:pPr lvl="1"/>
            <a:r>
              <a:rPr lang="nl-BE" sz="2100" dirty="0"/>
              <a:t>Kritische massa nodig voor garanties in kwaliteit</a:t>
            </a:r>
          </a:p>
          <a:p>
            <a:pPr lvl="1"/>
            <a:r>
              <a:rPr lang="nl-BE" sz="2100" dirty="0"/>
              <a:t>Infrastructuur gemiddeld ouder dan in centrumziekenhuizen?</a:t>
            </a:r>
          </a:p>
          <a:p>
            <a:pPr lvl="2"/>
            <a:endParaRPr lang="nl-BE" sz="1200" dirty="0"/>
          </a:p>
          <a:p>
            <a:pPr lvl="1"/>
            <a:endParaRPr lang="nl-BE" sz="1900" dirty="0"/>
          </a:p>
        </p:txBody>
      </p:sp>
    </p:spTree>
    <p:extLst>
      <p:ext uri="{BB962C8B-B14F-4D97-AF65-F5344CB8AC3E}">
        <p14:creationId xmlns:p14="http://schemas.microsoft.com/office/powerpoint/2010/main" xmlns="" val="1666740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Definitie KERN-functies van lokale ziekenhuizen: AFGELEGDE WEG</a:t>
            </a:r>
          </a:p>
        </p:txBody>
      </p:sp>
      <p:sp>
        <p:nvSpPr>
          <p:cNvPr id="3" name="Tijdelijke aanduiding voor inhoud 2"/>
          <p:cNvSpPr>
            <a:spLocks noGrp="1"/>
          </p:cNvSpPr>
          <p:nvPr>
            <p:ph idx="1"/>
          </p:nvPr>
        </p:nvSpPr>
        <p:spPr/>
        <p:txBody>
          <a:bodyPr>
            <a:normAutofit lnSpcReduction="10000"/>
          </a:bodyPr>
          <a:lstStyle/>
          <a:p>
            <a:r>
              <a:rPr lang="nl-BE" dirty="0"/>
              <a:t>Medisch-specialistische zorgverlening gelieerd aan een ouder wordende populatie</a:t>
            </a:r>
          </a:p>
          <a:p>
            <a:endParaRPr lang="nl-BE" sz="1200" dirty="0"/>
          </a:p>
          <a:p>
            <a:r>
              <a:rPr lang="nl-BE" dirty="0"/>
              <a:t>Spoedeisende hulp</a:t>
            </a:r>
          </a:p>
          <a:p>
            <a:endParaRPr lang="nl-BE" sz="1200" dirty="0"/>
          </a:p>
          <a:p>
            <a:r>
              <a:rPr lang="nl-BE" dirty="0"/>
              <a:t>Moeder-kind zorg</a:t>
            </a:r>
          </a:p>
          <a:p>
            <a:endParaRPr lang="nl-BE" sz="1200" dirty="0"/>
          </a:p>
          <a:p>
            <a:r>
              <a:rPr lang="nl-BE" dirty="0"/>
              <a:t>Focused factories (basisheelkunde, oncologisch DZH,…)</a:t>
            </a:r>
          </a:p>
          <a:p>
            <a:endParaRPr lang="nl-BE" sz="1200" dirty="0"/>
          </a:p>
          <a:p>
            <a:r>
              <a:rPr lang="nl-BE" dirty="0"/>
              <a:t>Chronische zorg</a:t>
            </a:r>
          </a:p>
          <a:p>
            <a:endParaRPr lang="nl-BE" sz="1200" dirty="0"/>
          </a:p>
          <a:p>
            <a:r>
              <a:rPr lang="nl-BE" dirty="0"/>
              <a:t>Revalidatie</a:t>
            </a:r>
          </a:p>
          <a:p>
            <a:endParaRPr lang="nl-BE" sz="1200" dirty="0"/>
          </a:p>
          <a:p>
            <a:r>
              <a:rPr lang="nl-BE" dirty="0"/>
              <a:t>Diagnostiek</a:t>
            </a:r>
          </a:p>
          <a:p>
            <a:endParaRPr lang="nl-BE" sz="1200" dirty="0"/>
          </a:p>
          <a:p>
            <a:r>
              <a:rPr lang="nl-BE" dirty="0"/>
              <a:t>Afronding tegen de zomer van 2017		</a:t>
            </a:r>
          </a:p>
          <a:p>
            <a:endParaRPr lang="nl-BE"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
        <p:nvSpPr>
          <p:cNvPr id="7" name="Rechthoek 6"/>
          <p:cNvSpPr/>
          <p:nvPr/>
        </p:nvSpPr>
        <p:spPr>
          <a:xfrm>
            <a:off x="539552" y="1412775"/>
            <a:ext cx="8244448" cy="2583673"/>
          </a:xfrm>
          <a:prstGeom prst="rect">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nl-BE" sz="1800" dirty="0">
              <a:solidFill>
                <a:prstClr val="white"/>
              </a:solidFill>
            </a:endParaRPr>
          </a:p>
        </p:txBody>
      </p:sp>
      <p:sp>
        <p:nvSpPr>
          <p:cNvPr id="8" name="Ovaal 7"/>
          <p:cNvSpPr/>
          <p:nvPr/>
        </p:nvSpPr>
        <p:spPr>
          <a:xfrm>
            <a:off x="4211960" y="4149080"/>
            <a:ext cx="4320480" cy="17281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nl-BE" sz="2800" b="1" dirty="0">
                <a:solidFill>
                  <a:prstClr val="white"/>
                </a:solidFill>
                <a:effectLst>
                  <a:outerShdw blurRad="38100" dist="38100" dir="2700000" algn="tl">
                    <a:srgbClr val="000000">
                      <a:alpha val="43137"/>
                    </a:srgbClr>
                  </a:outerShdw>
                </a:effectLst>
              </a:rPr>
              <a:t>Start:</a:t>
            </a:r>
          </a:p>
          <a:p>
            <a:pPr algn="ctr" fontAlgn="auto">
              <a:spcBef>
                <a:spcPts val="0"/>
              </a:spcBef>
              <a:spcAft>
                <a:spcPts val="0"/>
              </a:spcAft>
            </a:pPr>
            <a:r>
              <a:rPr lang="nl-BE" sz="2800" dirty="0">
                <a:solidFill>
                  <a:prstClr val="white"/>
                </a:solidFill>
              </a:rPr>
              <a:t>4 werkgroepen</a:t>
            </a:r>
          </a:p>
          <a:p>
            <a:pPr algn="ctr" fontAlgn="auto">
              <a:spcBef>
                <a:spcPts val="0"/>
              </a:spcBef>
              <a:spcAft>
                <a:spcPts val="0"/>
              </a:spcAft>
            </a:pPr>
            <a:r>
              <a:rPr lang="nl-BE" sz="2800" dirty="0">
                <a:solidFill>
                  <a:prstClr val="white"/>
                </a:solidFill>
              </a:rPr>
              <a:t>4-tal vergaderingen</a:t>
            </a:r>
          </a:p>
        </p:txBody>
      </p:sp>
      <p:sp>
        <p:nvSpPr>
          <p:cNvPr id="9" name="Tijdelijke aanduiding voor datum 3"/>
          <p:cNvSpPr>
            <a:spLocks noGrp="1"/>
          </p:cNvSpPr>
          <p:nvPr>
            <p:ph type="dt" sz="half" idx="10"/>
          </p:nvPr>
        </p:nvSpPr>
        <p:spPr>
          <a:xfrm>
            <a:off x="720000" y="6588672"/>
            <a:ext cx="1110563" cy="268139"/>
          </a:xfrm>
        </p:spPr>
        <p:txBody>
          <a:bodyPr/>
          <a:lstStyle/>
          <a:p>
            <a:r>
              <a:rPr lang="nl-BE" dirty="0"/>
              <a:t>10.02.2017</a:t>
            </a:r>
            <a:endParaRPr lang="en-GB" dirty="0"/>
          </a:p>
        </p:txBody>
      </p:sp>
    </p:spTree>
    <p:extLst>
      <p:ext uri="{BB962C8B-B14F-4D97-AF65-F5344CB8AC3E}">
        <p14:creationId xmlns:p14="http://schemas.microsoft.com/office/powerpoint/2010/main" xmlns="" val="20545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Leidraad werkgroepen (1/2)</a:t>
            </a:r>
          </a:p>
        </p:txBody>
      </p:sp>
      <p:sp>
        <p:nvSpPr>
          <p:cNvPr id="3" name="Tijdelijke aanduiding voor inhoud 2"/>
          <p:cNvSpPr>
            <a:spLocks noGrp="1"/>
          </p:cNvSpPr>
          <p:nvPr>
            <p:ph idx="1"/>
          </p:nvPr>
        </p:nvSpPr>
        <p:spPr/>
        <p:txBody>
          <a:bodyPr>
            <a:normAutofit fontScale="92500" lnSpcReduction="10000"/>
          </a:bodyPr>
          <a:lstStyle/>
          <a:p>
            <a:pPr marL="457200" lvl="0" indent="-457200">
              <a:buFont typeface="+mj-lt"/>
              <a:buAutoNum type="arabicPeriod"/>
            </a:pPr>
            <a:r>
              <a:rPr lang="nl-BE" dirty="0"/>
              <a:t>Welke </a:t>
            </a:r>
            <a:r>
              <a:rPr lang="nl-BE" b="1" dirty="0"/>
              <a:t>instrumenten</a:t>
            </a:r>
            <a:r>
              <a:rPr lang="nl-BE" dirty="0"/>
              <a:t> het basisziekenhuis nodig heeft om de juiste diagnoses en behandelingen te kunnen stellen :</a:t>
            </a:r>
          </a:p>
          <a:p>
            <a:pPr lvl="1"/>
            <a:r>
              <a:rPr lang="nl-BE" dirty="0"/>
              <a:t>Basisinfrastructuur – apparatuur – klinische/logistieke/ondersteunende aspecten</a:t>
            </a:r>
          </a:p>
          <a:p>
            <a:endParaRPr lang="nl-BE" dirty="0"/>
          </a:p>
          <a:p>
            <a:pPr marL="457200" lvl="0" indent="-457200">
              <a:buFont typeface="+mj-lt"/>
              <a:buAutoNum type="arabicPeriod" startAt="2"/>
            </a:pPr>
            <a:r>
              <a:rPr lang="nl-BE" dirty="0"/>
              <a:t>Welke </a:t>
            </a:r>
            <a:r>
              <a:rPr lang="nl-BE" b="1" dirty="0"/>
              <a:t>competenties</a:t>
            </a:r>
            <a:r>
              <a:rPr lang="nl-BE" dirty="0"/>
              <a:t> nodig zijn om basis-specialistische zorg optimaal te vervullen</a:t>
            </a:r>
          </a:p>
          <a:p>
            <a:pPr lvl="1"/>
            <a:r>
              <a:rPr lang="nl-BE" dirty="0"/>
              <a:t>Welke competenties moeten minimaal lokaal aanwezig zijn om de basis-specialistische zorgopdracht te vervullen </a:t>
            </a:r>
          </a:p>
          <a:p>
            <a:pPr lvl="1"/>
            <a:r>
              <a:rPr lang="nl-BE" dirty="0"/>
              <a:t>Welke competenties kunnen gedeeld worden vanuit een samenwerking tussen specialisten van het netwerk </a:t>
            </a:r>
          </a:p>
          <a:p>
            <a:pPr marL="269875" lvl="1" indent="0">
              <a:buNone/>
            </a:pPr>
            <a:r>
              <a:rPr lang="nl-BE" dirty="0"/>
              <a:t> </a:t>
            </a:r>
          </a:p>
          <a:p>
            <a:pPr marL="457200" lvl="0" indent="-457200">
              <a:buFont typeface="+mj-lt"/>
              <a:buAutoNum type="arabicPeriod" startAt="3"/>
            </a:pPr>
            <a:r>
              <a:rPr lang="nl-BE" dirty="0"/>
              <a:t>Welke </a:t>
            </a:r>
            <a:r>
              <a:rPr lang="nl-BE" b="1" dirty="0"/>
              <a:t>normen</a:t>
            </a:r>
            <a:r>
              <a:rPr lang="nl-BE" dirty="0"/>
              <a:t> zouden een optimale uitwerking van de basis-specialistische zorg in de weg staan en welke nieuwe normen zouden nodig zijn</a:t>
            </a:r>
          </a:p>
          <a:p>
            <a:endParaRPr lang="nl-BE" dirty="0"/>
          </a:p>
          <a:p>
            <a:endParaRPr lang="nl-BE"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
        <p:nvSpPr>
          <p:cNvPr id="7" name="Tijdelijke aanduiding voor datum 3"/>
          <p:cNvSpPr>
            <a:spLocks noGrp="1"/>
          </p:cNvSpPr>
          <p:nvPr>
            <p:ph type="dt" sz="half" idx="10"/>
          </p:nvPr>
        </p:nvSpPr>
        <p:spPr>
          <a:xfrm>
            <a:off x="720000" y="6588672"/>
            <a:ext cx="1110563" cy="268139"/>
          </a:xfrm>
        </p:spPr>
        <p:txBody>
          <a:bodyPr/>
          <a:lstStyle/>
          <a:p>
            <a:r>
              <a:rPr lang="nl-BE" dirty="0"/>
              <a:t>10.02.2017</a:t>
            </a:r>
            <a:endParaRPr lang="en-GB" dirty="0"/>
          </a:p>
        </p:txBody>
      </p:sp>
    </p:spTree>
    <p:extLst>
      <p:ext uri="{BB962C8B-B14F-4D97-AF65-F5344CB8AC3E}">
        <p14:creationId xmlns:p14="http://schemas.microsoft.com/office/powerpoint/2010/main" xmlns="" val="512560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Leidraad werkgroepen (2/2)</a:t>
            </a:r>
          </a:p>
        </p:txBody>
      </p:sp>
      <p:sp>
        <p:nvSpPr>
          <p:cNvPr id="3" name="Tijdelijke aanduiding voor inhoud 2"/>
          <p:cNvSpPr>
            <a:spLocks noGrp="1"/>
          </p:cNvSpPr>
          <p:nvPr>
            <p:ph idx="1"/>
          </p:nvPr>
        </p:nvSpPr>
        <p:spPr/>
        <p:txBody>
          <a:bodyPr>
            <a:normAutofit lnSpcReduction="10000"/>
          </a:bodyPr>
          <a:lstStyle/>
          <a:p>
            <a:pPr marL="457200" lvl="0" indent="-457200">
              <a:buFont typeface="+mj-lt"/>
              <a:buAutoNum type="arabicPeriod" startAt="4"/>
            </a:pPr>
            <a:r>
              <a:rPr lang="nl-BE" dirty="0"/>
              <a:t>Welke zijn de </a:t>
            </a:r>
            <a:r>
              <a:rPr lang="nl-BE" b="1" dirty="0"/>
              <a:t>randvoorwaarden in netwerken</a:t>
            </a:r>
            <a:r>
              <a:rPr lang="nl-BE" dirty="0"/>
              <a:t> om te komen tot </a:t>
            </a:r>
          </a:p>
          <a:p>
            <a:pPr lvl="1"/>
            <a:r>
              <a:rPr lang="nl-BE" dirty="0"/>
              <a:t>Ondersteuning eerste lijn</a:t>
            </a:r>
          </a:p>
          <a:p>
            <a:pPr lvl="1"/>
            <a:r>
              <a:rPr lang="nl-BE" dirty="0"/>
              <a:t>Organisatie door- en terugverwijzing met meer gespecialiseerde centra</a:t>
            </a:r>
          </a:p>
          <a:p>
            <a:endParaRPr lang="nl-BE" dirty="0"/>
          </a:p>
          <a:p>
            <a:pPr marL="457200" lvl="0" indent="-457200">
              <a:buFont typeface="+mj-lt"/>
              <a:buAutoNum type="arabicPeriod" startAt="5"/>
            </a:pPr>
            <a:r>
              <a:rPr lang="nl-BE" b="1" dirty="0"/>
              <a:t>financiële repercussies</a:t>
            </a:r>
            <a:r>
              <a:rPr lang="nl-BE" dirty="0"/>
              <a:t> op basisziekenhuis</a:t>
            </a:r>
          </a:p>
          <a:p>
            <a:pPr lvl="1"/>
            <a:r>
              <a:rPr lang="nl-BE" dirty="0"/>
              <a:t>impact visie op verantwoorde ligdagen in de basisziekenhuizen en welke andere benadering gewenst</a:t>
            </a:r>
          </a:p>
          <a:p>
            <a:endParaRPr lang="nl-BE" dirty="0"/>
          </a:p>
          <a:p>
            <a:pPr marL="457200" lvl="0" indent="-457200">
              <a:buFont typeface="+mj-lt"/>
              <a:buAutoNum type="arabicPeriod" startAt="6"/>
            </a:pPr>
            <a:r>
              <a:rPr lang="nl-BE" dirty="0"/>
              <a:t>Randvoorwaarden inzake </a:t>
            </a:r>
            <a:r>
              <a:rPr lang="nl-BE" b="1" dirty="0"/>
              <a:t>governance</a:t>
            </a:r>
            <a:r>
              <a:rPr lang="nl-BE" dirty="0"/>
              <a:t> i.f.v. goede werking van de basis-specialistische opdrachten  </a:t>
            </a:r>
          </a:p>
          <a:p>
            <a:pPr lvl="1"/>
            <a:r>
              <a:rPr lang="nl-BE" dirty="0"/>
              <a:t>Bewaken aanbod van de basis-specialistische zorgopdracht</a:t>
            </a:r>
          </a:p>
          <a:p>
            <a:pPr lvl="1"/>
            <a:r>
              <a:rPr lang="nl-BE" dirty="0"/>
              <a:t>Stimuleren optimale organisatie van de basis-specialistische zorg</a:t>
            </a:r>
          </a:p>
        </p:txBody>
      </p:sp>
      <p:sp>
        <p:nvSpPr>
          <p:cNvPr id="5" name="Tijdelijke aanduiding voor voettekst 4"/>
          <p:cNvSpPr>
            <a:spLocks noGrp="1"/>
          </p:cNvSpPr>
          <p:nvPr>
            <p:ph type="ftr" sz="quarter" idx="11"/>
          </p:nvPr>
        </p:nvSpPr>
        <p:spPr/>
        <p:txBody>
          <a:bodyPr/>
          <a:lstStyle/>
          <a:p>
            <a:r>
              <a:rPr lang="en-GB" dirty="0"/>
              <a:t>Agentschap Zorg en Gezondheid</a:t>
            </a:r>
          </a:p>
        </p:txBody>
      </p:sp>
      <p:sp>
        <p:nvSpPr>
          <p:cNvPr id="7" name="Tijdelijke aanduiding voor datum 3"/>
          <p:cNvSpPr>
            <a:spLocks noGrp="1"/>
          </p:cNvSpPr>
          <p:nvPr>
            <p:ph type="dt" sz="half" idx="10"/>
          </p:nvPr>
        </p:nvSpPr>
        <p:spPr>
          <a:xfrm>
            <a:off x="720000" y="6588672"/>
            <a:ext cx="1110563" cy="268139"/>
          </a:xfrm>
        </p:spPr>
        <p:txBody>
          <a:bodyPr/>
          <a:lstStyle/>
          <a:p>
            <a:r>
              <a:rPr lang="nl-BE" dirty="0"/>
              <a:t>10.02.2017</a:t>
            </a:r>
            <a:endParaRPr lang="en-GB" dirty="0"/>
          </a:p>
        </p:txBody>
      </p:sp>
    </p:spTree>
    <p:extLst>
      <p:ext uri="{BB962C8B-B14F-4D97-AF65-F5344CB8AC3E}">
        <p14:creationId xmlns:p14="http://schemas.microsoft.com/office/powerpoint/2010/main" xmlns="" val="2808750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20000" y="6259760"/>
            <a:ext cx="7781063" cy="625624"/>
          </a:xfrm>
        </p:spPr>
        <p:txBody>
          <a:bodyPr/>
          <a:lstStyle/>
          <a:p>
            <a:r>
              <a:rPr lang="nl-BE" dirty="0"/>
              <a:t>Marc Geboers - Rudy Poedts - Frank Lippens		 18 oktober 2017</a:t>
            </a:r>
          </a:p>
        </p:txBody>
      </p:sp>
      <p:sp>
        <p:nvSpPr>
          <p:cNvPr id="4" name="Tijdelijke aanduiding voor afbeelding 3"/>
          <p:cNvSpPr>
            <a:spLocks noGrp="1"/>
          </p:cNvSpPr>
          <p:nvPr>
            <p:ph type="pic" sz="quarter" idx="10"/>
          </p:nvPr>
        </p:nvSpPr>
        <p:spPr>
          <a:xfrm>
            <a:off x="0" y="0"/>
            <a:ext cx="9144000" cy="4653136"/>
          </a:xfrm>
        </p:spPr>
      </p:sp>
      <p:pic>
        <p:nvPicPr>
          <p:cNvPr id="6" name="Picture 0"/>
          <p:cNvPicPr>
            <a:picLocks/>
          </p:cNvPicPr>
          <p:nvPr/>
        </p:nvPicPr>
        <p:blipFill>
          <a:blip r:embed="rId2" cstate="print">
            <a:extLst>
              <a:ext uri="{28A0092B-C50C-407E-A947-70E740481C1C}">
                <a14:useLocalDpi xmlns:a14="http://schemas.microsoft.com/office/drawing/2010/main" xmlns="" val="0"/>
              </a:ext>
            </a:extLst>
          </a:blip>
          <a:srcRect t="5085" b="5085"/>
          <a:stretch>
            <a:fillRect/>
          </a:stretch>
        </p:blipFill>
        <p:spPr>
          <a:xfrm>
            <a:off x="1" y="0"/>
            <a:ext cx="9144000" cy="4005064"/>
          </a:xfrm>
          <a:prstGeom prst="rect">
            <a:avLst/>
          </a:prstGeom>
          <a:solidFill>
            <a:srgbClr val="39B9BE"/>
          </a:solidFill>
        </p:spPr>
      </p:pic>
      <p:sp>
        <p:nvSpPr>
          <p:cNvPr id="2" name="Titel 1"/>
          <p:cNvSpPr>
            <a:spLocks noGrp="1"/>
          </p:cNvSpPr>
          <p:nvPr>
            <p:ph type="ctrTitle"/>
          </p:nvPr>
        </p:nvSpPr>
        <p:spPr>
          <a:xfrm>
            <a:off x="685801" y="3861048"/>
            <a:ext cx="7772400" cy="1944216"/>
          </a:xfrm>
        </p:spPr>
        <p:txBody>
          <a:bodyPr>
            <a:normAutofit/>
          </a:bodyPr>
          <a:lstStyle/>
          <a:p>
            <a:r>
              <a:rPr lang="nl-BE" dirty="0"/>
              <a:t>Hoe zijn we te werk gegaan?</a:t>
            </a:r>
          </a:p>
        </p:txBody>
      </p:sp>
    </p:spTree>
    <p:extLst>
      <p:ext uri="{BB962C8B-B14F-4D97-AF65-F5344CB8AC3E}">
        <p14:creationId xmlns:p14="http://schemas.microsoft.com/office/powerpoint/2010/main" xmlns="" val="1317555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Volgende werkgroepen werden opgericht</a:t>
            </a:r>
          </a:p>
        </p:txBody>
      </p:sp>
      <p:sp>
        <p:nvSpPr>
          <p:cNvPr id="3" name="Tijdelijke aanduiding voor inhoud 2"/>
          <p:cNvSpPr>
            <a:spLocks noGrp="1"/>
          </p:cNvSpPr>
          <p:nvPr>
            <p:ph idx="1"/>
          </p:nvPr>
        </p:nvSpPr>
        <p:spPr>
          <a:xfrm>
            <a:off x="720000" y="1412776"/>
            <a:ext cx="8064000" cy="4896544"/>
          </a:xfrm>
        </p:spPr>
        <p:txBody>
          <a:bodyPr>
            <a:normAutofit lnSpcReduction="10000"/>
          </a:bodyPr>
          <a:lstStyle/>
          <a:p>
            <a:pPr fontAlgn="ctr"/>
            <a:r>
              <a:rPr lang="nl-BE" b="1" dirty="0"/>
              <a:t>WG1 Ouder wordende populatie: </a:t>
            </a:r>
            <a:r>
              <a:rPr lang="nl-BE" dirty="0"/>
              <a:t/>
            </a:r>
            <a:br>
              <a:rPr lang="nl-BE" dirty="0"/>
            </a:br>
            <a:r>
              <a:rPr lang="nl-BE" sz="2100" dirty="0"/>
              <a:t>onder leiding van Koen Vancraeynest (AZ SJ Malle) en Dr. Hans Struyven (RZ HH Tienen)</a:t>
            </a:r>
          </a:p>
          <a:p>
            <a:pPr fontAlgn="ctr"/>
            <a:r>
              <a:rPr lang="nl-BE" b="1" dirty="0"/>
              <a:t>WG 2 Spoedeisende hulp: </a:t>
            </a:r>
            <a:r>
              <a:rPr lang="nl-BE" dirty="0"/>
              <a:t/>
            </a:r>
            <a:br>
              <a:rPr lang="nl-BE" dirty="0"/>
            </a:br>
            <a:r>
              <a:rPr lang="nl-BE" sz="2100" dirty="0"/>
              <a:t>onder leiding van Frank Lippens (STV Deinze) en Dr. Elke Haest (AZ SM Halle)</a:t>
            </a:r>
          </a:p>
          <a:p>
            <a:pPr fontAlgn="ctr"/>
            <a:r>
              <a:rPr lang="nl-BE" b="1" dirty="0"/>
              <a:t>WG3 Moeder-kind zorg: </a:t>
            </a:r>
          </a:p>
          <a:p>
            <a:pPr lvl="1" fontAlgn="ctr"/>
            <a:r>
              <a:rPr lang="nl-BE" dirty="0"/>
              <a:t>A/ Kind: onder leiding van Dr. Johan Pauwels (AZ HF Rumst)</a:t>
            </a:r>
          </a:p>
          <a:p>
            <a:pPr lvl="1" fontAlgn="ctr"/>
            <a:r>
              <a:rPr lang="nl-BE" dirty="0"/>
              <a:t>B/ Moeder: onder leiding van Dr. Christel Depestel (AZ SJ Malle)</a:t>
            </a:r>
          </a:p>
          <a:p>
            <a:pPr fontAlgn="ctr"/>
            <a:r>
              <a:rPr lang="nl-BE" b="1" dirty="0"/>
              <a:t>WG 4 Focused factories: </a:t>
            </a:r>
            <a:r>
              <a:rPr lang="nl-BE" dirty="0"/>
              <a:t/>
            </a:r>
            <a:br>
              <a:rPr lang="nl-BE" dirty="0"/>
            </a:br>
            <a:r>
              <a:rPr lang="nl-BE" sz="2100" dirty="0"/>
              <a:t>onder leiding van Bart Van Bree (AZ SJ Bornem) en Ivo Jacobs (AZ HH Mol)</a:t>
            </a:r>
          </a:p>
          <a:p>
            <a:pPr fontAlgn="ctr"/>
            <a:r>
              <a:rPr lang="nl-BE" sz="2100" b="1" dirty="0"/>
              <a:t>Overkoepelende stuurgroep:</a:t>
            </a:r>
            <a:br>
              <a:rPr lang="nl-BE" sz="2100" b="1" dirty="0"/>
            </a:br>
            <a:r>
              <a:rPr lang="nl-BE" sz="2100" dirty="0"/>
              <a:t>Dr. Marc Geboers – Rudy Poedts – Frank Lippens</a:t>
            </a:r>
          </a:p>
          <a:p>
            <a:endParaRPr lang="nl-BE" dirty="0"/>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203263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5820" y="260648"/>
            <a:ext cx="9053632" cy="4401205"/>
          </a:xfrm>
          <a:prstGeom prst="rect">
            <a:avLst/>
          </a:prstGeom>
          <a:noFill/>
        </p:spPr>
        <p:txBody>
          <a:bodyPr wrap="none" rtlCol="0">
            <a:spAutoFit/>
          </a:bodyPr>
          <a:lstStyle/>
          <a:p>
            <a:r>
              <a:rPr lang="nl-BE" sz="2800" dirty="0" smtClean="0">
                <a:latin typeface="Arial Rounded MT Bold" panose="020F0704030504030204" pitchFamily="34" charset="0"/>
              </a:rPr>
              <a:t>Stelling 1: bijkomende bedenking…</a:t>
            </a:r>
          </a:p>
          <a:p>
            <a:endParaRPr lang="nl-BE" sz="2800" dirty="0" smtClean="0">
              <a:latin typeface="Arial Rounded MT Bold" panose="020F0704030504030204" pitchFamily="34" charset="0"/>
            </a:endParaRPr>
          </a:p>
          <a:p>
            <a:r>
              <a:rPr lang="nl-BE" sz="2800" dirty="0" smtClean="0">
                <a:latin typeface="Arial Rounded MT Bold" panose="020F0704030504030204" pitchFamily="34" charset="0"/>
              </a:rPr>
              <a:t>Ook al zijn de universitaire ziekenhuizen en</a:t>
            </a:r>
          </a:p>
          <a:p>
            <a:r>
              <a:rPr lang="nl-BE" sz="2800" dirty="0">
                <a:latin typeface="Arial Rounded MT Bold" panose="020F0704030504030204" pitchFamily="34" charset="0"/>
              </a:rPr>
              <a:t>r</a:t>
            </a:r>
            <a:r>
              <a:rPr lang="nl-BE" sz="2800" dirty="0" smtClean="0">
                <a:latin typeface="Arial Rounded MT Bold" panose="020F0704030504030204" pitchFamily="34" charset="0"/>
              </a:rPr>
              <a:t>eferentieziekenhuizen uit op de zeldzame</a:t>
            </a:r>
          </a:p>
          <a:p>
            <a:r>
              <a:rPr lang="nl-BE" sz="2800" dirty="0" smtClean="0">
                <a:latin typeface="Arial Rounded MT Bold" panose="020F0704030504030204" pitchFamily="34" charset="0"/>
              </a:rPr>
              <a:t>pathologie en zware zorgprogramma’s ,</a:t>
            </a:r>
          </a:p>
          <a:p>
            <a:r>
              <a:rPr lang="nl-BE" sz="2800" dirty="0" smtClean="0">
                <a:latin typeface="Arial Rounded MT Bold" panose="020F0704030504030204" pitchFamily="34" charset="0"/>
              </a:rPr>
              <a:t>voor de tien gemeenten van ons hinterland</a:t>
            </a:r>
          </a:p>
          <a:p>
            <a:r>
              <a:rPr lang="nl-BE" sz="2800" dirty="0">
                <a:latin typeface="Arial Rounded MT Bold" panose="020F0704030504030204" pitchFamily="34" charset="0"/>
              </a:rPr>
              <a:t>z</a:t>
            </a:r>
            <a:r>
              <a:rPr lang="nl-BE" sz="2800" dirty="0" smtClean="0">
                <a:latin typeface="Arial Rounded MT Bold" panose="020F0704030504030204" pitchFamily="34" charset="0"/>
              </a:rPr>
              <a:t>ullen ze blijven basispathologie doen zolang de </a:t>
            </a:r>
          </a:p>
          <a:p>
            <a:r>
              <a:rPr lang="nl-BE" sz="2800" dirty="0" smtClean="0">
                <a:latin typeface="Arial Rounded MT Bold" panose="020F0704030504030204" pitchFamily="34" charset="0"/>
              </a:rPr>
              <a:t>ziekenhuisfinanciering niet wijzigt…netwerk of niet</a:t>
            </a:r>
          </a:p>
          <a:p>
            <a:r>
              <a:rPr lang="nl-BE" sz="2800" dirty="0" smtClean="0">
                <a:latin typeface="Arial Rounded MT Bold" panose="020F0704030504030204" pitchFamily="34" charset="0"/>
              </a:rPr>
              <a:t>Zelfs universitaire ziekenhuizen ….40 a 50%?...</a:t>
            </a:r>
          </a:p>
          <a:p>
            <a:r>
              <a:rPr lang="nl-BE" sz="2800" dirty="0" smtClean="0">
                <a:latin typeface="Arial Rounded MT Bold" panose="020F0704030504030204" pitchFamily="34" charset="0"/>
              </a:rPr>
              <a:t>En dus vaak veel duurder!!!</a:t>
            </a:r>
            <a:endParaRPr lang="nl-BE" sz="2800" dirty="0">
              <a:latin typeface="Arial Rounded MT Bold" panose="020F0704030504030204" pitchFamily="34" charset="0"/>
            </a:endParaRPr>
          </a:p>
        </p:txBody>
      </p:sp>
    </p:spTree>
    <p:extLst>
      <p:ext uri="{BB962C8B-B14F-4D97-AF65-F5344CB8AC3E}">
        <p14:creationId xmlns:p14="http://schemas.microsoft.com/office/powerpoint/2010/main" xmlns="" val="93563412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Samenstelling van de werkgroepen</a:t>
            </a:r>
          </a:p>
        </p:txBody>
      </p:sp>
      <p:sp>
        <p:nvSpPr>
          <p:cNvPr id="3" name="Tijdelijke aanduiding voor inhoud 2"/>
          <p:cNvSpPr>
            <a:spLocks noGrp="1"/>
          </p:cNvSpPr>
          <p:nvPr>
            <p:ph idx="1"/>
          </p:nvPr>
        </p:nvSpPr>
        <p:spPr>
          <a:xfrm>
            <a:off x="467544" y="1268760"/>
            <a:ext cx="8676456" cy="5112568"/>
          </a:xfrm>
        </p:spPr>
        <p:txBody>
          <a:bodyPr>
            <a:noAutofit/>
          </a:bodyPr>
          <a:lstStyle/>
          <a:p>
            <a:pPr marL="0" indent="0">
              <a:buNone/>
            </a:pPr>
            <a:r>
              <a:rPr lang="nl-BE" sz="1500" dirty="0"/>
              <a:t>In alle werkgroepen:</a:t>
            </a:r>
          </a:p>
          <a:p>
            <a:r>
              <a:rPr lang="nl-BE" sz="1500" dirty="0"/>
              <a:t>De ziekenhuizen  tot 400 bedden (lokale ziekenhuizen vnl. gericht op basisspecialistische zorgopdrachten) namen zeer actief deel aan de vergaderingen van de werkgroepen en zo kregen we een zeer gevarieerde samenstelling in elke werkgroep  van:</a:t>
            </a:r>
          </a:p>
          <a:p>
            <a:pPr marL="0" indent="0">
              <a:buNone/>
            </a:pPr>
            <a:r>
              <a:rPr lang="nl-BE" sz="1500" dirty="0"/>
              <a:t>	algemeen directeurs, hoofartsen, medische diensthoofden, verpleegkundige directies, 	hoofdverpleegkundigen…elk ziekenhuis koos zijn eigen delegatie!</a:t>
            </a:r>
          </a:p>
          <a:p>
            <a:pPr marL="269875" lvl="1" indent="0">
              <a:buNone/>
            </a:pPr>
            <a:endParaRPr lang="nl-BE" sz="1500" dirty="0"/>
          </a:p>
          <a:p>
            <a:r>
              <a:rPr lang="nl-BE" sz="1500" dirty="0"/>
              <a:t>Huisartsen (Domus Medica) hebben deels geparticipeerd bijvoorbeeld in de werkgroep spoed en pediatrie</a:t>
            </a:r>
          </a:p>
          <a:p>
            <a:pPr marL="0" indent="0">
              <a:buNone/>
            </a:pPr>
            <a:endParaRPr lang="nl-BE" sz="1500" dirty="0"/>
          </a:p>
          <a:p>
            <a:r>
              <a:rPr lang="nl-BE" sz="1500" dirty="0"/>
              <a:t>Kind en Gezin (werkgroepen moeder en kind-zorg) </a:t>
            </a:r>
          </a:p>
          <a:p>
            <a:endParaRPr lang="nl-BE" sz="1500" dirty="0"/>
          </a:p>
          <a:p>
            <a:r>
              <a:rPr lang="nl-BE" sz="1500" dirty="0"/>
              <a:t>Vlaams Patiëntenplatform  nam ook deel aan de werkgroepen</a:t>
            </a:r>
          </a:p>
          <a:p>
            <a:endParaRPr lang="nl-BE" sz="1500" dirty="0"/>
          </a:p>
          <a:p>
            <a:r>
              <a:rPr lang="nl-BE" sz="1500" dirty="0"/>
              <a:t>KUL/LIGB – Deloitte: waren als waarnemer aanwezig</a:t>
            </a:r>
          </a:p>
          <a:p>
            <a:endParaRPr lang="nl-BE" sz="1500" dirty="0"/>
          </a:p>
          <a:p>
            <a:r>
              <a:rPr lang="nl-BE" sz="1500" dirty="0"/>
              <a:t>Zorg en Gezondheid: Geert Peuskens secretariaat van de werkgroepen en de stuurgroep</a:t>
            </a:r>
          </a:p>
          <a:p>
            <a:endParaRPr lang="nl-BE" sz="1500" dirty="0"/>
          </a:p>
          <a:p>
            <a:r>
              <a:rPr lang="nl-BE" sz="1500" dirty="0"/>
              <a:t>In elke vergadering van de werkgroepen waren steeds alle leden of een lid van de stuurgroep aanwezig met als doel de rode draad voor de eindnota te maken en de onderlinge afstemming tussen de werkgroepen te bewaken</a:t>
            </a:r>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2494270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9144000" cy="4653136"/>
          </a:xfrm>
        </p:spPr>
      </p:sp>
      <p:pic>
        <p:nvPicPr>
          <p:cNvPr id="6" name="Picture 0"/>
          <p:cNvPicPr>
            <a:picLocks/>
          </p:cNvPicPr>
          <p:nvPr/>
        </p:nvPicPr>
        <p:blipFill>
          <a:blip r:embed="rId2" cstate="print">
            <a:extLst>
              <a:ext uri="{28A0092B-C50C-407E-A947-70E740481C1C}">
                <a14:useLocalDpi xmlns:a14="http://schemas.microsoft.com/office/drawing/2010/main" xmlns="" val="0"/>
              </a:ext>
            </a:extLst>
          </a:blip>
          <a:srcRect t="5085" b="5085"/>
          <a:stretch>
            <a:fillRect/>
          </a:stretch>
        </p:blipFill>
        <p:spPr>
          <a:xfrm>
            <a:off x="1" y="0"/>
            <a:ext cx="9144000" cy="4005064"/>
          </a:xfrm>
          <a:prstGeom prst="rect">
            <a:avLst/>
          </a:prstGeom>
          <a:solidFill>
            <a:srgbClr val="39B9BE"/>
          </a:solidFill>
        </p:spPr>
      </p:pic>
      <p:sp>
        <p:nvSpPr>
          <p:cNvPr id="2" name="Titel 1"/>
          <p:cNvSpPr>
            <a:spLocks noGrp="1"/>
          </p:cNvSpPr>
          <p:nvPr>
            <p:ph type="ctrTitle"/>
          </p:nvPr>
        </p:nvSpPr>
        <p:spPr>
          <a:xfrm>
            <a:off x="685801" y="3861048"/>
            <a:ext cx="7772400" cy="1944216"/>
          </a:xfrm>
        </p:spPr>
        <p:txBody>
          <a:bodyPr>
            <a:normAutofit/>
          </a:bodyPr>
          <a:lstStyle/>
          <a:p>
            <a:r>
              <a:rPr lang="nl-BE" dirty="0"/>
              <a:t>Vaststellingen Op ziekenhuisniveau</a:t>
            </a:r>
          </a:p>
        </p:txBody>
      </p:sp>
    </p:spTree>
    <p:extLst>
      <p:ext uri="{BB962C8B-B14F-4D97-AF65-F5344CB8AC3E}">
        <p14:creationId xmlns:p14="http://schemas.microsoft.com/office/powerpoint/2010/main" xmlns="" val="2107705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116632"/>
            <a:ext cx="7884447" cy="1008112"/>
          </a:xfrm>
        </p:spPr>
        <p:txBody>
          <a:bodyPr/>
          <a:lstStyle/>
          <a:p>
            <a:r>
              <a:rPr lang="nl-BE" dirty="0"/>
              <a:t>Een positieve boodschap: netwerken Ja…</a:t>
            </a:r>
          </a:p>
        </p:txBody>
      </p:sp>
      <p:sp>
        <p:nvSpPr>
          <p:cNvPr id="3" name="Tijdelijke aanduiding voor inhoud 2"/>
          <p:cNvSpPr>
            <a:spLocks noGrp="1"/>
          </p:cNvSpPr>
          <p:nvPr>
            <p:ph idx="1"/>
          </p:nvPr>
        </p:nvSpPr>
        <p:spPr/>
        <p:txBody>
          <a:bodyPr>
            <a:normAutofit/>
          </a:bodyPr>
          <a:lstStyle/>
          <a:p>
            <a:r>
              <a:rPr lang="nl-BE" dirty="0"/>
              <a:t>Maar ook de aandacht voor:</a:t>
            </a:r>
          </a:p>
          <a:p>
            <a:pPr lvl="1"/>
            <a:r>
              <a:rPr lang="nl-BE" dirty="0"/>
              <a:t>Basiszorg klinkt misschien bescheiden maar maakt wel 80% van de zorgvraag uit in al onze Vlaamse ziekenhuizen</a:t>
            </a:r>
          </a:p>
          <a:p>
            <a:pPr lvl="1"/>
            <a:r>
              <a:rPr lang="nl-BE" dirty="0"/>
              <a:t>Patiënten willen op een comfortabele manier daarop een beroep doen, dichtbij en kwalitatief goed</a:t>
            </a:r>
          </a:p>
          <a:p>
            <a:pPr lvl="1"/>
            <a:r>
              <a:rPr lang="nl-BE" dirty="0"/>
              <a:t>De recente accrediteringsgolf bewijst dat de meeste kleinere locoregionale ziekenhuizen het ook goed doen en de zorgprocessen van hoge kwaliteit zijn met goede output indicatoren</a:t>
            </a:r>
          </a:p>
          <a:p>
            <a:pPr lvl="1"/>
            <a:r>
              <a:rPr lang="nl-BE" dirty="0"/>
              <a:t>Bij een toenemende vergrijzing zal nabijheid en beschikbaarheid een belangrijk gegeven zijn waarbij patiënten niet gebaat zijn met zorgconcentratie</a:t>
            </a:r>
          </a:p>
          <a:p>
            <a:pPr lvl="1"/>
            <a:r>
              <a:rPr lang="nl-BE" dirty="0"/>
              <a:t>De financiële druk zal groter worden tgv terugschrijdende budgetten maar basiszorg-ziekenhuizen tonen aan dat zij ook performant kunnen zijn op financieel -en activiteit vlak.</a:t>
            </a:r>
          </a:p>
          <a:p>
            <a:pPr lvl="1"/>
            <a:endParaRPr lang="nl-BE" dirty="0"/>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1622100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116632"/>
            <a:ext cx="7884447" cy="1008112"/>
          </a:xfrm>
        </p:spPr>
        <p:txBody>
          <a:bodyPr/>
          <a:lstStyle/>
          <a:p>
            <a:r>
              <a:rPr lang="nl-BE" dirty="0"/>
              <a:t>aandachtspunten</a:t>
            </a:r>
          </a:p>
        </p:txBody>
      </p:sp>
      <p:sp>
        <p:nvSpPr>
          <p:cNvPr id="3" name="Tijdelijke aanduiding voor inhoud 2"/>
          <p:cNvSpPr>
            <a:spLocks noGrp="1"/>
          </p:cNvSpPr>
          <p:nvPr>
            <p:ph idx="1"/>
          </p:nvPr>
        </p:nvSpPr>
        <p:spPr/>
        <p:txBody>
          <a:bodyPr>
            <a:normAutofit/>
          </a:bodyPr>
          <a:lstStyle/>
          <a:p>
            <a:r>
              <a:rPr lang="nl-BE" dirty="0"/>
              <a:t>Zware nieuwe besparingen gaan alle ziekenhuizen verder onder druk zetten en dus ook de kleinere ziekenhuizen</a:t>
            </a:r>
          </a:p>
          <a:p>
            <a:r>
              <a:rPr lang="nl-BE" dirty="0"/>
              <a:t>Recente studies (onder andere van KCE) bevestigen de heersende mening dat rationalisering vooral op vlak van materniteit, pediatrie en spoed zou moeten gebeuren en dat vooral in kleinere ziekenhuizen</a:t>
            </a:r>
          </a:p>
          <a:p>
            <a:r>
              <a:rPr lang="nl-BE" dirty="0"/>
              <a:t>Er is het globaal moratorium waardoor reconverteren van bedden onmogelijk is</a:t>
            </a:r>
          </a:p>
          <a:p>
            <a:r>
              <a:rPr lang="nl-BE" dirty="0"/>
              <a:t>Een mogelijk sociaal passief bij het sluiten van bedden mag ook niet vergeten worden</a:t>
            </a:r>
          </a:p>
          <a:p>
            <a:r>
              <a:rPr lang="nl-BE" dirty="0"/>
              <a:t>De toekomstige </a:t>
            </a:r>
            <a:r>
              <a:rPr lang="nl-BE" dirty="0">
                <a:solidFill>
                  <a:srgbClr val="FF0000"/>
                </a:solidFill>
              </a:rPr>
              <a:t>governance</a:t>
            </a:r>
            <a:r>
              <a:rPr lang="nl-BE" dirty="0"/>
              <a:t> in de netwerken is bepalend nl. zal men elkaar op voet van gelijkheid behandelen?</a:t>
            </a:r>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887769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Enkele voorbeelden van principes</a:t>
            </a:r>
          </a:p>
        </p:txBody>
      </p:sp>
      <p:sp>
        <p:nvSpPr>
          <p:cNvPr id="3" name="Tijdelijke aanduiding voor inhoud 2"/>
          <p:cNvSpPr>
            <a:spLocks noGrp="1"/>
          </p:cNvSpPr>
          <p:nvPr>
            <p:ph idx="1"/>
          </p:nvPr>
        </p:nvSpPr>
        <p:spPr>
          <a:xfrm>
            <a:off x="720000" y="1484784"/>
            <a:ext cx="8172480" cy="4896544"/>
          </a:xfrm>
        </p:spPr>
        <p:txBody>
          <a:bodyPr>
            <a:normAutofit fontScale="85000" lnSpcReduction="20000"/>
          </a:bodyPr>
          <a:lstStyle/>
          <a:p>
            <a:r>
              <a:rPr lang="nl-BE" dirty="0"/>
              <a:t>Maatschappelijke verantwoordelijkheid naar de lokale bevolking staat centraal.</a:t>
            </a:r>
          </a:p>
          <a:p>
            <a:endParaRPr lang="nl-BE" dirty="0"/>
          </a:p>
          <a:p>
            <a:r>
              <a:rPr lang="nl-BE" dirty="0"/>
              <a:t>Zorg moet maximaal waar mogelijk georganiseerd worden rond de patiënt. </a:t>
            </a:r>
          </a:p>
          <a:p>
            <a:endParaRPr lang="nl-BE" dirty="0"/>
          </a:p>
          <a:p>
            <a:r>
              <a:rPr lang="nl-BE" dirty="0"/>
              <a:t>Elk ziekenhuis zal prioritair instaan voor de inwoners van de eigen regio op vlak van de Basis-Specialistische ZorgOpdrachten (BSZO).</a:t>
            </a:r>
          </a:p>
          <a:p>
            <a:endParaRPr lang="nl-BE" dirty="0"/>
          </a:p>
          <a:p>
            <a:r>
              <a:rPr lang="nl-BE" dirty="0"/>
              <a:t>Netwerk helpt en ondersteunt bij problemen in de ziekenhuizen van het netwerk in het kader van BSZO.</a:t>
            </a:r>
          </a:p>
          <a:p>
            <a:endParaRPr lang="nl-BE" dirty="0"/>
          </a:p>
          <a:p>
            <a:r>
              <a:rPr lang="nl-BE" dirty="0"/>
              <a:t>Volledige transparantie in het netwerk op vlak van patiëntenstromen.</a:t>
            </a:r>
          </a:p>
          <a:p>
            <a:pPr lvl="0"/>
            <a:endParaRPr lang="nl-BE" dirty="0"/>
          </a:p>
          <a:p>
            <a:pPr lvl="0"/>
            <a:r>
              <a:rPr lang="nl-BE" dirty="0"/>
              <a:t>Waar mogelijk worden maximale </a:t>
            </a:r>
            <a:r>
              <a:rPr lang="nl-BE" dirty="0" err="1" smtClean="0"/>
              <a:t>synergieën</a:t>
            </a:r>
            <a:r>
              <a:rPr lang="nl-BE" dirty="0" smtClean="0"/>
              <a:t> </a:t>
            </a:r>
            <a:r>
              <a:rPr lang="nl-BE" dirty="0"/>
              <a:t>gezocht voor samenwerking (bijv. ondersteunende diensten, bescherming van de privacy van patiëntengegevens, ontwikkelen van ICT-tools, etc.).</a:t>
            </a:r>
          </a:p>
          <a:p>
            <a:endParaRPr lang="nl-BE" dirty="0"/>
          </a:p>
          <a:p>
            <a:endParaRPr lang="nl-NL" dirty="0"/>
          </a:p>
          <a:p>
            <a:pPr lvl="1"/>
            <a:endParaRPr lang="nl-BE" dirty="0"/>
          </a:p>
          <a:p>
            <a:endParaRPr lang="nl-BE" dirty="0"/>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Tree>
    <p:extLst>
      <p:ext uri="{BB962C8B-B14F-4D97-AF65-F5344CB8AC3E}">
        <p14:creationId xmlns:p14="http://schemas.microsoft.com/office/powerpoint/2010/main" xmlns="" val="4226182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85000" lnSpcReduction="20000"/>
          </a:bodyPr>
          <a:lstStyle/>
          <a:p>
            <a:r>
              <a:rPr lang="nl-NL" dirty="0"/>
              <a:t>Elk ziekenhuis organiseert zijn basiszorgportfolio zodanig dat de bedden maximaal benut en verantwoord worden (waar nodig met ondersteuning vanuit het netwerk).</a:t>
            </a:r>
          </a:p>
          <a:p>
            <a:pPr marL="0" indent="0">
              <a:buNone/>
            </a:pPr>
            <a:endParaRPr lang="nl-BE" dirty="0"/>
          </a:p>
          <a:p>
            <a:r>
              <a:rPr lang="nl-BE" dirty="0"/>
              <a:t>Ziekenhuizen van het netwerk verwijzen maximaal door (en terug) volgens de gemaakte afspraken van locoregionale zorgopdrachten binnen het netwerk en voor de supraregionale zorgopdrachten binnen of buiten het netwerk.</a:t>
            </a:r>
          </a:p>
          <a:p>
            <a:endParaRPr lang="nl-BE" dirty="0"/>
          </a:p>
          <a:p>
            <a:r>
              <a:rPr lang="nl-BE" dirty="0"/>
              <a:t>In de overkoepelende netwerkstructuur wordt elk ziekenhuis paritair vertegenwoordigd.</a:t>
            </a:r>
          </a:p>
          <a:p>
            <a:pPr lvl="0"/>
            <a:endParaRPr lang="nl-BE" dirty="0"/>
          </a:p>
          <a:p>
            <a:pPr lvl="0"/>
            <a:r>
              <a:rPr lang="nl-BE" dirty="0"/>
              <a:t>In het uitwerken en realiseren van samenwerkingsverbanden krijgen alle artsen een volwaardige rol.</a:t>
            </a:r>
          </a:p>
          <a:p>
            <a:endParaRPr lang="nl-BE" dirty="0"/>
          </a:p>
          <a:p>
            <a:r>
              <a:rPr lang="nl-BE" dirty="0"/>
              <a:t>Artsen in elk individueel ziekenhuis worden, indien nodig, ondersteund door artsen uit het netwerk, en ondersteunen andere ziekenhuizen van het netwerk indien nodig.</a:t>
            </a:r>
          </a:p>
          <a:p>
            <a:pPr marL="0" indent="0">
              <a:buNone/>
            </a:pPr>
            <a:endParaRPr lang="nl-BE" dirty="0"/>
          </a:p>
          <a:p>
            <a:pPr lvl="1"/>
            <a:endParaRPr lang="nl-NL" dirty="0"/>
          </a:p>
          <a:p>
            <a:pPr lvl="1"/>
            <a:endParaRPr lang="nl-BE" dirty="0"/>
          </a:p>
          <a:p>
            <a:endParaRPr lang="nl-BE" dirty="0"/>
          </a:p>
        </p:txBody>
      </p:sp>
      <p:sp>
        <p:nvSpPr>
          <p:cNvPr id="4" name="Tijdelijke aanduiding voor datum 3"/>
          <p:cNvSpPr>
            <a:spLocks noGrp="1"/>
          </p:cNvSpPr>
          <p:nvPr>
            <p:ph type="dt" sz="half" idx="10"/>
          </p:nvPr>
        </p:nvSpPr>
        <p:spPr/>
        <p:txBody>
          <a:bodyPr/>
          <a:lstStyle/>
          <a:p>
            <a:fld id="{F7E82108-348F-48F3-8EC3-5B21A1596D99}" type="datetime3">
              <a:rPr lang="nl-BE" smtClean="0"/>
              <a:pPr/>
              <a:t>27.03.18</a:t>
            </a:fld>
            <a:endParaRPr lang="en-GB" dirty="0"/>
          </a:p>
        </p:txBody>
      </p:sp>
      <p:sp>
        <p:nvSpPr>
          <p:cNvPr id="5" name="Tijdelijke aanduiding voor voettekst 4"/>
          <p:cNvSpPr>
            <a:spLocks noGrp="1"/>
          </p:cNvSpPr>
          <p:nvPr>
            <p:ph type="ftr" sz="quarter" idx="11"/>
          </p:nvPr>
        </p:nvSpPr>
        <p:spPr/>
        <p:txBody>
          <a:bodyPr/>
          <a:lstStyle/>
          <a:p>
            <a:r>
              <a:rPr lang="en-GB" dirty="0"/>
              <a:t>Agentschap Zorg en Gezondheid</a:t>
            </a:r>
          </a:p>
        </p:txBody>
      </p:sp>
      <p:sp>
        <p:nvSpPr>
          <p:cNvPr id="8" name="Titel 1"/>
          <p:cNvSpPr txBox="1">
            <a:spLocks/>
          </p:cNvSpPr>
          <p:nvPr/>
        </p:nvSpPr>
        <p:spPr>
          <a:xfrm>
            <a:off x="755576" y="116632"/>
            <a:ext cx="7632848" cy="1008112"/>
          </a:xfrm>
          <a:prstGeom prst="rect">
            <a:avLst/>
          </a:prstGeom>
        </p:spPr>
        <p:txBody>
          <a:bodyPr vert="horz" lIns="0" tIns="0" rIns="0" bIns="0" rtlCol="0" anchor="ctr">
            <a:normAutofit/>
          </a:bodyPr>
          <a:lstStyle>
            <a:lvl1pPr algn="l" defTabSz="914400" rtl="0" eaLnBrk="1" latinLnBrk="0" hangingPunct="1">
              <a:spcBef>
                <a:spcPct val="0"/>
              </a:spcBef>
              <a:buNone/>
              <a:defRPr sz="3200" kern="1200" cap="all" baseline="0">
                <a:solidFill>
                  <a:srgbClr val="39B9BE"/>
                </a:solidFill>
                <a:latin typeface="+mj-lt"/>
                <a:ea typeface="+mj-ea"/>
                <a:cs typeface="+mj-cs"/>
              </a:defRPr>
            </a:lvl1pPr>
          </a:lstStyle>
          <a:p>
            <a:pPr fontAlgn="auto">
              <a:spcAft>
                <a:spcPts val="0"/>
              </a:spcAft>
            </a:pPr>
            <a:r>
              <a:rPr lang="nl-BE" dirty="0"/>
              <a:t>Enkele voorbeelden van principes</a:t>
            </a:r>
          </a:p>
        </p:txBody>
      </p:sp>
    </p:spTree>
    <p:extLst>
      <p:ext uri="{BB962C8B-B14F-4D97-AF65-F5344CB8AC3E}">
        <p14:creationId xmlns:p14="http://schemas.microsoft.com/office/powerpoint/2010/main" xmlns="" val="44751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Definitie KERN-functies van lokale ziekenhuizen: AFGELEGDE WEG</a:t>
            </a:r>
          </a:p>
        </p:txBody>
      </p:sp>
      <p:sp>
        <p:nvSpPr>
          <p:cNvPr id="3" name="Tijdelijke aanduiding voor inhoud 2"/>
          <p:cNvSpPr>
            <a:spLocks noGrp="1"/>
          </p:cNvSpPr>
          <p:nvPr>
            <p:ph idx="1"/>
          </p:nvPr>
        </p:nvSpPr>
        <p:spPr/>
        <p:txBody>
          <a:bodyPr>
            <a:normAutofit lnSpcReduction="10000"/>
          </a:bodyPr>
          <a:lstStyle/>
          <a:p>
            <a:r>
              <a:rPr lang="nl-BE" dirty="0"/>
              <a:t>Medisch-specialistische zorgverlening gelieerd aan een ouder wordende populatie</a:t>
            </a:r>
          </a:p>
          <a:p>
            <a:endParaRPr lang="nl-BE" sz="1200" dirty="0"/>
          </a:p>
          <a:p>
            <a:r>
              <a:rPr lang="nl-BE" b="1" dirty="0" smtClean="0"/>
              <a:t>Spoedeisende hulp: als voorbeeld</a:t>
            </a:r>
            <a:endParaRPr lang="nl-BE" b="1" dirty="0"/>
          </a:p>
          <a:p>
            <a:endParaRPr lang="nl-BE" sz="1200" dirty="0"/>
          </a:p>
          <a:p>
            <a:r>
              <a:rPr lang="nl-BE" dirty="0"/>
              <a:t>Moeder-kind zorg</a:t>
            </a:r>
          </a:p>
          <a:p>
            <a:endParaRPr lang="nl-BE" sz="1200" dirty="0"/>
          </a:p>
          <a:p>
            <a:r>
              <a:rPr lang="nl-BE" dirty="0"/>
              <a:t>Focused factories (basisheelkunde, oncologisch DZH,…)</a:t>
            </a:r>
          </a:p>
          <a:p>
            <a:endParaRPr lang="nl-BE" sz="1200" dirty="0"/>
          </a:p>
          <a:p>
            <a:r>
              <a:rPr lang="nl-BE" dirty="0"/>
              <a:t>Chronische zorg</a:t>
            </a:r>
          </a:p>
          <a:p>
            <a:endParaRPr lang="nl-BE" sz="1200" dirty="0"/>
          </a:p>
          <a:p>
            <a:r>
              <a:rPr lang="nl-BE" dirty="0"/>
              <a:t>Revalidatie</a:t>
            </a:r>
          </a:p>
          <a:p>
            <a:endParaRPr lang="nl-BE" sz="1200" dirty="0"/>
          </a:p>
          <a:p>
            <a:r>
              <a:rPr lang="nl-BE" dirty="0"/>
              <a:t>Diagnostiek</a:t>
            </a:r>
          </a:p>
          <a:p>
            <a:endParaRPr lang="nl-BE" sz="1200" dirty="0"/>
          </a:p>
          <a:p>
            <a:r>
              <a:rPr lang="nl-BE" dirty="0"/>
              <a:t>Afronding tegen de zomer van 2017		</a:t>
            </a:r>
          </a:p>
          <a:p>
            <a:endParaRPr lang="nl-BE" dirty="0"/>
          </a:p>
        </p:txBody>
      </p:sp>
      <p:sp>
        <p:nvSpPr>
          <p:cNvPr id="7" name="Rechthoek 6"/>
          <p:cNvSpPr/>
          <p:nvPr/>
        </p:nvSpPr>
        <p:spPr>
          <a:xfrm>
            <a:off x="546026" y="1412776"/>
            <a:ext cx="8244448" cy="2664296"/>
          </a:xfrm>
          <a:prstGeom prst="rect">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defRPr/>
            </a:pPr>
            <a:endParaRPr lang="nl-BE" sz="1800" dirty="0">
              <a:solidFill>
                <a:prstClr val="white"/>
              </a:solidFill>
            </a:endParaRPr>
          </a:p>
        </p:txBody>
      </p:sp>
      <p:sp>
        <p:nvSpPr>
          <p:cNvPr id="8" name="Ovaal 7"/>
          <p:cNvSpPr/>
          <p:nvPr/>
        </p:nvSpPr>
        <p:spPr>
          <a:xfrm>
            <a:off x="4355976" y="4221088"/>
            <a:ext cx="4320480" cy="17281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defRPr/>
            </a:pPr>
            <a:r>
              <a:rPr lang="nl-BE" sz="2800" b="1" dirty="0">
                <a:solidFill>
                  <a:prstClr val="white"/>
                </a:solidFill>
                <a:effectLst>
                  <a:outerShdw blurRad="38100" dist="38100" dir="2700000" algn="tl">
                    <a:srgbClr val="000000">
                      <a:alpha val="43137"/>
                    </a:srgbClr>
                  </a:outerShdw>
                </a:effectLst>
              </a:rPr>
              <a:t>Start:</a:t>
            </a:r>
          </a:p>
          <a:p>
            <a:pPr algn="ctr" fontAlgn="auto">
              <a:spcBef>
                <a:spcPts val="0"/>
              </a:spcBef>
              <a:spcAft>
                <a:spcPts val="0"/>
              </a:spcAft>
              <a:defRPr/>
            </a:pPr>
            <a:r>
              <a:rPr lang="nl-BE" sz="2800" dirty="0">
                <a:solidFill>
                  <a:prstClr val="white"/>
                </a:solidFill>
              </a:rPr>
              <a:t>4 werkgroepen</a:t>
            </a:r>
          </a:p>
          <a:p>
            <a:pPr algn="ctr" fontAlgn="auto">
              <a:spcBef>
                <a:spcPts val="0"/>
              </a:spcBef>
              <a:spcAft>
                <a:spcPts val="0"/>
              </a:spcAft>
              <a:defRPr/>
            </a:pPr>
            <a:r>
              <a:rPr lang="nl-BE" sz="2800" dirty="0">
                <a:solidFill>
                  <a:prstClr val="white"/>
                </a:solidFill>
              </a:rPr>
              <a:t>4-tal vergaderingen</a:t>
            </a:r>
          </a:p>
        </p:txBody>
      </p:sp>
      <p:cxnSp>
        <p:nvCxnSpPr>
          <p:cNvPr id="10" name="Rechte verbindingslijn met pijl 9"/>
          <p:cNvCxnSpPr/>
          <p:nvPr/>
        </p:nvCxnSpPr>
        <p:spPr>
          <a:xfrm flipH="1">
            <a:off x="5364088" y="2237073"/>
            <a:ext cx="720080" cy="3600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1492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836712"/>
            <a:ext cx="6840760" cy="5130807"/>
          </a:xfrm>
          <a:prstGeom prst="rect">
            <a:avLst/>
          </a:prstGeom>
          <a:noFill/>
        </p:spPr>
      </p:pic>
    </p:spTree>
    <p:extLst>
      <p:ext uri="{BB962C8B-B14F-4D97-AF65-F5344CB8AC3E}">
        <p14:creationId xmlns:p14="http://schemas.microsoft.com/office/powerpoint/2010/main" xmlns="" val="35307373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76800"/>
            <a:ext cx="9144000" cy="1981199"/>
          </a:xfrm>
          <a:prstGeom prst="rect">
            <a:avLst/>
          </a:prstGeom>
          <a:solidFill>
            <a:schemeClr val="bg1">
              <a:lumMod val="6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2" name="Freeform 7"/>
          <p:cNvSpPr>
            <a:spLocks/>
          </p:cNvSpPr>
          <p:nvPr/>
        </p:nvSpPr>
        <p:spPr bwMode="auto">
          <a:xfrm>
            <a:off x="3992491" y="135533"/>
            <a:ext cx="1389063" cy="1387475"/>
          </a:xfrm>
          <a:custGeom>
            <a:avLst/>
            <a:gdLst>
              <a:gd name="T0" fmla="*/ 1298 w 1370"/>
              <a:gd name="T1" fmla="*/ 1103 h 1370"/>
              <a:gd name="T2" fmla="*/ 1128 w 1370"/>
              <a:gd name="T3" fmla="*/ 1273 h 1370"/>
              <a:gd name="T4" fmla="*/ 985 w 1370"/>
              <a:gd name="T5" fmla="*/ 1169 h 1370"/>
              <a:gd name="T6" fmla="*/ 916 w 1370"/>
              <a:gd name="T7" fmla="*/ 1158 h 1370"/>
              <a:gd name="T8" fmla="*/ 727 w 1370"/>
              <a:gd name="T9" fmla="*/ 1347 h 1370"/>
              <a:gd name="T10" fmla="*/ 643 w 1370"/>
              <a:gd name="T11" fmla="*/ 1347 h 1370"/>
              <a:gd name="T12" fmla="*/ 439 w 1370"/>
              <a:gd name="T13" fmla="*/ 1143 h 1370"/>
              <a:gd name="T14" fmla="*/ 397 w 1370"/>
              <a:gd name="T15" fmla="*/ 1102 h 1370"/>
              <a:gd name="T16" fmla="*/ 373 w 1370"/>
              <a:gd name="T17" fmla="*/ 1158 h 1370"/>
              <a:gd name="T18" fmla="*/ 227 w 1370"/>
              <a:gd name="T19" fmla="*/ 1273 h 1370"/>
              <a:gd name="T20" fmla="*/ 57 w 1370"/>
              <a:gd name="T21" fmla="*/ 1103 h 1370"/>
              <a:gd name="T22" fmla="*/ 173 w 1370"/>
              <a:gd name="T23" fmla="*/ 957 h 1370"/>
              <a:gd name="T24" fmla="*/ 228 w 1370"/>
              <a:gd name="T25" fmla="*/ 933 h 1370"/>
              <a:gd name="T26" fmla="*/ 187 w 1370"/>
              <a:gd name="T27" fmla="*/ 891 h 1370"/>
              <a:gd name="T28" fmla="*/ 23 w 1370"/>
              <a:gd name="T29" fmla="*/ 727 h 1370"/>
              <a:gd name="T30" fmla="*/ 23 w 1370"/>
              <a:gd name="T31" fmla="*/ 642 h 1370"/>
              <a:gd name="T32" fmla="*/ 235 w 1370"/>
              <a:gd name="T33" fmla="*/ 430 h 1370"/>
              <a:gd name="T34" fmla="*/ 277 w 1370"/>
              <a:gd name="T35" fmla="*/ 395 h 1370"/>
              <a:gd name="T36" fmla="*/ 277 w 1370"/>
              <a:gd name="T37" fmla="*/ 399 h 1370"/>
              <a:gd name="T38" fmla="*/ 448 w 1370"/>
              <a:gd name="T39" fmla="*/ 569 h 1370"/>
              <a:gd name="T40" fmla="*/ 618 w 1370"/>
              <a:gd name="T41" fmla="*/ 399 h 1370"/>
              <a:gd name="T42" fmla="*/ 448 w 1370"/>
              <a:gd name="T43" fmla="*/ 229 h 1370"/>
              <a:gd name="T44" fmla="*/ 444 w 1370"/>
              <a:gd name="T45" fmla="*/ 229 h 1370"/>
              <a:gd name="T46" fmla="*/ 479 w 1370"/>
              <a:gd name="T47" fmla="*/ 187 h 1370"/>
              <a:gd name="T48" fmla="*/ 643 w 1370"/>
              <a:gd name="T49" fmla="*/ 23 h 1370"/>
              <a:gd name="T50" fmla="*/ 727 w 1370"/>
              <a:gd name="T51" fmla="*/ 23 h 1370"/>
              <a:gd name="T52" fmla="*/ 879 w 1370"/>
              <a:gd name="T53" fmla="*/ 175 h 1370"/>
              <a:gd name="T54" fmla="*/ 948 w 1370"/>
              <a:gd name="T55" fmla="*/ 163 h 1370"/>
              <a:gd name="T56" fmla="*/ 1092 w 1370"/>
              <a:gd name="T57" fmla="*/ 57 h 1370"/>
              <a:gd name="T58" fmla="*/ 1262 w 1370"/>
              <a:gd name="T59" fmla="*/ 227 h 1370"/>
              <a:gd name="T60" fmla="*/ 1155 w 1370"/>
              <a:gd name="T61" fmla="*/ 371 h 1370"/>
              <a:gd name="T62" fmla="*/ 1144 w 1370"/>
              <a:gd name="T63" fmla="*/ 440 h 1370"/>
              <a:gd name="T64" fmla="*/ 1347 w 1370"/>
              <a:gd name="T65" fmla="*/ 642 h 1370"/>
              <a:gd name="T66" fmla="*/ 1347 w 1370"/>
              <a:gd name="T67" fmla="*/ 727 h 1370"/>
              <a:gd name="T68" fmla="*/ 1183 w 1370"/>
              <a:gd name="T69" fmla="*/ 891 h 1370"/>
              <a:gd name="T70" fmla="*/ 1194 w 1370"/>
              <a:gd name="T71" fmla="*/ 960 h 1370"/>
              <a:gd name="T72" fmla="*/ 1298 w 1370"/>
              <a:gd name="T73" fmla="*/ 110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98" y="1103"/>
                </a:moveTo>
                <a:cubicBezTo>
                  <a:pt x="1298" y="1197"/>
                  <a:pt x="1222" y="1273"/>
                  <a:pt x="1128" y="1273"/>
                </a:cubicBezTo>
                <a:cubicBezTo>
                  <a:pt x="1038" y="1273"/>
                  <a:pt x="985" y="1169"/>
                  <a:pt x="985" y="1169"/>
                </a:cubicBezTo>
                <a:cubicBezTo>
                  <a:pt x="970" y="1140"/>
                  <a:pt x="939" y="1135"/>
                  <a:pt x="916" y="1158"/>
                </a:cubicBezTo>
                <a:cubicBezTo>
                  <a:pt x="727" y="1347"/>
                  <a:pt x="727" y="1347"/>
                  <a:pt x="727" y="1347"/>
                </a:cubicBezTo>
                <a:cubicBezTo>
                  <a:pt x="704" y="1370"/>
                  <a:pt x="666" y="1370"/>
                  <a:pt x="643" y="1347"/>
                </a:cubicBezTo>
                <a:cubicBezTo>
                  <a:pt x="439" y="1143"/>
                  <a:pt x="439" y="1143"/>
                  <a:pt x="439" y="1143"/>
                </a:cubicBezTo>
                <a:cubicBezTo>
                  <a:pt x="416" y="1120"/>
                  <a:pt x="397" y="1101"/>
                  <a:pt x="397" y="1102"/>
                </a:cubicBezTo>
                <a:cubicBezTo>
                  <a:pt x="397" y="1103"/>
                  <a:pt x="386" y="1128"/>
                  <a:pt x="373" y="1158"/>
                </a:cubicBezTo>
                <a:cubicBezTo>
                  <a:pt x="373" y="1158"/>
                  <a:pt x="321" y="1273"/>
                  <a:pt x="227" y="1273"/>
                </a:cubicBezTo>
                <a:cubicBezTo>
                  <a:pt x="133" y="1273"/>
                  <a:pt x="57" y="1197"/>
                  <a:pt x="57" y="1103"/>
                </a:cubicBezTo>
                <a:cubicBezTo>
                  <a:pt x="57" y="1009"/>
                  <a:pt x="173" y="957"/>
                  <a:pt x="173" y="957"/>
                </a:cubicBezTo>
                <a:cubicBezTo>
                  <a:pt x="203" y="944"/>
                  <a:pt x="228" y="933"/>
                  <a:pt x="228" y="933"/>
                </a:cubicBezTo>
                <a:cubicBezTo>
                  <a:pt x="229" y="933"/>
                  <a:pt x="210" y="914"/>
                  <a:pt x="187" y="891"/>
                </a:cubicBezTo>
                <a:cubicBezTo>
                  <a:pt x="23" y="727"/>
                  <a:pt x="23" y="727"/>
                  <a:pt x="23" y="727"/>
                </a:cubicBezTo>
                <a:cubicBezTo>
                  <a:pt x="0" y="704"/>
                  <a:pt x="0" y="666"/>
                  <a:pt x="23" y="642"/>
                </a:cubicBezTo>
                <a:cubicBezTo>
                  <a:pt x="235" y="430"/>
                  <a:pt x="235" y="430"/>
                  <a:pt x="235" y="430"/>
                </a:cubicBezTo>
                <a:cubicBezTo>
                  <a:pt x="259" y="407"/>
                  <a:pt x="277" y="391"/>
                  <a:pt x="277" y="395"/>
                </a:cubicBezTo>
                <a:cubicBezTo>
                  <a:pt x="277" y="395"/>
                  <a:pt x="277" y="395"/>
                  <a:pt x="277" y="399"/>
                </a:cubicBezTo>
                <a:cubicBezTo>
                  <a:pt x="277" y="493"/>
                  <a:pt x="354" y="569"/>
                  <a:pt x="448" y="569"/>
                </a:cubicBezTo>
                <a:cubicBezTo>
                  <a:pt x="542" y="569"/>
                  <a:pt x="618" y="493"/>
                  <a:pt x="618" y="399"/>
                </a:cubicBezTo>
                <a:cubicBezTo>
                  <a:pt x="618" y="305"/>
                  <a:pt x="542" y="229"/>
                  <a:pt x="448" y="229"/>
                </a:cubicBezTo>
                <a:cubicBezTo>
                  <a:pt x="444" y="229"/>
                  <a:pt x="444" y="229"/>
                  <a:pt x="444" y="229"/>
                </a:cubicBezTo>
                <a:cubicBezTo>
                  <a:pt x="440" y="229"/>
                  <a:pt x="455" y="210"/>
                  <a:pt x="479" y="187"/>
                </a:cubicBezTo>
                <a:cubicBezTo>
                  <a:pt x="643" y="23"/>
                  <a:pt x="643" y="23"/>
                  <a:pt x="643" y="23"/>
                </a:cubicBezTo>
                <a:cubicBezTo>
                  <a:pt x="666" y="0"/>
                  <a:pt x="704" y="0"/>
                  <a:pt x="727" y="23"/>
                </a:cubicBezTo>
                <a:cubicBezTo>
                  <a:pt x="879" y="175"/>
                  <a:pt x="879" y="175"/>
                  <a:pt x="879" y="175"/>
                </a:cubicBezTo>
                <a:cubicBezTo>
                  <a:pt x="903" y="198"/>
                  <a:pt x="934" y="193"/>
                  <a:pt x="948" y="163"/>
                </a:cubicBezTo>
                <a:cubicBezTo>
                  <a:pt x="948" y="163"/>
                  <a:pt x="1001" y="57"/>
                  <a:pt x="1092" y="57"/>
                </a:cubicBezTo>
                <a:cubicBezTo>
                  <a:pt x="1186" y="57"/>
                  <a:pt x="1262" y="133"/>
                  <a:pt x="1262" y="227"/>
                </a:cubicBezTo>
                <a:cubicBezTo>
                  <a:pt x="1262" y="318"/>
                  <a:pt x="1155" y="371"/>
                  <a:pt x="1155" y="371"/>
                </a:cubicBezTo>
                <a:cubicBezTo>
                  <a:pt x="1126" y="385"/>
                  <a:pt x="1121" y="416"/>
                  <a:pt x="1144" y="440"/>
                </a:cubicBezTo>
                <a:cubicBezTo>
                  <a:pt x="1347" y="642"/>
                  <a:pt x="1347" y="642"/>
                  <a:pt x="1347" y="642"/>
                </a:cubicBezTo>
                <a:cubicBezTo>
                  <a:pt x="1370" y="666"/>
                  <a:pt x="1370" y="704"/>
                  <a:pt x="1347" y="727"/>
                </a:cubicBezTo>
                <a:cubicBezTo>
                  <a:pt x="1183" y="891"/>
                  <a:pt x="1183" y="891"/>
                  <a:pt x="1183" y="891"/>
                </a:cubicBezTo>
                <a:cubicBezTo>
                  <a:pt x="1160" y="914"/>
                  <a:pt x="1165" y="945"/>
                  <a:pt x="1194" y="960"/>
                </a:cubicBezTo>
                <a:cubicBezTo>
                  <a:pt x="1194" y="960"/>
                  <a:pt x="1298" y="1013"/>
                  <a:pt x="1298" y="1103"/>
                </a:cubicBezTo>
                <a:close/>
              </a:path>
            </a:pathLst>
          </a:custGeom>
          <a:solidFill>
            <a:schemeClr val="accent6"/>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12" name="CasetăText 25"/>
          <p:cNvSpPr txBox="1"/>
          <p:nvPr/>
        </p:nvSpPr>
        <p:spPr>
          <a:xfrm>
            <a:off x="2724043" y="232526"/>
            <a:ext cx="1818451" cy="400109"/>
          </a:xfrm>
          <a:prstGeom prst="rect">
            <a:avLst/>
          </a:prstGeom>
          <a:noFill/>
          <a:ln>
            <a:noFill/>
          </a:ln>
        </p:spPr>
        <p:txBody>
          <a:bodyPr wrap="square" rtlCol="0">
            <a:spAutoFit/>
          </a:bodyPr>
          <a:lstStyle/>
          <a:p>
            <a:pPr defTabSz="457200" fontAlgn="auto">
              <a:spcBef>
                <a:spcPts val="0"/>
              </a:spcBef>
              <a:spcAft>
                <a:spcPts val="0"/>
              </a:spcAft>
            </a:pPr>
            <a:r>
              <a:rPr lang="en-US" sz="2000" b="1" dirty="0" err="1" smtClean="0">
                <a:solidFill>
                  <a:srgbClr val="E7E6E6">
                    <a:lumMod val="25000"/>
                  </a:srgbClr>
                </a:solidFill>
                <a:latin typeface="Calibri Light" panose="020F0302020204030204"/>
                <a:cs typeface="Arial" panose="020B0604020202020204" pitchFamily="34" charset="0"/>
              </a:rPr>
              <a:t>Preventie</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14" name="Freeform 6"/>
          <p:cNvSpPr>
            <a:spLocks/>
          </p:cNvSpPr>
          <p:nvPr/>
        </p:nvSpPr>
        <p:spPr bwMode="auto">
          <a:xfrm>
            <a:off x="3281628" y="838652"/>
            <a:ext cx="1389063"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chemeClr val="accent6">
              <a:lumMod val="75000"/>
            </a:schemeClr>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20" name="CasetăText 25"/>
          <p:cNvSpPr txBox="1"/>
          <p:nvPr/>
        </p:nvSpPr>
        <p:spPr>
          <a:xfrm>
            <a:off x="2041780" y="746654"/>
            <a:ext cx="1364526" cy="400109"/>
          </a:xfrm>
          <a:prstGeom prst="rect">
            <a:avLst/>
          </a:prstGeom>
          <a:noFill/>
          <a:ln>
            <a:noFill/>
          </a:ln>
        </p:spPr>
        <p:txBody>
          <a:bodyPr wrap="square" rtlCol="0">
            <a:spAutoFit/>
          </a:bodyPr>
          <a:lstStyle/>
          <a:p>
            <a:pPr defTabSz="457200" fontAlgn="auto">
              <a:spcBef>
                <a:spcPts val="0"/>
              </a:spcBef>
              <a:spcAft>
                <a:spcPts val="0"/>
              </a:spcAft>
            </a:pPr>
            <a:r>
              <a:rPr lang="en-US" sz="2000" b="1" dirty="0" err="1" smtClean="0">
                <a:solidFill>
                  <a:srgbClr val="E7E6E6">
                    <a:lumMod val="25000"/>
                  </a:srgbClr>
                </a:solidFill>
                <a:latin typeface="Calibri Light" panose="020F0302020204030204"/>
                <a:cs typeface="Arial" panose="020B0604020202020204" pitchFamily="34" charset="0"/>
              </a:rPr>
              <a:t>Zelfzorg</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22" name="CasetăText 17"/>
          <p:cNvSpPr txBox="1"/>
          <p:nvPr/>
        </p:nvSpPr>
        <p:spPr>
          <a:xfrm>
            <a:off x="457198" y="5301344"/>
            <a:ext cx="7690757" cy="707886"/>
          </a:xfrm>
          <a:prstGeom prst="rect">
            <a:avLst/>
          </a:prstGeom>
          <a:noFill/>
        </p:spPr>
        <p:txBody>
          <a:bodyPr wrap="square" rtlCol="0">
            <a:spAutoFit/>
          </a:bodyPr>
          <a:lstStyle/>
          <a:p>
            <a:pPr defTabSz="457200" fontAlgn="auto">
              <a:spcBef>
                <a:spcPts val="0"/>
              </a:spcBef>
              <a:spcAft>
                <a:spcPts val="0"/>
              </a:spcAft>
            </a:pPr>
            <a:r>
              <a:rPr lang="en-US" sz="4000" b="1" dirty="0" err="1" smtClean="0">
                <a:solidFill>
                  <a:prstClr val="black">
                    <a:lumMod val="75000"/>
                    <a:lumOff val="25000"/>
                  </a:prstClr>
                </a:solidFill>
                <a:latin typeface="Calibri Light" panose="020F0302020204030204"/>
                <a:cs typeface="Arial" panose="020B0604020202020204" pitchFamily="34" charset="0"/>
              </a:rPr>
              <a:t>Spoed</a:t>
            </a:r>
            <a:r>
              <a:rPr lang="en-US" sz="4000" b="1" dirty="0" smtClean="0">
                <a:solidFill>
                  <a:prstClr val="black">
                    <a:lumMod val="75000"/>
                    <a:lumOff val="25000"/>
                  </a:prstClr>
                </a:solidFill>
                <a:latin typeface="Calibri Light" panose="020F0302020204030204"/>
                <a:cs typeface="Arial" panose="020B0604020202020204" pitchFamily="34" charset="0"/>
              </a:rPr>
              <a:t>: </a:t>
            </a:r>
            <a:r>
              <a:rPr lang="en-US" sz="4000" b="1" dirty="0" err="1" smtClean="0">
                <a:solidFill>
                  <a:prstClr val="black">
                    <a:lumMod val="75000"/>
                    <a:lumOff val="25000"/>
                  </a:prstClr>
                </a:solidFill>
                <a:latin typeface="Calibri Light" panose="020F0302020204030204"/>
                <a:cs typeface="Arial" panose="020B0604020202020204" pitchFamily="34" charset="0"/>
              </a:rPr>
              <a:t>een</a:t>
            </a:r>
            <a:r>
              <a:rPr lang="en-US" sz="4000" b="1" dirty="0" smtClean="0">
                <a:solidFill>
                  <a:prstClr val="black">
                    <a:lumMod val="75000"/>
                    <a:lumOff val="25000"/>
                  </a:prstClr>
                </a:solidFill>
                <a:latin typeface="Calibri Light" panose="020F0302020204030204"/>
                <a:cs typeface="Arial" panose="020B0604020202020204" pitchFamily="34" charset="0"/>
              </a:rPr>
              <a:t> </a:t>
            </a:r>
            <a:r>
              <a:rPr lang="en-US" sz="4000" b="1" dirty="0" err="1" smtClean="0">
                <a:solidFill>
                  <a:prstClr val="black">
                    <a:lumMod val="75000"/>
                    <a:lumOff val="25000"/>
                  </a:prstClr>
                </a:solidFill>
                <a:latin typeface="Calibri Light" panose="020F0302020204030204"/>
                <a:cs typeface="Arial" panose="020B0604020202020204" pitchFamily="34" charset="0"/>
              </a:rPr>
              <a:t>stukje</a:t>
            </a:r>
            <a:r>
              <a:rPr lang="en-US" sz="4000" b="1" dirty="0" smtClean="0">
                <a:solidFill>
                  <a:prstClr val="black">
                    <a:lumMod val="75000"/>
                    <a:lumOff val="25000"/>
                  </a:prstClr>
                </a:solidFill>
                <a:latin typeface="Calibri Light" panose="020F0302020204030204"/>
                <a:cs typeface="Arial" panose="020B0604020202020204" pitchFamily="34" charset="0"/>
              </a:rPr>
              <a:t> van de </a:t>
            </a:r>
            <a:r>
              <a:rPr lang="en-US" sz="4000" b="1" dirty="0" err="1" smtClean="0">
                <a:solidFill>
                  <a:prstClr val="black">
                    <a:lumMod val="75000"/>
                    <a:lumOff val="25000"/>
                  </a:prstClr>
                </a:solidFill>
                <a:latin typeface="Calibri Light" panose="020F0302020204030204"/>
                <a:cs typeface="Arial" panose="020B0604020202020204" pitchFamily="34" charset="0"/>
              </a:rPr>
              <a:t>puzzel</a:t>
            </a:r>
            <a:endParaRPr lang="en-US" sz="4000" b="1" dirty="0">
              <a:solidFill>
                <a:prstClr val="black">
                  <a:lumMod val="75000"/>
                  <a:lumOff val="25000"/>
                </a:prstClr>
              </a:solidFill>
              <a:latin typeface="Calibri Light" panose="020F0302020204030204"/>
              <a:cs typeface="Arial" panose="020B0604020202020204" pitchFamily="34" charset="0"/>
            </a:endParaRPr>
          </a:p>
        </p:txBody>
      </p:sp>
      <p:sp>
        <p:nvSpPr>
          <p:cNvPr id="9" name="CasetăText 25"/>
          <p:cNvSpPr txBox="1"/>
          <p:nvPr/>
        </p:nvSpPr>
        <p:spPr>
          <a:xfrm>
            <a:off x="1090483" y="1523008"/>
            <a:ext cx="1364526" cy="400109"/>
          </a:xfrm>
          <a:prstGeom prst="rect">
            <a:avLst/>
          </a:prstGeom>
          <a:noFill/>
          <a:ln>
            <a:noFill/>
          </a:ln>
        </p:spPr>
        <p:txBody>
          <a:bodyPr wrap="square" rtlCol="0">
            <a:spAutoFit/>
          </a:bodyPr>
          <a:lstStyle/>
          <a:p>
            <a:pPr defTabSz="457200" fontAlgn="auto">
              <a:spcBef>
                <a:spcPts val="0"/>
              </a:spcBef>
              <a:spcAft>
                <a:spcPts val="0"/>
              </a:spcAft>
            </a:pPr>
            <a:r>
              <a:rPr lang="en-US" sz="2000" b="1" dirty="0" err="1" smtClean="0">
                <a:solidFill>
                  <a:srgbClr val="E7E6E6">
                    <a:lumMod val="25000"/>
                  </a:srgbClr>
                </a:solidFill>
                <a:latin typeface="Calibri Light" panose="020F0302020204030204"/>
                <a:cs typeface="Arial" panose="020B0604020202020204" pitchFamily="34" charset="0"/>
              </a:rPr>
              <a:t>Zorgvraag</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11" name="Freeform 8"/>
          <p:cNvSpPr>
            <a:spLocks/>
          </p:cNvSpPr>
          <p:nvPr/>
        </p:nvSpPr>
        <p:spPr bwMode="auto">
          <a:xfrm>
            <a:off x="2546274" y="1532389"/>
            <a:ext cx="1389063" cy="1387476"/>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chemeClr val="accent6">
              <a:lumMod val="60000"/>
              <a:lumOff val="40000"/>
            </a:schemeClr>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17" name="Freeform 7"/>
          <p:cNvSpPr>
            <a:spLocks/>
          </p:cNvSpPr>
          <p:nvPr/>
        </p:nvSpPr>
        <p:spPr bwMode="auto">
          <a:xfrm>
            <a:off x="1834621" y="2242455"/>
            <a:ext cx="1389063" cy="1387475"/>
          </a:xfrm>
          <a:custGeom>
            <a:avLst/>
            <a:gdLst>
              <a:gd name="T0" fmla="*/ 1298 w 1370"/>
              <a:gd name="T1" fmla="*/ 1103 h 1370"/>
              <a:gd name="T2" fmla="*/ 1128 w 1370"/>
              <a:gd name="T3" fmla="*/ 1273 h 1370"/>
              <a:gd name="T4" fmla="*/ 985 w 1370"/>
              <a:gd name="T5" fmla="*/ 1169 h 1370"/>
              <a:gd name="T6" fmla="*/ 916 w 1370"/>
              <a:gd name="T7" fmla="*/ 1158 h 1370"/>
              <a:gd name="T8" fmla="*/ 727 w 1370"/>
              <a:gd name="T9" fmla="*/ 1347 h 1370"/>
              <a:gd name="T10" fmla="*/ 643 w 1370"/>
              <a:gd name="T11" fmla="*/ 1347 h 1370"/>
              <a:gd name="T12" fmla="*/ 439 w 1370"/>
              <a:gd name="T13" fmla="*/ 1143 h 1370"/>
              <a:gd name="T14" fmla="*/ 397 w 1370"/>
              <a:gd name="T15" fmla="*/ 1102 h 1370"/>
              <a:gd name="T16" fmla="*/ 373 w 1370"/>
              <a:gd name="T17" fmla="*/ 1158 h 1370"/>
              <a:gd name="T18" fmla="*/ 227 w 1370"/>
              <a:gd name="T19" fmla="*/ 1273 h 1370"/>
              <a:gd name="T20" fmla="*/ 57 w 1370"/>
              <a:gd name="T21" fmla="*/ 1103 h 1370"/>
              <a:gd name="T22" fmla="*/ 173 w 1370"/>
              <a:gd name="T23" fmla="*/ 957 h 1370"/>
              <a:gd name="T24" fmla="*/ 228 w 1370"/>
              <a:gd name="T25" fmla="*/ 933 h 1370"/>
              <a:gd name="T26" fmla="*/ 187 w 1370"/>
              <a:gd name="T27" fmla="*/ 891 h 1370"/>
              <a:gd name="T28" fmla="*/ 23 w 1370"/>
              <a:gd name="T29" fmla="*/ 727 h 1370"/>
              <a:gd name="T30" fmla="*/ 23 w 1370"/>
              <a:gd name="T31" fmla="*/ 642 h 1370"/>
              <a:gd name="T32" fmla="*/ 235 w 1370"/>
              <a:gd name="T33" fmla="*/ 430 h 1370"/>
              <a:gd name="T34" fmla="*/ 277 w 1370"/>
              <a:gd name="T35" fmla="*/ 395 h 1370"/>
              <a:gd name="T36" fmla="*/ 277 w 1370"/>
              <a:gd name="T37" fmla="*/ 399 h 1370"/>
              <a:gd name="T38" fmla="*/ 448 w 1370"/>
              <a:gd name="T39" fmla="*/ 569 h 1370"/>
              <a:gd name="T40" fmla="*/ 618 w 1370"/>
              <a:gd name="T41" fmla="*/ 399 h 1370"/>
              <a:gd name="T42" fmla="*/ 448 w 1370"/>
              <a:gd name="T43" fmla="*/ 229 h 1370"/>
              <a:gd name="T44" fmla="*/ 444 w 1370"/>
              <a:gd name="T45" fmla="*/ 229 h 1370"/>
              <a:gd name="T46" fmla="*/ 479 w 1370"/>
              <a:gd name="T47" fmla="*/ 187 h 1370"/>
              <a:gd name="T48" fmla="*/ 643 w 1370"/>
              <a:gd name="T49" fmla="*/ 23 h 1370"/>
              <a:gd name="T50" fmla="*/ 727 w 1370"/>
              <a:gd name="T51" fmla="*/ 23 h 1370"/>
              <a:gd name="T52" fmla="*/ 879 w 1370"/>
              <a:gd name="T53" fmla="*/ 175 h 1370"/>
              <a:gd name="T54" fmla="*/ 948 w 1370"/>
              <a:gd name="T55" fmla="*/ 163 h 1370"/>
              <a:gd name="T56" fmla="*/ 1092 w 1370"/>
              <a:gd name="T57" fmla="*/ 57 h 1370"/>
              <a:gd name="T58" fmla="*/ 1262 w 1370"/>
              <a:gd name="T59" fmla="*/ 227 h 1370"/>
              <a:gd name="T60" fmla="*/ 1155 w 1370"/>
              <a:gd name="T61" fmla="*/ 371 h 1370"/>
              <a:gd name="T62" fmla="*/ 1144 w 1370"/>
              <a:gd name="T63" fmla="*/ 440 h 1370"/>
              <a:gd name="T64" fmla="*/ 1347 w 1370"/>
              <a:gd name="T65" fmla="*/ 642 h 1370"/>
              <a:gd name="T66" fmla="*/ 1347 w 1370"/>
              <a:gd name="T67" fmla="*/ 727 h 1370"/>
              <a:gd name="T68" fmla="*/ 1183 w 1370"/>
              <a:gd name="T69" fmla="*/ 891 h 1370"/>
              <a:gd name="T70" fmla="*/ 1194 w 1370"/>
              <a:gd name="T71" fmla="*/ 960 h 1370"/>
              <a:gd name="T72" fmla="*/ 1298 w 1370"/>
              <a:gd name="T73" fmla="*/ 110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98" y="1103"/>
                </a:moveTo>
                <a:cubicBezTo>
                  <a:pt x="1298" y="1197"/>
                  <a:pt x="1222" y="1273"/>
                  <a:pt x="1128" y="1273"/>
                </a:cubicBezTo>
                <a:cubicBezTo>
                  <a:pt x="1038" y="1273"/>
                  <a:pt x="985" y="1169"/>
                  <a:pt x="985" y="1169"/>
                </a:cubicBezTo>
                <a:cubicBezTo>
                  <a:pt x="970" y="1140"/>
                  <a:pt x="939" y="1135"/>
                  <a:pt x="916" y="1158"/>
                </a:cubicBezTo>
                <a:cubicBezTo>
                  <a:pt x="727" y="1347"/>
                  <a:pt x="727" y="1347"/>
                  <a:pt x="727" y="1347"/>
                </a:cubicBezTo>
                <a:cubicBezTo>
                  <a:pt x="704" y="1370"/>
                  <a:pt x="666" y="1370"/>
                  <a:pt x="643" y="1347"/>
                </a:cubicBezTo>
                <a:cubicBezTo>
                  <a:pt x="439" y="1143"/>
                  <a:pt x="439" y="1143"/>
                  <a:pt x="439" y="1143"/>
                </a:cubicBezTo>
                <a:cubicBezTo>
                  <a:pt x="416" y="1120"/>
                  <a:pt x="397" y="1101"/>
                  <a:pt x="397" y="1102"/>
                </a:cubicBezTo>
                <a:cubicBezTo>
                  <a:pt x="397" y="1103"/>
                  <a:pt x="386" y="1128"/>
                  <a:pt x="373" y="1158"/>
                </a:cubicBezTo>
                <a:cubicBezTo>
                  <a:pt x="373" y="1158"/>
                  <a:pt x="321" y="1273"/>
                  <a:pt x="227" y="1273"/>
                </a:cubicBezTo>
                <a:cubicBezTo>
                  <a:pt x="133" y="1273"/>
                  <a:pt x="57" y="1197"/>
                  <a:pt x="57" y="1103"/>
                </a:cubicBezTo>
                <a:cubicBezTo>
                  <a:pt x="57" y="1009"/>
                  <a:pt x="173" y="957"/>
                  <a:pt x="173" y="957"/>
                </a:cubicBezTo>
                <a:cubicBezTo>
                  <a:pt x="203" y="944"/>
                  <a:pt x="228" y="933"/>
                  <a:pt x="228" y="933"/>
                </a:cubicBezTo>
                <a:cubicBezTo>
                  <a:pt x="229" y="933"/>
                  <a:pt x="210" y="914"/>
                  <a:pt x="187" y="891"/>
                </a:cubicBezTo>
                <a:cubicBezTo>
                  <a:pt x="23" y="727"/>
                  <a:pt x="23" y="727"/>
                  <a:pt x="23" y="727"/>
                </a:cubicBezTo>
                <a:cubicBezTo>
                  <a:pt x="0" y="704"/>
                  <a:pt x="0" y="666"/>
                  <a:pt x="23" y="642"/>
                </a:cubicBezTo>
                <a:cubicBezTo>
                  <a:pt x="235" y="430"/>
                  <a:pt x="235" y="430"/>
                  <a:pt x="235" y="430"/>
                </a:cubicBezTo>
                <a:cubicBezTo>
                  <a:pt x="259" y="407"/>
                  <a:pt x="277" y="391"/>
                  <a:pt x="277" y="395"/>
                </a:cubicBezTo>
                <a:cubicBezTo>
                  <a:pt x="277" y="395"/>
                  <a:pt x="277" y="395"/>
                  <a:pt x="277" y="399"/>
                </a:cubicBezTo>
                <a:cubicBezTo>
                  <a:pt x="277" y="493"/>
                  <a:pt x="354" y="569"/>
                  <a:pt x="448" y="569"/>
                </a:cubicBezTo>
                <a:cubicBezTo>
                  <a:pt x="542" y="569"/>
                  <a:pt x="618" y="493"/>
                  <a:pt x="618" y="399"/>
                </a:cubicBezTo>
                <a:cubicBezTo>
                  <a:pt x="618" y="305"/>
                  <a:pt x="542" y="229"/>
                  <a:pt x="448" y="229"/>
                </a:cubicBezTo>
                <a:cubicBezTo>
                  <a:pt x="444" y="229"/>
                  <a:pt x="444" y="229"/>
                  <a:pt x="444" y="229"/>
                </a:cubicBezTo>
                <a:cubicBezTo>
                  <a:pt x="440" y="229"/>
                  <a:pt x="455" y="210"/>
                  <a:pt x="479" y="187"/>
                </a:cubicBezTo>
                <a:cubicBezTo>
                  <a:pt x="643" y="23"/>
                  <a:pt x="643" y="23"/>
                  <a:pt x="643" y="23"/>
                </a:cubicBezTo>
                <a:cubicBezTo>
                  <a:pt x="666" y="0"/>
                  <a:pt x="704" y="0"/>
                  <a:pt x="727" y="23"/>
                </a:cubicBezTo>
                <a:cubicBezTo>
                  <a:pt x="879" y="175"/>
                  <a:pt x="879" y="175"/>
                  <a:pt x="879" y="175"/>
                </a:cubicBezTo>
                <a:cubicBezTo>
                  <a:pt x="903" y="198"/>
                  <a:pt x="934" y="193"/>
                  <a:pt x="948" y="163"/>
                </a:cubicBezTo>
                <a:cubicBezTo>
                  <a:pt x="948" y="163"/>
                  <a:pt x="1001" y="57"/>
                  <a:pt x="1092" y="57"/>
                </a:cubicBezTo>
                <a:cubicBezTo>
                  <a:pt x="1186" y="57"/>
                  <a:pt x="1262" y="133"/>
                  <a:pt x="1262" y="227"/>
                </a:cubicBezTo>
                <a:cubicBezTo>
                  <a:pt x="1262" y="318"/>
                  <a:pt x="1155" y="371"/>
                  <a:pt x="1155" y="371"/>
                </a:cubicBezTo>
                <a:cubicBezTo>
                  <a:pt x="1126" y="385"/>
                  <a:pt x="1121" y="416"/>
                  <a:pt x="1144" y="440"/>
                </a:cubicBezTo>
                <a:cubicBezTo>
                  <a:pt x="1347" y="642"/>
                  <a:pt x="1347" y="642"/>
                  <a:pt x="1347" y="642"/>
                </a:cubicBezTo>
                <a:cubicBezTo>
                  <a:pt x="1370" y="666"/>
                  <a:pt x="1370" y="704"/>
                  <a:pt x="1347" y="727"/>
                </a:cubicBezTo>
                <a:cubicBezTo>
                  <a:pt x="1183" y="891"/>
                  <a:pt x="1183" y="891"/>
                  <a:pt x="1183" y="891"/>
                </a:cubicBezTo>
                <a:cubicBezTo>
                  <a:pt x="1160" y="914"/>
                  <a:pt x="1165" y="945"/>
                  <a:pt x="1194" y="960"/>
                </a:cubicBezTo>
                <a:cubicBezTo>
                  <a:pt x="1194" y="960"/>
                  <a:pt x="1298" y="1013"/>
                  <a:pt x="1298" y="1103"/>
                </a:cubicBezTo>
                <a:close/>
              </a:path>
            </a:pathLst>
          </a:custGeom>
          <a:solidFill>
            <a:schemeClr val="accent6"/>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18" name="CasetăText 25"/>
          <p:cNvSpPr txBox="1"/>
          <p:nvPr/>
        </p:nvSpPr>
        <p:spPr>
          <a:xfrm>
            <a:off x="48999" y="2374533"/>
            <a:ext cx="2481538" cy="400110"/>
          </a:xfrm>
          <a:prstGeom prst="rect">
            <a:avLst/>
          </a:prstGeom>
          <a:noFill/>
          <a:ln>
            <a:noFill/>
          </a:ln>
        </p:spPr>
        <p:txBody>
          <a:bodyPr wrap="square" rtlCol="0">
            <a:spAutoFit/>
          </a:bodyPr>
          <a:lstStyle/>
          <a:p>
            <a:pPr defTabSz="457200" fontAlgn="auto">
              <a:spcBef>
                <a:spcPts val="0"/>
              </a:spcBef>
              <a:spcAft>
                <a:spcPts val="0"/>
              </a:spcAft>
            </a:pPr>
            <a:r>
              <a:rPr lang="en-US" sz="2000" b="1" dirty="0" err="1" smtClean="0">
                <a:solidFill>
                  <a:srgbClr val="E7E6E6">
                    <a:lumMod val="25000"/>
                  </a:srgbClr>
                </a:solidFill>
                <a:latin typeface="Calibri Light" panose="020F0302020204030204"/>
                <a:cs typeface="Arial" panose="020B0604020202020204" pitchFamily="34" charset="0"/>
              </a:rPr>
              <a:t>Medische</a:t>
            </a:r>
            <a:r>
              <a:rPr lang="en-US" sz="2000" b="1" dirty="0" smtClean="0">
                <a:solidFill>
                  <a:srgbClr val="E7E6E6">
                    <a:lumMod val="25000"/>
                  </a:srgbClr>
                </a:solidFill>
                <a:latin typeface="Calibri Light" panose="020F0302020204030204"/>
                <a:cs typeface="Arial" panose="020B0604020202020204" pitchFamily="34" charset="0"/>
              </a:rPr>
              <a:t> dispatching</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13" name="Freeform 8"/>
          <p:cNvSpPr>
            <a:spLocks/>
          </p:cNvSpPr>
          <p:nvPr/>
        </p:nvSpPr>
        <p:spPr bwMode="auto">
          <a:xfrm rot="16200000">
            <a:off x="2544687" y="2945151"/>
            <a:ext cx="1389063" cy="1387476"/>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chemeClr val="accent5"/>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15" name="CasetăText 25"/>
          <p:cNvSpPr txBox="1"/>
          <p:nvPr/>
        </p:nvSpPr>
        <p:spPr>
          <a:xfrm>
            <a:off x="3633267" y="3933311"/>
            <a:ext cx="5241311" cy="400110"/>
          </a:xfrm>
          <a:prstGeom prst="rect">
            <a:avLst/>
          </a:prstGeom>
          <a:noFill/>
          <a:ln>
            <a:noFill/>
          </a:ln>
        </p:spPr>
        <p:txBody>
          <a:bodyPr wrap="square" rtlCol="0">
            <a:spAutoFit/>
          </a:bodyPr>
          <a:lstStyle/>
          <a:p>
            <a:pPr defTabSz="457200" fontAlgn="auto">
              <a:spcBef>
                <a:spcPts val="0"/>
              </a:spcBef>
              <a:spcAft>
                <a:spcPts val="0"/>
              </a:spcAft>
            </a:pPr>
            <a:r>
              <a:rPr lang="en-US" sz="2000" b="1" dirty="0" smtClean="0">
                <a:solidFill>
                  <a:srgbClr val="E7E6E6">
                    <a:lumMod val="25000"/>
                  </a:srgbClr>
                </a:solidFill>
                <a:latin typeface="Calibri Light" panose="020F0302020204030204"/>
                <a:cs typeface="Arial" panose="020B0604020202020204" pitchFamily="34" charset="0"/>
              </a:rPr>
              <a:t>DGH </a:t>
            </a:r>
            <a:r>
              <a:rPr lang="en-US" sz="2000" b="1" dirty="0" err="1" smtClean="0">
                <a:solidFill>
                  <a:srgbClr val="E7E6E6">
                    <a:lumMod val="25000"/>
                  </a:srgbClr>
                </a:solidFill>
                <a:latin typeface="Calibri Light" panose="020F0302020204030204"/>
                <a:cs typeface="Arial" panose="020B0604020202020204" pitchFamily="34" charset="0"/>
              </a:rPr>
              <a:t>middelen</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19" name="Freeform 6"/>
          <p:cNvSpPr>
            <a:spLocks/>
          </p:cNvSpPr>
          <p:nvPr/>
        </p:nvSpPr>
        <p:spPr bwMode="auto">
          <a:xfrm rot="10800000">
            <a:off x="3240807" y="2234291"/>
            <a:ext cx="1389063"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chemeClr val="accent1">
              <a:lumMod val="50000"/>
            </a:schemeClr>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23" name="Freeform 8"/>
          <p:cNvSpPr>
            <a:spLocks/>
          </p:cNvSpPr>
          <p:nvPr/>
        </p:nvSpPr>
        <p:spPr bwMode="auto">
          <a:xfrm>
            <a:off x="3992652" y="1556881"/>
            <a:ext cx="1389063" cy="1387476"/>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chemeClr val="accent1">
              <a:lumMod val="40000"/>
              <a:lumOff val="60000"/>
            </a:schemeClr>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24" name="Freeform 8"/>
          <p:cNvSpPr>
            <a:spLocks/>
          </p:cNvSpPr>
          <p:nvPr/>
        </p:nvSpPr>
        <p:spPr bwMode="auto">
          <a:xfrm rot="16200000">
            <a:off x="4688167" y="853572"/>
            <a:ext cx="1436084" cy="1387478"/>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chemeClr val="accent1"/>
          </a:solidFill>
          <a:ln>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panose="020F0502020204030204"/>
              <a:cs typeface="+mn-cs"/>
            </a:endParaRPr>
          </a:p>
        </p:txBody>
      </p:sp>
      <p:sp>
        <p:nvSpPr>
          <p:cNvPr id="21" name="CasetăText 25"/>
          <p:cNvSpPr txBox="1"/>
          <p:nvPr/>
        </p:nvSpPr>
        <p:spPr>
          <a:xfrm>
            <a:off x="4482185" y="3215386"/>
            <a:ext cx="1641024" cy="400110"/>
          </a:xfrm>
          <a:prstGeom prst="rect">
            <a:avLst/>
          </a:prstGeom>
          <a:noFill/>
          <a:ln>
            <a:noFill/>
          </a:ln>
        </p:spPr>
        <p:txBody>
          <a:bodyPr wrap="square" rtlCol="0">
            <a:spAutoFit/>
          </a:bodyPr>
          <a:lstStyle/>
          <a:p>
            <a:pPr defTabSz="457200" fontAlgn="auto">
              <a:spcBef>
                <a:spcPts val="0"/>
              </a:spcBef>
              <a:spcAft>
                <a:spcPts val="0"/>
              </a:spcAft>
            </a:pPr>
            <a:r>
              <a:rPr lang="en-US" sz="2000" b="1" dirty="0" smtClean="0">
                <a:solidFill>
                  <a:srgbClr val="E7E6E6">
                    <a:lumMod val="25000"/>
                  </a:srgbClr>
                </a:solidFill>
                <a:latin typeface="Calibri Light" panose="020F0302020204030204"/>
                <a:cs typeface="Arial" panose="020B0604020202020204" pitchFamily="34" charset="0"/>
              </a:rPr>
              <a:t>Proxy-</a:t>
            </a:r>
            <a:r>
              <a:rPr lang="en-US" sz="2000" b="1" dirty="0" err="1" smtClean="0">
                <a:solidFill>
                  <a:srgbClr val="E7E6E6">
                    <a:lumMod val="25000"/>
                  </a:srgbClr>
                </a:solidFill>
                <a:latin typeface="Calibri Light" panose="020F0302020204030204"/>
                <a:cs typeface="Arial" panose="020B0604020202020204" pitchFamily="34" charset="0"/>
              </a:rPr>
              <a:t>spoed</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25" name="CasetăText 25"/>
          <p:cNvSpPr txBox="1"/>
          <p:nvPr/>
        </p:nvSpPr>
        <p:spPr>
          <a:xfrm>
            <a:off x="5315779" y="2578688"/>
            <a:ext cx="3493025" cy="400110"/>
          </a:xfrm>
          <a:prstGeom prst="rect">
            <a:avLst/>
          </a:prstGeom>
          <a:noFill/>
          <a:ln>
            <a:noFill/>
          </a:ln>
        </p:spPr>
        <p:txBody>
          <a:bodyPr wrap="square" rtlCol="0">
            <a:spAutoFit/>
          </a:bodyPr>
          <a:lstStyle/>
          <a:p>
            <a:pPr defTabSz="457200" fontAlgn="auto">
              <a:spcBef>
                <a:spcPts val="0"/>
              </a:spcBef>
              <a:spcAft>
                <a:spcPts val="0"/>
              </a:spcAft>
            </a:pPr>
            <a:r>
              <a:rPr lang="en-US" sz="2000" b="1" dirty="0" err="1" smtClean="0">
                <a:solidFill>
                  <a:srgbClr val="E7E6E6">
                    <a:lumMod val="25000"/>
                  </a:srgbClr>
                </a:solidFill>
                <a:latin typeface="Calibri Light" panose="020F0302020204030204"/>
                <a:cs typeface="Arial" panose="020B0604020202020204" pitchFamily="34" charset="0"/>
              </a:rPr>
              <a:t>Functie</a:t>
            </a:r>
            <a:r>
              <a:rPr lang="en-US" sz="2000" b="1" dirty="0" smtClean="0">
                <a:solidFill>
                  <a:srgbClr val="E7E6E6">
                    <a:lumMod val="25000"/>
                  </a:srgbClr>
                </a:solidFill>
                <a:latin typeface="Calibri Light" panose="020F0302020204030204"/>
                <a:cs typeface="Arial" panose="020B0604020202020204" pitchFamily="34" charset="0"/>
              </a:rPr>
              <a:t> </a:t>
            </a:r>
            <a:r>
              <a:rPr lang="en-US" sz="2000" b="1" dirty="0" err="1" smtClean="0">
                <a:solidFill>
                  <a:srgbClr val="E7E6E6">
                    <a:lumMod val="25000"/>
                  </a:srgbClr>
                </a:solidFill>
                <a:latin typeface="Calibri Light" panose="020F0302020204030204"/>
                <a:cs typeface="Arial" panose="020B0604020202020204" pitchFamily="34" charset="0"/>
              </a:rPr>
              <a:t>gespecialiseerde</a:t>
            </a:r>
            <a:r>
              <a:rPr lang="en-US" sz="2000" b="1" dirty="0" smtClean="0">
                <a:solidFill>
                  <a:srgbClr val="E7E6E6">
                    <a:lumMod val="25000"/>
                  </a:srgbClr>
                </a:solidFill>
                <a:latin typeface="Calibri Light" panose="020F0302020204030204"/>
                <a:cs typeface="Arial" panose="020B0604020202020204" pitchFamily="34" charset="0"/>
              </a:rPr>
              <a:t> </a:t>
            </a:r>
            <a:r>
              <a:rPr lang="en-US" sz="2000" b="1" dirty="0" err="1" smtClean="0">
                <a:solidFill>
                  <a:srgbClr val="E7E6E6">
                    <a:lumMod val="25000"/>
                  </a:srgbClr>
                </a:solidFill>
                <a:latin typeface="Calibri Light" panose="020F0302020204030204"/>
                <a:cs typeface="Arial" panose="020B0604020202020204" pitchFamily="34" charset="0"/>
              </a:rPr>
              <a:t>spoed</a:t>
            </a:r>
            <a:endParaRPr lang="en-US" sz="2000" b="1" dirty="0">
              <a:solidFill>
                <a:srgbClr val="E7E6E6">
                  <a:lumMod val="25000"/>
                </a:srgbClr>
              </a:solidFill>
              <a:latin typeface="Calibri Light" panose="020F0302020204030204"/>
              <a:cs typeface="Arial" panose="020B0604020202020204" pitchFamily="34" charset="0"/>
            </a:endParaRPr>
          </a:p>
        </p:txBody>
      </p:sp>
      <p:sp>
        <p:nvSpPr>
          <p:cNvPr id="26" name="CasetăText 25"/>
          <p:cNvSpPr txBox="1"/>
          <p:nvPr/>
        </p:nvSpPr>
        <p:spPr>
          <a:xfrm>
            <a:off x="5884094" y="1564461"/>
            <a:ext cx="3493025" cy="707886"/>
          </a:xfrm>
          <a:prstGeom prst="rect">
            <a:avLst/>
          </a:prstGeom>
          <a:noFill/>
          <a:ln>
            <a:noFill/>
          </a:ln>
        </p:spPr>
        <p:txBody>
          <a:bodyPr wrap="square" rtlCol="0">
            <a:spAutoFit/>
          </a:bodyPr>
          <a:lstStyle/>
          <a:p>
            <a:pPr defTabSz="457200" fontAlgn="auto">
              <a:spcBef>
                <a:spcPts val="0"/>
              </a:spcBef>
              <a:spcAft>
                <a:spcPts val="0"/>
              </a:spcAft>
            </a:pPr>
            <a:r>
              <a:rPr lang="en-US" sz="2000" b="1" dirty="0" err="1" smtClean="0">
                <a:solidFill>
                  <a:srgbClr val="E7E6E6">
                    <a:lumMod val="25000"/>
                  </a:srgbClr>
                </a:solidFill>
                <a:latin typeface="Calibri Light" panose="020F0302020204030204"/>
                <a:cs typeface="Arial" panose="020B0604020202020204" pitchFamily="34" charset="0"/>
              </a:rPr>
              <a:t>Functie</a:t>
            </a:r>
            <a:r>
              <a:rPr lang="en-US" sz="2000" b="1" dirty="0" smtClean="0">
                <a:solidFill>
                  <a:srgbClr val="E7E6E6">
                    <a:lumMod val="25000"/>
                  </a:srgbClr>
                </a:solidFill>
                <a:latin typeface="Calibri Light" panose="020F0302020204030204"/>
                <a:cs typeface="Arial" panose="020B0604020202020204" pitchFamily="34" charset="0"/>
              </a:rPr>
              <a:t> </a:t>
            </a:r>
            <a:r>
              <a:rPr lang="en-US" sz="2000" b="1" dirty="0" err="1" smtClean="0">
                <a:solidFill>
                  <a:srgbClr val="E7E6E6">
                    <a:lumMod val="25000"/>
                  </a:srgbClr>
                </a:solidFill>
                <a:latin typeface="Calibri Light" panose="020F0302020204030204"/>
                <a:cs typeface="Arial" panose="020B0604020202020204" pitchFamily="34" charset="0"/>
              </a:rPr>
              <a:t>gespecialiseerde</a:t>
            </a:r>
            <a:r>
              <a:rPr lang="en-US" sz="2000" b="1" dirty="0" smtClean="0">
                <a:solidFill>
                  <a:srgbClr val="E7E6E6">
                    <a:lumMod val="25000"/>
                  </a:srgbClr>
                </a:solidFill>
                <a:latin typeface="Calibri Light" panose="020F0302020204030204"/>
                <a:cs typeface="Arial" panose="020B0604020202020204" pitchFamily="34" charset="0"/>
              </a:rPr>
              <a:t> </a:t>
            </a:r>
            <a:r>
              <a:rPr lang="en-US" sz="2000" b="1" dirty="0" err="1" smtClean="0">
                <a:solidFill>
                  <a:srgbClr val="E7E6E6">
                    <a:lumMod val="25000"/>
                  </a:srgbClr>
                </a:solidFill>
                <a:latin typeface="Calibri Light" panose="020F0302020204030204"/>
                <a:cs typeface="Arial" panose="020B0604020202020204" pitchFamily="34" charset="0"/>
              </a:rPr>
              <a:t>spoed</a:t>
            </a:r>
            <a:endParaRPr lang="en-US" sz="2000" b="1" dirty="0" smtClean="0">
              <a:solidFill>
                <a:srgbClr val="E7E6E6">
                  <a:lumMod val="25000"/>
                </a:srgbClr>
              </a:solidFill>
              <a:latin typeface="Calibri Light" panose="020F0302020204030204"/>
              <a:cs typeface="Arial" panose="020B0604020202020204" pitchFamily="34" charset="0"/>
            </a:endParaRPr>
          </a:p>
          <a:p>
            <a:pPr defTabSz="457200" fontAlgn="auto">
              <a:spcBef>
                <a:spcPts val="0"/>
              </a:spcBef>
              <a:spcAft>
                <a:spcPts val="0"/>
              </a:spcAft>
            </a:pPr>
            <a:r>
              <a:rPr lang="en-US" sz="2000" b="1" dirty="0" smtClean="0">
                <a:solidFill>
                  <a:srgbClr val="E7E6E6">
                    <a:lumMod val="25000"/>
                  </a:srgbClr>
                </a:solidFill>
                <a:latin typeface="Calibri Light" panose="020F0302020204030204"/>
                <a:cs typeface="Arial" panose="020B0604020202020204" pitchFamily="34" charset="0"/>
              </a:rPr>
              <a:t>met </a:t>
            </a:r>
            <a:r>
              <a:rPr lang="en-US" sz="2000" b="1" dirty="0" err="1" smtClean="0">
                <a:solidFill>
                  <a:srgbClr val="E7E6E6">
                    <a:lumMod val="25000"/>
                  </a:srgbClr>
                </a:solidFill>
                <a:latin typeface="Calibri Light" panose="020F0302020204030204"/>
                <a:cs typeface="Arial" panose="020B0604020202020204" pitchFamily="34" charset="0"/>
              </a:rPr>
              <a:t>traumacentrum</a:t>
            </a:r>
            <a:endParaRPr lang="en-US" sz="2000" b="1" dirty="0">
              <a:solidFill>
                <a:srgbClr val="E7E6E6">
                  <a:lumMod val="25000"/>
                </a:srgbClr>
              </a:solidFill>
              <a:latin typeface="Calibri Light" panose="020F0302020204030204"/>
              <a:cs typeface="Arial" panose="020B0604020202020204" pitchFamily="34" charset="0"/>
            </a:endParaRPr>
          </a:p>
        </p:txBody>
      </p:sp>
    </p:spTree>
    <p:extLst>
      <p:ext uri="{BB962C8B-B14F-4D97-AF65-F5344CB8AC3E}">
        <p14:creationId xmlns:p14="http://schemas.microsoft.com/office/powerpoint/2010/main" xmlns="" val="27058301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Het ziekenhuisnetwerk?</a:t>
            </a:r>
          </a:p>
        </p:txBody>
      </p:sp>
      <p:pic>
        <p:nvPicPr>
          <p:cNvPr id="6" name="Afbeelding 5"/>
          <p:cNvPicPr/>
          <p:nvPr/>
        </p:nvPicPr>
        <p:blipFill>
          <a:blip r:embed="rId2" cstate="print"/>
          <a:stretch>
            <a:fillRect/>
          </a:stretch>
        </p:blipFill>
        <p:spPr>
          <a:xfrm>
            <a:off x="1835696" y="1392650"/>
            <a:ext cx="5544135" cy="4196590"/>
          </a:xfrm>
          <a:prstGeom prst="rect">
            <a:avLst/>
          </a:prstGeom>
        </p:spPr>
      </p:pic>
      <p:sp>
        <p:nvSpPr>
          <p:cNvPr id="3" name="Tekstvak 2"/>
          <p:cNvSpPr txBox="1"/>
          <p:nvPr/>
        </p:nvSpPr>
        <p:spPr>
          <a:xfrm>
            <a:off x="1152115" y="5683001"/>
            <a:ext cx="7063729" cy="923330"/>
          </a:xfrm>
          <a:prstGeom prst="rect">
            <a:avLst/>
          </a:prstGeom>
          <a:noFill/>
        </p:spPr>
        <p:txBody>
          <a:bodyPr wrap="none" rtlCol="0">
            <a:spAutoFit/>
          </a:bodyPr>
          <a:lstStyle/>
          <a:p>
            <a:pPr fontAlgn="auto">
              <a:spcBef>
                <a:spcPts val="0"/>
              </a:spcBef>
              <a:spcAft>
                <a:spcPts val="0"/>
              </a:spcAft>
              <a:defRPr/>
            </a:pPr>
            <a:r>
              <a:rPr lang="nl-BE" sz="1800" dirty="0">
                <a:solidFill>
                  <a:prstClr val="black"/>
                </a:solidFill>
                <a:latin typeface="Calibri"/>
                <a:cs typeface="+mn-cs"/>
              </a:rPr>
              <a:t>Debat in de Federale Raad voor ziekenhuisvoorzieningen in de werkgroep</a:t>
            </a:r>
          </a:p>
          <a:p>
            <a:pPr fontAlgn="auto">
              <a:spcBef>
                <a:spcPts val="0"/>
              </a:spcBef>
              <a:spcAft>
                <a:spcPts val="0"/>
              </a:spcAft>
              <a:defRPr/>
            </a:pPr>
            <a:r>
              <a:rPr lang="nl-BE" sz="1800" dirty="0">
                <a:solidFill>
                  <a:prstClr val="black"/>
                </a:solidFill>
                <a:latin typeface="Calibri"/>
                <a:cs typeface="+mn-cs"/>
              </a:rPr>
              <a:t>en de plenaire vergadering  van 21 september 2017</a:t>
            </a:r>
            <a:r>
              <a:rPr lang="nl-BE" sz="1800" dirty="0" smtClean="0">
                <a:solidFill>
                  <a:prstClr val="black"/>
                </a:solidFill>
                <a:latin typeface="Calibri"/>
                <a:cs typeface="+mn-cs"/>
              </a:rPr>
              <a:t>.</a:t>
            </a:r>
          </a:p>
          <a:p>
            <a:pPr fontAlgn="auto">
              <a:spcBef>
                <a:spcPts val="0"/>
              </a:spcBef>
              <a:spcAft>
                <a:spcPts val="0"/>
              </a:spcAft>
              <a:defRPr/>
            </a:pPr>
            <a:r>
              <a:rPr lang="nl-BE" sz="1800" dirty="0" smtClean="0">
                <a:solidFill>
                  <a:prstClr val="black"/>
                </a:solidFill>
                <a:latin typeface="Calibri"/>
                <a:cs typeface="+mn-cs"/>
              </a:rPr>
              <a:t>Een pleidooi voor differentiatie.</a:t>
            </a:r>
            <a:endParaRPr lang="nl-BE" sz="1800" dirty="0">
              <a:solidFill>
                <a:prstClr val="black"/>
              </a:solidFill>
              <a:latin typeface="Calibri"/>
              <a:cs typeface="+mn-cs"/>
            </a:endParaRPr>
          </a:p>
        </p:txBody>
      </p:sp>
    </p:spTree>
    <p:extLst>
      <p:ext uri="{BB962C8B-B14F-4D97-AF65-F5344CB8AC3E}">
        <p14:creationId xmlns:p14="http://schemas.microsoft.com/office/powerpoint/2010/main" xmlns="" val="757090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67544" y="1024754"/>
            <a:ext cx="7648312" cy="3108543"/>
          </a:xfrm>
          <a:prstGeom prst="rect">
            <a:avLst/>
          </a:prstGeom>
          <a:noFill/>
        </p:spPr>
        <p:txBody>
          <a:bodyPr wrap="none" rtlCol="0">
            <a:spAutoFit/>
          </a:bodyPr>
          <a:lstStyle>
            <a:defPPr>
              <a:defRPr lang="nl-NL"/>
            </a:defPPr>
            <a:lvl1pPr>
              <a:defRPr sz="2800">
                <a:latin typeface="Arial Rounded MT Bold" panose="020F0704030504030204" pitchFamily="34" charset="0"/>
              </a:defRPr>
            </a:lvl1pPr>
          </a:lstStyle>
          <a:p>
            <a:r>
              <a:rPr lang="nl-BE" dirty="0"/>
              <a:t>Stelling 2: </a:t>
            </a:r>
            <a:endParaRPr lang="nl-BE" dirty="0" smtClean="0"/>
          </a:p>
          <a:p>
            <a:endParaRPr lang="nl-BE" dirty="0"/>
          </a:p>
          <a:p>
            <a:r>
              <a:rPr lang="nl-BE" dirty="0"/>
              <a:t>Als men u vraagt waarvoor je staat, moet je</a:t>
            </a:r>
          </a:p>
          <a:p>
            <a:r>
              <a:rPr lang="nl-BE" dirty="0"/>
              <a:t>een duidelijk antwoord hebben en </a:t>
            </a:r>
          </a:p>
          <a:p>
            <a:r>
              <a:rPr lang="nl-BE" dirty="0"/>
              <a:t>dus een authentieke identiteit </a:t>
            </a:r>
          </a:p>
          <a:p>
            <a:r>
              <a:rPr lang="nl-BE" dirty="0"/>
              <a:t>met een eigen huisstijl </a:t>
            </a:r>
          </a:p>
          <a:p>
            <a:r>
              <a:rPr lang="nl-BE" dirty="0"/>
              <a:t>zonder gebakken lucht te verkopen….</a:t>
            </a:r>
          </a:p>
        </p:txBody>
      </p:sp>
    </p:spTree>
    <p:extLst>
      <p:ext uri="{BB962C8B-B14F-4D97-AF65-F5344CB8AC3E}">
        <p14:creationId xmlns:p14="http://schemas.microsoft.com/office/powerpoint/2010/main" xmlns="" val="231186792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696" y="260648"/>
            <a:ext cx="8686800" cy="1498178"/>
          </a:xfrm>
        </p:spPr>
        <p:txBody>
          <a:bodyPr>
            <a:normAutofit/>
          </a:bodyPr>
          <a:lstStyle/>
          <a:p>
            <a:r>
              <a:rPr lang="nl-BE" sz="2800" b="1" u="sng" kern="1200" dirty="0"/>
              <a:t>Nationale Raad Dringende Geneeskundige </a:t>
            </a:r>
            <a:r>
              <a:rPr lang="nl-BE" sz="2800" b="1" u="sng" kern="1200" dirty="0" smtClean="0"/>
              <a:t>Hulpverlening Federale Raad Ziekenhuis Voorzieningen (FRZV)  </a:t>
            </a:r>
            <a:endParaRPr lang="nl-BE" sz="2600" b="1" u="sng" kern="1200" dirty="0"/>
          </a:p>
        </p:txBody>
      </p:sp>
      <p:sp>
        <p:nvSpPr>
          <p:cNvPr id="3" name="Tijdelijke aanduiding voor inhoud 2"/>
          <p:cNvSpPr>
            <a:spLocks noGrp="1"/>
          </p:cNvSpPr>
          <p:nvPr>
            <p:ph idx="1"/>
          </p:nvPr>
        </p:nvSpPr>
        <p:spPr>
          <a:xfrm>
            <a:off x="539552" y="1700808"/>
            <a:ext cx="8352928" cy="3743325"/>
          </a:xfrm>
        </p:spPr>
        <p:txBody>
          <a:bodyPr>
            <a:noAutofit/>
          </a:bodyPr>
          <a:lstStyle/>
          <a:p>
            <a:pPr marL="342900" indent="-342900">
              <a:buFontTx/>
              <a:buChar char="-"/>
            </a:pPr>
            <a:r>
              <a:rPr lang="nl-BE" sz="2000" dirty="0"/>
              <a:t>Uitrol 1733….en effect ervan op het volume dringend vervoer?</a:t>
            </a:r>
          </a:p>
          <a:p>
            <a:pPr marL="342900" indent="-342900">
              <a:buFontTx/>
              <a:buChar char="-"/>
            </a:pPr>
            <a:r>
              <a:rPr lang="nl-BE" sz="2000" dirty="0"/>
              <a:t>Uitrol netwerken huisartsenwachtposten? Zullen de huisartsen hun wachtposten willen verder inplanten zonder dat zij weten of een ziekenhuis al of niet een FGS heeft of een proxy-spoed? Klopt het dat zij hoogstens kunnen gefinancierd worden voor het openen van de huisartsenwachtpost tijdens het weekend?</a:t>
            </a:r>
          </a:p>
          <a:p>
            <a:pPr marL="342900" indent="-342900">
              <a:buFontTx/>
              <a:buChar char="-"/>
            </a:pPr>
            <a:r>
              <a:rPr lang="nl-BE" sz="2000" dirty="0"/>
              <a:t>Uitrol ziekenhuisnetwerken en het effect ervan op de patiëntenstromen en de DGH middelen?</a:t>
            </a:r>
          </a:p>
          <a:p>
            <a:pPr marL="342900" indent="-342900">
              <a:buFontTx/>
              <a:buChar char="-"/>
            </a:pPr>
            <a:r>
              <a:rPr lang="nl-BE" sz="2000" dirty="0"/>
              <a:t>Nieuwe hiërarchie spoedgevallen diensten?</a:t>
            </a:r>
          </a:p>
          <a:p>
            <a:pPr marL="342900" indent="-342900">
              <a:buFontTx/>
              <a:buChar char="-"/>
            </a:pPr>
            <a:r>
              <a:rPr lang="nl-BE" sz="2000" dirty="0"/>
              <a:t>Sluiting spoedgevallen?</a:t>
            </a:r>
          </a:p>
          <a:p>
            <a:endParaRPr lang="nl-BE" sz="2000" dirty="0"/>
          </a:p>
          <a:p>
            <a:r>
              <a:rPr lang="nl-BE" sz="2000" dirty="0"/>
              <a:t>= een pleidooi om de chaos te vermijden en voorlopig geen 112 ziekenwagens te verminderen of spoedopnames te sluiten en pas na een periode van drie jaar een evaluatie te maken en conclusies te trekken!</a:t>
            </a:r>
          </a:p>
          <a:p>
            <a:pPr marL="342900" indent="-342900">
              <a:buFontTx/>
              <a:buChar char="-"/>
            </a:pPr>
            <a:endParaRPr lang="nl-BE" sz="2000" dirty="0"/>
          </a:p>
        </p:txBody>
      </p:sp>
    </p:spTree>
    <p:extLst>
      <p:ext uri="{BB962C8B-B14F-4D97-AF65-F5344CB8AC3E}">
        <p14:creationId xmlns:p14="http://schemas.microsoft.com/office/powerpoint/2010/main" xmlns="" val="986238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Definitie KERN-functies van lokale ziekenhuizen: AFGELEGDE WEG</a:t>
            </a:r>
          </a:p>
        </p:txBody>
      </p:sp>
      <p:sp>
        <p:nvSpPr>
          <p:cNvPr id="3" name="Tijdelijke aanduiding voor inhoud 2"/>
          <p:cNvSpPr>
            <a:spLocks noGrp="1"/>
          </p:cNvSpPr>
          <p:nvPr>
            <p:ph idx="1"/>
          </p:nvPr>
        </p:nvSpPr>
        <p:spPr/>
        <p:txBody>
          <a:bodyPr>
            <a:normAutofit/>
          </a:bodyPr>
          <a:lstStyle/>
          <a:p>
            <a:r>
              <a:rPr lang="nl-BE" dirty="0"/>
              <a:t>Medisch-specialistische zorgverlening gelieerd aan een ouder wordende populatie</a:t>
            </a:r>
          </a:p>
          <a:p>
            <a:endParaRPr lang="nl-BE" sz="1200" dirty="0"/>
          </a:p>
          <a:p>
            <a:r>
              <a:rPr lang="nl-BE" dirty="0" smtClean="0"/>
              <a:t>Spoedeisende hulp: als voorbeeld</a:t>
            </a:r>
            <a:endParaRPr lang="nl-BE" dirty="0"/>
          </a:p>
          <a:p>
            <a:endParaRPr lang="nl-BE" sz="1200" dirty="0"/>
          </a:p>
          <a:p>
            <a:r>
              <a:rPr lang="nl-BE" b="1" dirty="0"/>
              <a:t>Moeder-kind </a:t>
            </a:r>
            <a:r>
              <a:rPr lang="nl-BE" b="1" dirty="0" smtClean="0"/>
              <a:t>zorg</a:t>
            </a:r>
            <a:endParaRPr lang="nl-BE" b="1" dirty="0"/>
          </a:p>
          <a:p>
            <a:endParaRPr lang="nl-BE" sz="1200" dirty="0"/>
          </a:p>
          <a:p>
            <a:r>
              <a:rPr lang="nl-BE" dirty="0"/>
              <a:t>Focused factories (basisheelkunde, oncologisch DZH,…)</a:t>
            </a:r>
          </a:p>
          <a:p>
            <a:endParaRPr lang="nl-BE" sz="1200" dirty="0"/>
          </a:p>
          <a:p>
            <a:pPr marL="0" indent="0">
              <a:buNone/>
            </a:pPr>
            <a:r>
              <a:rPr lang="nl-BE" dirty="0" smtClean="0"/>
              <a:t>Is een bij uitstek </a:t>
            </a:r>
            <a:r>
              <a:rPr lang="nl-BE" dirty="0" err="1" smtClean="0"/>
              <a:t>basisspecialistische</a:t>
            </a:r>
            <a:r>
              <a:rPr lang="nl-BE" dirty="0" smtClean="0"/>
              <a:t> activiteit, dichtbij de burger en sterk toegankelijk!</a:t>
            </a:r>
            <a:endParaRPr lang="nl-BE" dirty="0"/>
          </a:p>
          <a:p>
            <a:endParaRPr lang="nl-BE" dirty="0"/>
          </a:p>
        </p:txBody>
      </p:sp>
      <p:sp>
        <p:nvSpPr>
          <p:cNvPr id="7" name="Rechthoek 6"/>
          <p:cNvSpPr/>
          <p:nvPr/>
        </p:nvSpPr>
        <p:spPr>
          <a:xfrm>
            <a:off x="546026" y="1412776"/>
            <a:ext cx="8244448" cy="2808312"/>
          </a:xfrm>
          <a:prstGeom prst="rect">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defRPr/>
            </a:pPr>
            <a:endParaRPr lang="nl-BE" sz="1800" dirty="0">
              <a:solidFill>
                <a:prstClr val="white"/>
              </a:solidFill>
            </a:endParaRPr>
          </a:p>
        </p:txBody>
      </p:sp>
      <p:cxnSp>
        <p:nvCxnSpPr>
          <p:cNvPr id="10" name="Rechte verbindingslijn met pijl 9"/>
          <p:cNvCxnSpPr/>
          <p:nvPr/>
        </p:nvCxnSpPr>
        <p:spPr>
          <a:xfrm flipH="1">
            <a:off x="3347864" y="2852936"/>
            <a:ext cx="720080" cy="3600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63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32F9A-CD97-4E8D-B331-8BF3D857B1AD}"/>
              </a:ext>
            </a:extLst>
          </p:cNvPr>
          <p:cNvSpPr>
            <a:spLocks noGrp="1"/>
          </p:cNvSpPr>
          <p:nvPr>
            <p:ph type="title"/>
          </p:nvPr>
        </p:nvSpPr>
        <p:spPr/>
        <p:txBody>
          <a:bodyPr/>
          <a:lstStyle/>
          <a:p>
            <a:r>
              <a:rPr lang="nl-BE" dirty="0" smtClean="0"/>
              <a:t>Materniteit</a:t>
            </a:r>
            <a:endParaRPr lang="x-none" dirty="0"/>
          </a:p>
        </p:txBody>
      </p:sp>
      <p:sp>
        <p:nvSpPr>
          <p:cNvPr id="3" name="Content Placeholder 2">
            <a:extLst>
              <a:ext uri="{FF2B5EF4-FFF2-40B4-BE49-F238E27FC236}">
                <a16:creationId xmlns:a16="http://schemas.microsoft.com/office/drawing/2014/main" xmlns="" id="{564C030B-5BD5-4391-8CE3-3C6B65C4701C}"/>
              </a:ext>
            </a:extLst>
          </p:cNvPr>
          <p:cNvSpPr>
            <a:spLocks noGrp="1"/>
          </p:cNvSpPr>
          <p:nvPr>
            <p:ph idx="1"/>
          </p:nvPr>
        </p:nvSpPr>
        <p:spPr/>
        <p:txBody>
          <a:bodyPr>
            <a:normAutofit fontScale="92500"/>
          </a:bodyPr>
          <a:lstStyle/>
          <a:p>
            <a:pPr marL="0" indent="0">
              <a:buNone/>
            </a:pPr>
            <a:r>
              <a:rPr lang="nl-BE" dirty="0" smtClean="0"/>
              <a:t>Elementen:</a:t>
            </a:r>
          </a:p>
          <a:p>
            <a:r>
              <a:rPr lang="nl-BE" dirty="0" smtClean="0"/>
              <a:t>Sterke medicalisering in ons land </a:t>
            </a:r>
            <a:r>
              <a:rPr lang="nl-BE" smtClean="0"/>
              <a:t>maar basiszorg</a:t>
            </a:r>
            <a:endParaRPr lang="nl-BE" dirty="0" smtClean="0"/>
          </a:p>
          <a:p>
            <a:r>
              <a:rPr lang="nl-BE" dirty="0" smtClean="0"/>
              <a:t>Thuis bevallen is geen echte optie</a:t>
            </a:r>
          </a:p>
          <a:p>
            <a:r>
              <a:rPr lang="nl-BE" dirty="0" smtClean="0"/>
              <a:t>De facto reeds een soort ambulant bevallen of in kortverblijf</a:t>
            </a:r>
          </a:p>
          <a:p>
            <a:r>
              <a:rPr lang="nl-BE" dirty="0" smtClean="0"/>
              <a:t>De rol van de vroedvrouw neemt toe</a:t>
            </a:r>
          </a:p>
          <a:p>
            <a:r>
              <a:rPr lang="nl-BE" dirty="0" smtClean="0"/>
              <a:t>Grote steden versus kleine steden</a:t>
            </a:r>
          </a:p>
          <a:p>
            <a:r>
              <a:rPr lang="nl-BE" dirty="0" smtClean="0"/>
              <a:t>Toegankelijkheid</a:t>
            </a:r>
          </a:p>
          <a:p>
            <a:endParaRPr lang="x-none"/>
          </a:p>
        </p:txBody>
      </p:sp>
    </p:spTree>
    <p:extLst>
      <p:ext uri="{BB962C8B-B14F-4D97-AF65-F5344CB8AC3E}">
        <p14:creationId xmlns:p14="http://schemas.microsoft.com/office/powerpoint/2010/main" xmlns="" val="108743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32F9A-CD97-4E8D-B331-8BF3D857B1AD}"/>
              </a:ext>
            </a:extLst>
          </p:cNvPr>
          <p:cNvSpPr>
            <a:spLocks noGrp="1"/>
          </p:cNvSpPr>
          <p:nvPr>
            <p:ph type="title"/>
          </p:nvPr>
        </p:nvSpPr>
        <p:spPr/>
        <p:txBody>
          <a:bodyPr/>
          <a:lstStyle/>
          <a:p>
            <a:r>
              <a:rPr lang="nl-BE" dirty="0" smtClean="0"/>
              <a:t>Materniteit</a:t>
            </a:r>
            <a:endParaRPr lang="x-none" dirty="0"/>
          </a:p>
        </p:txBody>
      </p:sp>
      <p:sp>
        <p:nvSpPr>
          <p:cNvPr id="3" name="Content Placeholder 2">
            <a:extLst>
              <a:ext uri="{FF2B5EF4-FFF2-40B4-BE49-F238E27FC236}">
                <a16:creationId xmlns:a16="http://schemas.microsoft.com/office/drawing/2014/main" xmlns="" id="{564C030B-5BD5-4391-8CE3-3C6B65C4701C}"/>
              </a:ext>
            </a:extLst>
          </p:cNvPr>
          <p:cNvSpPr>
            <a:spLocks noGrp="1"/>
          </p:cNvSpPr>
          <p:nvPr>
            <p:ph idx="1"/>
          </p:nvPr>
        </p:nvSpPr>
        <p:spPr/>
        <p:txBody>
          <a:bodyPr/>
          <a:lstStyle/>
          <a:p>
            <a:r>
              <a:rPr lang="nl-BE" dirty="0" smtClean="0"/>
              <a:t>Sociale belasting gynaecologen (4-5)</a:t>
            </a:r>
          </a:p>
          <a:p>
            <a:r>
              <a:rPr lang="nl-BE" dirty="0" smtClean="0"/>
              <a:t>Kern van het debat wie doet wat in een degelijk </a:t>
            </a:r>
            <a:r>
              <a:rPr lang="nl-BE" dirty="0" err="1" smtClean="0"/>
              <a:t>zorgpad</a:t>
            </a:r>
            <a:r>
              <a:rPr lang="nl-BE" dirty="0" smtClean="0"/>
              <a:t> voor zwangere moeders:</a:t>
            </a:r>
          </a:p>
          <a:p>
            <a:pPr marL="0" indent="0">
              <a:buNone/>
            </a:pPr>
            <a:r>
              <a:rPr lang="nl-BE" dirty="0" smtClean="0"/>
              <a:t>    - GVO</a:t>
            </a:r>
          </a:p>
          <a:p>
            <a:pPr marL="0" indent="0">
              <a:buNone/>
            </a:pPr>
            <a:r>
              <a:rPr lang="nl-BE" dirty="0"/>
              <a:t> </a:t>
            </a:r>
            <a:r>
              <a:rPr lang="nl-BE" dirty="0" smtClean="0"/>
              <a:t>   - prenatale</a:t>
            </a:r>
          </a:p>
          <a:p>
            <a:pPr marL="0" indent="0">
              <a:buNone/>
            </a:pPr>
            <a:r>
              <a:rPr lang="nl-BE" dirty="0"/>
              <a:t> </a:t>
            </a:r>
            <a:r>
              <a:rPr lang="nl-BE" dirty="0" smtClean="0"/>
              <a:t>   - de bevalling zelf ( probleem neonatale zorg)</a:t>
            </a:r>
          </a:p>
          <a:p>
            <a:pPr marL="0" indent="0">
              <a:buNone/>
            </a:pPr>
            <a:r>
              <a:rPr lang="nl-BE" dirty="0"/>
              <a:t> </a:t>
            </a:r>
            <a:r>
              <a:rPr lang="nl-BE" dirty="0" smtClean="0"/>
              <a:t>   - postnatale zorg</a:t>
            </a:r>
            <a:endParaRPr lang="x-none"/>
          </a:p>
        </p:txBody>
      </p:sp>
    </p:spTree>
    <p:extLst>
      <p:ext uri="{BB962C8B-B14F-4D97-AF65-F5344CB8AC3E}">
        <p14:creationId xmlns:p14="http://schemas.microsoft.com/office/powerpoint/2010/main" xmlns="" val="3612175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9066" y="1123950"/>
            <a:ext cx="8105775" cy="162560"/>
          </a:xfrm>
          <a:prstGeom prst="rect">
            <a:avLst/>
          </a:prstGeom>
        </p:spPr>
        <p:txBody>
          <a:bodyPr vert="horz" wrap="square" lIns="0" tIns="12700" rIns="0" bIns="0" rtlCol="0">
            <a:spAutoFit/>
          </a:bodyPr>
          <a:lstStyle/>
          <a:p>
            <a:pPr marL="12700" fontAlgn="auto">
              <a:spcBef>
                <a:spcPts val="100"/>
              </a:spcBef>
              <a:spcAft>
                <a:spcPts val="0"/>
              </a:spcAft>
            </a:pPr>
            <a:r>
              <a:rPr sz="900" spc="-5" dirty="0">
                <a:solidFill>
                  <a:srgbClr val="39B8BD"/>
                </a:solidFill>
                <a:latin typeface="Calibri"/>
                <a:cs typeface="Calibri"/>
              </a:rPr>
              <a:t>//////////////////////////////////////////////////////////////////////////////////////////////////////////////////////////////////////////////////////////////////////////////////////</a:t>
            </a:r>
            <a:endParaRPr sz="900">
              <a:solidFill>
                <a:prstClr val="black"/>
              </a:solidFill>
              <a:latin typeface="Calibri"/>
              <a:cs typeface="Calibri"/>
            </a:endParaRPr>
          </a:p>
        </p:txBody>
      </p:sp>
      <p:sp>
        <p:nvSpPr>
          <p:cNvPr id="3" name="object 3"/>
          <p:cNvSpPr/>
          <p:nvPr/>
        </p:nvSpPr>
        <p:spPr>
          <a:xfrm>
            <a:off x="8612123" y="435863"/>
            <a:ext cx="167640" cy="379730"/>
          </a:xfrm>
          <a:custGeom>
            <a:avLst/>
            <a:gdLst/>
            <a:ahLst/>
            <a:cxnLst/>
            <a:rect l="l" t="t" r="r" b="b"/>
            <a:pathLst>
              <a:path w="167640" h="379730">
                <a:moveTo>
                  <a:pt x="1016" y="0"/>
                </a:moveTo>
                <a:lnTo>
                  <a:pt x="0" y="0"/>
                </a:lnTo>
                <a:lnTo>
                  <a:pt x="0" y="381"/>
                </a:lnTo>
                <a:lnTo>
                  <a:pt x="380" y="635"/>
                </a:lnTo>
                <a:lnTo>
                  <a:pt x="1016" y="2032"/>
                </a:lnTo>
                <a:lnTo>
                  <a:pt x="1270" y="3937"/>
                </a:lnTo>
                <a:lnTo>
                  <a:pt x="2667" y="7620"/>
                </a:lnTo>
                <a:lnTo>
                  <a:pt x="3301" y="11175"/>
                </a:lnTo>
                <a:lnTo>
                  <a:pt x="4952" y="16763"/>
                </a:lnTo>
                <a:lnTo>
                  <a:pt x="6603" y="23368"/>
                </a:lnTo>
                <a:lnTo>
                  <a:pt x="8890" y="31369"/>
                </a:lnTo>
                <a:lnTo>
                  <a:pt x="11556" y="41528"/>
                </a:lnTo>
                <a:lnTo>
                  <a:pt x="13843" y="53466"/>
                </a:lnTo>
                <a:lnTo>
                  <a:pt x="16891" y="66928"/>
                </a:lnTo>
                <a:lnTo>
                  <a:pt x="20827" y="82803"/>
                </a:lnTo>
                <a:lnTo>
                  <a:pt x="24383" y="100837"/>
                </a:lnTo>
                <a:lnTo>
                  <a:pt x="28701" y="121665"/>
                </a:lnTo>
                <a:lnTo>
                  <a:pt x="29132" y="124587"/>
                </a:lnTo>
                <a:lnTo>
                  <a:pt x="29972" y="128905"/>
                </a:lnTo>
                <a:lnTo>
                  <a:pt x="31369" y="135127"/>
                </a:lnTo>
                <a:lnTo>
                  <a:pt x="33020" y="142748"/>
                </a:lnTo>
                <a:lnTo>
                  <a:pt x="34671" y="151637"/>
                </a:lnTo>
                <a:lnTo>
                  <a:pt x="36322" y="159893"/>
                </a:lnTo>
                <a:lnTo>
                  <a:pt x="37973" y="168783"/>
                </a:lnTo>
                <a:lnTo>
                  <a:pt x="40258" y="176657"/>
                </a:lnTo>
                <a:lnTo>
                  <a:pt x="42291" y="184023"/>
                </a:lnTo>
                <a:lnTo>
                  <a:pt x="43942" y="189864"/>
                </a:lnTo>
                <a:lnTo>
                  <a:pt x="45593" y="194818"/>
                </a:lnTo>
                <a:lnTo>
                  <a:pt x="48132" y="201168"/>
                </a:lnTo>
                <a:lnTo>
                  <a:pt x="50546" y="208025"/>
                </a:lnTo>
                <a:lnTo>
                  <a:pt x="52450" y="212978"/>
                </a:lnTo>
                <a:lnTo>
                  <a:pt x="56769" y="221614"/>
                </a:lnTo>
                <a:lnTo>
                  <a:pt x="62737" y="230759"/>
                </a:lnTo>
                <a:lnTo>
                  <a:pt x="68579" y="241046"/>
                </a:lnTo>
                <a:lnTo>
                  <a:pt x="80899" y="285241"/>
                </a:lnTo>
                <a:lnTo>
                  <a:pt x="81533" y="295783"/>
                </a:lnTo>
                <a:lnTo>
                  <a:pt x="82550" y="305308"/>
                </a:lnTo>
                <a:lnTo>
                  <a:pt x="82595" y="308610"/>
                </a:lnTo>
                <a:lnTo>
                  <a:pt x="82803" y="311531"/>
                </a:lnTo>
                <a:lnTo>
                  <a:pt x="83820" y="316230"/>
                </a:lnTo>
                <a:lnTo>
                  <a:pt x="84454" y="320421"/>
                </a:lnTo>
                <a:lnTo>
                  <a:pt x="109220" y="353440"/>
                </a:lnTo>
                <a:lnTo>
                  <a:pt x="146176" y="375793"/>
                </a:lnTo>
                <a:lnTo>
                  <a:pt x="167640" y="379475"/>
                </a:lnTo>
                <a:lnTo>
                  <a:pt x="167640" y="347472"/>
                </a:lnTo>
                <a:lnTo>
                  <a:pt x="155701" y="347218"/>
                </a:lnTo>
                <a:lnTo>
                  <a:pt x="144272" y="345566"/>
                </a:lnTo>
                <a:lnTo>
                  <a:pt x="106299" y="332613"/>
                </a:lnTo>
                <a:lnTo>
                  <a:pt x="89789" y="323088"/>
                </a:lnTo>
                <a:lnTo>
                  <a:pt x="89861" y="320421"/>
                </a:lnTo>
                <a:lnTo>
                  <a:pt x="90043" y="317881"/>
                </a:lnTo>
                <a:lnTo>
                  <a:pt x="91058" y="313816"/>
                </a:lnTo>
                <a:lnTo>
                  <a:pt x="91694" y="308610"/>
                </a:lnTo>
                <a:lnTo>
                  <a:pt x="118491" y="275971"/>
                </a:lnTo>
                <a:lnTo>
                  <a:pt x="126365" y="274320"/>
                </a:lnTo>
                <a:lnTo>
                  <a:pt x="167640" y="274320"/>
                </a:lnTo>
                <a:lnTo>
                  <a:pt x="167640" y="260731"/>
                </a:lnTo>
                <a:lnTo>
                  <a:pt x="116840" y="260731"/>
                </a:lnTo>
                <a:lnTo>
                  <a:pt x="109854" y="259461"/>
                </a:lnTo>
                <a:lnTo>
                  <a:pt x="84454" y="230505"/>
                </a:lnTo>
                <a:lnTo>
                  <a:pt x="81152" y="218948"/>
                </a:lnTo>
                <a:lnTo>
                  <a:pt x="76580" y="208407"/>
                </a:lnTo>
                <a:lnTo>
                  <a:pt x="70993" y="198500"/>
                </a:lnTo>
                <a:lnTo>
                  <a:pt x="66040" y="188213"/>
                </a:lnTo>
                <a:lnTo>
                  <a:pt x="61086" y="178053"/>
                </a:lnTo>
                <a:lnTo>
                  <a:pt x="57403" y="167132"/>
                </a:lnTo>
                <a:lnTo>
                  <a:pt x="52831" y="145669"/>
                </a:lnTo>
                <a:lnTo>
                  <a:pt x="48066" y="124333"/>
                </a:lnTo>
                <a:lnTo>
                  <a:pt x="42545" y="103250"/>
                </a:lnTo>
                <a:lnTo>
                  <a:pt x="37592" y="82803"/>
                </a:lnTo>
                <a:lnTo>
                  <a:pt x="35686" y="74802"/>
                </a:lnTo>
                <a:lnTo>
                  <a:pt x="30352" y="57023"/>
                </a:lnTo>
                <a:lnTo>
                  <a:pt x="27431" y="48768"/>
                </a:lnTo>
                <a:lnTo>
                  <a:pt x="24383" y="41148"/>
                </a:lnTo>
                <a:lnTo>
                  <a:pt x="20447" y="30352"/>
                </a:lnTo>
                <a:lnTo>
                  <a:pt x="16509" y="21462"/>
                </a:lnTo>
                <a:lnTo>
                  <a:pt x="12573" y="14477"/>
                </a:lnTo>
                <a:lnTo>
                  <a:pt x="7239" y="5334"/>
                </a:lnTo>
                <a:lnTo>
                  <a:pt x="4572" y="2921"/>
                </a:lnTo>
                <a:lnTo>
                  <a:pt x="2921" y="1015"/>
                </a:lnTo>
                <a:lnTo>
                  <a:pt x="1650" y="381"/>
                </a:lnTo>
                <a:lnTo>
                  <a:pt x="1016" y="0"/>
                </a:lnTo>
                <a:close/>
              </a:path>
              <a:path w="167640" h="379730">
                <a:moveTo>
                  <a:pt x="167640" y="274320"/>
                </a:moveTo>
                <a:lnTo>
                  <a:pt x="135635" y="274320"/>
                </a:lnTo>
                <a:lnTo>
                  <a:pt x="143509" y="274574"/>
                </a:lnTo>
                <a:lnTo>
                  <a:pt x="150495" y="275971"/>
                </a:lnTo>
                <a:lnTo>
                  <a:pt x="156464" y="276987"/>
                </a:lnTo>
                <a:lnTo>
                  <a:pt x="162305" y="277875"/>
                </a:lnTo>
                <a:lnTo>
                  <a:pt x="167640" y="278257"/>
                </a:lnTo>
                <a:lnTo>
                  <a:pt x="167640" y="274320"/>
                </a:lnTo>
                <a:close/>
              </a:path>
              <a:path w="167640" h="379730">
                <a:moveTo>
                  <a:pt x="118745" y="165226"/>
                </a:moveTo>
                <a:lnTo>
                  <a:pt x="115824" y="165481"/>
                </a:lnTo>
                <a:lnTo>
                  <a:pt x="112902" y="167766"/>
                </a:lnTo>
                <a:lnTo>
                  <a:pt x="112141" y="171450"/>
                </a:lnTo>
                <a:lnTo>
                  <a:pt x="112141" y="175006"/>
                </a:lnTo>
                <a:lnTo>
                  <a:pt x="113792" y="179324"/>
                </a:lnTo>
                <a:lnTo>
                  <a:pt x="115824" y="183641"/>
                </a:lnTo>
                <a:lnTo>
                  <a:pt x="118745" y="187325"/>
                </a:lnTo>
                <a:lnTo>
                  <a:pt x="121793" y="191262"/>
                </a:lnTo>
                <a:lnTo>
                  <a:pt x="124714" y="194183"/>
                </a:lnTo>
                <a:lnTo>
                  <a:pt x="127380" y="195834"/>
                </a:lnTo>
                <a:lnTo>
                  <a:pt x="132333" y="198755"/>
                </a:lnTo>
                <a:lnTo>
                  <a:pt x="136905" y="200787"/>
                </a:lnTo>
                <a:lnTo>
                  <a:pt x="140970" y="203073"/>
                </a:lnTo>
                <a:lnTo>
                  <a:pt x="157352" y="224789"/>
                </a:lnTo>
                <a:lnTo>
                  <a:pt x="157352" y="231394"/>
                </a:lnTo>
                <a:lnTo>
                  <a:pt x="124459" y="260096"/>
                </a:lnTo>
                <a:lnTo>
                  <a:pt x="116840" y="260731"/>
                </a:lnTo>
                <a:lnTo>
                  <a:pt x="167640" y="260731"/>
                </a:lnTo>
                <a:lnTo>
                  <a:pt x="167640" y="176402"/>
                </a:lnTo>
                <a:lnTo>
                  <a:pt x="166614" y="175768"/>
                </a:lnTo>
                <a:lnTo>
                  <a:pt x="136905" y="175768"/>
                </a:lnTo>
                <a:lnTo>
                  <a:pt x="133350" y="174371"/>
                </a:lnTo>
                <a:lnTo>
                  <a:pt x="129412" y="172085"/>
                </a:lnTo>
                <a:lnTo>
                  <a:pt x="125729" y="169163"/>
                </a:lnTo>
                <a:lnTo>
                  <a:pt x="122047" y="166877"/>
                </a:lnTo>
                <a:lnTo>
                  <a:pt x="118745" y="165226"/>
                </a:lnTo>
                <a:close/>
              </a:path>
              <a:path w="167640" h="379730">
                <a:moveTo>
                  <a:pt x="157733" y="171450"/>
                </a:moveTo>
                <a:lnTo>
                  <a:pt x="153416" y="171450"/>
                </a:lnTo>
                <a:lnTo>
                  <a:pt x="150114" y="172085"/>
                </a:lnTo>
                <a:lnTo>
                  <a:pt x="146811" y="173100"/>
                </a:lnTo>
                <a:lnTo>
                  <a:pt x="143509" y="174371"/>
                </a:lnTo>
                <a:lnTo>
                  <a:pt x="139953" y="175006"/>
                </a:lnTo>
                <a:lnTo>
                  <a:pt x="136905" y="175768"/>
                </a:lnTo>
                <a:lnTo>
                  <a:pt x="166614" y="175768"/>
                </a:lnTo>
                <a:lnTo>
                  <a:pt x="162305" y="173100"/>
                </a:lnTo>
                <a:lnTo>
                  <a:pt x="157733" y="171450"/>
                </a:lnTo>
                <a:close/>
              </a:path>
            </a:pathLst>
          </a:custGeom>
          <a:solidFill>
            <a:srgbClr val="137078"/>
          </a:solid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4" name="object 4"/>
          <p:cNvSpPr/>
          <p:nvPr/>
        </p:nvSpPr>
        <p:spPr>
          <a:xfrm>
            <a:off x="8519159" y="397763"/>
            <a:ext cx="213266" cy="402336"/>
          </a:xfrm>
          <a:prstGeom prst="rect">
            <a:avLst/>
          </a:prstGeom>
          <a:blipFill>
            <a:blip r:embed="rId2"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Calibri"/>
              <a:cs typeface="+mn-cs"/>
            </a:endParaRPr>
          </a:p>
        </p:txBody>
      </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0" dirty="0"/>
              <a:t>VALORISATIE </a:t>
            </a:r>
            <a:r>
              <a:rPr spc="-45" dirty="0"/>
              <a:t>VAN</a:t>
            </a:r>
            <a:r>
              <a:rPr spc="60" dirty="0"/>
              <a:t> </a:t>
            </a:r>
            <a:r>
              <a:rPr spc="-10" dirty="0"/>
              <a:t>BASIS-SPECIALISTISCHE</a:t>
            </a:r>
          </a:p>
          <a:p>
            <a:pPr marL="12700">
              <a:lnSpc>
                <a:spcPct val="100000"/>
              </a:lnSpc>
              <a:spcBef>
                <a:spcPts val="5"/>
              </a:spcBef>
            </a:pPr>
            <a:r>
              <a:rPr spc="-15" dirty="0"/>
              <a:t>ZORGOPDRACHTEN</a:t>
            </a:r>
          </a:p>
        </p:txBody>
      </p:sp>
      <p:sp>
        <p:nvSpPr>
          <p:cNvPr id="6" name="object 6"/>
          <p:cNvSpPr txBox="1"/>
          <p:nvPr/>
        </p:nvSpPr>
        <p:spPr>
          <a:xfrm>
            <a:off x="707542" y="1394841"/>
            <a:ext cx="8075295" cy="4802505"/>
          </a:xfrm>
          <a:prstGeom prst="rect">
            <a:avLst/>
          </a:prstGeom>
        </p:spPr>
        <p:txBody>
          <a:bodyPr vert="horz" wrap="square" lIns="0" tIns="78740" rIns="0" bIns="0" rtlCol="0">
            <a:spAutoFit/>
          </a:bodyPr>
          <a:lstStyle/>
          <a:p>
            <a:pPr marL="281940" marR="1538605" indent="-269875" fontAlgn="auto">
              <a:lnSpc>
                <a:spcPct val="80000"/>
              </a:lnSpc>
              <a:spcBef>
                <a:spcPts val="620"/>
              </a:spcBef>
              <a:spcAft>
                <a:spcPts val="0"/>
              </a:spcAft>
              <a:tabLst>
                <a:tab pos="281940" algn="l"/>
              </a:tabLst>
            </a:pPr>
            <a:r>
              <a:rPr sz="2200" spc="-5" dirty="0">
                <a:solidFill>
                  <a:srgbClr val="39B8BD"/>
                </a:solidFill>
                <a:latin typeface="Calibri"/>
                <a:cs typeface="Calibri"/>
              </a:rPr>
              <a:t>&gt;	</a:t>
            </a:r>
            <a:r>
              <a:rPr sz="2200" spc="-10" dirty="0">
                <a:solidFill>
                  <a:srgbClr val="2E2E2E"/>
                </a:solidFill>
                <a:latin typeface="Calibri"/>
                <a:cs typeface="Calibri"/>
              </a:rPr>
              <a:t>Basis-specialistische </a:t>
            </a:r>
            <a:r>
              <a:rPr sz="2200" spc="-20" dirty="0">
                <a:solidFill>
                  <a:srgbClr val="2E2E2E"/>
                </a:solidFill>
                <a:latin typeface="Calibri"/>
                <a:cs typeface="Calibri"/>
              </a:rPr>
              <a:t>zorg: </a:t>
            </a:r>
            <a:r>
              <a:rPr sz="2200" spc="-10" dirty="0">
                <a:solidFill>
                  <a:srgbClr val="2E2E2E"/>
                </a:solidFill>
                <a:latin typeface="Calibri"/>
                <a:cs typeface="Calibri"/>
              </a:rPr>
              <a:t>creëren </a:t>
            </a:r>
            <a:r>
              <a:rPr sz="2200" spc="-15" dirty="0">
                <a:solidFill>
                  <a:srgbClr val="2E2E2E"/>
                </a:solidFill>
                <a:latin typeface="Calibri"/>
                <a:cs typeface="Calibri"/>
              </a:rPr>
              <a:t>van </a:t>
            </a:r>
            <a:r>
              <a:rPr sz="2200" spc="-5" dirty="0">
                <a:solidFill>
                  <a:srgbClr val="2E2E2E"/>
                </a:solidFill>
                <a:latin typeface="Calibri"/>
                <a:cs typeface="Calibri"/>
              </a:rPr>
              <a:t>voldoende </a:t>
            </a:r>
            <a:r>
              <a:rPr sz="2200" spc="-15" dirty="0">
                <a:solidFill>
                  <a:srgbClr val="2E2E2E"/>
                </a:solidFill>
                <a:latin typeface="Calibri"/>
                <a:cs typeface="Calibri"/>
              </a:rPr>
              <a:t>hecht  zorgcontinuüm</a:t>
            </a:r>
            <a:endParaRPr sz="2200" dirty="0">
              <a:solidFill>
                <a:prstClr val="black"/>
              </a:solidFill>
              <a:latin typeface="Calibri"/>
              <a:cs typeface="Calibri"/>
            </a:endParaRPr>
          </a:p>
          <a:p>
            <a:pPr marL="553720" indent="-271780" fontAlgn="auto">
              <a:spcBef>
                <a:spcPts val="15"/>
              </a:spcBef>
              <a:spcAft>
                <a:spcPts val="0"/>
              </a:spcAft>
              <a:buClr>
                <a:srgbClr val="39B8BD"/>
              </a:buClr>
              <a:buFont typeface="Arial"/>
              <a:buChar char="•"/>
              <a:tabLst>
                <a:tab pos="553085" algn="l"/>
                <a:tab pos="553720" algn="l"/>
              </a:tabLst>
            </a:pPr>
            <a:r>
              <a:rPr sz="1900" spc="-15" dirty="0">
                <a:solidFill>
                  <a:srgbClr val="2E2E2E"/>
                </a:solidFill>
                <a:latin typeface="Calibri"/>
                <a:cs typeface="Calibri"/>
              </a:rPr>
              <a:t>ondersteunen</a:t>
            </a:r>
            <a:r>
              <a:rPr sz="1900" spc="10" dirty="0">
                <a:solidFill>
                  <a:srgbClr val="2E2E2E"/>
                </a:solidFill>
                <a:latin typeface="Calibri"/>
                <a:cs typeface="Calibri"/>
              </a:rPr>
              <a:t> </a:t>
            </a:r>
            <a:r>
              <a:rPr sz="1900" spc="-10" dirty="0">
                <a:solidFill>
                  <a:srgbClr val="2E2E2E"/>
                </a:solidFill>
                <a:latin typeface="Calibri"/>
                <a:cs typeface="Calibri"/>
              </a:rPr>
              <a:t>eerstelijnsactoren</a:t>
            </a:r>
            <a:endParaRPr sz="1900" dirty="0">
              <a:solidFill>
                <a:prstClr val="black"/>
              </a:solidFill>
              <a:latin typeface="Calibri"/>
              <a:cs typeface="Calibri"/>
            </a:endParaRPr>
          </a:p>
          <a:p>
            <a:pPr marL="553720" indent="-271780" fontAlgn="auto">
              <a:spcBef>
                <a:spcPts val="0"/>
              </a:spcBef>
              <a:spcAft>
                <a:spcPts val="0"/>
              </a:spcAft>
              <a:buClr>
                <a:srgbClr val="39B8BD"/>
              </a:buClr>
              <a:buFont typeface="Arial"/>
              <a:buChar char="•"/>
              <a:tabLst>
                <a:tab pos="553085" algn="l"/>
                <a:tab pos="553720" algn="l"/>
              </a:tabLst>
            </a:pPr>
            <a:r>
              <a:rPr sz="1900" spc="-10" dirty="0">
                <a:solidFill>
                  <a:srgbClr val="2E2E2E"/>
                </a:solidFill>
                <a:latin typeface="Calibri"/>
                <a:cs typeface="Calibri"/>
              </a:rPr>
              <a:t>gestructureerde </a:t>
            </a:r>
            <a:r>
              <a:rPr sz="1900" spc="-5" dirty="0">
                <a:solidFill>
                  <a:srgbClr val="2E2E2E"/>
                </a:solidFill>
                <a:latin typeface="Calibri"/>
                <a:cs typeface="Calibri"/>
              </a:rPr>
              <a:t>samenwerking </a:t>
            </a:r>
            <a:r>
              <a:rPr sz="1900" spc="-10" dirty="0">
                <a:solidFill>
                  <a:srgbClr val="2E2E2E"/>
                </a:solidFill>
                <a:latin typeface="Calibri"/>
                <a:cs typeface="Calibri"/>
              </a:rPr>
              <a:t>met </a:t>
            </a:r>
            <a:r>
              <a:rPr sz="1900" spc="-5" dirty="0">
                <a:solidFill>
                  <a:srgbClr val="2E2E2E"/>
                </a:solidFill>
                <a:latin typeface="Calibri"/>
                <a:cs typeface="Calibri"/>
              </a:rPr>
              <a:t>meer </a:t>
            </a:r>
            <a:r>
              <a:rPr sz="1900" spc="-10" dirty="0">
                <a:solidFill>
                  <a:srgbClr val="2E2E2E"/>
                </a:solidFill>
                <a:latin typeface="Calibri"/>
                <a:cs typeface="Calibri"/>
              </a:rPr>
              <a:t>gespecialiseerde</a:t>
            </a:r>
            <a:r>
              <a:rPr sz="1900" spc="80" dirty="0">
                <a:solidFill>
                  <a:srgbClr val="2E2E2E"/>
                </a:solidFill>
                <a:latin typeface="Calibri"/>
                <a:cs typeface="Calibri"/>
              </a:rPr>
              <a:t> </a:t>
            </a:r>
            <a:r>
              <a:rPr sz="1900" spc="-15" dirty="0">
                <a:solidFill>
                  <a:srgbClr val="2E2E2E"/>
                </a:solidFill>
                <a:latin typeface="Calibri"/>
                <a:cs typeface="Calibri"/>
              </a:rPr>
              <a:t>centra</a:t>
            </a:r>
            <a:endParaRPr sz="1900" dirty="0">
              <a:solidFill>
                <a:prstClr val="black"/>
              </a:solidFill>
              <a:latin typeface="Calibri"/>
              <a:cs typeface="Calibri"/>
            </a:endParaRPr>
          </a:p>
          <a:p>
            <a:pPr fontAlgn="auto">
              <a:spcBef>
                <a:spcPts val="20"/>
              </a:spcBef>
              <a:spcAft>
                <a:spcPts val="0"/>
              </a:spcAft>
              <a:buClr>
                <a:srgbClr val="39B8BD"/>
              </a:buClr>
              <a:buFont typeface="Arial"/>
              <a:buChar char="•"/>
            </a:pPr>
            <a:endParaRPr sz="2400" dirty="0">
              <a:solidFill>
                <a:prstClr val="black"/>
              </a:solidFill>
              <a:latin typeface="Times New Roman"/>
              <a:cs typeface="Times New Roman"/>
            </a:endParaRPr>
          </a:p>
          <a:p>
            <a:pPr marL="281940" marR="5080" indent="-269875" fontAlgn="auto">
              <a:lnSpc>
                <a:spcPts val="2110"/>
              </a:lnSpc>
              <a:spcBef>
                <a:spcPts val="5"/>
              </a:spcBef>
              <a:spcAft>
                <a:spcPts val="0"/>
              </a:spcAft>
              <a:tabLst>
                <a:tab pos="281940" algn="l"/>
              </a:tabLst>
            </a:pPr>
            <a:r>
              <a:rPr sz="2200" spc="-5" dirty="0">
                <a:solidFill>
                  <a:srgbClr val="39B8BD"/>
                </a:solidFill>
                <a:latin typeface="Calibri"/>
                <a:cs typeface="Calibri"/>
              </a:rPr>
              <a:t>&gt;	</a:t>
            </a:r>
            <a:r>
              <a:rPr sz="2200" spc="-5" dirty="0">
                <a:solidFill>
                  <a:srgbClr val="2E2E2E"/>
                </a:solidFill>
                <a:latin typeface="Calibri"/>
                <a:cs typeface="Calibri"/>
              </a:rPr>
              <a:t>4 Vlaamse </a:t>
            </a:r>
            <a:r>
              <a:rPr sz="2200" spc="-10" dirty="0">
                <a:solidFill>
                  <a:srgbClr val="2E2E2E"/>
                </a:solidFill>
                <a:latin typeface="Calibri"/>
                <a:cs typeface="Calibri"/>
              </a:rPr>
              <a:t>werkgroepen </a:t>
            </a:r>
            <a:r>
              <a:rPr sz="2200" spc="-5" dirty="0">
                <a:solidFill>
                  <a:srgbClr val="2E2E2E"/>
                </a:solidFill>
                <a:latin typeface="Calibri"/>
                <a:cs typeface="Calibri"/>
              </a:rPr>
              <a:t>in 2017: </a:t>
            </a:r>
            <a:r>
              <a:rPr sz="2200" spc="-10" dirty="0">
                <a:solidFill>
                  <a:srgbClr val="2E2E2E"/>
                </a:solidFill>
                <a:latin typeface="Calibri"/>
                <a:cs typeface="Calibri"/>
              </a:rPr>
              <a:t>eindnota </a:t>
            </a:r>
            <a:r>
              <a:rPr sz="2200" spc="-15" dirty="0">
                <a:solidFill>
                  <a:srgbClr val="2E2E2E"/>
                </a:solidFill>
                <a:latin typeface="Calibri"/>
                <a:cs typeface="Calibri"/>
              </a:rPr>
              <a:t>het standpunt van </a:t>
            </a:r>
            <a:r>
              <a:rPr sz="2200" spc="-10" dirty="0">
                <a:solidFill>
                  <a:srgbClr val="2E2E2E"/>
                </a:solidFill>
                <a:latin typeface="Calibri"/>
                <a:cs typeface="Calibri"/>
              </a:rPr>
              <a:t>de  </a:t>
            </a:r>
            <a:r>
              <a:rPr sz="2200" spc="-20" dirty="0">
                <a:solidFill>
                  <a:srgbClr val="2E2E2E"/>
                </a:solidFill>
                <a:latin typeface="Calibri"/>
                <a:cs typeface="Calibri"/>
              </a:rPr>
              <a:t>ziekenhuizen </a:t>
            </a:r>
            <a:r>
              <a:rPr sz="2200" spc="-10" dirty="0">
                <a:solidFill>
                  <a:srgbClr val="2E2E2E"/>
                </a:solidFill>
                <a:latin typeface="Calibri"/>
                <a:cs typeface="Calibri"/>
              </a:rPr>
              <a:t>met </a:t>
            </a:r>
            <a:r>
              <a:rPr sz="2200" spc="-15" dirty="0">
                <a:solidFill>
                  <a:srgbClr val="2E2E2E"/>
                </a:solidFill>
                <a:latin typeface="Calibri"/>
                <a:cs typeface="Calibri"/>
              </a:rPr>
              <a:t>hoofdopdracht </a:t>
            </a:r>
            <a:r>
              <a:rPr sz="2200" spc="-5" dirty="0">
                <a:solidFill>
                  <a:srgbClr val="2E2E2E"/>
                </a:solidFill>
                <a:latin typeface="Calibri"/>
                <a:cs typeface="Calibri"/>
              </a:rPr>
              <a:t>in </a:t>
            </a:r>
            <a:r>
              <a:rPr sz="2200" spc="-10" dirty="0">
                <a:solidFill>
                  <a:srgbClr val="2E2E2E"/>
                </a:solidFill>
                <a:latin typeface="Calibri"/>
                <a:cs typeface="Calibri"/>
              </a:rPr>
              <a:t>basis-specialistische </a:t>
            </a:r>
            <a:r>
              <a:rPr sz="2200" spc="-15" dirty="0">
                <a:solidFill>
                  <a:srgbClr val="2E2E2E"/>
                </a:solidFill>
                <a:latin typeface="Calibri"/>
                <a:cs typeface="Calibri"/>
              </a:rPr>
              <a:t>zorg, </a:t>
            </a:r>
            <a:r>
              <a:rPr sz="2200" spc="-10" dirty="0">
                <a:solidFill>
                  <a:srgbClr val="2E2E2E"/>
                </a:solidFill>
                <a:latin typeface="Calibri"/>
                <a:cs typeface="Calibri"/>
              </a:rPr>
              <a:t>nadien  geconsolideerd </a:t>
            </a:r>
            <a:r>
              <a:rPr sz="2200" spc="-5" dirty="0">
                <a:solidFill>
                  <a:srgbClr val="2E2E2E"/>
                </a:solidFill>
                <a:latin typeface="Calibri"/>
                <a:cs typeface="Calibri"/>
              </a:rPr>
              <a:t>door </a:t>
            </a:r>
            <a:r>
              <a:rPr sz="2200" spc="-10" dirty="0">
                <a:solidFill>
                  <a:srgbClr val="2E2E2E"/>
                </a:solidFill>
                <a:latin typeface="Calibri"/>
                <a:cs typeface="Calibri"/>
              </a:rPr>
              <a:t>alle </a:t>
            </a:r>
            <a:r>
              <a:rPr sz="2200" spc="-20" dirty="0">
                <a:solidFill>
                  <a:srgbClr val="2E2E2E"/>
                </a:solidFill>
                <a:latin typeface="Calibri"/>
                <a:cs typeface="Calibri"/>
              </a:rPr>
              <a:t>ziekenhuizen </a:t>
            </a:r>
            <a:r>
              <a:rPr sz="2200" spc="-5" dirty="0">
                <a:solidFill>
                  <a:srgbClr val="2E2E2E"/>
                </a:solidFill>
                <a:latin typeface="Calibri"/>
                <a:cs typeface="Calibri"/>
              </a:rPr>
              <a:t>via</a:t>
            </a:r>
            <a:r>
              <a:rPr sz="2200" spc="60" dirty="0">
                <a:solidFill>
                  <a:srgbClr val="2E2E2E"/>
                </a:solidFill>
                <a:latin typeface="Calibri"/>
                <a:cs typeface="Calibri"/>
              </a:rPr>
              <a:t> </a:t>
            </a:r>
            <a:r>
              <a:rPr sz="2200" spc="-15" dirty="0">
                <a:solidFill>
                  <a:srgbClr val="2E2E2E"/>
                </a:solidFill>
                <a:latin typeface="Calibri"/>
                <a:cs typeface="Calibri"/>
              </a:rPr>
              <a:t>Zorgnet</a:t>
            </a:r>
            <a:endParaRPr sz="2200" dirty="0">
              <a:solidFill>
                <a:prstClr val="black"/>
              </a:solidFill>
              <a:latin typeface="Calibri"/>
              <a:cs typeface="Calibri"/>
            </a:endParaRPr>
          </a:p>
          <a:p>
            <a:pPr fontAlgn="auto">
              <a:spcBef>
                <a:spcPts val="15"/>
              </a:spcBef>
              <a:spcAft>
                <a:spcPts val="0"/>
              </a:spcAft>
            </a:pPr>
            <a:endParaRPr sz="2300" dirty="0">
              <a:solidFill>
                <a:prstClr val="black"/>
              </a:solidFill>
              <a:latin typeface="Times New Roman"/>
              <a:cs typeface="Times New Roman"/>
            </a:endParaRPr>
          </a:p>
          <a:p>
            <a:pPr marL="12700" fontAlgn="auto">
              <a:spcBef>
                <a:spcPts val="0"/>
              </a:spcBef>
              <a:spcAft>
                <a:spcPts val="0"/>
              </a:spcAft>
              <a:tabLst>
                <a:tab pos="281940" algn="l"/>
              </a:tabLst>
            </a:pPr>
            <a:r>
              <a:rPr sz="2200" spc="-5" dirty="0">
                <a:solidFill>
                  <a:srgbClr val="39B8BD"/>
                </a:solidFill>
                <a:latin typeface="Calibri"/>
                <a:cs typeface="Calibri"/>
              </a:rPr>
              <a:t>&gt;	</a:t>
            </a:r>
            <a:r>
              <a:rPr sz="2200" spc="-25" dirty="0">
                <a:solidFill>
                  <a:srgbClr val="2E2E2E"/>
                </a:solidFill>
                <a:latin typeface="Calibri"/>
                <a:cs typeface="Calibri"/>
              </a:rPr>
              <a:t>Worden </a:t>
            </a:r>
            <a:r>
              <a:rPr sz="2200" spc="-15" dirty="0">
                <a:solidFill>
                  <a:srgbClr val="2E2E2E"/>
                </a:solidFill>
                <a:latin typeface="Calibri"/>
                <a:cs typeface="Calibri"/>
              </a:rPr>
              <a:t>verder </a:t>
            </a:r>
            <a:r>
              <a:rPr sz="2200" spc="-30" dirty="0">
                <a:solidFill>
                  <a:srgbClr val="2E2E2E"/>
                </a:solidFill>
                <a:latin typeface="Calibri"/>
                <a:cs typeface="Calibri"/>
              </a:rPr>
              <a:t>gezet </a:t>
            </a:r>
            <a:r>
              <a:rPr sz="2200" spc="-5" dirty="0">
                <a:solidFill>
                  <a:srgbClr val="2E2E2E"/>
                </a:solidFill>
                <a:latin typeface="Calibri"/>
                <a:cs typeface="Calibri"/>
              </a:rPr>
              <a:t>in </a:t>
            </a:r>
            <a:r>
              <a:rPr sz="2200" spc="-15" dirty="0">
                <a:solidFill>
                  <a:srgbClr val="2E2E2E"/>
                </a:solidFill>
                <a:latin typeface="Calibri"/>
                <a:cs typeface="Calibri"/>
              </a:rPr>
              <a:t>interfederale </a:t>
            </a:r>
            <a:r>
              <a:rPr sz="2200" spc="-10" dirty="0">
                <a:solidFill>
                  <a:srgbClr val="2E2E2E"/>
                </a:solidFill>
                <a:latin typeface="Calibri"/>
                <a:cs typeface="Calibri"/>
              </a:rPr>
              <a:t>werkgroepen </a:t>
            </a:r>
            <a:r>
              <a:rPr sz="1800" spc="-5" dirty="0">
                <a:solidFill>
                  <a:srgbClr val="2E2E2E"/>
                </a:solidFill>
                <a:latin typeface="Calibri"/>
                <a:cs typeface="Calibri"/>
              </a:rPr>
              <a:t>(IMC</a:t>
            </a:r>
            <a:r>
              <a:rPr sz="1800" spc="100" dirty="0">
                <a:solidFill>
                  <a:srgbClr val="2E2E2E"/>
                </a:solidFill>
                <a:latin typeface="Calibri"/>
                <a:cs typeface="Calibri"/>
              </a:rPr>
              <a:t> </a:t>
            </a:r>
            <a:r>
              <a:rPr sz="1800" spc="-5" dirty="0">
                <a:solidFill>
                  <a:srgbClr val="2E2E2E"/>
                </a:solidFill>
                <a:latin typeface="Calibri"/>
                <a:cs typeface="Calibri"/>
              </a:rPr>
              <a:t>26/2/18)</a:t>
            </a:r>
            <a:r>
              <a:rPr sz="2200" spc="-5" dirty="0">
                <a:solidFill>
                  <a:srgbClr val="2E2E2E"/>
                </a:solidFill>
                <a:latin typeface="Calibri"/>
                <a:cs typeface="Calibri"/>
              </a:rPr>
              <a:t>:</a:t>
            </a:r>
            <a:endParaRPr sz="2200" dirty="0">
              <a:solidFill>
                <a:prstClr val="black"/>
              </a:solidFill>
              <a:latin typeface="Calibri"/>
              <a:cs typeface="Calibri"/>
            </a:endParaRPr>
          </a:p>
          <a:p>
            <a:pPr marL="553720" indent="-271780" fontAlgn="auto">
              <a:spcBef>
                <a:spcPts val="15"/>
              </a:spcBef>
              <a:spcAft>
                <a:spcPts val="0"/>
              </a:spcAft>
              <a:buClr>
                <a:srgbClr val="39B8BD"/>
              </a:buClr>
              <a:buFont typeface="Arial"/>
              <a:buChar char="•"/>
              <a:tabLst>
                <a:tab pos="553085" algn="l"/>
                <a:tab pos="553720" algn="l"/>
              </a:tabLst>
            </a:pPr>
            <a:r>
              <a:rPr sz="1900" spc="-5" dirty="0">
                <a:solidFill>
                  <a:srgbClr val="2E2E2E"/>
                </a:solidFill>
                <a:latin typeface="Calibri"/>
                <a:cs typeface="Calibri"/>
              </a:rPr>
              <a:t>moeder &amp;</a:t>
            </a:r>
            <a:r>
              <a:rPr sz="1900" dirty="0">
                <a:solidFill>
                  <a:srgbClr val="2E2E2E"/>
                </a:solidFill>
                <a:latin typeface="Calibri"/>
                <a:cs typeface="Calibri"/>
              </a:rPr>
              <a:t> </a:t>
            </a:r>
            <a:r>
              <a:rPr sz="1900" spc="-10" dirty="0">
                <a:solidFill>
                  <a:srgbClr val="2E2E2E"/>
                </a:solidFill>
                <a:latin typeface="Calibri"/>
                <a:cs typeface="Calibri"/>
              </a:rPr>
              <a:t>kind</a:t>
            </a:r>
            <a:endParaRPr sz="1900" dirty="0">
              <a:solidFill>
                <a:prstClr val="black"/>
              </a:solidFill>
              <a:latin typeface="Calibri"/>
              <a:cs typeface="Calibri"/>
            </a:endParaRPr>
          </a:p>
          <a:p>
            <a:pPr marL="553720" indent="-271780" fontAlgn="auto">
              <a:spcBef>
                <a:spcPts val="0"/>
              </a:spcBef>
              <a:spcAft>
                <a:spcPts val="0"/>
              </a:spcAft>
              <a:buClr>
                <a:srgbClr val="39B8BD"/>
              </a:buClr>
              <a:buFont typeface="Arial"/>
              <a:buChar char="•"/>
              <a:tabLst>
                <a:tab pos="553085" algn="l"/>
                <a:tab pos="553720" algn="l"/>
              </a:tabLst>
            </a:pPr>
            <a:r>
              <a:rPr sz="1900" spc="-5" dirty="0">
                <a:solidFill>
                  <a:srgbClr val="2E2E2E"/>
                </a:solidFill>
                <a:latin typeface="Calibri"/>
                <a:cs typeface="Calibri"/>
              </a:rPr>
              <a:t>spoedeisende</a:t>
            </a:r>
            <a:r>
              <a:rPr sz="1900" spc="5" dirty="0">
                <a:solidFill>
                  <a:srgbClr val="2E2E2E"/>
                </a:solidFill>
                <a:latin typeface="Calibri"/>
                <a:cs typeface="Calibri"/>
              </a:rPr>
              <a:t> </a:t>
            </a:r>
            <a:r>
              <a:rPr sz="1900" spc="-10" dirty="0">
                <a:solidFill>
                  <a:srgbClr val="2E2E2E"/>
                </a:solidFill>
                <a:latin typeface="Calibri"/>
                <a:cs typeface="Calibri"/>
              </a:rPr>
              <a:t>hulp</a:t>
            </a:r>
            <a:endParaRPr sz="1900" dirty="0">
              <a:solidFill>
                <a:prstClr val="black"/>
              </a:solidFill>
              <a:latin typeface="Calibri"/>
              <a:cs typeface="Calibri"/>
            </a:endParaRPr>
          </a:p>
          <a:p>
            <a:pPr marL="553720" indent="-271780" fontAlgn="auto">
              <a:spcBef>
                <a:spcPts val="0"/>
              </a:spcBef>
              <a:spcAft>
                <a:spcPts val="0"/>
              </a:spcAft>
              <a:buClr>
                <a:srgbClr val="39B8BD"/>
              </a:buClr>
              <a:buFont typeface="Arial"/>
              <a:buChar char="•"/>
              <a:tabLst>
                <a:tab pos="553085" algn="l"/>
                <a:tab pos="553720" algn="l"/>
              </a:tabLst>
            </a:pPr>
            <a:r>
              <a:rPr sz="1900" spc="-5" dirty="0">
                <a:solidFill>
                  <a:srgbClr val="2E2E2E"/>
                </a:solidFill>
                <a:latin typeface="Calibri"/>
                <a:cs typeface="Calibri"/>
              </a:rPr>
              <a:t>ouder </a:t>
            </a:r>
            <a:r>
              <a:rPr sz="1900" spc="-15" dirty="0">
                <a:solidFill>
                  <a:srgbClr val="2E2E2E"/>
                </a:solidFill>
                <a:latin typeface="Calibri"/>
                <a:cs typeface="Calibri"/>
              </a:rPr>
              <a:t>wordende</a:t>
            </a:r>
            <a:r>
              <a:rPr sz="1900" spc="25" dirty="0">
                <a:solidFill>
                  <a:srgbClr val="2E2E2E"/>
                </a:solidFill>
                <a:latin typeface="Calibri"/>
                <a:cs typeface="Calibri"/>
              </a:rPr>
              <a:t> </a:t>
            </a:r>
            <a:r>
              <a:rPr sz="1900" spc="-10" dirty="0">
                <a:solidFill>
                  <a:srgbClr val="2E2E2E"/>
                </a:solidFill>
                <a:latin typeface="Calibri"/>
                <a:cs typeface="Calibri"/>
              </a:rPr>
              <a:t>populatie</a:t>
            </a:r>
            <a:endParaRPr sz="1900" dirty="0">
              <a:solidFill>
                <a:prstClr val="black"/>
              </a:solidFill>
              <a:latin typeface="Calibri"/>
              <a:cs typeface="Calibri"/>
            </a:endParaRPr>
          </a:p>
          <a:p>
            <a:pPr fontAlgn="auto">
              <a:spcBef>
                <a:spcPts val="35"/>
              </a:spcBef>
              <a:spcAft>
                <a:spcPts val="0"/>
              </a:spcAft>
            </a:pPr>
            <a:endParaRPr sz="2400" dirty="0">
              <a:solidFill>
                <a:prstClr val="black"/>
              </a:solidFill>
              <a:latin typeface="Times New Roman"/>
              <a:cs typeface="Times New Roman"/>
            </a:endParaRPr>
          </a:p>
          <a:p>
            <a:pPr marL="281940" marR="633730" indent="-269875" fontAlgn="auto">
              <a:lnSpc>
                <a:spcPct val="80000"/>
              </a:lnSpc>
              <a:spcBef>
                <a:spcPts val="5"/>
              </a:spcBef>
              <a:spcAft>
                <a:spcPts val="0"/>
              </a:spcAft>
              <a:tabLst>
                <a:tab pos="281940" algn="l"/>
              </a:tabLst>
            </a:pPr>
            <a:r>
              <a:rPr sz="2200" spc="-5" dirty="0">
                <a:solidFill>
                  <a:srgbClr val="39B8BD"/>
                </a:solidFill>
                <a:latin typeface="Calibri"/>
                <a:cs typeface="Calibri"/>
              </a:rPr>
              <a:t>&gt;	</a:t>
            </a:r>
            <a:r>
              <a:rPr sz="2200" spc="-10" dirty="0">
                <a:solidFill>
                  <a:srgbClr val="2E2E2E"/>
                </a:solidFill>
                <a:latin typeface="Calibri"/>
                <a:cs typeface="Calibri"/>
              </a:rPr>
              <a:t>Eindresultaat: Aanbevelingen die </a:t>
            </a:r>
            <a:r>
              <a:rPr sz="2200" spc="-5" dirty="0">
                <a:solidFill>
                  <a:srgbClr val="2E2E2E"/>
                </a:solidFill>
                <a:latin typeface="Calibri"/>
                <a:cs typeface="Calibri"/>
              </a:rPr>
              <a:t>input </a:t>
            </a:r>
            <a:r>
              <a:rPr sz="2200" spc="-15" dirty="0">
                <a:solidFill>
                  <a:srgbClr val="2E2E2E"/>
                </a:solidFill>
                <a:latin typeface="Calibri"/>
                <a:cs typeface="Calibri"/>
              </a:rPr>
              <a:t>leveren </a:t>
            </a:r>
            <a:r>
              <a:rPr sz="2200" spc="-10" dirty="0">
                <a:solidFill>
                  <a:srgbClr val="2E2E2E"/>
                </a:solidFill>
                <a:latin typeface="Calibri"/>
                <a:cs typeface="Calibri"/>
              </a:rPr>
              <a:t>voor </a:t>
            </a:r>
            <a:r>
              <a:rPr sz="2200" spc="-5" dirty="0">
                <a:solidFill>
                  <a:srgbClr val="2E2E2E"/>
                </a:solidFill>
                <a:latin typeface="Calibri"/>
                <a:cs typeface="Calibri"/>
              </a:rPr>
              <a:t>de </a:t>
            </a:r>
            <a:r>
              <a:rPr sz="2200" spc="-15" dirty="0">
                <a:solidFill>
                  <a:srgbClr val="2E2E2E"/>
                </a:solidFill>
                <a:latin typeface="Calibri"/>
                <a:cs typeface="Calibri"/>
              </a:rPr>
              <a:t>verdere  </a:t>
            </a:r>
            <a:r>
              <a:rPr sz="2200" spc="-20" dirty="0">
                <a:solidFill>
                  <a:srgbClr val="2E2E2E"/>
                </a:solidFill>
                <a:latin typeface="Calibri"/>
                <a:cs typeface="Calibri"/>
              </a:rPr>
              <a:t>uittekening van</a:t>
            </a:r>
            <a:r>
              <a:rPr sz="2200" spc="25" dirty="0">
                <a:solidFill>
                  <a:srgbClr val="2E2E2E"/>
                </a:solidFill>
                <a:latin typeface="Calibri"/>
                <a:cs typeface="Calibri"/>
              </a:rPr>
              <a:t> </a:t>
            </a:r>
            <a:r>
              <a:rPr sz="2200" spc="-10" dirty="0">
                <a:solidFill>
                  <a:srgbClr val="2E2E2E"/>
                </a:solidFill>
                <a:latin typeface="Calibri"/>
                <a:cs typeface="Calibri"/>
              </a:rPr>
              <a:t>beleid</a:t>
            </a:r>
            <a:endParaRPr sz="2200" dirty="0">
              <a:solidFill>
                <a:prstClr val="black"/>
              </a:solidFill>
              <a:latin typeface="Calibri"/>
              <a:cs typeface="Calibri"/>
            </a:endParaRPr>
          </a:p>
        </p:txBody>
      </p:sp>
      <p:sp>
        <p:nvSpPr>
          <p:cNvPr id="9" name="Rechthoek 8"/>
          <p:cNvSpPr/>
          <p:nvPr/>
        </p:nvSpPr>
        <p:spPr>
          <a:xfrm>
            <a:off x="535315" y="3996695"/>
            <a:ext cx="8244448" cy="1404156"/>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365787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187624" y="692696"/>
            <a:ext cx="6604629" cy="707886"/>
          </a:xfrm>
          <a:prstGeom prst="rect">
            <a:avLst/>
          </a:prstGeom>
          <a:noFill/>
        </p:spPr>
        <p:txBody>
          <a:bodyPr wrap="none" rtlCol="0">
            <a:spAutoFit/>
          </a:bodyPr>
          <a:lstStyle/>
          <a:p>
            <a:pPr fontAlgn="auto">
              <a:spcBef>
                <a:spcPts val="0"/>
              </a:spcBef>
              <a:spcAft>
                <a:spcPts val="0"/>
              </a:spcAft>
              <a:defRPr/>
            </a:pPr>
            <a:r>
              <a:rPr lang="nl-BE" sz="4000" b="1" cap="all" dirty="0">
                <a:solidFill>
                  <a:srgbClr val="39B9BE"/>
                </a:solidFill>
                <a:latin typeface="Calibri"/>
              </a:rPr>
              <a:t>Dank voor uw aandacht!!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1412017"/>
            <a:ext cx="7380312" cy="43201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18071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xmlns="" val="0"/>
              </a:ext>
            </a:extLst>
          </a:blip>
          <a:srcRect t="1513"/>
          <a:stretch/>
        </p:blipFill>
        <p:spPr>
          <a:xfrm>
            <a:off x="107503" y="1562099"/>
            <a:ext cx="8856985" cy="5061141"/>
          </a:xfrm>
          <a:prstGeom prst="rect">
            <a:avLst/>
          </a:prstGeom>
        </p:spPr>
      </p:pic>
      <p:sp>
        <p:nvSpPr>
          <p:cNvPr id="3" name="Rechthoek 2"/>
          <p:cNvSpPr/>
          <p:nvPr/>
        </p:nvSpPr>
        <p:spPr>
          <a:xfrm>
            <a:off x="107503" y="1562099"/>
            <a:ext cx="8856985" cy="5061141"/>
          </a:xfrm>
          <a:prstGeom prst="rect">
            <a:avLst/>
          </a:prstGeom>
          <a:solidFill>
            <a:schemeClr val="accent1">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48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7504" y="0"/>
            <a:ext cx="3446462"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80" name="Text Box 4"/>
          <p:cNvSpPr txBox="1">
            <a:spLocks noChangeArrowheads="1"/>
          </p:cNvSpPr>
          <p:nvPr/>
        </p:nvSpPr>
        <p:spPr bwMode="auto">
          <a:xfrm>
            <a:off x="396874" y="1922844"/>
            <a:ext cx="8423598" cy="3785652"/>
          </a:xfrm>
          <a:prstGeom prst="rect">
            <a:avLst/>
          </a:prstGeom>
          <a:noFill/>
          <a:ln w="9525">
            <a:noFill/>
            <a:miter lim="800000"/>
            <a:headEnd/>
            <a:tailEnd/>
          </a:ln>
          <a:effectLst/>
        </p:spPr>
        <p:txBody>
          <a:bodyPr wrap="square">
            <a:spAutoFit/>
          </a:bodyPr>
          <a:lstStyle/>
          <a:p>
            <a:pPr eaLnBrk="0" hangingPunct="0">
              <a:spcBef>
                <a:spcPct val="50000"/>
              </a:spcBef>
              <a:defRPr/>
            </a:pPr>
            <a:r>
              <a:rPr lang="nl-BE" sz="2400" dirty="0" smtClean="0">
                <a:effectLst>
                  <a:outerShdw blurRad="38100" dist="38100" dir="2700000" algn="tl">
                    <a:srgbClr val="FFFFFF"/>
                  </a:outerShdw>
                </a:effectLst>
                <a:latin typeface="Arial Rounded MT Bold" panose="020F0704030504030204" pitchFamily="34" charset="0"/>
                <a:cs typeface="+mn-cs"/>
              </a:rPr>
              <a:t>Waarvoor staan we?</a:t>
            </a:r>
          </a:p>
          <a:p>
            <a:pPr marL="342900" indent="-342900" eaLnBrk="0" hangingPunct="0">
              <a:spcBef>
                <a:spcPct val="50000"/>
              </a:spcBef>
              <a:buFont typeface="Arial" panose="020B0604020202020204" pitchFamily="34" charset="0"/>
              <a:buChar char="•"/>
              <a:defRPr/>
            </a:pPr>
            <a:r>
              <a:rPr lang="nl-BE" sz="2400" dirty="0" smtClean="0">
                <a:effectLst>
                  <a:outerShdw blurRad="38100" dist="38100" dir="2700000" algn="tl">
                    <a:srgbClr val="FFFFFF"/>
                  </a:outerShdw>
                </a:effectLst>
                <a:latin typeface="Arial Rounded MT Bold" panose="020F0704030504030204" pitchFamily="34" charset="0"/>
                <a:cs typeface="+mn-cs"/>
              </a:rPr>
              <a:t>een streekziekenhuis </a:t>
            </a:r>
            <a:r>
              <a:rPr lang="nl-BE" sz="2400" dirty="0">
                <a:effectLst>
                  <a:outerShdw blurRad="38100" dist="38100" dir="2700000" algn="tl">
                    <a:srgbClr val="FFFFFF"/>
                  </a:outerShdw>
                </a:effectLst>
                <a:latin typeface="Arial Rounded MT Bold" panose="020F0704030504030204" pitchFamily="34" charset="0"/>
                <a:cs typeface="+mn-cs"/>
              </a:rPr>
              <a:t>en belangrijke werkgever </a:t>
            </a:r>
            <a:r>
              <a:rPr lang="nl-BE" sz="2400" dirty="0" smtClean="0">
                <a:effectLst>
                  <a:outerShdw blurRad="38100" dist="38100" dir="2700000" algn="tl">
                    <a:srgbClr val="FFFFFF"/>
                  </a:outerShdw>
                </a:effectLst>
                <a:latin typeface="Arial Rounded MT Bold" panose="020F0704030504030204" pitchFamily="34" charset="0"/>
                <a:cs typeface="+mn-cs"/>
              </a:rPr>
              <a:t>(tewerkstelling!) in </a:t>
            </a:r>
            <a:r>
              <a:rPr lang="nl-BE" sz="2400" dirty="0">
                <a:effectLst>
                  <a:outerShdw blurRad="38100" dist="38100" dir="2700000" algn="tl">
                    <a:srgbClr val="FFFFFF"/>
                  </a:outerShdw>
                </a:effectLst>
                <a:latin typeface="Arial Rounded MT Bold" panose="020F0704030504030204" pitchFamily="34" charset="0"/>
                <a:cs typeface="+mn-cs"/>
              </a:rPr>
              <a:t>de regio</a:t>
            </a:r>
          </a:p>
          <a:p>
            <a:pPr marL="342900" indent="-342900" eaLnBrk="0" hangingPunct="0">
              <a:spcBef>
                <a:spcPct val="50000"/>
              </a:spcBef>
              <a:buFont typeface="Arial" panose="020B0604020202020204" pitchFamily="34" charset="0"/>
              <a:buChar char="•"/>
              <a:defRPr/>
            </a:pPr>
            <a:r>
              <a:rPr lang="nl-BE" sz="2400" dirty="0" smtClean="0">
                <a:effectLst>
                  <a:outerShdw blurRad="38100" dist="38100" dir="2700000" algn="tl">
                    <a:srgbClr val="FFFFFF"/>
                  </a:outerShdw>
                </a:effectLst>
                <a:latin typeface="Arial Rounded MT Bold" panose="020F0704030504030204" pitchFamily="34" charset="0"/>
                <a:cs typeface="+mn-cs"/>
              </a:rPr>
              <a:t>met </a:t>
            </a:r>
            <a:r>
              <a:rPr lang="nl-BE" sz="2400" dirty="0">
                <a:effectLst>
                  <a:outerShdw blurRad="38100" dist="38100" dir="2700000" algn="tl">
                    <a:srgbClr val="FFFFFF"/>
                  </a:outerShdw>
                </a:effectLst>
                <a:latin typeface="Arial Rounded MT Bold" panose="020F0704030504030204" pitchFamily="34" charset="0"/>
                <a:cs typeface="+mn-cs"/>
              </a:rPr>
              <a:t>een </a:t>
            </a:r>
            <a:r>
              <a:rPr lang="nl-BE" sz="2400" dirty="0" smtClean="0">
                <a:effectLst>
                  <a:outerShdw blurRad="38100" dist="38100" dir="2700000" algn="tl">
                    <a:srgbClr val="FFFFFF"/>
                  </a:outerShdw>
                </a:effectLst>
                <a:latin typeface="Arial Rounded MT Bold" panose="020F0704030504030204" pitchFamily="34" charset="0"/>
                <a:cs typeface="+mn-cs"/>
              </a:rPr>
              <a:t>zeer acuut karakter (GLD 4 dagen, G 12 dagen…)</a:t>
            </a:r>
            <a:endParaRPr lang="nl-BE" sz="2400" dirty="0">
              <a:effectLst>
                <a:outerShdw blurRad="38100" dist="38100" dir="2700000" algn="tl">
                  <a:srgbClr val="FFFFFF"/>
                </a:outerShdw>
              </a:effectLst>
              <a:latin typeface="Arial Rounded MT Bold" panose="020F0704030504030204" pitchFamily="34" charset="0"/>
              <a:cs typeface="+mn-cs"/>
            </a:endParaRPr>
          </a:p>
          <a:p>
            <a:pPr marL="342900" indent="-342900" eaLnBrk="0" hangingPunct="0">
              <a:spcBef>
                <a:spcPct val="50000"/>
              </a:spcBef>
              <a:buFont typeface="Arial" panose="020B0604020202020204" pitchFamily="34" charset="0"/>
              <a:buChar char="•"/>
              <a:defRPr/>
            </a:pPr>
            <a:r>
              <a:rPr lang="nl-BE" sz="2400" dirty="0" smtClean="0">
                <a:effectLst>
                  <a:outerShdw blurRad="38100" dist="38100" dir="2700000" algn="tl">
                    <a:srgbClr val="FFFFFF"/>
                  </a:outerShdw>
                </a:effectLst>
                <a:latin typeface="Arial Rounded MT Bold" panose="020F0704030504030204" pitchFamily="34" charset="0"/>
                <a:cs typeface="+mn-cs"/>
              </a:rPr>
              <a:t>binnen </a:t>
            </a:r>
            <a:r>
              <a:rPr lang="nl-BE" sz="2400" dirty="0">
                <a:effectLst>
                  <a:outerShdw blurRad="38100" dist="38100" dir="2700000" algn="tl">
                    <a:srgbClr val="FFFFFF"/>
                  </a:outerShdw>
                </a:effectLst>
                <a:latin typeface="Arial Rounded MT Bold" panose="020F0704030504030204" pitchFamily="34" charset="0"/>
                <a:cs typeface="+mn-cs"/>
              </a:rPr>
              <a:t>een netwerk </a:t>
            </a:r>
            <a:r>
              <a:rPr lang="nl-BE" sz="2400" dirty="0" smtClean="0">
                <a:effectLst>
                  <a:outerShdw blurRad="38100" dist="38100" dir="2700000" algn="tl">
                    <a:srgbClr val="FFFFFF"/>
                  </a:outerShdw>
                </a:effectLst>
                <a:latin typeface="Arial Rounded MT Bold" panose="020F0704030504030204" pitchFamily="34" charset="0"/>
                <a:cs typeface="+mn-cs"/>
              </a:rPr>
              <a:t>van kwaliteitsvolle </a:t>
            </a:r>
            <a:r>
              <a:rPr lang="nl-BE" sz="2400" dirty="0">
                <a:effectLst>
                  <a:outerShdw blurRad="38100" dist="38100" dir="2700000" algn="tl">
                    <a:srgbClr val="FFFFFF"/>
                  </a:outerShdw>
                </a:effectLst>
                <a:latin typeface="Arial Rounded MT Bold" panose="020F0704030504030204" pitchFamily="34" charset="0"/>
                <a:cs typeface="+mn-cs"/>
              </a:rPr>
              <a:t>partners</a:t>
            </a:r>
          </a:p>
          <a:p>
            <a:pPr marL="342900" indent="-342900" eaLnBrk="0" hangingPunct="0">
              <a:spcBef>
                <a:spcPct val="50000"/>
              </a:spcBef>
              <a:buFont typeface="Arial" panose="020B0604020202020204" pitchFamily="34" charset="0"/>
              <a:buChar char="•"/>
              <a:defRPr/>
            </a:pPr>
            <a:r>
              <a:rPr lang="nl-BE" sz="2400" dirty="0" smtClean="0">
                <a:effectLst>
                  <a:outerShdw blurRad="38100" dist="38100" dir="2700000" algn="tl">
                    <a:srgbClr val="FFFFFF"/>
                  </a:outerShdw>
                </a:effectLst>
                <a:latin typeface="Arial Rounded MT Bold" panose="020F0704030504030204" pitchFamily="34" charset="0"/>
                <a:cs typeface="+mn-cs"/>
              </a:rPr>
              <a:t>waar </a:t>
            </a:r>
            <a:r>
              <a:rPr lang="nl-BE" sz="2400" dirty="0">
                <a:effectLst>
                  <a:outerShdw blurRad="38100" dist="38100" dir="2700000" algn="tl">
                    <a:srgbClr val="FFFFFF"/>
                  </a:outerShdw>
                </a:effectLst>
                <a:latin typeface="Arial Rounded MT Bold" panose="020F0704030504030204" pitchFamily="34" charset="0"/>
                <a:cs typeface="+mn-cs"/>
              </a:rPr>
              <a:t>de patiënt geen nummer </a:t>
            </a:r>
            <a:r>
              <a:rPr lang="nl-BE" sz="2400" dirty="0" smtClean="0">
                <a:effectLst>
                  <a:outerShdw blurRad="38100" dist="38100" dir="2700000" algn="tl">
                    <a:srgbClr val="FFFFFF"/>
                  </a:outerShdw>
                </a:effectLst>
                <a:latin typeface="Arial Rounded MT Bold" panose="020F0704030504030204" pitchFamily="34" charset="0"/>
                <a:cs typeface="+mn-cs"/>
              </a:rPr>
              <a:t>is en waar </a:t>
            </a:r>
            <a:r>
              <a:rPr lang="nl-BE" sz="2400" dirty="0">
                <a:effectLst>
                  <a:outerShdw blurRad="38100" dist="38100" dir="2700000" algn="tl">
                    <a:srgbClr val="FFFFFF"/>
                  </a:outerShdw>
                </a:effectLst>
                <a:latin typeface="Arial Rounded MT Bold" panose="020F0704030504030204" pitchFamily="34" charset="0"/>
                <a:cs typeface="+mn-cs"/>
              </a:rPr>
              <a:t>de mens achter de patiënt ook telt</a:t>
            </a:r>
            <a:endParaRPr lang="nl-NL" sz="2400" dirty="0">
              <a:effectLst>
                <a:outerShdw blurRad="38100" dist="38100" dir="2700000" algn="tl">
                  <a:srgbClr val="FFFFFF"/>
                </a:outerShdw>
              </a:effectLst>
              <a:latin typeface="Arial Rounded MT Bold" panose="020F0704030504030204" pitchFamily="34" charset="0"/>
              <a:cs typeface="+mn-cs"/>
            </a:endParaRPr>
          </a:p>
        </p:txBody>
      </p:sp>
      <p:sp>
        <p:nvSpPr>
          <p:cNvPr id="20485" name="Line 5"/>
          <p:cNvSpPr>
            <a:spLocks noChangeShapeType="1"/>
          </p:cNvSpPr>
          <p:nvPr/>
        </p:nvSpPr>
        <p:spPr bwMode="auto">
          <a:xfrm>
            <a:off x="107502" y="1473201"/>
            <a:ext cx="8856985"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nl-BE"/>
          </a:p>
        </p:txBody>
      </p:sp>
      <p:sp>
        <p:nvSpPr>
          <p:cNvPr id="8" name="Line 5"/>
          <p:cNvSpPr>
            <a:spLocks noChangeShapeType="1"/>
          </p:cNvSpPr>
          <p:nvPr/>
        </p:nvSpPr>
        <p:spPr bwMode="auto">
          <a:xfrm>
            <a:off x="107504" y="1412776"/>
            <a:ext cx="8856985"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nl-BE"/>
          </a:p>
        </p:txBody>
      </p:sp>
    </p:spTree>
    <p:extLst>
      <p:ext uri="{BB962C8B-B14F-4D97-AF65-F5344CB8AC3E}">
        <p14:creationId xmlns:p14="http://schemas.microsoft.com/office/powerpoint/2010/main" xmlns="" val="171987218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AZSTV zonder logo">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AZSTV zonder logo">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AZG new">
      <a:dk1>
        <a:srgbClr val="2F2F2F"/>
      </a:dk1>
      <a:lt1>
        <a:sysClr val="window" lastClr="FFFFFF"/>
      </a:lt1>
      <a:dk2>
        <a:srgbClr val="147178"/>
      </a:dk2>
      <a:lt2>
        <a:srgbClr val="E4E4E4"/>
      </a:lt2>
      <a:accent1>
        <a:srgbClr val="114E68"/>
      </a:accent1>
      <a:accent2>
        <a:srgbClr val="A3CC00"/>
      </a:accent2>
      <a:accent3>
        <a:srgbClr val="219FD5"/>
      </a:accent3>
      <a:accent4>
        <a:srgbClr val="6F8B00"/>
      </a:accent4>
      <a:accent5>
        <a:srgbClr val="1B7EA9"/>
      </a:accent5>
      <a:accent6>
        <a:srgbClr val="8BAE00"/>
      </a:accent6>
      <a:hlink>
        <a:srgbClr val="2F2F2F"/>
      </a:hlink>
      <a:folHlink>
        <a:srgbClr val="2F2F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2E2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AZG new">
      <a:dk1>
        <a:srgbClr val="2F2F2F"/>
      </a:dk1>
      <a:lt1>
        <a:sysClr val="window" lastClr="FFFFFF"/>
      </a:lt1>
      <a:dk2>
        <a:srgbClr val="147178"/>
      </a:dk2>
      <a:lt2>
        <a:srgbClr val="E4E4E4"/>
      </a:lt2>
      <a:accent1>
        <a:srgbClr val="114E68"/>
      </a:accent1>
      <a:accent2>
        <a:srgbClr val="A3CC00"/>
      </a:accent2>
      <a:accent3>
        <a:srgbClr val="219FD5"/>
      </a:accent3>
      <a:accent4>
        <a:srgbClr val="6F8B00"/>
      </a:accent4>
      <a:accent5>
        <a:srgbClr val="1B7EA9"/>
      </a:accent5>
      <a:accent6>
        <a:srgbClr val="8BAE00"/>
      </a:accent6>
      <a:hlink>
        <a:srgbClr val="2F2F2F"/>
      </a:hlink>
      <a:folHlink>
        <a:srgbClr val="2F2F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ZG new">
      <a:dk1>
        <a:srgbClr val="2F2F2F"/>
      </a:dk1>
      <a:lt1>
        <a:sysClr val="window" lastClr="FFFFFF"/>
      </a:lt1>
      <a:dk2>
        <a:srgbClr val="147178"/>
      </a:dk2>
      <a:lt2>
        <a:srgbClr val="E4E4E4"/>
      </a:lt2>
      <a:accent1>
        <a:srgbClr val="114E68"/>
      </a:accent1>
      <a:accent2>
        <a:srgbClr val="A3CC00"/>
      </a:accent2>
      <a:accent3>
        <a:srgbClr val="219FD5"/>
      </a:accent3>
      <a:accent4>
        <a:srgbClr val="6F8B00"/>
      </a:accent4>
      <a:accent5>
        <a:srgbClr val="1B7EA9"/>
      </a:accent5>
      <a:accent6>
        <a:srgbClr val="8BAE00"/>
      </a:accent6>
      <a:hlink>
        <a:srgbClr val="2F2F2F"/>
      </a:hlink>
      <a:folHlink>
        <a:srgbClr val="2F2F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2E2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PS - Sjabloon">
  <a:themeElements>
    <a:clrScheme name="PPS - Sjablo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S - Sjablo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S - Sjablo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S - Sjablo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S - Sjablo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S - Sjablo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S - Sjablo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S - Sjablo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S - Sjablo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S - Sjablo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S - Sjablo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S - Sjablo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S - Sjablo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S - Sjablo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AZSTV zonder logo">
  <a:themeElements>
    <a:clrScheme name="Aangepast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AZSTV zonder logo</Template>
  <TotalTime>8147</TotalTime>
  <Words>2711</Words>
  <Application>Microsoft Office PowerPoint</Application>
  <PresentationFormat>Diavoorstelling (4:3)</PresentationFormat>
  <Paragraphs>643</Paragraphs>
  <Slides>85</Slides>
  <Notes>5</Notes>
  <HiddenSlides>0</HiddenSlides>
  <MMClips>0</MMClips>
  <ScaleCrop>false</ScaleCrop>
  <HeadingPairs>
    <vt:vector size="4" baseType="variant">
      <vt:variant>
        <vt:lpstr>Thema</vt:lpstr>
      </vt:variant>
      <vt:variant>
        <vt:i4>15</vt:i4>
      </vt:variant>
      <vt:variant>
        <vt:lpstr>Diatitels</vt:lpstr>
      </vt:variant>
      <vt:variant>
        <vt:i4>85</vt:i4>
      </vt:variant>
    </vt:vector>
  </HeadingPairs>
  <TitlesOfParts>
    <vt:vector size="100" baseType="lpstr">
      <vt:lpstr>AZSTV zonder logo</vt:lpstr>
      <vt:lpstr>Office Theme</vt:lpstr>
      <vt:lpstr>2_Kantoorthema</vt:lpstr>
      <vt:lpstr>5_Kantoorthema</vt:lpstr>
      <vt:lpstr>Aangepast ontwerp</vt:lpstr>
      <vt:lpstr>3_Aangepast ontwerp</vt:lpstr>
      <vt:lpstr>2_Office Theme</vt:lpstr>
      <vt:lpstr>PPS - Sjabloon</vt:lpstr>
      <vt:lpstr>2_AZSTV zonder logo</vt:lpstr>
      <vt:lpstr>3_AZSTV zonder logo</vt:lpstr>
      <vt:lpstr>1_Office Theme</vt:lpstr>
      <vt:lpstr>3_Office Theme</vt:lpstr>
      <vt:lpstr>3_Kantoorthema</vt:lpstr>
      <vt:lpstr>4_Office Theme</vt:lpstr>
      <vt:lpstr>5_Office Theme</vt:lpstr>
      <vt:lpstr>ASGB-Symposium: Is er nog toekomst voor de ‘kleine’ ziekenhuizen?</vt:lpstr>
      <vt:lpstr>Veel keuze is er niet in de antwoorden! Ja Ja maar…. Neen Neen, tenzij…..</vt:lpstr>
      <vt:lpstr>U en wellicht velen denken: neen er is geen toekomst meer voor de kleine ziekenhuizen! Sommigen denken er is gewoon geen toekomst voor het ziekenhuis op zich! (2050?) Mijn mening: …..</vt:lpstr>
      <vt:lpstr>Dia 4</vt:lpstr>
      <vt:lpstr>Dia 5</vt:lpstr>
      <vt:lpstr>Dia 6</vt:lpstr>
      <vt:lpstr>Dia 7</vt:lpstr>
      <vt:lpstr>Dia 8</vt:lpstr>
      <vt:lpstr>Dia 9</vt:lpstr>
      <vt:lpstr>Dia 10</vt:lpstr>
      <vt:lpstr>Dia 11</vt:lpstr>
      <vt:lpstr>Dia 12</vt:lpstr>
      <vt:lpstr>Dia 13</vt:lpstr>
      <vt:lpstr>Eerstelijnszones stand van zaken</vt:lpstr>
      <vt:lpstr>Eerstelijnszones Oost-Vlaanderen</vt:lpstr>
      <vt:lpstr>Eerstelijnszones West-Vlaanderen</vt:lpstr>
      <vt:lpstr>Huisartsenwachtposten?</vt:lpstr>
      <vt:lpstr>INGEDIENDE INTENTIEVERKLARINGEN  KLINISCHE NETWERKEN</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lpstr>Dia 42</vt:lpstr>
      <vt:lpstr>Dia 43</vt:lpstr>
      <vt:lpstr>Dia 44</vt:lpstr>
      <vt:lpstr>Overzicht totaal op alle niveaus</vt:lpstr>
      <vt:lpstr>Overzicht per norm op alle niveaus</vt:lpstr>
      <vt:lpstr>Kwaliteitsdimensies op alle niveaus</vt:lpstr>
      <vt:lpstr>Dia 48</vt:lpstr>
      <vt:lpstr>Dia 49</vt:lpstr>
      <vt:lpstr>Dia 50</vt:lpstr>
      <vt:lpstr>Dia 51</vt:lpstr>
      <vt:lpstr>Dia 52</vt:lpstr>
      <vt:lpstr>‘Personele Unie’ AZMM Gent – STV Deinze als bovenbouw </vt:lpstr>
      <vt:lpstr>Dia 54</vt:lpstr>
      <vt:lpstr>Urologisch netwerk  E17 project in wording</vt:lpstr>
      <vt:lpstr>Historisch perspectief</vt:lpstr>
      <vt:lpstr>Doel van de samenwerking.</vt:lpstr>
      <vt:lpstr>Kleine winkels verdwenen maar maken weer hun opmars !</vt:lpstr>
      <vt:lpstr>Dia 59</vt:lpstr>
      <vt:lpstr>Ziekenhuisnetwerken:</vt:lpstr>
      <vt:lpstr>Ziekenhuisnetwerken: </vt:lpstr>
      <vt:lpstr>Basis-specialistische zorgopdrachten: rapportering werkgroepen ziekenhuizen</vt:lpstr>
      <vt:lpstr>Laat ons even recapituleren en teruggaan naar de Kick-off 10/02/2017</vt:lpstr>
      <vt:lpstr>VALORISATIE BASIS-SPECIALISTISCHE ZORGOPDRACHtEN </vt:lpstr>
      <vt:lpstr>Definitie KERN-functies van lokale ziekenhuizen: AFGELEGDE WEG</vt:lpstr>
      <vt:lpstr>Leidraad werkgroepen (1/2)</vt:lpstr>
      <vt:lpstr>Leidraad werkgroepen (2/2)</vt:lpstr>
      <vt:lpstr>Hoe zijn we te werk gegaan?</vt:lpstr>
      <vt:lpstr>Volgende werkgroepen werden opgericht</vt:lpstr>
      <vt:lpstr>Samenstelling van de werkgroepen</vt:lpstr>
      <vt:lpstr>Vaststellingen Op ziekenhuisniveau</vt:lpstr>
      <vt:lpstr>Een positieve boodschap: netwerken Ja…</vt:lpstr>
      <vt:lpstr>aandachtspunten</vt:lpstr>
      <vt:lpstr>Enkele voorbeelden van principes</vt:lpstr>
      <vt:lpstr>Dia 75</vt:lpstr>
      <vt:lpstr>Definitie KERN-functies van lokale ziekenhuizen: AFGELEGDE WEG</vt:lpstr>
      <vt:lpstr>Dia 77</vt:lpstr>
      <vt:lpstr>Dia 78</vt:lpstr>
      <vt:lpstr>Het ziekenhuisnetwerk?</vt:lpstr>
      <vt:lpstr>Nationale Raad Dringende Geneeskundige Hulpverlening Federale Raad Ziekenhuis Voorzieningen (FRZV)  </vt:lpstr>
      <vt:lpstr>Definitie KERN-functies van lokale ziekenhuizen: AFGELEGDE WEG</vt:lpstr>
      <vt:lpstr>Materniteit</vt:lpstr>
      <vt:lpstr>Materniteit</vt:lpstr>
      <vt:lpstr>VALORISATIE VAN BASIS-SPECIALISTISCHE ZORGOPDRACHTEN</vt:lpstr>
      <vt:lpstr>Dia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komt de titel van de presentatie</dc:title>
  <dc:creator>VANLAUWE Projects</dc:creator>
  <cp:lastModifiedBy>ASGB</cp:lastModifiedBy>
  <cp:revision>318</cp:revision>
  <cp:lastPrinted>2018-03-27T09:24:15Z</cp:lastPrinted>
  <dcterms:created xsi:type="dcterms:W3CDTF">2005-12-07T12:59:24Z</dcterms:created>
  <dcterms:modified xsi:type="dcterms:W3CDTF">2018-03-27T09:46:51Z</dcterms:modified>
</cp:coreProperties>
</file>