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999999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ACB"/>
          </a:solidFill>
        </a:fill>
      </a:tcStyle>
    </a:wholeTbl>
    <a:band2H>
      <a:tcTxStyle/>
      <a:tcStyle>
        <a:tcBdr/>
        <a:fill>
          <a:solidFill>
            <a:srgbClr val="F8E6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CF"/>
          </a:solidFill>
        </a:fill>
      </a:tcStyle>
    </a:wholeTbl>
    <a:band2H>
      <a:tcTxStyle/>
      <a:tcStyle>
        <a:tcBdr/>
        <a:fill>
          <a:solidFill>
            <a:srgbClr val="FFE7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DEF"/>
          </a:solidFill>
        </a:fill>
      </a:tcStyle>
    </a:wholeTbl>
    <a:band2H>
      <a:tcTxStyle/>
      <a:tcStyle>
        <a:tcBdr/>
        <a:fill>
          <a:solidFill>
            <a:srgbClr val="FFF6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F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D"/>
          </a:solidFill>
        </a:fill>
      </a:tcStyle>
    </a:wholeTbl>
    <a:band2H>
      <a:tcTxStyle/>
      <a:tcStyle>
        <a:tcBdr/>
        <a:fill>
          <a:solidFill>
            <a:srgbClr val="EFEFE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999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solidFill>
            <a:srgbClr val="999999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50800" cap="flat">
              <a:solidFill>
                <a:srgbClr val="999999"/>
              </a:solidFill>
              <a:prstDash val="solid"/>
              <a:round/>
            </a:ln>
          </a:top>
          <a:bottom>
            <a:ln w="127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99999"/>
      </a:tcTxStyle>
      <a:tcStyle>
        <a:tcBdr>
          <a:left>
            <a:ln w="12700" cap="flat">
              <a:solidFill>
                <a:srgbClr val="999999"/>
              </a:solidFill>
              <a:prstDash val="solid"/>
              <a:round/>
            </a:ln>
          </a:left>
          <a:right>
            <a:ln w="12700" cap="flat">
              <a:solidFill>
                <a:srgbClr val="999999"/>
              </a:solidFill>
              <a:prstDash val="solid"/>
              <a:round/>
            </a:ln>
          </a:right>
          <a:top>
            <a:ln w="12700" cap="flat">
              <a:solidFill>
                <a:srgbClr val="999999"/>
              </a:solidFill>
              <a:prstDash val="solid"/>
              <a:round/>
            </a:ln>
          </a:top>
          <a:bottom>
            <a:ln w="25400" cap="flat">
              <a:solidFill>
                <a:srgbClr val="999999"/>
              </a:solidFill>
              <a:prstDash val="solid"/>
              <a:round/>
            </a:ln>
          </a:bottom>
          <a:insideH>
            <a:ln w="12700" cap="flat">
              <a:solidFill>
                <a:srgbClr val="999999"/>
              </a:solidFill>
              <a:prstDash val="solid"/>
              <a:round/>
            </a:ln>
          </a:insideH>
          <a:insideV>
            <a:ln w="12700" cap="flat">
              <a:solidFill>
                <a:srgbClr val="99999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/>
          <p:cNvSpPr/>
          <p:nvPr/>
        </p:nvSpPr>
        <p:spPr>
          <a:xfrm>
            <a:off x="0" y="-1"/>
            <a:ext cx="9144000" cy="42304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iteltekst"/>
          <p:cNvSpPr txBox="1">
            <a:spLocks noGrp="1"/>
          </p:cNvSpPr>
          <p:nvPr>
            <p:ph type="title"/>
          </p:nvPr>
        </p:nvSpPr>
        <p:spPr>
          <a:xfrm>
            <a:off x="838200" y="1482725"/>
            <a:ext cx="7550150" cy="7620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t>Titeltekst</a:t>
            </a:r>
          </a:p>
        </p:txBody>
      </p:sp>
      <p:sp>
        <p:nvSpPr>
          <p:cNvPr id="1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375795" y="4778473"/>
            <a:ext cx="6400801" cy="42703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>
                <a:solidFill>
                  <a:srgbClr val="999999"/>
                </a:solidFill>
              </a:defRPr>
            </a:lvl1pPr>
            <a:lvl2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2pPr>
            <a:lvl3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3pPr>
            <a:lvl4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4pPr>
            <a:lvl5pPr algn="ctr">
              <a:lnSpc>
                <a:spcPct val="110000"/>
              </a:lnSpc>
              <a:spcBef>
                <a:spcPts val="0"/>
              </a:spcBef>
              <a:buClrTx/>
              <a:defRPr>
                <a:solidFill>
                  <a:srgbClr val="999999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9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eltekst"/>
          <p:cNvSpPr txBox="1">
            <a:spLocks noGrp="1"/>
          </p:cNvSpPr>
          <p:nvPr>
            <p:ph type="title"/>
          </p:nvPr>
        </p:nvSpPr>
        <p:spPr>
          <a:xfrm>
            <a:off x="6713538" y="1117600"/>
            <a:ext cx="2106613" cy="4826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0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92113" y="1117600"/>
            <a:ext cx="6169026" cy="48260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24220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1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456487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tekst"/>
          <p:cNvSpPr txBox="1">
            <a:spLocks noGrp="1"/>
          </p:cNvSpPr>
          <p:nvPr>
            <p:ph type="title"/>
          </p:nvPr>
        </p:nvSpPr>
        <p:spPr>
          <a:xfrm>
            <a:off x="392113" y="203200"/>
            <a:ext cx="7541154" cy="45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13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41325" y="1190625"/>
            <a:ext cx="4113213" cy="2300289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5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teks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Titeltekst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3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441325" y="1190625"/>
            <a:ext cx="4113213" cy="47529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657225" indent="-211137">
              <a:spcBef>
                <a:spcPts val="600"/>
              </a:spcBef>
              <a:defRPr sz="2800"/>
            </a:lvl2pPr>
            <a:lvl3pPr marL="1059814" indent="-253364">
              <a:spcBef>
                <a:spcPts val="600"/>
              </a:spcBef>
              <a:defRPr sz="2800"/>
            </a:lvl3pPr>
            <a:lvl4pPr marL="1440921" indent="-274109">
              <a:spcBef>
                <a:spcPts val="600"/>
              </a:spcBef>
              <a:defRPr sz="2800"/>
            </a:lvl4pPr>
            <a:lvl5pPr marL="1805516" indent="-281516">
              <a:spcBef>
                <a:spcPts val="6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  <p:sp>
        <p:nvSpPr>
          <p:cNvPr id="53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eltekst"/>
          <p:cNvSpPr txBox="1">
            <a:spLocks noGrp="1"/>
          </p:cNvSpPr>
          <p:nvPr>
            <p:ph type="title"/>
          </p:nvPr>
        </p:nvSpPr>
        <p:spPr>
          <a:xfrm>
            <a:off x="457200" y="1170517"/>
            <a:ext cx="3008314" cy="1162051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77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575050" y="1176867"/>
            <a:ext cx="5111750" cy="494929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652916" indent="-206828">
              <a:spcBef>
                <a:spcPts val="700"/>
              </a:spcBef>
              <a:defRPr sz="3200"/>
            </a:lvl2pPr>
            <a:lvl3pPr marL="1047750" indent="-241300">
              <a:spcBef>
                <a:spcPts val="700"/>
              </a:spcBef>
              <a:defRPr sz="3200"/>
            </a:lvl3pPr>
            <a:lvl4pPr marL="1448752" indent="-281940">
              <a:spcBef>
                <a:spcPts val="700"/>
              </a:spcBef>
              <a:defRPr sz="3200"/>
            </a:lvl4pPr>
            <a:lvl5pPr marL="1813560" indent="-289560">
              <a:spcBef>
                <a:spcPts val="700"/>
              </a:spcBef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99" y="2480731"/>
            <a:ext cx="3008315" cy="364543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7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elteks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Titeltekst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1227667"/>
            <a:ext cx="5486401" cy="349990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8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/>
          <p:nvPr/>
        </p:nvSpPr>
        <p:spPr>
          <a:xfrm>
            <a:off x="0" y="-1"/>
            <a:ext cx="9144000" cy="84666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179999" tIns="179999" rIns="179999" bIns="17999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33" descr="Picture 33"/>
          <p:cNvPicPr>
            <a:picLocks noChangeAspect="1"/>
          </p:cNvPicPr>
          <p:nvPr/>
        </p:nvPicPr>
        <p:blipFill>
          <a:blip r:embed="rId16" cstate="print">
            <a:extLst/>
          </a:blip>
          <a:stretch>
            <a:fillRect/>
          </a:stretch>
        </p:blipFill>
        <p:spPr>
          <a:xfrm>
            <a:off x="7999369" y="0"/>
            <a:ext cx="846668" cy="84666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traight Connector 2"/>
          <p:cNvSpPr/>
          <p:nvPr/>
        </p:nvSpPr>
        <p:spPr>
          <a:xfrm>
            <a:off x="423333" y="6239931"/>
            <a:ext cx="8415867" cy="1"/>
          </a:xfrm>
          <a:prstGeom prst="line">
            <a:avLst/>
          </a:prstGeom>
          <a:solidFill>
            <a:srgbClr val="C8DCF0"/>
          </a:solidFill>
          <a:ln w="3175">
            <a:solidFill>
              <a:srgbClr val="999999"/>
            </a:solidFill>
          </a:ln>
        </p:spPr>
        <p:txBody>
          <a:bodyPr lIns="179999" tIns="179999" rIns="179999" bIns="179999" anchor="ctr"/>
          <a:lstStyle/>
          <a:p>
            <a:endParaRPr/>
          </a:p>
        </p:txBody>
      </p:sp>
      <p:sp>
        <p:nvSpPr>
          <p:cNvPr id="5" name="Titeltekst"/>
          <p:cNvSpPr txBox="1">
            <a:spLocks noGrp="1"/>
          </p:cNvSpPr>
          <p:nvPr>
            <p:ph type="title"/>
          </p:nvPr>
        </p:nvSpPr>
        <p:spPr>
          <a:xfrm>
            <a:off x="392113" y="193273"/>
            <a:ext cx="7470369" cy="477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441325" y="1190625"/>
            <a:ext cx="8378825" cy="475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642837" y="6390218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700"/>
              </a:spcBef>
              <a:defRPr sz="12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6700" marR="0" indent="-266700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47171" marR="0" indent="-201083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266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87078" marR="0" indent="-220266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7502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074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6646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218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579018" marR="0" indent="-226218" algn="l" defTabSz="914400" rtl="0" latinLnBrk="0">
        <a:lnSpc>
          <a:spcPct val="90000"/>
        </a:lnSpc>
        <a:spcBef>
          <a:spcPts val="400"/>
        </a:spcBef>
        <a:spcAft>
          <a:spcPts val="0"/>
        </a:spcAft>
        <a:buClr>
          <a:schemeClr val="accent1"/>
        </a:buClr>
        <a:buSzPct val="9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org-en-gezondheid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4"/>
          <p:cNvSpPr txBox="1">
            <a:spLocks noGrp="1"/>
          </p:cNvSpPr>
          <p:nvPr>
            <p:ph type="title"/>
          </p:nvPr>
        </p:nvSpPr>
        <p:spPr>
          <a:xfrm>
            <a:off x="838200" y="2140943"/>
            <a:ext cx="7550150" cy="769442"/>
          </a:xfrm>
          <a:prstGeom prst="rect">
            <a:avLst/>
          </a:prstGeom>
        </p:spPr>
        <p:txBody>
          <a:bodyPr/>
          <a:lstStyle/>
          <a:p>
            <a:r>
              <a:t>Erkenning tot arts-specialist</a:t>
            </a:r>
          </a:p>
        </p:txBody>
      </p:sp>
      <p:sp>
        <p:nvSpPr>
          <p:cNvPr id="142" name="Rectangle 7"/>
          <p:cNvSpPr txBox="1">
            <a:spLocks noGrp="1"/>
          </p:cNvSpPr>
          <p:nvPr>
            <p:ph type="body" sz="quarter" idx="1"/>
          </p:nvPr>
        </p:nvSpPr>
        <p:spPr>
          <a:xfrm>
            <a:off x="1407775" y="4639540"/>
            <a:ext cx="6400801" cy="8320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t>Dr. Reinier Hueting</a:t>
            </a:r>
          </a:p>
        </p:txBody>
      </p:sp>
      <p:sp>
        <p:nvSpPr>
          <p:cNvPr id="143" name="Text Box 6"/>
          <p:cNvSpPr txBox="1"/>
          <p:nvPr/>
        </p:nvSpPr>
        <p:spPr>
          <a:xfrm>
            <a:off x="3717820" y="5872403"/>
            <a:ext cx="1781508" cy="45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Elewijt – 1 februari 2018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www.asgb.be</a:t>
            </a:r>
          </a:p>
        </p:txBody>
      </p:sp>
      <p:pic>
        <p:nvPicPr>
          <p:cNvPr id="144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242024" y="506537"/>
            <a:ext cx="2653855" cy="10729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rkenning arts-speciali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22959">
              <a:defRPr sz="2700"/>
            </a:lvl1pPr>
          </a:lstStyle>
          <a:p>
            <a:r>
              <a:t>erkenning arts-specialist</a:t>
            </a:r>
          </a:p>
        </p:txBody>
      </p:sp>
      <p:sp>
        <p:nvSpPr>
          <p:cNvPr id="147" name="Na het behalen van het masterdiploma als arts kan u een opleiding volgen tot een bijzondere beroepstitel. De bijzondere beroepstitel moet worden erken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 het behalen van het</a:t>
            </a:r>
            <a:r>
              <a:rPr b="1"/>
              <a:t> master</a:t>
            </a:r>
            <a:r>
              <a:t>diploma als arts kan u een opleiding volgen tot een </a:t>
            </a:r>
            <a:r>
              <a:rPr b="1" u="sng"/>
              <a:t>bijzondere beroepstitel.</a:t>
            </a:r>
            <a:r>
              <a:t> De bijzondere beroepstitel moet worden erkend</a:t>
            </a:r>
          </a:p>
          <a:p>
            <a:r>
              <a:t>De aanvraag kunt u doen vanaf 3 maanden voor het einde van uw opleiding als arts-specialist.</a:t>
            </a:r>
          </a:p>
          <a:p>
            <a:r>
              <a:t>Dit kan alleen via de post:                                                             Zorg en Gezondheid                                                                Afdeling Informatie en Zorgberoepen                                        Koning Albert II-laan 35 bus 38                                                     1030 Brussel</a:t>
            </a:r>
          </a:p>
          <a:p>
            <a:r>
              <a:t>Na uw erkenning in een bijzondere beroepstitel kunt u nog een opleiding volgen tot een </a:t>
            </a:r>
            <a:r>
              <a:rPr b="1" u="sng"/>
              <a:t>bijzondere beroepsbekwaamheid</a:t>
            </a:r>
            <a:r>
              <a:t>. Ook deze moet worden erkend</a:t>
            </a:r>
          </a:p>
          <a:p>
            <a:endParaRPr/>
          </a:p>
          <a:p>
            <a:r>
              <a:t>zie hiervoor ook </a:t>
            </a:r>
            <a:r>
              <a:rPr u="sng">
                <a:uFill>
                  <a:solidFill>
                    <a:srgbClr val="000000"/>
                  </a:solidFill>
                </a:uFill>
                <a:hlinkClick r:id="rId2"/>
              </a:rPr>
              <a:t>zorg-en-gezondheid.be</a:t>
            </a:r>
            <a:r>
              <a:t>  </a:t>
            </a:r>
          </a:p>
        </p:txBody>
      </p:sp>
      <p:sp>
        <p:nvSpPr>
          <p:cNvPr id="14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22758" y="6390218"/>
            <a:ext cx="184062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Custom Design">
      <a:dk1>
        <a:srgbClr val="FFFFFF"/>
      </a:dk1>
      <a:lt1>
        <a:srgbClr val="999999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9011F"/>
      </a:accent1>
      <a:accent2>
        <a:srgbClr val="FE0124"/>
      </a:accent2>
      <a:accent3>
        <a:srgbClr val="FE3450"/>
      </a:accent3>
      <a:accent4>
        <a:srgbClr val="FE677C"/>
      </a:accent4>
      <a:accent5>
        <a:srgbClr val="FF99A8"/>
      </a:accent5>
      <a:accent6>
        <a:srgbClr val="FFCDD3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9999" tIns="179999" rIns="179999" bIns="17999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999999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Diavoorstelling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Custom Design</vt:lpstr>
      <vt:lpstr>Erkenning tot arts-specialist</vt:lpstr>
      <vt:lpstr>erkenning arts-specialist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Erkenning tot arts-specialist</dc:title>
  <dc:creator>ASGB</dc:creator>
  <cp:lastModifiedBy>ASGB</cp:lastModifiedBy>
  <cp:revision>1</cp:revision>
  <dcterms:modified xsi:type="dcterms:W3CDTF">2018-01-29T08:53:45Z</dcterms:modified>
</cp:coreProperties>
</file>