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handoutMasterIdLst>
    <p:handoutMasterId r:id="rId54"/>
  </p:handoutMasterIdLst>
  <p:sldIdLst>
    <p:sldId id="519" r:id="rId2"/>
    <p:sldId id="480" r:id="rId3"/>
    <p:sldId id="481" r:id="rId4"/>
    <p:sldId id="482" r:id="rId5"/>
    <p:sldId id="483" r:id="rId6"/>
    <p:sldId id="484" r:id="rId7"/>
    <p:sldId id="492" r:id="rId8"/>
    <p:sldId id="493" r:id="rId9"/>
    <p:sldId id="486" r:id="rId10"/>
    <p:sldId id="491" r:id="rId11"/>
    <p:sldId id="542" r:id="rId12"/>
    <p:sldId id="488" r:id="rId13"/>
    <p:sldId id="379" r:id="rId14"/>
    <p:sldId id="380" r:id="rId15"/>
    <p:sldId id="381" r:id="rId16"/>
    <p:sldId id="383" r:id="rId17"/>
    <p:sldId id="394" r:id="rId18"/>
    <p:sldId id="382" r:id="rId19"/>
    <p:sldId id="384" r:id="rId20"/>
    <p:sldId id="385" r:id="rId21"/>
    <p:sldId id="386" r:id="rId22"/>
    <p:sldId id="391" r:id="rId23"/>
    <p:sldId id="456" r:id="rId24"/>
    <p:sldId id="520" r:id="rId25"/>
    <p:sldId id="457" r:id="rId26"/>
    <p:sldId id="521" r:id="rId27"/>
    <p:sldId id="527" r:id="rId28"/>
    <p:sldId id="528" r:id="rId29"/>
    <p:sldId id="530" r:id="rId30"/>
    <p:sldId id="531" r:id="rId31"/>
    <p:sldId id="532" r:id="rId32"/>
    <p:sldId id="533" r:id="rId33"/>
    <p:sldId id="534" r:id="rId34"/>
    <p:sldId id="536" r:id="rId35"/>
    <p:sldId id="537" r:id="rId36"/>
    <p:sldId id="539" r:id="rId37"/>
    <p:sldId id="525" r:id="rId38"/>
    <p:sldId id="543" r:id="rId39"/>
    <p:sldId id="496" r:id="rId40"/>
    <p:sldId id="544" r:id="rId41"/>
    <p:sldId id="545" r:id="rId42"/>
    <p:sldId id="546" r:id="rId43"/>
    <p:sldId id="547" r:id="rId44"/>
    <p:sldId id="548" r:id="rId45"/>
    <p:sldId id="549" r:id="rId46"/>
    <p:sldId id="550" r:id="rId47"/>
    <p:sldId id="551" r:id="rId48"/>
    <p:sldId id="552" r:id="rId49"/>
    <p:sldId id="553" r:id="rId50"/>
    <p:sldId id="554" r:id="rId51"/>
    <p:sldId id="555" r:id="rId52"/>
  </p:sldIdLst>
  <p:sldSz cx="9144000" cy="6858000" type="screen4x3"/>
  <p:notesSz cx="7102475" cy="10233025"/>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p:cViewPr>
        <p:scale>
          <a:sx n="83" d="100"/>
          <a:sy n="83" d="100"/>
        </p:scale>
        <p:origin x="-2424" y="-672"/>
      </p:cViewPr>
      <p:guideLst>
        <p:guide orient="horz" pos="2160"/>
        <p:guide pos="2880"/>
      </p:guideLst>
    </p:cSldViewPr>
  </p:slideViewPr>
  <p:notesTextViewPr>
    <p:cViewPr>
      <p:scale>
        <a:sx n="1" d="1"/>
        <a:sy n="1" d="1"/>
      </p:scale>
      <p:origin x="0" y="0"/>
    </p:cViewPr>
  </p:notesTextViewPr>
  <p:sorterViewPr>
    <p:cViewPr>
      <p:scale>
        <a:sx n="100" d="100"/>
        <a:sy n="100" d="100"/>
      </p:scale>
      <p:origin x="0" y="561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werkblad1.xlsx"/></Relationships>
</file>

<file path=ppt/charts/chart1.xml><?xml version="1.0" encoding="utf-8"?>
<c:chartSpace xmlns:c="http://schemas.openxmlformats.org/drawingml/2006/chart" xmlns:a="http://schemas.openxmlformats.org/drawingml/2006/main" xmlns:r="http://schemas.openxmlformats.org/officeDocument/2006/relationships">
  <c:lang val="nl-BE"/>
  <c:chart>
    <c:title>
      <c:tx>
        <c:rich>
          <a:bodyPr/>
          <a:lstStyle/>
          <a:p>
            <a:pPr>
              <a:defRPr/>
            </a:pPr>
            <a:r>
              <a:rPr lang="en-US" dirty="0" err="1" smtClean="0">
                <a:solidFill>
                  <a:schemeClr val="tx2">
                    <a:lumMod val="75000"/>
                  </a:schemeClr>
                </a:solidFill>
              </a:rPr>
              <a:t>Adviezen</a:t>
            </a:r>
            <a:r>
              <a:rPr lang="en-US" baseline="0" dirty="0" smtClean="0"/>
              <a:t> </a:t>
            </a:r>
            <a:endParaRPr lang="en-US" dirty="0"/>
          </a:p>
        </c:rich>
      </c:tx>
    </c:title>
    <c:view3D>
      <c:rotX val="30"/>
      <c:perspective val="30"/>
    </c:view3D>
    <c:plotArea>
      <c:layout/>
      <c:pie3DChart>
        <c:varyColors val="1"/>
        <c:ser>
          <c:idx val="0"/>
          <c:order val="0"/>
          <c:tx>
            <c:strRef>
              <c:f>Sheet1!$B$1</c:f>
              <c:strCache>
                <c:ptCount val="1"/>
                <c:pt idx="0">
                  <c:v>Sales</c:v>
                </c:pt>
              </c:strCache>
            </c:strRef>
          </c:tx>
          <c:dLbls>
            <c:showVal val="1"/>
            <c:showLeaderLines val="1"/>
          </c:dLbls>
          <c:cat>
            <c:strRef>
              <c:f>Sheet1!$A$2:$A$5</c:f>
              <c:strCache>
                <c:ptCount val="4"/>
                <c:pt idx="0">
                  <c:v>Geen Moza Geen BA</c:v>
                </c:pt>
                <c:pt idx="1">
                  <c:v>Moza &gt; Ernst </c:v>
                </c:pt>
                <c:pt idx="2">
                  <c:v>BA&gt; Ernst </c:v>
                </c:pt>
                <c:pt idx="3">
                  <c:v>BA&lt; Ernst </c:v>
                </c:pt>
              </c:strCache>
            </c:strRef>
          </c:cat>
          <c:val>
            <c:numRef>
              <c:f>Sheet1!$B$2:$B$5</c:f>
              <c:numCache>
                <c:formatCode>0.0%</c:formatCode>
                <c:ptCount val="4"/>
                <c:pt idx="0">
                  <c:v>0.81</c:v>
                </c:pt>
                <c:pt idx="1">
                  <c:v>2.6000000000000002E-2</c:v>
                </c:pt>
                <c:pt idx="2">
                  <c:v>7.3000000000000009E-2</c:v>
                </c:pt>
                <c:pt idx="3">
                  <c:v>8.500000000000002E-2</c:v>
                </c:pt>
              </c:numCache>
            </c:numRef>
          </c:val>
        </c:ser>
        <c:dLbls/>
      </c:pie3DChart>
    </c:plotArea>
    <c:legend>
      <c:legendPos val="r"/>
      <c:txPr>
        <a:bodyPr/>
        <a:lstStyle/>
        <a:p>
          <a:pPr>
            <a:defRPr>
              <a:solidFill>
                <a:schemeClr val="bg2">
                  <a:lumMod val="75000"/>
                  <a:lumOff val="25000"/>
                </a:schemeClr>
              </a:solidFill>
            </a:defRPr>
          </a:pPr>
          <a:endParaRPr lang="nl-BE"/>
        </a:p>
      </c:txPr>
    </c:legend>
    <c:plotVisOnly val="1"/>
    <c:dispBlanksAs val="zero"/>
  </c:chart>
  <c:txPr>
    <a:bodyPr/>
    <a:lstStyle/>
    <a:p>
      <a:pPr>
        <a:defRPr sz="1800"/>
      </a:pPr>
      <a:endParaRPr lang="nl-BE"/>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1651"/>
          </a:xfrm>
          <a:prstGeom prst="rect">
            <a:avLst/>
          </a:prstGeom>
        </p:spPr>
        <p:txBody>
          <a:bodyPr vert="horz" lIns="94778" tIns="47389" rIns="94778" bIns="47389" rtlCol="0"/>
          <a:lstStyle>
            <a:lvl1pPr algn="l">
              <a:defRPr sz="1200"/>
            </a:lvl1pPr>
          </a:lstStyle>
          <a:p>
            <a:endParaRPr lang="nl-BE"/>
          </a:p>
        </p:txBody>
      </p:sp>
      <p:sp>
        <p:nvSpPr>
          <p:cNvPr id="3" name="Date Placeholder 2"/>
          <p:cNvSpPr>
            <a:spLocks noGrp="1"/>
          </p:cNvSpPr>
          <p:nvPr>
            <p:ph type="dt" sz="quarter" idx="1"/>
          </p:nvPr>
        </p:nvSpPr>
        <p:spPr>
          <a:xfrm>
            <a:off x="4023093" y="0"/>
            <a:ext cx="3077739" cy="511651"/>
          </a:xfrm>
          <a:prstGeom prst="rect">
            <a:avLst/>
          </a:prstGeom>
        </p:spPr>
        <p:txBody>
          <a:bodyPr vert="horz" lIns="94778" tIns="47389" rIns="94778" bIns="47389" rtlCol="0"/>
          <a:lstStyle>
            <a:lvl1pPr algn="r">
              <a:defRPr sz="1200"/>
            </a:lvl1pPr>
          </a:lstStyle>
          <a:p>
            <a:fld id="{B67DDD90-9CF1-4BD3-9B3D-A2F327042DE5}" type="datetimeFigureOut">
              <a:rPr lang="nl-BE" smtClean="0"/>
              <a:pPr/>
              <a:t>11/04/2018</a:t>
            </a:fld>
            <a:endParaRPr lang="nl-BE"/>
          </a:p>
        </p:txBody>
      </p:sp>
      <p:sp>
        <p:nvSpPr>
          <p:cNvPr id="4" name="Footer Placeholder 3"/>
          <p:cNvSpPr>
            <a:spLocks noGrp="1"/>
          </p:cNvSpPr>
          <p:nvPr>
            <p:ph type="ftr" sz="quarter" idx="2"/>
          </p:nvPr>
        </p:nvSpPr>
        <p:spPr>
          <a:xfrm>
            <a:off x="1" y="9719598"/>
            <a:ext cx="3077739" cy="511651"/>
          </a:xfrm>
          <a:prstGeom prst="rect">
            <a:avLst/>
          </a:prstGeom>
        </p:spPr>
        <p:txBody>
          <a:bodyPr vert="horz" lIns="94778" tIns="47389" rIns="94778" bIns="47389" rtlCol="0" anchor="b"/>
          <a:lstStyle>
            <a:lvl1pPr algn="l">
              <a:defRPr sz="1200"/>
            </a:lvl1pPr>
          </a:lstStyle>
          <a:p>
            <a:endParaRPr lang="nl-BE"/>
          </a:p>
        </p:txBody>
      </p:sp>
      <p:sp>
        <p:nvSpPr>
          <p:cNvPr id="5" name="Slide Number Placeholder 4"/>
          <p:cNvSpPr>
            <a:spLocks noGrp="1"/>
          </p:cNvSpPr>
          <p:nvPr>
            <p:ph type="sldNum" sz="quarter" idx="3"/>
          </p:nvPr>
        </p:nvSpPr>
        <p:spPr>
          <a:xfrm>
            <a:off x="4023093" y="9719598"/>
            <a:ext cx="3077739" cy="511651"/>
          </a:xfrm>
          <a:prstGeom prst="rect">
            <a:avLst/>
          </a:prstGeom>
        </p:spPr>
        <p:txBody>
          <a:bodyPr vert="horz" lIns="94778" tIns="47389" rIns="94778" bIns="47389" rtlCol="0" anchor="b"/>
          <a:lstStyle>
            <a:lvl1pPr algn="r">
              <a:defRPr sz="1200"/>
            </a:lvl1pPr>
          </a:lstStyle>
          <a:p>
            <a:fld id="{FB76A164-452A-41F4-9C1C-B967FC766766}" type="slidenum">
              <a:rPr lang="nl-BE" smtClean="0"/>
              <a:pPr/>
              <a:t>‹nr.›</a:t>
            </a:fld>
            <a:endParaRPr lang="nl-BE"/>
          </a:p>
        </p:txBody>
      </p:sp>
    </p:spTree>
    <p:extLst>
      <p:ext uri="{BB962C8B-B14F-4D97-AF65-F5344CB8AC3E}">
        <p14:creationId xmlns:p14="http://schemas.microsoft.com/office/powerpoint/2010/main" xmlns="" val="1316768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1651"/>
          </a:xfrm>
          <a:prstGeom prst="rect">
            <a:avLst/>
          </a:prstGeom>
        </p:spPr>
        <p:txBody>
          <a:bodyPr vert="horz" lIns="94778" tIns="47389" rIns="94778" bIns="47389" rtlCol="0"/>
          <a:lstStyle>
            <a:lvl1pPr algn="l">
              <a:defRPr sz="1200"/>
            </a:lvl1pPr>
          </a:lstStyle>
          <a:p>
            <a:endParaRPr lang="nl-BE"/>
          </a:p>
        </p:txBody>
      </p:sp>
      <p:sp>
        <p:nvSpPr>
          <p:cNvPr id="3" name="Date Placeholder 2"/>
          <p:cNvSpPr>
            <a:spLocks noGrp="1"/>
          </p:cNvSpPr>
          <p:nvPr>
            <p:ph type="dt" idx="1"/>
          </p:nvPr>
        </p:nvSpPr>
        <p:spPr>
          <a:xfrm>
            <a:off x="4023093" y="0"/>
            <a:ext cx="3077739" cy="511651"/>
          </a:xfrm>
          <a:prstGeom prst="rect">
            <a:avLst/>
          </a:prstGeom>
        </p:spPr>
        <p:txBody>
          <a:bodyPr vert="horz" lIns="94778" tIns="47389" rIns="94778" bIns="47389" rtlCol="0"/>
          <a:lstStyle>
            <a:lvl1pPr algn="r">
              <a:defRPr sz="1200"/>
            </a:lvl1pPr>
          </a:lstStyle>
          <a:p>
            <a:fld id="{F978142F-D714-46AD-AEB0-8439301C7647}" type="datetimeFigureOut">
              <a:rPr lang="nl-BE" smtClean="0"/>
              <a:pPr/>
              <a:t>11/04/2018</a:t>
            </a:fld>
            <a:endParaRPr lang="nl-BE"/>
          </a:p>
        </p:txBody>
      </p:sp>
      <p:sp>
        <p:nvSpPr>
          <p:cNvPr id="4" name="Slide Image Placeholder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4778" tIns="47389" rIns="94778" bIns="47389" rtlCol="0" anchor="ctr"/>
          <a:lstStyle/>
          <a:p>
            <a:endParaRPr lang="nl-BE"/>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4778" tIns="47389" rIns="94778" bIns="473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1" y="9719598"/>
            <a:ext cx="3077739" cy="511651"/>
          </a:xfrm>
          <a:prstGeom prst="rect">
            <a:avLst/>
          </a:prstGeom>
        </p:spPr>
        <p:txBody>
          <a:bodyPr vert="horz" lIns="94778" tIns="47389" rIns="94778" bIns="47389" rtlCol="0" anchor="b"/>
          <a:lstStyle>
            <a:lvl1pPr algn="l">
              <a:defRPr sz="1200"/>
            </a:lvl1pPr>
          </a:lstStyle>
          <a:p>
            <a:endParaRPr lang="nl-BE"/>
          </a:p>
        </p:txBody>
      </p:sp>
      <p:sp>
        <p:nvSpPr>
          <p:cNvPr id="7" name="Slide Number Placeholder 6"/>
          <p:cNvSpPr>
            <a:spLocks noGrp="1"/>
          </p:cNvSpPr>
          <p:nvPr>
            <p:ph type="sldNum" sz="quarter" idx="5"/>
          </p:nvPr>
        </p:nvSpPr>
        <p:spPr>
          <a:xfrm>
            <a:off x="4023093" y="9719598"/>
            <a:ext cx="3077739" cy="511651"/>
          </a:xfrm>
          <a:prstGeom prst="rect">
            <a:avLst/>
          </a:prstGeom>
        </p:spPr>
        <p:txBody>
          <a:bodyPr vert="horz" lIns="94778" tIns="47389" rIns="94778" bIns="47389" rtlCol="0" anchor="b"/>
          <a:lstStyle>
            <a:lvl1pPr algn="r">
              <a:defRPr sz="1200"/>
            </a:lvl1pPr>
          </a:lstStyle>
          <a:p>
            <a:fld id="{78F486CD-F7B8-41A5-82B0-8868E7B4DF4C}" type="slidenum">
              <a:rPr lang="nl-BE" smtClean="0"/>
              <a:pPr/>
              <a:t>‹nr.›</a:t>
            </a:fld>
            <a:endParaRPr lang="nl-BE"/>
          </a:p>
        </p:txBody>
      </p:sp>
    </p:spTree>
    <p:extLst>
      <p:ext uri="{BB962C8B-B14F-4D97-AF65-F5344CB8AC3E}">
        <p14:creationId xmlns:p14="http://schemas.microsoft.com/office/powerpoint/2010/main" xmlns="" val="24592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E5AFDDF-B7CB-6944-9538-15AB5138F889}" type="slidenum">
              <a:rPr lang="nl-NL" smtClean="0">
                <a:solidFill>
                  <a:prstClr val="black"/>
                </a:solidFill>
              </a:rPr>
              <a:pPr/>
              <a:t>7</a:t>
            </a:fld>
            <a:endParaRPr lang="nl-NL">
              <a:solidFill>
                <a:prstClr val="black"/>
              </a:solidFill>
            </a:endParaRPr>
          </a:p>
        </p:txBody>
      </p:sp>
    </p:spTree>
    <p:extLst>
      <p:ext uri="{BB962C8B-B14F-4D97-AF65-F5344CB8AC3E}">
        <p14:creationId xmlns:p14="http://schemas.microsoft.com/office/powerpoint/2010/main" xmlns="" val="460686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Publicatie van </a:t>
            </a:r>
            <a:r>
              <a:rPr lang="nl-BE" dirty="0" err="1" smtClean="0"/>
              <a:t>institute</a:t>
            </a:r>
            <a:r>
              <a:rPr lang="nl-BE" dirty="0" smtClean="0"/>
              <a:t> of </a:t>
            </a:r>
            <a:r>
              <a:rPr lang="nl-BE" dirty="0" err="1" smtClean="0"/>
              <a:t>medecine</a:t>
            </a:r>
            <a:r>
              <a:rPr lang="nl-BE" dirty="0" smtClean="0"/>
              <a:t> </a:t>
            </a:r>
            <a:r>
              <a:rPr lang="nl-BE" dirty="0" err="1" smtClean="0"/>
              <a:t>committee</a:t>
            </a:r>
            <a:r>
              <a:rPr lang="nl-BE" dirty="0" smtClean="0"/>
              <a:t> on </a:t>
            </a:r>
            <a:r>
              <a:rPr lang="nl-BE" dirty="0" err="1" smtClean="0"/>
              <a:t>quality</a:t>
            </a:r>
            <a:r>
              <a:rPr lang="nl-BE" dirty="0" smtClean="0"/>
              <a:t> Care in America</a:t>
            </a:r>
            <a:endParaRPr lang="nl-BE" dirty="0"/>
          </a:p>
        </p:txBody>
      </p:sp>
      <p:sp>
        <p:nvSpPr>
          <p:cNvPr id="4" name="Tijdelijke aanduiding voor dianummer 3"/>
          <p:cNvSpPr>
            <a:spLocks noGrp="1"/>
          </p:cNvSpPr>
          <p:nvPr>
            <p:ph type="sldNum" sz="quarter" idx="10"/>
          </p:nvPr>
        </p:nvSpPr>
        <p:spPr/>
        <p:txBody>
          <a:bodyPr/>
          <a:lstStyle/>
          <a:p>
            <a:fld id="{78F486CD-F7B8-41A5-82B0-8868E7B4DF4C}" type="slidenum">
              <a:rPr lang="nl-BE" smtClean="0"/>
              <a:pPr/>
              <a:t>43</a:t>
            </a:fld>
            <a:endParaRPr lang="nl-BE"/>
          </a:p>
        </p:txBody>
      </p:sp>
    </p:spTree>
    <p:extLst>
      <p:ext uri="{BB962C8B-B14F-4D97-AF65-F5344CB8AC3E}">
        <p14:creationId xmlns:p14="http://schemas.microsoft.com/office/powerpoint/2010/main" xmlns="" val="2008117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34228C-1881-4502-A750-5CCE631486DE}" type="datetime1">
              <a:rPr lang="en-US" smtClean="0">
                <a:solidFill>
                  <a:srgbClr val="154B4B"/>
                </a:solidFill>
              </a:rPr>
              <a:pPr/>
              <a:t>4/11/2018</a:t>
            </a:fld>
            <a:endParaRPr lang="nl-BE">
              <a:solidFill>
                <a:srgbClr val="154B4B"/>
              </a:solidFill>
            </a:endParaRPr>
          </a:p>
        </p:txBody>
      </p:sp>
      <p:sp>
        <p:nvSpPr>
          <p:cNvPr id="5" name="Footer Placeholder 4"/>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6" name="Slide Number Placeholder 5"/>
          <p:cNvSpPr>
            <a:spLocks noGrp="1"/>
          </p:cNvSpPr>
          <p:nvPr>
            <p:ph type="sldNum" sz="quarter" idx="12"/>
          </p:nvPr>
        </p:nvSpPr>
        <p:spPr/>
        <p:txBody>
          <a:bodyPr/>
          <a:lstStyle/>
          <a:p>
            <a:fld id="{D521B811-AE34-47F3-B1D4-ECC3BAD8A2D8}" type="slidenum">
              <a:rPr lang="nl-BE" smtClean="0"/>
              <a:pPr/>
              <a:t>‹nr.›</a:t>
            </a:fld>
            <a:endParaRPr lang="nl-BE"/>
          </a:p>
        </p:txBody>
      </p:sp>
    </p:spTree>
    <p:extLst>
      <p:ext uri="{BB962C8B-B14F-4D97-AF65-F5344CB8AC3E}">
        <p14:creationId xmlns:p14="http://schemas.microsoft.com/office/powerpoint/2010/main" xmlns="" val="1218041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9C0CDB-E015-4C04-BD27-06498245CCBC}" type="datetime1">
              <a:rPr lang="en-US" smtClean="0">
                <a:solidFill>
                  <a:srgbClr val="154B4B"/>
                </a:solidFill>
              </a:rPr>
              <a:pPr/>
              <a:t>4/11/2018</a:t>
            </a:fld>
            <a:endParaRPr lang="nl-BE">
              <a:solidFill>
                <a:srgbClr val="154B4B"/>
              </a:solidFill>
            </a:endParaRPr>
          </a:p>
        </p:txBody>
      </p:sp>
      <p:sp>
        <p:nvSpPr>
          <p:cNvPr id="5" name="Footer Placeholder 4"/>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6" name="Slide Number Placeholder 5"/>
          <p:cNvSpPr>
            <a:spLocks noGrp="1"/>
          </p:cNvSpPr>
          <p:nvPr>
            <p:ph type="sldNum" sz="quarter" idx="12"/>
          </p:nvPr>
        </p:nvSpPr>
        <p:spPr/>
        <p:txBody>
          <a:bodyPr/>
          <a:lstStyle/>
          <a:p>
            <a:fld id="{D521B811-AE34-47F3-B1D4-ECC3BAD8A2D8}" type="slidenum">
              <a:rPr lang="nl-BE" smtClean="0"/>
              <a:pPr/>
              <a:t>‹nr.›</a:t>
            </a:fld>
            <a:endParaRPr lang="nl-BE"/>
          </a:p>
        </p:txBody>
      </p:sp>
    </p:spTree>
    <p:extLst>
      <p:ext uri="{BB962C8B-B14F-4D97-AF65-F5344CB8AC3E}">
        <p14:creationId xmlns:p14="http://schemas.microsoft.com/office/powerpoint/2010/main" xmlns="" val="25575679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3D321-80C2-46E1-A74E-5EA856F8235F}" type="datetime1">
              <a:rPr lang="en-US" smtClean="0">
                <a:solidFill>
                  <a:srgbClr val="154B4B"/>
                </a:solidFill>
              </a:rPr>
              <a:pPr/>
              <a:t>4/11/2018</a:t>
            </a:fld>
            <a:endParaRPr lang="nl-BE">
              <a:solidFill>
                <a:srgbClr val="154B4B"/>
              </a:solidFill>
            </a:endParaRPr>
          </a:p>
        </p:txBody>
      </p:sp>
      <p:sp>
        <p:nvSpPr>
          <p:cNvPr id="5" name="Footer Placeholder 4"/>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6" name="Slide Number Placeholder 5"/>
          <p:cNvSpPr>
            <a:spLocks noGrp="1"/>
          </p:cNvSpPr>
          <p:nvPr>
            <p:ph type="sldNum" sz="quarter" idx="12"/>
          </p:nvPr>
        </p:nvSpPr>
        <p:spPr/>
        <p:txBody>
          <a:bodyPr/>
          <a:lstStyle/>
          <a:p>
            <a:fld id="{D521B811-AE34-47F3-B1D4-ECC3BAD8A2D8}" type="slidenum">
              <a:rPr lang="nl-BE" smtClean="0"/>
              <a:pPr/>
              <a:t>‹nr.›</a:t>
            </a:fld>
            <a:endParaRPr lang="nl-BE"/>
          </a:p>
        </p:txBody>
      </p:sp>
    </p:spTree>
    <p:extLst>
      <p:ext uri="{BB962C8B-B14F-4D97-AF65-F5344CB8AC3E}">
        <p14:creationId xmlns:p14="http://schemas.microsoft.com/office/powerpoint/2010/main" xmlns="" val="7719401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C9FEB7F-76ED-4F9A-B471-33302980DE65}" type="datetime1">
              <a:rPr lang="en-US" smtClean="0"/>
              <a:pPr/>
              <a:t>4/11/2018</a:t>
            </a:fld>
            <a:endParaRPr lang="nl-NL"/>
          </a:p>
        </p:txBody>
      </p:sp>
      <p:sp>
        <p:nvSpPr>
          <p:cNvPr id="5" name="Tijdelijke aanduiding voor voettekst 4"/>
          <p:cNvSpPr>
            <a:spLocks noGrp="1"/>
          </p:cNvSpPr>
          <p:nvPr>
            <p:ph type="ftr" sz="quarter" idx="11"/>
          </p:nvPr>
        </p:nvSpPr>
        <p:spPr/>
        <p:txBody>
          <a:bodyPr/>
          <a:lstStyle/>
          <a:p>
            <a:r>
              <a:rPr lang="nl-NL" smtClean="0"/>
              <a:t>FMO.voor artsen.ppx</a:t>
            </a:r>
            <a:endParaRPr lang="nl-NL"/>
          </a:p>
        </p:txBody>
      </p:sp>
      <p:sp>
        <p:nvSpPr>
          <p:cNvPr id="6" name="Tijdelijke aanduiding voor dianummer 5"/>
          <p:cNvSpPr>
            <a:spLocks noGrp="1"/>
          </p:cNvSpPr>
          <p:nvPr>
            <p:ph type="sldNum" sz="quarter" idx="12"/>
          </p:nvPr>
        </p:nvSpPr>
        <p:spPr/>
        <p:txBody>
          <a:bodyPr/>
          <a:lstStyle/>
          <a:p>
            <a:fld id="{BDBC3FAA-0A84-E143-A236-7E46CD5C514F}" type="slidenum">
              <a:rPr lang="nl-NL" smtClean="0"/>
              <a:pPr/>
              <a:t>‹nr.›</a:t>
            </a:fld>
            <a:endParaRPr lang="nl-NL"/>
          </a:p>
        </p:txBody>
      </p:sp>
    </p:spTree>
    <p:extLst>
      <p:ext uri="{BB962C8B-B14F-4D97-AF65-F5344CB8AC3E}">
        <p14:creationId xmlns:p14="http://schemas.microsoft.com/office/powerpoint/2010/main" xmlns="" val="1463494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35872-1B1E-4AC0-8A57-5CA29AC5932F}" type="datetime1">
              <a:rPr lang="en-US" smtClean="0">
                <a:solidFill>
                  <a:srgbClr val="154B4B"/>
                </a:solidFill>
              </a:rPr>
              <a:pPr/>
              <a:t>4/11/2018</a:t>
            </a:fld>
            <a:endParaRPr lang="nl-BE">
              <a:solidFill>
                <a:srgbClr val="154B4B"/>
              </a:solidFill>
            </a:endParaRPr>
          </a:p>
        </p:txBody>
      </p:sp>
      <p:sp>
        <p:nvSpPr>
          <p:cNvPr id="5" name="Footer Placeholder 4"/>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6" name="Slide Number Placeholder 5"/>
          <p:cNvSpPr>
            <a:spLocks noGrp="1"/>
          </p:cNvSpPr>
          <p:nvPr>
            <p:ph type="sldNum" sz="quarter" idx="12"/>
          </p:nvPr>
        </p:nvSpPr>
        <p:spPr/>
        <p:txBody>
          <a:bodyPr/>
          <a:lstStyle/>
          <a:p>
            <a:fld id="{D521B811-AE34-47F3-B1D4-ECC3BAD8A2D8}" type="slidenum">
              <a:rPr lang="nl-BE" smtClean="0"/>
              <a:pPr/>
              <a:t>‹nr.›</a:t>
            </a:fld>
            <a:endParaRPr lang="nl-BE"/>
          </a:p>
        </p:txBody>
      </p:sp>
    </p:spTree>
    <p:extLst>
      <p:ext uri="{BB962C8B-B14F-4D97-AF65-F5344CB8AC3E}">
        <p14:creationId xmlns:p14="http://schemas.microsoft.com/office/powerpoint/2010/main" xmlns="" val="4762117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439B6-07F6-4B02-AA36-5E64FEEA78B5}" type="datetime1">
              <a:rPr lang="en-US" smtClean="0">
                <a:solidFill>
                  <a:srgbClr val="154B4B"/>
                </a:solidFill>
              </a:rPr>
              <a:pPr/>
              <a:t>4/11/2018</a:t>
            </a:fld>
            <a:endParaRPr lang="nl-BE">
              <a:solidFill>
                <a:srgbClr val="154B4B"/>
              </a:solidFill>
            </a:endParaRPr>
          </a:p>
        </p:txBody>
      </p:sp>
      <p:sp>
        <p:nvSpPr>
          <p:cNvPr id="5" name="Footer Placeholder 4"/>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6" name="Slide Number Placeholder 5"/>
          <p:cNvSpPr>
            <a:spLocks noGrp="1"/>
          </p:cNvSpPr>
          <p:nvPr>
            <p:ph type="sldNum" sz="quarter" idx="12"/>
          </p:nvPr>
        </p:nvSpPr>
        <p:spPr/>
        <p:txBody>
          <a:bodyPr/>
          <a:lstStyle/>
          <a:p>
            <a:endParaRPr lang="nl-BE" dirty="0"/>
          </a:p>
        </p:txBody>
      </p:sp>
    </p:spTree>
    <p:extLst>
      <p:ext uri="{BB962C8B-B14F-4D97-AF65-F5344CB8AC3E}">
        <p14:creationId xmlns:p14="http://schemas.microsoft.com/office/powerpoint/2010/main" xmlns="" val="281137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70EDD9-C1EA-459E-A17C-F911EE2A9780}" type="datetime1">
              <a:rPr lang="en-US" smtClean="0">
                <a:solidFill>
                  <a:srgbClr val="154B4B"/>
                </a:solidFill>
              </a:rPr>
              <a:pPr/>
              <a:t>4/11/2018</a:t>
            </a:fld>
            <a:endParaRPr lang="nl-BE">
              <a:solidFill>
                <a:srgbClr val="154B4B"/>
              </a:solidFill>
            </a:endParaRPr>
          </a:p>
        </p:txBody>
      </p:sp>
      <p:sp>
        <p:nvSpPr>
          <p:cNvPr id="6" name="Footer Placeholder 5"/>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7" name="Slide Number Placeholder 6"/>
          <p:cNvSpPr>
            <a:spLocks noGrp="1"/>
          </p:cNvSpPr>
          <p:nvPr>
            <p:ph type="sldNum" sz="quarter" idx="12"/>
          </p:nvPr>
        </p:nvSpPr>
        <p:spPr/>
        <p:txBody>
          <a:bodyPr/>
          <a:lstStyle/>
          <a:p>
            <a:fld id="{D521B811-AE34-47F3-B1D4-ECC3BAD8A2D8}" type="slidenum">
              <a:rPr lang="nl-BE" smtClean="0"/>
              <a:pPr/>
              <a:t>‹nr.›</a:t>
            </a:fld>
            <a:endParaRPr lang="nl-BE"/>
          </a:p>
        </p:txBody>
      </p:sp>
    </p:spTree>
    <p:extLst>
      <p:ext uri="{BB962C8B-B14F-4D97-AF65-F5344CB8AC3E}">
        <p14:creationId xmlns:p14="http://schemas.microsoft.com/office/powerpoint/2010/main" xmlns="" val="38701596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5FFB61-D980-41FA-ACD3-C9F61551F53B}" type="datetime1">
              <a:rPr lang="en-US" smtClean="0">
                <a:solidFill>
                  <a:srgbClr val="154B4B"/>
                </a:solidFill>
              </a:rPr>
              <a:pPr/>
              <a:t>4/11/2018</a:t>
            </a:fld>
            <a:endParaRPr lang="nl-BE">
              <a:solidFill>
                <a:srgbClr val="154B4B"/>
              </a:solidFill>
            </a:endParaRPr>
          </a:p>
        </p:txBody>
      </p:sp>
      <p:sp>
        <p:nvSpPr>
          <p:cNvPr id="8" name="Footer Placeholder 7"/>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9" name="Slide Number Placeholder 8"/>
          <p:cNvSpPr>
            <a:spLocks noGrp="1"/>
          </p:cNvSpPr>
          <p:nvPr>
            <p:ph type="sldNum" sz="quarter" idx="12"/>
          </p:nvPr>
        </p:nvSpPr>
        <p:spPr/>
        <p:txBody>
          <a:bodyPr/>
          <a:lstStyle/>
          <a:p>
            <a:fld id="{D521B811-AE34-47F3-B1D4-ECC3BAD8A2D8}" type="slidenum">
              <a:rPr lang="nl-BE" smtClean="0"/>
              <a:pPr/>
              <a:t>‹nr.›</a:t>
            </a:fld>
            <a:endParaRPr lang="nl-BE"/>
          </a:p>
        </p:txBody>
      </p:sp>
    </p:spTree>
    <p:extLst>
      <p:ext uri="{BB962C8B-B14F-4D97-AF65-F5344CB8AC3E}">
        <p14:creationId xmlns:p14="http://schemas.microsoft.com/office/powerpoint/2010/main" xmlns="" val="24585822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0E0559-ACCA-4850-9EB6-1BBDEB3F6FC2}" type="datetime1">
              <a:rPr lang="en-US" smtClean="0">
                <a:solidFill>
                  <a:srgbClr val="154B4B"/>
                </a:solidFill>
              </a:rPr>
              <a:pPr/>
              <a:t>4/11/2018</a:t>
            </a:fld>
            <a:endParaRPr lang="nl-BE">
              <a:solidFill>
                <a:srgbClr val="154B4B"/>
              </a:solidFill>
            </a:endParaRPr>
          </a:p>
        </p:txBody>
      </p:sp>
      <p:sp>
        <p:nvSpPr>
          <p:cNvPr id="4" name="Footer Placeholder 3"/>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5" name="Slide Number Placeholder 4"/>
          <p:cNvSpPr>
            <a:spLocks noGrp="1"/>
          </p:cNvSpPr>
          <p:nvPr>
            <p:ph type="sldNum" sz="quarter" idx="12"/>
          </p:nvPr>
        </p:nvSpPr>
        <p:spPr/>
        <p:txBody>
          <a:bodyPr/>
          <a:lstStyle/>
          <a:p>
            <a:fld id="{D521B811-AE34-47F3-B1D4-ECC3BAD8A2D8}" type="slidenum">
              <a:rPr lang="nl-BE" smtClean="0"/>
              <a:pPr/>
              <a:t>‹nr.›</a:t>
            </a:fld>
            <a:endParaRPr lang="nl-BE"/>
          </a:p>
        </p:txBody>
      </p:sp>
    </p:spTree>
    <p:extLst>
      <p:ext uri="{BB962C8B-B14F-4D97-AF65-F5344CB8AC3E}">
        <p14:creationId xmlns:p14="http://schemas.microsoft.com/office/powerpoint/2010/main" xmlns="" val="260816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736B5-C52F-4AD4-85D1-0A12A4CB2BB5}" type="datetime1">
              <a:rPr lang="en-US" smtClean="0">
                <a:solidFill>
                  <a:srgbClr val="154B4B"/>
                </a:solidFill>
              </a:rPr>
              <a:pPr/>
              <a:t>4/11/2018</a:t>
            </a:fld>
            <a:endParaRPr lang="nl-BE">
              <a:solidFill>
                <a:srgbClr val="154B4B"/>
              </a:solidFill>
            </a:endParaRPr>
          </a:p>
        </p:txBody>
      </p:sp>
      <p:sp>
        <p:nvSpPr>
          <p:cNvPr id="3" name="Footer Placeholder 2"/>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4" name="Slide Number Placeholder 3"/>
          <p:cNvSpPr>
            <a:spLocks noGrp="1"/>
          </p:cNvSpPr>
          <p:nvPr>
            <p:ph type="sldNum" sz="quarter" idx="12"/>
          </p:nvPr>
        </p:nvSpPr>
        <p:spPr/>
        <p:txBody>
          <a:bodyPr/>
          <a:lstStyle/>
          <a:p>
            <a:fld id="{D521B811-AE34-47F3-B1D4-ECC3BAD8A2D8}" type="slidenum">
              <a:rPr lang="nl-BE" smtClean="0"/>
              <a:pPr/>
              <a:t>‹nr.›</a:t>
            </a:fld>
            <a:endParaRPr lang="nl-BE"/>
          </a:p>
        </p:txBody>
      </p:sp>
    </p:spTree>
    <p:extLst>
      <p:ext uri="{BB962C8B-B14F-4D97-AF65-F5344CB8AC3E}">
        <p14:creationId xmlns:p14="http://schemas.microsoft.com/office/powerpoint/2010/main" xmlns="" val="3458685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EF290-015A-4281-9E19-5AA3DE6E4561}" type="datetime1">
              <a:rPr lang="en-US" smtClean="0">
                <a:solidFill>
                  <a:srgbClr val="154B4B"/>
                </a:solidFill>
              </a:rPr>
              <a:pPr/>
              <a:t>4/11/2018</a:t>
            </a:fld>
            <a:endParaRPr lang="nl-BE">
              <a:solidFill>
                <a:srgbClr val="154B4B"/>
              </a:solidFill>
            </a:endParaRPr>
          </a:p>
        </p:txBody>
      </p:sp>
      <p:sp>
        <p:nvSpPr>
          <p:cNvPr id="6" name="Footer Placeholder 5"/>
          <p:cNvSpPr>
            <a:spLocks noGrp="1"/>
          </p:cNvSpPr>
          <p:nvPr>
            <p:ph type="ftr" sz="quarter" idx="11"/>
          </p:nvPr>
        </p:nvSpPr>
        <p:spPr/>
        <p:txBody>
          <a:bodyPr/>
          <a:lstStyle/>
          <a:p>
            <a:r>
              <a:rPr lang="nl-BE" smtClean="0">
                <a:solidFill>
                  <a:srgbClr val="154B4B"/>
                </a:solidFill>
              </a:rPr>
              <a:t>FMO.voor artsen.ppx</a:t>
            </a:r>
            <a:endParaRPr lang="nl-BE">
              <a:solidFill>
                <a:srgbClr val="154B4B"/>
              </a:solidFill>
            </a:endParaRPr>
          </a:p>
        </p:txBody>
      </p:sp>
      <p:sp>
        <p:nvSpPr>
          <p:cNvPr id="7" name="Slide Number Placeholder 6"/>
          <p:cNvSpPr>
            <a:spLocks noGrp="1"/>
          </p:cNvSpPr>
          <p:nvPr>
            <p:ph type="sldNum" sz="quarter" idx="12"/>
          </p:nvPr>
        </p:nvSpPr>
        <p:spPr/>
        <p:txBody>
          <a:bodyPr/>
          <a:lstStyle/>
          <a:p>
            <a:fld id="{D521B811-AE34-47F3-B1D4-ECC3BAD8A2D8}" type="slidenum">
              <a:rPr lang="nl-BE" smtClean="0"/>
              <a:pPr/>
              <a:t>‹nr.›</a:t>
            </a:fld>
            <a:endParaRPr lang="nl-BE"/>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1209795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C6A4E34-12F3-4C7D-B4DB-894449A7D9F7}" type="datetime1">
              <a:rPr lang="en-US" smtClean="0">
                <a:solidFill>
                  <a:srgbClr val="154B4B"/>
                </a:solidFill>
              </a:rPr>
              <a:pPr/>
              <a:t>4/11/2018</a:t>
            </a:fld>
            <a:endParaRPr lang="nl-BE">
              <a:solidFill>
                <a:srgbClr val="154B4B"/>
              </a:solidFill>
            </a:endParaRPr>
          </a:p>
        </p:txBody>
      </p:sp>
      <p:sp>
        <p:nvSpPr>
          <p:cNvPr id="9" name="Slide Number Placeholder 8"/>
          <p:cNvSpPr>
            <a:spLocks noGrp="1"/>
          </p:cNvSpPr>
          <p:nvPr>
            <p:ph type="sldNum" sz="quarter" idx="11"/>
          </p:nvPr>
        </p:nvSpPr>
        <p:spPr/>
        <p:txBody>
          <a:bodyPr/>
          <a:lstStyle/>
          <a:p>
            <a:fld id="{D521B811-AE34-47F3-B1D4-ECC3BAD8A2D8}" type="slidenum">
              <a:rPr lang="nl-BE" smtClean="0"/>
              <a:pPr/>
              <a:t>‹nr.›</a:t>
            </a:fld>
            <a:endParaRPr lang="nl-BE"/>
          </a:p>
        </p:txBody>
      </p:sp>
      <p:sp>
        <p:nvSpPr>
          <p:cNvPr id="10" name="Footer Placeholder 9"/>
          <p:cNvSpPr>
            <a:spLocks noGrp="1"/>
          </p:cNvSpPr>
          <p:nvPr>
            <p:ph type="ftr" sz="quarter" idx="12"/>
          </p:nvPr>
        </p:nvSpPr>
        <p:spPr/>
        <p:txBody>
          <a:bodyPr/>
          <a:lstStyle/>
          <a:p>
            <a:r>
              <a:rPr lang="nl-BE" smtClean="0">
                <a:solidFill>
                  <a:srgbClr val="154B4B"/>
                </a:solidFill>
              </a:rPr>
              <a:t>FMO.voor artsen.ppx</a:t>
            </a:r>
            <a:endParaRPr lang="nl-BE">
              <a:solidFill>
                <a:srgbClr val="154B4B"/>
              </a:solidFill>
            </a:endParaRPr>
          </a:p>
        </p:txBody>
      </p:sp>
    </p:spTree>
    <p:extLst>
      <p:ext uri="{BB962C8B-B14F-4D97-AF65-F5344CB8AC3E}">
        <p14:creationId xmlns:p14="http://schemas.microsoft.com/office/powerpoint/2010/main" xmlns="" val="28567370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21B811-AE34-47F3-B1D4-ECC3BAD8A2D8}" type="slidenum">
              <a:rPr lang="nl-BE" smtClean="0"/>
              <a:pPr/>
              <a:t>‹nr.›</a:t>
            </a:fld>
            <a:endParaRPr lang="nl-B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nl-BE" smtClean="0">
                <a:solidFill>
                  <a:srgbClr val="154B4B"/>
                </a:solidFill>
              </a:rPr>
              <a:t>FMO.voor artsen.ppx</a:t>
            </a:r>
            <a:endParaRPr lang="nl-BE" dirty="0">
              <a:solidFill>
                <a:srgbClr val="154B4B"/>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5090E46-EF75-427B-83F0-4A682D5DD6BA}" type="datetime1">
              <a:rPr lang="en-US" smtClean="0">
                <a:solidFill>
                  <a:srgbClr val="154B4B"/>
                </a:solidFill>
              </a:rPr>
              <a:pPr/>
              <a:t>4/11/2018</a:t>
            </a:fld>
            <a:endParaRPr lang="nl-BE" dirty="0">
              <a:solidFill>
                <a:srgbClr val="154B4B"/>
              </a:solidFill>
            </a:endParaRPr>
          </a:p>
        </p:txBody>
      </p:sp>
      <p:pic>
        <p:nvPicPr>
          <p:cNvPr id="9" name="Picture 8" descr="C:\Users\md4731\AppData\Local\Microsoft\Windows\Temporary Internet Files\Content.Outlook\JJS4O14D\NL.gif"/>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1403959" y="5486400"/>
            <a:ext cx="7019925" cy="12573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53108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sldNum="0" hdr="0" ftr="0" dt="0"/>
  <p:txStyles>
    <p:titleStyle>
      <a:lvl1pPr algn="l" defTabSz="914400" rtl="0" eaLnBrk="1" latinLnBrk="0" hangingPunct="1">
        <a:spcBef>
          <a:spcPct val="0"/>
        </a:spcBef>
        <a:buNone/>
        <a:defRPr sz="4600" b="1"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4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lstStyle/>
          <a:p>
            <a:pPr algn="ctr"/>
            <a:r>
              <a:rPr lang="nl-BE" sz="2800" dirty="0" smtClean="0"/>
              <a:t/>
            </a:r>
            <a:br>
              <a:rPr lang="nl-BE" sz="2800" dirty="0" smtClean="0"/>
            </a:br>
            <a:r>
              <a:rPr lang="nl-BE" sz="3200" dirty="0" smtClean="0"/>
              <a:t>Fonds voor de Medische Ongevallen </a:t>
            </a:r>
            <a:r>
              <a:rPr lang="nl-BE" sz="4400" dirty="0" smtClean="0"/>
              <a:t/>
            </a:r>
            <a:br>
              <a:rPr lang="nl-BE" sz="4400" dirty="0" smtClean="0"/>
            </a:br>
            <a:r>
              <a:rPr lang="nl-BE" sz="2000" dirty="0" smtClean="0"/>
              <a:t>29 maart 2018</a:t>
            </a:r>
            <a:endParaRPr lang="nl-BE" sz="2400" dirty="0"/>
          </a:p>
        </p:txBody>
      </p:sp>
      <p:sp>
        <p:nvSpPr>
          <p:cNvPr id="3" name="Subtitle 2"/>
          <p:cNvSpPr>
            <a:spLocks noGrp="1"/>
          </p:cNvSpPr>
          <p:nvPr>
            <p:ph type="subTitle" idx="1"/>
          </p:nvPr>
        </p:nvSpPr>
        <p:spPr>
          <a:xfrm>
            <a:off x="395536" y="4869160"/>
            <a:ext cx="7776864" cy="1008112"/>
          </a:xfrm>
        </p:spPr>
        <p:txBody>
          <a:bodyPr>
            <a:noAutofit/>
          </a:bodyPr>
          <a:lstStyle/>
          <a:p>
            <a:pPr algn="r"/>
            <a:r>
              <a:rPr lang="nl-BE" sz="1400" dirty="0" smtClean="0"/>
              <a:t>Dr Mia Honinckx </a:t>
            </a:r>
          </a:p>
          <a:p>
            <a:pPr algn="r"/>
            <a:r>
              <a:rPr lang="nl-BE" sz="1400" dirty="0" smtClean="0"/>
              <a:t>Directeur FMO </a:t>
            </a:r>
          </a:p>
          <a:p>
            <a:pPr algn="r"/>
            <a:r>
              <a:rPr lang="nl-BE" sz="1400" dirty="0" smtClean="0"/>
              <a:t>Master in de verzekeringsgeneeskunde en de medische expertise</a:t>
            </a:r>
          </a:p>
        </p:txBody>
      </p:sp>
    </p:spTree>
    <p:extLst>
      <p:ext uri="{BB962C8B-B14F-4D97-AF65-F5344CB8AC3E}">
        <p14:creationId xmlns:p14="http://schemas.microsoft.com/office/powerpoint/2010/main" xmlns="" val="91926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b="1" dirty="0" smtClean="0"/>
              <a:t/>
            </a:r>
            <a:br>
              <a:rPr lang="nl-BE" b="1" dirty="0" smtClean="0"/>
            </a:br>
            <a:r>
              <a:rPr lang="nl-BE" b="1" dirty="0" smtClean="0"/>
              <a:t>Aansprakelijkheid</a:t>
            </a:r>
            <a:r>
              <a:rPr lang="nl-BE" dirty="0" smtClean="0"/>
              <a:t/>
            </a:r>
            <a:br>
              <a:rPr lang="nl-BE" dirty="0" smtClean="0"/>
            </a:br>
            <a:endParaRPr lang="en-US" dirty="0"/>
          </a:p>
        </p:txBody>
      </p:sp>
      <p:sp>
        <p:nvSpPr>
          <p:cNvPr id="3" name="Content Placeholder 2"/>
          <p:cNvSpPr>
            <a:spLocks noGrp="1"/>
          </p:cNvSpPr>
          <p:nvPr>
            <p:ph idx="1"/>
          </p:nvPr>
        </p:nvSpPr>
        <p:spPr/>
        <p:txBody>
          <a:bodyPr>
            <a:normAutofit/>
          </a:bodyPr>
          <a:lstStyle/>
          <a:p>
            <a:endParaRPr lang="nl-BE" dirty="0" smtClean="0">
              <a:solidFill>
                <a:schemeClr val="tx2"/>
              </a:solidFill>
            </a:endParaRPr>
          </a:p>
          <a:p>
            <a:endParaRPr lang="nl-BE" dirty="0" smtClean="0">
              <a:solidFill>
                <a:schemeClr val="tx2"/>
              </a:solidFill>
            </a:endParaRPr>
          </a:p>
          <a:p>
            <a:r>
              <a:rPr lang="nl-BE" dirty="0" smtClean="0">
                <a:solidFill>
                  <a:schemeClr val="bg2">
                    <a:lumMod val="75000"/>
                    <a:lumOff val="25000"/>
                  </a:schemeClr>
                </a:solidFill>
              </a:rPr>
              <a:t>Klassieke voorwaarden art 1382 B.W.</a:t>
            </a:r>
          </a:p>
          <a:p>
            <a:pPr lvl="1"/>
            <a:r>
              <a:rPr lang="nl-BE" dirty="0" smtClean="0">
                <a:solidFill>
                  <a:schemeClr val="bg2">
                    <a:lumMod val="75000"/>
                    <a:lumOff val="25000"/>
                  </a:schemeClr>
                </a:solidFill>
              </a:rPr>
              <a:t>Fout/nalatigheid (*)</a:t>
            </a:r>
          </a:p>
          <a:p>
            <a:pPr lvl="1"/>
            <a:r>
              <a:rPr lang="nl-BE" dirty="0" smtClean="0">
                <a:solidFill>
                  <a:schemeClr val="bg2">
                    <a:lumMod val="75000"/>
                    <a:lumOff val="25000"/>
                  </a:schemeClr>
                </a:solidFill>
              </a:rPr>
              <a:t>Schade </a:t>
            </a:r>
          </a:p>
          <a:p>
            <a:pPr lvl="1"/>
            <a:r>
              <a:rPr lang="nl-BE" dirty="0">
                <a:solidFill>
                  <a:schemeClr val="bg2">
                    <a:lumMod val="75000"/>
                    <a:lumOff val="25000"/>
                  </a:schemeClr>
                </a:solidFill>
              </a:rPr>
              <a:t>C</a:t>
            </a:r>
            <a:r>
              <a:rPr lang="nl-BE" dirty="0" smtClean="0">
                <a:solidFill>
                  <a:schemeClr val="bg2">
                    <a:lumMod val="75000"/>
                    <a:lumOff val="25000"/>
                  </a:schemeClr>
                </a:solidFill>
              </a:rPr>
              <a:t>ausaal verband</a:t>
            </a:r>
          </a:p>
          <a:p>
            <a:pPr lvl="1"/>
            <a:endParaRPr lang="nl-BE" dirty="0">
              <a:solidFill>
                <a:schemeClr val="bg2">
                  <a:lumMod val="75000"/>
                  <a:lumOff val="25000"/>
                </a:schemeClr>
              </a:solidFill>
            </a:endParaRPr>
          </a:p>
          <a:p>
            <a:pPr marL="0" indent="0">
              <a:buNone/>
            </a:pPr>
            <a:endParaRPr lang="nl-BE" dirty="0" smtClean="0">
              <a:solidFill>
                <a:schemeClr val="bg2">
                  <a:lumMod val="75000"/>
                  <a:lumOff val="25000"/>
                </a:schemeClr>
              </a:solidFill>
            </a:endParaRPr>
          </a:p>
          <a:p>
            <a:pPr marL="0" indent="0">
              <a:buNone/>
            </a:pPr>
            <a:r>
              <a:rPr lang="nl-BE" dirty="0" smtClean="0">
                <a:solidFill>
                  <a:schemeClr val="bg2">
                    <a:lumMod val="75000"/>
                    <a:lumOff val="25000"/>
                  </a:schemeClr>
                </a:solidFill>
              </a:rPr>
              <a:t> </a:t>
            </a:r>
            <a:r>
              <a:rPr lang="nl-BE" sz="1400" i="1" dirty="0">
                <a:solidFill>
                  <a:schemeClr val="bg2">
                    <a:lumMod val="75000"/>
                    <a:lumOff val="25000"/>
                  </a:schemeClr>
                </a:solidFill>
              </a:rPr>
              <a:t>(*) Bonus medicus:</a:t>
            </a:r>
          </a:p>
          <a:p>
            <a:pPr marL="411480" lvl="1" indent="0">
              <a:buNone/>
            </a:pPr>
            <a:r>
              <a:rPr lang="nl-BE" sz="1400" i="1" dirty="0">
                <a:solidFill>
                  <a:schemeClr val="bg2">
                    <a:lumMod val="75000"/>
                    <a:lumOff val="25000"/>
                  </a:schemeClr>
                </a:solidFill>
              </a:rPr>
              <a:t>Normaal zorgvuldig, voorzichtig en vooruitziend arts, geplaatst in dezelfde </a:t>
            </a:r>
            <a:r>
              <a:rPr lang="nl-BE" sz="1400" i="1" dirty="0" smtClean="0">
                <a:solidFill>
                  <a:schemeClr val="bg2">
                    <a:lumMod val="75000"/>
                    <a:lumOff val="25000"/>
                  </a:schemeClr>
                </a:solidFill>
              </a:rPr>
              <a:t>omstandigheden</a:t>
            </a:r>
            <a:endParaRPr lang="nl-BE" sz="1400" i="1" dirty="0">
              <a:solidFill>
                <a:schemeClr val="bg2">
                  <a:lumMod val="75000"/>
                  <a:lumOff val="25000"/>
                </a:schemeClr>
              </a:solidFill>
            </a:endParaRPr>
          </a:p>
        </p:txBody>
      </p:sp>
    </p:spTree>
    <p:extLst>
      <p:ext uri="{BB962C8B-B14F-4D97-AF65-F5344CB8AC3E}">
        <p14:creationId xmlns:p14="http://schemas.microsoft.com/office/powerpoint/2010/main" xmlns="" val="3685538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
            </a:r>
            <a:br>
              <a:rPr lang="nl-BE" dirty="0" smtClean="0"/>
            </a:br>
            <a:r>
              <a:rPr lang="nl-BE" dirty="0" smtClean="0">
                <a:solidFill>
                  <a:schemeClr val="accent4">
                    <a:lumMod val="75000"/>
                    <a:lumOff val="25000"/>
                  </a:schemeClr>
                </a:solidFill>
              </a:rPr>
              <a:t>Aansprakelijkheid</a:t>
            </a:r>
            <a:r>
              <a:rPr lang="nl-BE" dirty="0"/>
              <a:t/>
            </a:r>
            <a:br>
              <a:rPr lang="nl-BE" dirty="0"/>
            </a:br>
            <a:endParaRPr lang="nl-BE" dirty="0"/>
          </a:p>
        </p:txBody>
      </p:sp>
      <p:sp>
        <p:nvSpPr>
          <p:cNvPr id="3" name="Tijdelijke aanduiding voor inhoud 2"/>
          <p:cNvSpPr>
            <a:spLocks noGrp="1"/>
          </p:cNvSpPr>
          <p:nvPr>
            <p:ph idx="1"/>
          </p:nvPr>
        </p:nvSpPr>
        <p:spPr/>
        <p:txBody>
          <a:bodyPr>
            <a:normAutofit/>
          </a:bodyPr>
          <a:lstStyle/>
          <a:p>
            <a:pPr marL="114300" indent="0">
              <a:buNone/>
            </a:pPr>
            <a:endParaRPr lang="nl-BE" sz="4000" b="1" dirty="0" smtClean="0">
              <a:solidFill>
                <a:schemeClr val="accent4">
                  <a:lumMod val="75000"/>
                  <a:lumOff val="25000"/>
                </a:schemeClr>
              </a:solidFill>
            </a:endParaRPr>
          </a:p>
          <a:p>
            <a:pPr marL="114300" indent="0">
              <a:buNone/>
            </a:pPr>
            <a:r>
              <a:rPr lang="nl-BE" sz="4000" b="1" dirty="0" smtClean="0">
                <a:solidFill>
                  <a:schemeClr val="accent4">
                    <a:lumMod val="75000"/>
                    <a:lumOff val="25000"/>
                  </a:schemeClr>
                </a:solidFill>
              </a:rPr>
              <a:t>-&gt;	</a:t>
            </a:r>
            <a:r>
              <a:rPr lang="nl-BE" sz="3200" b="1" dirty="0" smtClean="0">
                <a:solidFill>
                  <a:schemeClr val="bg2">
                    <a:lumMod val="75000"/>
                    <a:lumOff val="25000"/>
                  </a:schemeClr>
                </a:solidFill>
              </a:rPr>
              <a:t>vergoeding </a:t>
            </a:r>
            <a:r>
              <a:rPr lang="nl-BE" sz="3200" b="1" dirty="0">
                <a:solidFill>
                  <a:schemeClr val="bg2">
                    <a:lumMod val="75000"/>
                    <a:lumOff val="25000"/>
                  </a:schemeClr>
                </a:solidFill>
              </a:rPr>
              <a:t>door </a:t>
            </a:r>
            <a:r>
              <a:rPr lang="nl-BE" sz="3200" b="1" dirty="0" smtClean="0">
                <a:solidFill>
                  <a:schemeClr val="bg2">
                    <a:lumMod val="75000"/>
                    <a:lumOff val="25000"/>
                  </a:schemeClr>
                </a:solidFill>
              </a:rPr>
              <a:t>	aansprakelijke of zijn 	verzekeraar </a:t>
            </a:r>
            <a:endParaRPr lang="nl-BE" sz="3200" b="1" dirty="0">
              <a:solidFill>
                <a:schemeClr val="bg2">
                  <a:lumMod val="75000"/>
                  <a:lumOff val="25000"/>
                </a:schemeClr>
              </a:solidFill>
            </a:endParaRPr>
          </a:p>
        </p:txBody>
      </p:sp>
    </p:spTree>
    <p:extLst>
      <p:ext uri="{BB962C8B-B14F-4D97-AF65-F5344CB8AC3E}">
        <p14:creationId xmlns:p14="http://schemas.microsoft.com/office/powerpoint/2010/main" xmlns="" val="2002488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BE" b="1" dirty="0" smtClean="0"/>
              <a:t>Aansprakelijkheid </a:t>
            </a:r>
            <a:br>
              <a:rPr lang="nl-BE" b="1" dirty="0" smtClean="0"/>
            </a:br>
            <a:r>
              <a:rPr lang="nl-BE" dirty="0" smtClean="0"/>
              <a:t>-&gt; vergoeding door FMO</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nl-BE" sz="2400" dirty="0" smtClean="0">
                <a:solidFill>
                  <a:schemeClr val="bg2">
                    <a:lumMod val="75000"/>
                    <a:lumOff val="25000"/>
                  </a:schemeClr>
                </a:solidFill>
              </a:rPr>
              <a:t>Zorgverstrekker is niet of onvoldoende verzekerd: </a:t>
            </a:r>
            <a:r>
              <a:rPr lang="nl-BE" sz="1500" b="1" dirty="0" smtClean="0">
                <a:solidFill>
                  <a:schemeClr val="bg2">
                    <a:lumMod val="75000"/>
                    <a:lumOff val="25000"/>
                  </a:schemeClr>
                </a:solidFill>
                <a:sym typeface="Wingdings" pitchFamily="2" charset="2"/>
              </a:rPr>
              <a:t>FMO betaalt en vordert terug van Zorgverstrekker</a:t>
            </a:r>
            <a:endParaRPr lang="nl-BE" sz="1500" b="1" dirty="0" smtClean="0">
              <a:solidFill>
                <a:schemeClr val="bg2">
                  <a:lumMod val="75000"/>
                  <a:lumOff val="25000"/>
                </a:schemeClr>
              </a:solidFill>
            </a:endParaRPr>
          </a:p>
          <a:p>
            <a:pPr marL="514350" indent="-514350">
              <a:buFont typeface="+mj-lt"/>
              <a:buAutoNum type="arabicPeriod"/>
            </a:pPr>
            <a:endParaRPr lang="nl-BE" sz="1500" b="1" dirty="0" smtClean="0">
              <a:solidFill>
                <a:schemeClr val="bg2">
                  <a:lumMod val="75000"/>
                  <a:lumOff val="25000"/>
                </a:schemeClr>
              </a:solidFill>
            </a:endParaRPr>
          </a:p>
          <a:p>
            <a:pPr marL="514350" indent="-514350">
              <a:buFont typeface="+mj-lt"/>
              <a:buAutoNum type="arabicPeriod"/>
            </a:pPr>
            <a:r>
              <a:rPr lang="nl-BE" sz="2400" dirty="0" smtClean="0">
                <a:solidFill>
                  <a:schemeClr val="bg2">
                    <a:lumMod val="75000"/>
                    <a:lumOff val="25000"/>
                  </a:schemeClr>
                </a:solidFill>
              </a:rPr>
              <a:t>Zorgverstrekker is voldoende verzekerd maar weigert te vergoeden: </a:t>
            </a:r>
            <a:r>
              <a:rPr lang="nl-BE" sz="1500" b="1" dirty="0">
                <a:solidFill>
                  <a:schemeClr val="bg2">
                    <a:lumMod val="75000"/>
                    <a:lumOff val="25000"/>
                  </a:schemeClr>
                </a:solidFill>
                <a:sym typeface="Wingdings" pitchFamily="2" charset="2"/>
              </a:rPr>
              <a:t>FMO vordert terug </a:t>
            </a:r>
            <a:endParaRPr lang="nl-BE" sz="1500" b="1" dirty="0" smtClean="0">
              <a:solidFill>
                <a:schemeClr val="bg2">
                  <a:lumMod val="75000"/>
                  <a:lumOff val="25000"/>
                </a:schemeClr>
              </a:solidFill>
            </a:endParaRPr>
          </a:p>
          <a:p>
            <a:pPr marL="457200" lvl="1" indent="0">
              <a:buNone/>
            </a:pPr>
            <a:r>
              <a:rPr lang="nl-BE" dirty="0" smtClean="0">
                <a:solidFill>
                  <a:schemeClr val="bg2">
                    <a:lumMod val="75000"/>
                    <a:lumOff val="25000"/>
                  </a:schemeClr>
                </a:solidFill>
                <a:sym typeface="Wingdings" pitchFamily="2" charset="2"/>
              </a:rPr>
              <a:t>	schade ≥ ernstdrempel  </a:t>
            </a:r>
            <a:r>
              <a:rPr lang="nl-BE" sz="1500" b="1" dirty="0" smtClean="0">
                <a:solidFill>
                  <a:schemeClr val="bg2">
                    <a:lumMod val="75000"/>
                    <a:lumOff val="25000"/>
                  </a:schemeClr>
                </a:solidFill>
                <a:sym typeface="Wingdings" pitchFamily="2" charset="2"/>
              </a:rPr>
              <a:t>FMO betaalt</a:t>
            </a:r>
          </a:p>
          <a:p>
            <a:pPr marL="457200" lvl="1" indent="0">
              <a:buNone/>
            </a:pPr>
            <a:r>
              <a:rPr lang="nl-BE" dirty="0" smtClean="0">
                <a:solidFill>
                  <a:schemeClr val="bg2">
                    <a:lumMod val="75000"/>
                    <a:lumOff val="25000"/>
                  </a:schemeClr>
                </a:solidFill>
                <a:sym typeface="Wingdings" pitchFamily="2" charset="2"/>
              </a:rPr>
              <a:t>	</a:t>
            </a:r>
            <a:r>
              <a:rPr lang="nl-BE" sz="2100" dirty="0" smtClean="0">
                <a:solidFill>
                  <a:schemeClr val="bg2">
                    <a:lumMod val="75000"/>
                    <a:lumOff val="25000"/>
                  </a:schemeClr>
                </a:solidFill>
                <a:sym typeface="Wingdings" pitchFamily="2" charset="2"/>
              </a:rPr>
              <a:t>schade &lt; ernstdrempel </a:t>
            </a:r>
            <a:r>
              <a:rPr lang="nl-BE" sz="1600" dirty="0">
                <a:solidFill>
                  <a:schemeClr val="bg2">
                    <a:lumMod val="75000"/>
                    <a:lumOff val="25000"/>
                  </a:schemeClr>
                </a:solidFill>
                <a:sym typeface="Wingdings" pitchFamily="2" charset="2"/>
              </a:rPr>
              <a:t> </a:t>
            </a:r>
            <a:r>
              <a:rPr lang="nl-BE" sz="1500" b="1" dirty="0" smtClean="0">
                <a:solidFill>
                  <a:schemeClr val="bg2">
                    <a:lumMod val="75000"/>
                    <a:lumOff val="25000"/>
                  </a:schemeClr>
                </a:solidFill>
                <a:sym typeface="Wingdings" pitchFamily="2" charset="2"/>
              </a:rPr>
              <a:t> FMO betaalt niet</a:t>
            </a:r>
          </a:p>
          <a:p>
            <a:pPr marL="457200" lvl="1" indent="0">
              <a:buNone/>
            </a:pPr>
            <a:r>
              <a:rPr lang="nl-BE" dirty="0">
                <a:solidFill>
                  <a:schemeClr val="bg2">
                    <a:lumMod val="75000"/>
                    <a:lumOff val="25000"/>
                  </a:schemeClr>
                </a:solidFill>
                <a:sym typeface="Wingdings" pitchFamily="2" charset="2"/>
              </a:rPr>
              <a:t>	</a:t>
            </a:r>
            <a:endParaRPr lang="nl-BE" sz="1300" dirty="0" smtClean="0">
              <a:solidFill>
                <a:schemeClr val="bg2">
                  <a:lumMod val="75000"/>
                  <a:lumOff val="25000"/>
                </a:schemeClr>
              </a:solidFill>
              <a:sym typeface="Wingdings" pitchFamily="2" charset="2"/>
            </a:endParaRPr>
          </a:p>
          <a:p>
            <a:pPr marL="457200" indent="-457200">
              <a:buAutoNum type="arabicPlain" startAt="3"/>
            </a:pPr>
            <a:r>
              <a:rPr lang="nl-BE" sz="2400" dirty="0" smtClean="0">
                <a:solidFill>
                  <a:schemeClr val="bg2">
                    <a:lumMod val="75000"/>
                    <a:lumOff val="25000"/>
                  </a:schemeClr>
                </a:solidFill>
                <a:sym typeface="Wingdings" pitchFamily="2" charset="2"/>
              </a:rPr>
              <a:t>Zorgverstrekker is voldoende verzekerd én verzekering aanvaardt  aansprakelijkheid, maar doet een “kennelijk onvoldoende” voorstel: </a:t>
            </a:r>
          </a:p>
          <a:p>
            <a:pPr marL="0" indent="0">
              <a:buNone/>
            </a:pPr>
            <a:r>
              <a:rPr lang="nl-BE" sz="2400" dirty="0">
                <a:solidFill>
                  <a:schemeClr val="bg2">
                    <a:lumMod val="75000"/>
                    <a:lumOff val="25000"/>
                  </a:schemeClr>
                </a:solidFill>
                <a:sym typeface="Wingdings" pitchFamily="2" charset="2"/>
              </a:rPr>
              <a:t>	</a:t>
            </a:r>
            <a:r>
              <a:rPr lang="nl-BE" sz="2400" dirty="0" smtClean="0">
                <a:solidFill>
                  <a:schemeClr val="bg2">
                    <a:lumMod val="75000"/>
                    <a:lumOff val="25000"/>
                  </a:schemeClr>
                </a:solidFill>
                <a:sym typeface="Wingdings" pitchFamily="2" charset="2"/>
              </a:rPr>
              <a:t> </a:t>
            </a:r>
            <a:r>
              <a:rPr lang="nl-BE" sz="1500" b="1" dirty="0" smtClean="0">
                <a:solidFill>
                  <a:schemeClr val="bg2">
                    <a:lumMod val="75000"/>
                    <a:lumOff val="25000"/>
                  </a:schemeClr>
                </a:solidFill>
                <a:sym typeface="Wingdings" pitchFamily="2" charset="2"/>
              </a:rPr>
              <a:t>FMO </a:t>
            </a:r>
            <a:r>
              <a:rPr lang="nl-BE" sz="1500" b="1" dirty="0">
                <a:solidFill>
                  <a:schemeClr val="bg2">
                    <a:lumMod val="75000"/>
                    <a:lumOff val="25000"/>
                  </a:schemeClr>
                </a:solidFill>
                <a:sym typeface="Wingdings" pitchFamily="2" charset="2"/>
              </a:rPr>
              <a:t>betaalt  + </a:t>
            </a:r>
            <a:r>
              <a:rPr lang="nl-BE" sz="1500" b="1" dirty="0" smtClean="0">
                <a:solidFill>
                  <a:schemeClr val="bg2">
                    <a:lumMod val="75000"/>
                    <a:lumOff val="25000"/>
                  </a:schemeClr>
                </a:solidFill>
                <a:sym typeface="Wingdings" pitchFamily="2" charset="2"/>
              </a:rPr>
              <a:t>vordert terug </a:t>
            </a:r>
            <a:r>
              <a:rPr lang="nl-BE" sz="1500" b="1" dirty="0">
                <a:solidFill>
                  <a:schemeClr val="bg2">
                    <a:lumMod val="75000"/>
                    <a:lumOff val="25000"/>
                  </a:schemeClr>
                </a:solidFill>
                <a:sym typeface="Wingdings" pitchFamily="2" charset="2"/>
              </a:rPr>
              <a:t>bij VZ  + 15% </a:t>
            </a:r>
            <a:r>
              <a:rPr lang="nl-BE" sz="1500" b="1" dirty="0" smtClean="0">
                <a:solidFill>
                  <a:schemeClr val="bg2">
                    <a:lumMod val="75000"/>
                    <a:lumOff val="25000"/>
                  </a:schemeClr>
                </a:solidFill>
                <a:sym typeface="Wingdings" pitchFamily="2" charset="2"/>
              </a:rPr>
              <a:t>extra</a:t>
            </a:r>
            <a:endParaRPr lang="en-US" sz="1500" b="1" dirty="0">
              <a:solidFill>
                <a:schemeClr val="bg2">
                  <a:lumMod val="75000"/>
                  <a:lumOff val="25000"/>
                </a:schemeClr>
              </a:solidFill>
            </a:endParaRPr>
          </a:p>
          <a:p>
            <a:pPr marL="0" indent="0">
              <a:buNone/>
            </a:pPr>
            <a:r>
              <a:rPr lang="nl-BE" sz="2400" dirty="0" smtClean="0">
                <a:solidFill>
                  <a:schemeClr val="bg2">
                    <a:lumMod val="75000"/>
                    <a:lumOff val="25000"/>
                  </a:schemeClr>
                </a:solidFill>
                <a:sym typeface="Wingdings" pitchFamily="2" charset="2"/>
              </a:rPr>
              <a:t>      </a:t>
            </a:r>
            <a:endParaRPr lang="en-US" sz="2400" dirty="0">
              <a:solidFill>
                <a:schemeClr val="bg2">
                  <a:lumMod val="75000"/>
                  <a:lumOff val="25000"/>
                </a:schemeClr>
              </a:solidFill>
            </a:endParaRPr>
          </a:p>
        </p:txBody>
      </p:sp>
    </p:spTree>
    <p:extLst>
      <p:ext uri="{BB962C8B-B14F-4D97-AF65-F5344CB8AC3E}">
        <p14:creationId xmlns:p14="http://schemas.microsoft.com/office/powerpoint/2010/main" xmlns="" val="1315229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l-BE" sz="2000" dirty="0" smtClean="0"/>
              <a:t/>
            </a:r>
            <a:br>
              <a:rPr lang="nl-BE" sz="2000" dirty="0" smtClean="0"/>
            </a:br>
            <a:r>
              <a:rPr lang="nl-BE" dirty="0" smtClean="0"/>
              <a:t>Middelen van het FMO   </a:t>
            </a:r>
            <a:endParaRPr lang="en-US" dirty="0"/>
          </a:p>
        </p:txBody>
      </p:sp>
      <p:sp>
        <p:nvSpPr>
          <p:cNvPr id="3" name="Content Placeholder 2"/>
          <p:cNvSpPr>
            <a:spLocks noGrp="1"/>
          </p:cNvSpPr>
          <p:nvPr>
            <p:ph idx="1"/>
          </p:nvPr>
        </p:nvSpPr>
        <p:spPr>
          <a:xfrm>
            <a:off x="251520" y="1600200"/>
            <a:ext cx="8208912" cy="4800600"/>
          </a:xfrm>
        </p:spPr>
        <p:txBody>
          <a:bodyPr>
            <a:normAutofit/>
          </a:bodyPr>
          <a:lstStyle/>
          <a:p>
            <a:pPr marL="411480" lvl="1" indent="0">
              <a:buNone/>
            </a:pPr>
            <a:r>
              <a:rPr lang="nl-BE" sz="1800" b="1" dirty="0" smtClean="0">
                <a:solidFill>
                  <a:schemeClr val="bg2">
                    <a:lumMod val="75000"/>
                    <a:lumOff val="25000"/>
                  </a:schemeClr>
                </a:solidFill>
              </a:rPr>
              <a:t>Middelen ter beschikking gesteld van het FMO om zijn opdracht te vervullen </a:t>
            </a:r>
          </a:p>
          <a:p>
            <a:pPr lvl="1"/>
            <a:endParaRPr lang="nl-BE" sz="1800" dirty="0">
              <a:solidFill>
                <a:schemeClr val="bg2">
                  <a:lumMod val="75000"/>
                  <a:lumOff val="25000"/>
                </a:schemeClr>
              </a:solidFill>
            </a:endParaRPr>
          </a:p>
          <a:p>
            <a:pPr lvl="1"/>
            <a:endParaRPr lang="nl-BE" sz="1800" dirty="0" smtClean="0">
              <a:solidFill>
                <a:schemeClr val="bg2">
                  <a:lumMod val="75000"/>
                  <a:lumOff val="25000"/>
                </a:schemeClr>
              </a:solidFill>
            </a:endParaRPr>
          </a:p>
          <a:p>
            <a:pPr lvl="2">
              <a:buClr>
                <a:schemeClr val="tx2"/>
              </a:buClr>
              <a:buFont typeface="Wingdings" pitchFamily="2" charset="2"/>
              <a:buChar char="Ø"/>
            </a:pPr>
            <a:r>
              <a:rPr lang="nl-BE" sz="1600" dirty="0" smtClean="0">
                <a:solidFill>
                  <a:schemeClr val="bg2">
                    <a:lumMod val="75000"/>
                    <a:lumOff val="25000"/>
                  </a:schemeClr>
                </a:solidFill>
              </a:rPr>
              <a:t>opvragen </a:t>
            </a:r>
            <a:r>
              <a:rPr lang="nl-BE" sz="1600" dirty="0">
                <a:solidFill>
                  <a:schemeClr val="bg2">
                    <a:lumMod val="75000"/>
                    <a:lumOff val="25000"/>
                  </a:schemeClr>
                </a:solidFill>
              </a:rPr>
              <a:t>van documenten en  informatie (art. 15</a:t>
            </a:r>
            <a:r>
              <a:rPr lang="nl-BE" sz="1600" dirty="0" smtClean="0">
                <a:solidFill>
                  <a:schemeClr val="bg2">
                    <a:lumMod val="75000"/>
                    <a:lumOff val="25000"/>
                  </a:schemeClr>
                </a:solidFill>
              </a:rPr>
              <a:t>)</a:t>
            </a:r>
          </a:p>
          <a:p>
            <a:pPr lvl="2">
              <a:buClr>
                <a:schemeClr val="tx2"/>
              </a:buClr>
              <a:buFont typeface="Wingdings" pitchFamily="2" charset="2"/>
              <a:buChar char="Ø"/>
            </a:pPr>
            <a:r>
              <a:rPr lang="nl-BE" sz="1600" dirty="0">
                <a:solidFill>
                  <a:schemeClr val="bg2">
                    <a:lumMod val="75000"/>
                    <a:lumOff val="25000"/>
                  </a:schemeClr>
                </a:solidFill>
              </a:rPr>
              <a:t>k</a:t>
            </a:r>
            <a:r>
              <a:rPr lang="nl-BE" sz="1600" dirty="0" smtClean="0">
                <a:solidFill>
                  <a:schemeClr val="bg2">
                    <a:lumMod val="75000"/>
                    <a:lumOff val="25000"/>
                  </a:schemeClr>
                </a:solidFill>
              </a:rPr>
              <a:t>linisch onderzoek door een intern arts van het FMO </a:t>
            </a:r>
          </a:p>
          <a:p>
            <a:pPr lvl="2">
              <a:buClr>
                <a:schemeClr val="tx2"/>
              </a:buClr>
              <a:buFont typeface="Wingdings" pitchFamily="2" charset="2"/>
              <a:buChar char="Ø"/>
            </a:pPr>
            <a:r>
              <a:rPr lang="nl-BE" sz="1600" dirty="0" smtClean="0">
                <a:solidFill>
                  <a:schemeClr val="bg2">
                    <a:lumMod val="75000"/>
                    <a:lumOff val="25000"/>
                  </a:schemeClr>
                </a:solidFill>
              </a:rPr>
              <a:t>expertise :</a:t>
            </a:r>
          </a:p>
          <a:p>
            <a:pPr lvl="3">
              <a:buClr>
                <a:schemeClr val="tx2"/>
              </a:buClr>
            </a:pPr>
            <a:r>
              <a:rPr lang="nl-BE" b="1" dirty="0" smtClean="0">
                <a:solidFill>
                  <a:schemeClr val="bg2">
                    <a:lumMod val="75000"/>
                    <a:lumOff val="25000"/>
                  </a:schemeClr>
                </a:solidFill>
              </a:rPr>
              <a:t>Eenzijdig (art. 17, § 1)</a:t>
            </a:r>
          </a:p>
          <a:p>
            <a:pPr lvl="3">
              <a:buClr>
                <a:schemeClr val="tx2"/>
              </a:buClr>
            </a:pPr>
            <a:r>
              <a:rPr lang="nl-BE" b="1" dirty="0" smtClean="0">
                <a:solidFill>
                  <a:schemeClr val="bg2">
                    <a:lumMod val="75000"/>
                    <a:lumOff val="25000"/>
                  </a:schemeClr>
                </a:solidFill>
              </a:rPr>
              <a:t>Tegensprekelijk (art. 17, §2)</a:t>
            </a:r>
          </a:p>
          <a:p>
            <a:pPr lvl="3">
              <a:buClr>
                <a:schemeClr val="tx2"/>
              </a:buClr>
            </a:pPr>
            <a:endParaRPr lang="nl-BE" dirty="0" smtClean="0">
              <a:solidFill>
                <a:schemeClr val="bg2">
                  <a:lumMod val="75000"/>
                  <a:lumOff val="25000"/>
                </a:schemeClr>
              </a:solidFill>
            </a:endParaRPr>
          </a:p>
          <a:p>
            <a:pPr lvl="2">
              <a:buClr>
                <a:schemeClr val="tx2"/>
              </a:buClr>
              <a:buFont typeface="Wingdings" pitchFamily="2" charset="2"/>
              <a:buChar char="Ø"/>
            </a:pPr>
            <a:r>
              <a:rPr lang="nl-BE" sz="1600" dirty="0" smtClean="0">
                <a:solidFill>
                  <a:schemeClr val="bg2">
                    <a:lumMod val="75000"/>
                    <a:lumOff val="25000"/>
                  </a:schemeClr>
                </a:solidFill>
              </a:rPr>
              <a:t>het “horen” van de partijen (art. 17,§5)</a:t>
            </a:r>
          </a:p>
          <a:p>
            <a:pPr marL="742950" lvl="1" indent="-285750">
              <a:buClr>
                <a:schemeClr val="tx2"/>
              </a:buClr>
              <a:buFont typeface="Wingdings" pitchFamily="2" charset="2"/>
              <a:buChar char="Ø"/>
            </a:pPr>
            <a:endParaRPr lang="en-US" sz="1600" dirty="0">
              <a:solidFill>
                <a:schemeClr val="bg2">
                  <a:lumMod val="75000"/>
                  <a:lumOff val="25000"/>
                </a:schemeClr>
              </a:solidFill>
            </a:endParaRPr>
          </a:p>
        </p:txBody>
      </p:sp>
    </p:spTree>
    <p:extLst>
      <p:ext uri="{BB962C8B-B14F-4D97-AF65-F5344CB8AC3E}">
        <p14:creationId xmlns:p14="http://schemas.microsoft.com/office/powerpoint/2010/main" xmlns="" val="2721938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dirty="0" smtClean="0"/>
              <a:t>Bijzonderheden van de procedure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nl-BE" sz="2000" dirty="0" smtClean="0"/>
          </a:p>
          <a:p>
            <a:pPr>
              <a:buFont typeface="Wingdings" pitchFamily="2" charset="2"/>
              <a:buChar char="Ø"/>
            </a:pPr>
            <a:r>
              <a:rPr lang="nl-BE" sz="2000" dirty="0" smtClean="0">
                <a:solidFill>
                  <a:schemeClr val="bg2">
                    <a:lumMod val="75000"/>
                    <a:lumOff val="25000"/>
                  </a:schemeClr>
                </a:solidFill>
              </a:rPr>
              <a:t>Het FMO is geen rechtbank, het betreft een buitengerechtelijke procedure.</a:t>
            </a:r>
          </a:p>
          <a:p>
            <a:pPr>
              <a:buFont typeface="Wingdings" pitchFamily="2" charset="2"/>
              <a:buChar char="Ø"/>
            </a:pPr>
            <a:endParaRPr lang="nl-BE" sz="2000" dirty="0" smtClean="0">
              <a:solidFill>
                <a:schemeClr val="bg2">
                  <a:lumMod val="75000"/>
                  <a:lumOff val="25000"/>
                </a:schemeClr>
              </a:solidFill>
            </a:endParaRPr>
          </a:p>
          <a:p>
            <a:pPr>
              <a:buFont typeface="Wingdings" pitchFamily="2" charset="2"/>
              <a:buChar char="Ø"/>
            </a:pPr>
            <a:r>
              <a:rPr lang="nl-BE" sz="2000" dirty="0" smtClean="0">
                <a:solidFill>
                  <a:schemeClr val="bg2">
                    <a:lumMod val="75000"/>
                    <a:lumOff val="25000"/>
                  </a:schemeClr>
                </a:solidFill>
              </a:rPr>
              <a:t>Het FMO behandelt adviesaanvragen en geen klachten.</a:t>
            </a:r>
          </a:p>
          <a:p>
            <a:pPr>
              <a:buFont typeface="Wingdings" pitchFamily="2" charset="2"/>
              <a:buChar char="Ø"/>
            </a:pPr>
            <a:endParaRPr lang="nl-BE" sz="2000" dirty="0" smtClean="0">
              <a:solidFill>
                <a:schemeClr val="bg2">
                  <a:lumMod val="75000"/>
                  <a:lumOff val="25000"/>
                </a:schemeClr>
              </a:solidFill>
            </a:endParaRPr>
          </a:p>
          <a:p>
            <a:pPr>
              <a:buFont typeface="Wingdings" pitchFamily="2" charset="2"/>
              <a:buChar char="Ø"/>
            </a:pPr>
            <a:r>
              <a:rPr lang="nl-BE" sz="2000" dirty="0" smtClean="0">
                <a:solidFill>
                  <a:schemeClr val="bg2">
                    <a:lumMod val="75000"/>
                    <a:lumOff val="25000"/>
                  </a:schemeClr>
                </a:solidFill>
              </a:rPr>
              <a:t>Het onderzoek heeft betrekking op de totaliteit van de zorgverstrekking en de oorzaak van het ongeval.</a:t>
            </a:r>
          </a:p>
          <a:p>
            <a:pPr>
              <a:buFont typeface="Wingdings" pitchFamily="2" charset="2"/>
              <a:buChar char="Ø"/>
            </a:pPr>
            <a:endParaRPr lang="nl-BE" sz="2000" dirty="0" smtClean="0">
              <a:solidFill>
                <a:schemeClr val="bg2">
                  <a:lumMod val="75000"/>
                  <a:lumOff val="25000"/>
                </a:schemeClr>
              </a:solidFill>
            </a:endParaRPr>
          </a:p>
          <a:p>
            <a:pPr>
              <a:buFont typeface="Wingdings" pitchFamily="2" charset="2"/>
              <a:buChar char="Ø"/>
            </a:pPr>
            <a:r>
              <a:rPr lang="nl-BE" sz="2000" dirty="0" smtClean="0">
                <a:solidFill>
                  <a:schemeClr val="bg2">
                    <a:lumMod val="75000"/>
                    <a:lumOff val="25000"/>
                  </a:schemeClr>
                </a:solidFill>
              </a:rPr>
              <a:t>De beschikbare onderzoeksmiddelen kunnen gecombineerd worden </a:t>
            </a:r>
          </a:p>
          <a:p>
            <a:pPr>
              <a:buFont typeface="Wingdings" pitchFamily="2" charset="2"/>
              <a:buChar char="Ø"/>
            </a:pPr>
            <a:endParaRPr lang="nl-BE" sz="2000" dirty="0" smtClean="0"/>
          </a:p>
          <a:p>
            <a:pPr>
              <a:buFont typeface="Wingdings" pitchFamily="2" charset="2"/>
              <a:buChar char="Ø"/>
            </a:pPr>
            <a:endParaRPr lang="nl-BE" sz="2000" dirty="0" smtClean="0"/>
          </a:p>
          <a:p>
            <a:pPr>
              <a:buFont typeface="Wingdings" pitchFamily="2" charset="2"/>
              <a:buChar char="Ø"/>
            </a:pPr>
            <a:endParaRPr lang="en-US" sz="2000" dirty="0">
              <a:solidFill>
                <a:srgbClr val="FFFF00"/>
              </a:solidFill>
            </a:endParaRPr>
          </a:p>
        </p:txBody>
      </p:sp>
    </p:spTree>
    <p:extLst>
      <p:ext uri="{BB962C8B-B14F-4D97-AF65-F5344CB8AC3E}">
        <p14:creationId xmlns:p14="http://schemas.microsoft.com/office/powerpoint/2010/main" xmlns="" val="187718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sz="3600" dirty="0" smtClean="0"/>
              <a:t>Eenzijdige en tegensprekelijke expertises</a:t>
            </a:r>
            <a:endParaRPr lang="en-US" sz="3600" dirty="0"/>
          </a:p>
        </p:txBody>
      </p:sp>
      <p:sp>
        <p:nvSpPr>
          <p:cNvPr id="3" name="Content Placeholder 2"/>
          <p:cNvSpPr>
            <a:spLocks noGrp="1"/>
          </p:cNvSpPr>
          <p:nvPr>
            <p:ph idx="1"/>
          </p:nvPr>
        </p:nvSpPr>
        <p:spPr/>
        <p:txBody>
          <a:bodyPr>
            <a:normAutofit/>
          </a:bodyPr>
          <a:lstStyle/>
          <a:p>
            <a:pPr marL="0" indent="0">
              <a:buNone/>
            </a:pPr>
            <a:r>
              <a:rPr lang="nl-BE" sz="2400" b="1" dirty="0" smtClean="0">
                <a:solidFill>
                  <a:schemeClr val="bg2">
                    <a:lumMod val="75000"/>
                    <a:lumOff val="25000"/>
                  </a:schemeClr>
                </a:solidFill>
              </a:rPr>
              <a:t>Art. 17 :</a:t>
            </a:r>
          </a:p>
          <a:p>
            <a:pPr marL="0" indent="0">
              <a:buNone/>
            </a:pPr>
            <a:endParaRPr lang="nl-BE" sz="1800" b="1" dirty="0" smtClean="0">
              <a:solidFill>
                <a:schemeClr val="bg2">
                  <a:lumMod val="75000"/>
                  <a:lumOff val="25000"/>
                </a:schemeClr>
              </a:solidFill>
            </a:endParaRPr>
          </a:p>
          <a:p>
            <a:pPr marL="297180" lvl="1" indent="0" algn="just">
              <a:buNone/>
            </a:pPr>
            <a:r>
              <a:rPr lang="nl-BE" sz="1600" b="1" dirty="0" smtClean="0">
                <a:solidFill>
                  <a:schemeClr val="bg2">
                    <a:lumMod val="75000"/>
                    <a:lumOff val="25000"/>
                  </a:schemeClr>
                </a:solidFill>
              </a:rPr>
              <a:t>§ 1. </a:t>
            </a:r>
            <a:r>
              <a:rPr lang="nl-BE" sz="1600" i="1" dirty="0" smtClean="0">
                <a:solidFill>
                  <a:schemeClr val="bg2">
                    <a:lumMod val="75000"/>
                    <a:lumOff val="25000"/>
                  </a:schemeClr>
                </a:solidFill>
              </a:rPr>
              <a:t>Het Fonds kan een beroep doen op gespecialiseerde beroepsbeoefenaars om precieze informatie te krijgen over een specifieke aangelegenheid.</a:t>
            </a:r>
          </a:p>
          <a:p>
            <a:pPr marL="297180" lvl="1" indent="0" algn="just">
              <a:buNone/>
            </a:pPr>
            <a:endParaRPr lang="nl-BE" sz="1600" i="1" dirty="0">
              <a:solidFill>
                <a:schemeClr val="bg2">
                  <a:lumMod val="75000"/>
                  <a:lumOff val="25000"/>
                </a:schemeClr>
              </a:solidFill>
            </a:endParaRPr>
          </a:p>
          <a:p>
            <a:pPr marL="297180" lvl="1" indent="0" algn="just">
              <a:buNone/>
            </a:pPr>
            <a:r>
              <a:rPr lang="nl-BE" sz="1600" b="1" dirty="0" smtClean="0">
                <a:solidFill>
                  <a:schemeClr val="bg2">
                    <a:lumMod val="75000"/>
                    <a:lumOff val="25000"/>
                  </a:schemeClr>
                </a:solidFill>
              </a:rPr>
              <a:t>§ 2. </a:t>
            </a:r>
            <a:r>
              <a:rPr lang="nl-BE" sz="1600" i="1" dirty="0" smtClean="0">
                <a:solidFill>
                  <a:schemeClr val="bg2">
                    <a:lumMod val="75000"/>
                    <a:lumOff val="25000"/>
                  </a:schemeClr>
                </a:solidFill>
              </a:rPr>
              <a:t>Tenzij de aanvraag kennelijk onontvankelijk of ongegrond is, of tenzij alle partijen bij de procedure er afstand van doen, organiseert het Fonds een tegensprekelijke expertise, indien er ernstige aanwijzingen zijn dat de schade de graad van de ernst bedoeld in artikel 5 bereikt.</a:t>
            </a:r>
            <a:endParaRPr lang="en-US" sz="1600" b="1" dirty="0">
              <a:solidFill>
                <a:schemeClr val="bg2">
                  <a:lumMod val="75000"/>
                  <a:lumOff val="25000"/>
                </a:schemeClr>
              </a:solidFill>
            </a:endParaRPr>
          </a:p>
        </p:txBody>
      </p:sp>
    </p:spTree>
    <p:extLst>
      <p:ext uri="{BB962C8B-B14F-4D97-AF65-F5344CB8AC3E}">
        <p14:creationId xmlns:p14="http://schemas.microsoft.com/office/powerpoint/2010/main" xmlns="" val="3224916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l-BE" sz="3200" dirty="0">
                <a:solidFill>
                  <a:srgbClr val="278787"/>
                </a:solidFill>
              </a:rPr>
              <a:t>E</a:t>
            </a:r>
            <a:r>
              <a:rPr lang="nl-BE" sz="3200" dirty="0" smtClean="0">
                <a:solidFill>
                  <a:srgbClr val="278787"/>
                </a:solidFill>
              </a:rPr>
              <a:t>xpertises</a:t>
            </a:r>
            <a:endParaRPr lang="en-US" dirty="0"/>
          </a:p>
        </p:txBody>
      </p:sp>
      <p:sp>
        <p:nvSpPr>
          <p:cNvPr id="3" name="Content Placeholder 2"/>
          <p:cNvSpPr>
            <a:spLocks noGrp="1"/>
          </p:cNvSpPr>
          <p:nvPr>
            <p:ph idx="1"/>
          </p:nvPr>
        </p:nvSpPr>
        <p:spPr/>
        <p:txBody>
          <a:bodyPr>
            <a:normAutofit/>
          </a:bodyPr>
          <a:lstStyle/>
          <a:p>
            <a:pPr marL="0" indent="0">
              <a:buNone/>
            </a:pPr>
            <a:r>
              <a:rPr lang="nl-BE" b="1" dirty="0" smtClean="0">
                <a:solidFill>
                  <a:schemeClr val="bg2">
                    <a:lumMod val="75000"/>
                    <a:lumOff val="25000"/>
                  </a:schemeClr>
                </a:solidFill>
              </a:rPr>
              <a:t>De interne artsen van het FMO bepalen </a:t>
            </a:r>
            <a:r>
              <a:rPr lang="nl-BE" dirty="0" smtClean="0">
                <a:solidFill>
                  <a:schemeClr val="bg2">
                    <a:lumMod val="75000"/>
                    <a:lumOff val="25000"/>
                  </a:schemeClr>
                </a:solidFill>
              </a:rPr>
              <a:t>:</a:t>
            </a:r>
          </a:p>
          <a:p>
            <a:pPr lvl="1">
              <a:buFont typeface="Wingdings" pitchFamily="2" charset="2"/>
              <a:buChar char="Ø"/>
            </a:pPr>
            <a:r>
              <a:rPr lang="nl-BE" sz="1800" dirty="0">
                <a:solidFill>
                  <a:schemeClr val="bg2">
                    <a:lumMod val="75000"/>
                    <a:lumOff val="25000"/>
                  </a:schemeClr>
                </a:solidFill>
              </a:rPr>
              <a:t>h</a:t>
            </a:r>
            <a:r>
              <a:rPr lang="nl-BE" sz="1800" dirty="0" smtClean="0">
                <a:solidFill>
                  <a:schemeClr val="bg2">
                    <a:lumMod val="75000"/>
                    <a:lumOff val="25000"/>
                  </a:schemeClr>
                </a:solidFill>
              </a:rPr>
              <a:t>et type expertise;</a:t>
            </a:r>
          </a:p>
          <a:p>
            <a:pPr lvl="1">
              <a:buFont typeface="Wingdings" pitchFamily="2" charset="2"/>
              <a:buChar char="Ø"/>
            </a:pPr>
            <a:r>
              <a:rPr lang="nl-BE" sz="1800" dirty="0" smtClean="0">
                <a:solidFill>
                  <a:schemeClr val="bg2">
                    <a:lumMod val="75000"/>
                    <a:lumOff val="25000"/>
                  </a:schemeClr>
                </a:solidFill>
              </a:rPr>
              <a:t>de documenten;</a:t>
            </a:r>
          </a:p>
          <a:p>
            <a:pPr lvl="1">
              <a:buFont typeface="Wingdings" pitchFamily="2" charset="2"/>
              <a:buChar char="Ø"/>
            </a:pPr>
            <a:r>
              <a:rPr lang="nl-BE" sz="1800" dirty="0">
                <a:solidFill>
                  <a:schemeClr val="bg2">
                    <a:lumMod val="75000"/>
                    <a:lumOff val="25000"/>
                  </a:schemeClr>
                </a:solidFill>
              </a:rPr>
              <a:t>d</a:t>
            </a:r>
            <a:r>
              <a:rPr lang="nl-BE" sz="1800" dirty="0" smtClean="0">
                <a:solidFill>
                  <a:schemeClr val="bg2">
                    <a:lumMod val="75000"/>
                    <a:lumOff val="25000"/>
                  </a:schemeClr>
                </a:solidFill>
              </a:rPr>
              <a:t>e specifieke vragen;</a:t>
            </a:r>
          </a:p>
          <a:p>
            <a:pPr lvl="1">
              <a:buFont typeface="Wingdings" pitchFamily="2" charset="2"/>
              <a:buChar char="Ø"/>
            </a:pPr>
            <a:r>
              <a:rPr lang="nl-BE" sz="1800" dirty="0" smtClean="0">
                <a:solidFill>
                  <a:schemeClr val="bg2">
                    <a:lumMod val="75000"/>
                    <a:lumOff val="25000"/>
                  </a:schemeClr>
                </a:solidFill>
              </a:rPr>
              <a:t>de partijen; </a:t>
            </a:r>
          </a:p>
          <a:p>
            <a:pPr lvl="1">
              <a:buFont typeface="Wingdings" pitchFamily="2" charset="2"/>
              <a:buChar char="Ø"/>
            </a:pPr>
            <a:r>
              <a:rPr lang="nl-BE" sz="1800" dirty="0" smtClean="0">
                <a:solidFill>
                  <a:schemeClr val="bg2">
                    <a:lumMod val="75000"/>
                    <a:lumOff val="25000"/>
                  </a:schemeClr>
                </a:solidFill>
              </a:rPr>
              <a:t>De noodzaak van een domeindeskundige.</a:t>
            </a:r>
          </a:p>
          <a:p>
            <a:pPr>
              <a:buFont typeface="Wingdings" pitchFamily="2" charset="2"/>
              <a:buChar char="Ø"/>
            </a:pPr>
            <a:endParaRPr lang="nl-BE" sz="1800" dirty="0">
              <a:solidFill>
                <a:schemeClr val="bg2">
                  <a:lumMod val="75000"/>
                  <a:lumOff val="25000"/>
                </a:schemeClr>
              </a:solidFill>
            </a:endParaRPr>
          </a:p>
          <a:p>
            <a:pPr marL="0" indent="0" algn="just">
              <a:buNone/>
            </a:pPr>
            <a:r>
              <a:rPr lang="nl-BE" sz="2000" b="1" dirty="0" smtClean="0">
                <a:solidFill>
                  <a:schemeClr val="bg2">
                    <a:lumMod val="75000"/>
                    <a:lumOff val="25000"/>
                  </a:schemeClr>
                </a:solidFill>
              </a:rPr>
              <a:t>De aangestelde expert kan voor de start of tijdens zijn opdracht opmerkingen of vragen omtrent elk van deze punten formuleren. Het FMO zal ze onderzoeken en het vervolg bepalen, zie bijvoorbeeld uitbreiding van expertise</a:t>
            </a:r>
            <a:r>
              <a:rPr lang="nl-BE" sz="2000" dirty="0" smtClean="0">
                <a:solidFill>
                  <a:schemeClr val="bg2">
                    <a:lumMod val="75000"/>
                    <a:lumOff val="25000"/>
                  </a:schemeClr>
                </a:solidFill>
              </a:rPr>
              <a:t>.</a:t>
            </a:r>
            <a:endParaRPr lang="en-US" sz="2000" dirty="0">
              <a:solidFill>
                <a:schemeClr val="bg2">
                  <a:lumMod val="75000"/>
                  <a:lumOff val="25000"/>
                </a:schemeClr>
              </a:solidFill>
            </a:endParaRPr>
          </a:p>
        </p:txBody>
      </p:sp>
    </p:spTree>
    <p:extLst>
      <p:ext uri="{BB962C8B-B14F-4D97-AF65-F5344CB8AC3E}">
        <p14:creationId xmlns:p14="http://schemas.microsoft.com/office/powerpoint/2010/main" xmlns="" val="1694796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l-BE" sz="3200" dirty="0" smtClean="0"/>
              <a:t>Bijzonderheden expertiseopdracht</a:t>
            </a:r>
            <a:endParaRPr lang="en-US" sz="320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nl-BE" sz="2400" b="1" dirty="0" smtClean="0">
                <a:solidFill>
                  <a:schemeClr val="tx2"/>
                </a:solidFill>
              </a:rPr>
              <a:t>“</a:t>
            </a:r>
            <a:r>
              <a:rPr lang="nl-BE" sz="2400" b="1" dirty="0" err="1" smtClean="0">
                <a:solidFill>
                  <a:schemeClr val="tx2"/>
                </a:solidFill>
              </a:rPr>
              <a:t>Disclosure</a:t>
            </a:r>
            <a:r>
              <a:rPr lang="nl-BE" sz="2400" b="1" dirty="0" smtClean="0">
                <a:solidFill>
                  <a:schemeClr val="tx2"/>
                </a:solidFill>
              </a:rPr>
              <a:t>”</a:t>
            </a:r>
            <a:endParaRPr lang="nl-BE" sz="2400" dirty="0" smtClean="0">
              <a:solidFill>
                <a:schemeClr val="tx2"/>
              </a:solidFill>
            </a:endParaRPr>
          </a:p>
          <a:p>
            <a:pPr marL="0" indent="0">
              <a:buNone/>
            </a:pPr>
            <a:endParaRPr lang="nl-BE" sz="2400" dirty="0" smtClean="0">
              <a:solidFill>
                <a:schemeClr val="tx2"/>
              </a:solidFill>
            </a:endParaRPr>
          </a:p>
          <a:p>
            <a:pPr marL="937260" lvl="3" indent="0" algn="just">
              <a:buNone/>
            </a:pPr>
            <a:r>
              <a:rPr lang="nl-NL" i="1" dirty="0">
                <a:solidFill>
                  <a:schemeClr val="bg2">
                    <a:lumMod val="75000"/>
                    <a:lumOff val="25000"/>
                  </a:schemeClr>
                </a:solidFill>
              </a:rPr>
              <a:t>“De deskundige vermeldt, bij de aanvaarding van zijn opdracht, zijn competenties, d.w.z. zijn diploma, erkenningen als </a:t>
            </a:r>
            <a:r>
              <a:rPr lang="nl-NL" i="1" dirty="0" smtClean="0">
                <a:solidFill>
                  <a:schemeClr val="bg2">
                    <a:lumMod val="75000"/>
                    <a:lumOff val="25000"/>
                  </a:schemeClr>
                </a:solidFill>
              </a:rPr>
              <a:t>specialist</a:t>
            </a:r>
            <a:r>
              <a:rPr lang="nl-NL" i="1" dirty="0">
                <a:solidFill>
                  <a:schemeClr val="bg2">
                    <a:lumMod val="75000"/>
                    <a:lumOff val="25000"/>
                  </a:schemeClr>
                </a:solidFill>
              </a:rPr>
              <a:t>, beroepservaring met betrekking tot het voorwerp van zijn opdracht, alsook eventuele strafrechtelijke en/of tuchtrechtelijke veroordelingen in verband met zijn beroepsuitoefening, alsook eventuele belangenconflicten, zoals </a:t>
            </a:r>
            <a:r>
              <a:rPr lang="nl-NL" i="1" dirty="0" smtClean="0">
                <a:solidFill>
                  <a:schemeClr val="bg2">
                    <a:lumMod val="75000"/>
                    <a:lumOff val="25000"/>
                  </a:schemeClr>
                </a:solidFill>
              </a:rPr>
              <a:t>werkzaamheden of </a:t>
            </a:r>
            <a:r>
              <a:rPr lang="nl-NL" i="1" dirty="0">
                <a:solidFill>
                  <a:schemeClr val="bg2">
                    <a:lumMod val="75000"/>
                    <a:lumOff val="25000"/>
                  </a:schemeClr>
                </a:solidFill>
              </a:rPr>
              <a:t>adviesverlening voor verzekeringsmaatschappijen of andere opdrachtgevers. De deskundige vermeldt deze gegevens eveneens in het deskundig verslag</a:t>
            </a:r>
            <a:r>
              <a:rPr lang="nl-NL" sz="2200" i="1" dirty="0">
                <a:solidFill>
                  <a:schemeClr val="bg2">
                    <a:lumMod val="75000"/>
                    <a:lumOff val="25000"/>
                  </a:schemeClr>
                </a:solidFill>
              </a:rPr>
              <a:t>.”</a:t>
            </a:r>
            <a:endParaRPr lang="en-US" sz="2200" i="1" dirty="0">
              <a:solidFill>
                <a:schemeClr val="bg2">
                  <a:lumMod val="75000"/>
                  <a:lumOff val="25000"/>
                </a:schemeClr>
              </a:solidFill>
            </a:endParaRPr>
          </a:p>
          <a:p>
            <a:pPr marL="514350" indent="-514350">
              <a:buAutoNum type="arabicPeriod"/>
            </a:pPr>
            <a:endParaRPr lang="en-US" dirty="0">
              <a:solidFill>
                <a:schemeClr val="bg2">
                  <a:lumMod val="75000"/>
                  <a:lumOff val="25000"/>
                </a:schemeClr>
              </a:solidFill>
            </a:endParaRPr>
          </a:p>
        </p:txBody>
      </p:sp>
    </p:spTree>
    <p:extLst>
      <p:ext uri="{BB962C8B-B14F-4D97-AF65-F5344CB8AC3E}">
        <p14:creationId xmlns:p14="http://schemas.microsoft.com/office/powerpoint/2010/main" xmlns="" val="4183814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l-BE" sz="3200" dirty="0"/>
              <a:t>Eenzijdige </a:t>
            </a:r>
            <a:r>
              <a:rPr lang="nl-BE" sz="3200" dirty="0" smtClean="0"/>
              <a:t>(EE) en </a:t>
            </a:r>
            <a:r>
              <a:rPr lang="nl-BE" sz="3200" dirty="0"/>
              <a:t>tegensprekelijke </a:t>
            </a:r>
            <a:r>
              <a:rPr lang="nl-BE" sz="3200" dirty="0" smtClean="0"/>
              <a:t>expertises (TSE)</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Ø"/>
            </a:pPr>
            <a:r>
              <a:rPr lang="nl-BE" sz="2600" dirty="0" smtClean="0">
                <a:solidFill>
                  <a:schemeClr val="bg2">
                    <a:lumMod val="75000"/>
                    <a:lumOff val="25000"/>
                  </a:schemeClr>
                </a:solidFill>
              </a:rPr>
              <a:t>Het FMO kan een TSE organiseren indien er ernstige aanwijzingen zijn dat de ernstgraad is bereikt.</a:t>
            </a:r>
          </a:p>
          <a:p>
            <a:pPr>
              <a:buFont typeface="Wingdings" pitchFamily="2" charset="2"/>
              <a:buChar char="Ø"/>
            </a:pPr>
            <a:endParaRPr lang="nl-BE" sz="2600" dirty="0">
              <a:solidFill>
                <a:schemeClr val="bg2">
                  <a:lumMod val="75000"/>
                  <a:lumOff val="25000"/>
                </a:schemeClr>
              </a:solidFill>
            </a:endParaRPr>
          </a:p>
          <a:p>
            <a:pPr>
              <a:buFont typeface="Wingdings" pitchFamily="2" charset="2"/>
              <a:buChar char="Ø"/>
            </a:pPr>
            <a:r>
              <a:rPr lang="nl-BE" sz="2400" dirty="0" smtClean="0">
                <a:solidFill>
                  <a:schemeClr val="bg2">
                    <a:lumMod val="75000"/>
                    <a:lumOff val="25000"/>
                  </a:schemeClr>
                </a:solidFill>
              </a:rPr>
              <a:t>Het FMO kan altijd een TSE organiseren. </a:t>
            </a:r>
          </a:p>
          <a:p>
            <a:pPr>
              <a:buFont typeface="Wingdings" pitchFamily="2" charset="2"/>
              <a:buChar char="Ø"/>
            </a:pPr>
            <a:endParaRPr lang="nl-BE" sz="2400" dirty="0" smtClean="0">
              <a:solidFill>
                <a:schemeClr val="bg2">
                  <a:lumMod val="75000"/>
                  <a:lumOff val="25000"/>
                </a:schemeClr>
              </a:solidFill>
            </a:endParaRPr>
          </a:p>
          <a:p>
            <a:pPr>
              <a:buFont typeface="Wingdings" pitchFamily="2" charset="2"/>
              <a:buChar char="Ø"/>
            </a:pPr>
            <a:r>
              <a:rPr lang="nl-BE" sz="2400" dirty="0" smtClean="0">
                <a:solidFill>
                  <a:schemeClr val="bg2">
                    <a:lumMod val="75000"/>
                    <a:lumOff val="25000"/>
                  </a:schemeClr>
                </a:solidFill>
              </a:rPr>
              <a:t>Het FMO kan altijd een EE organiseren.</a:t>
            </a:r>
          </a:p>
          <a:p>
            <a:pPr>
              <a:buFont typeface="Wingdings" pitchFamily="2" charset="2"/>
              <a:buChar char="Ø"/>
            </a:pPr>
            <a:endParaRPr lang="nl-BE" sz="2400" dirty="0" smtClean="0">
              <a:solidFill>
                <a:schemeClr val="bg2">
                  <a:lumMod val="75000"/>
                  <a:lumOff val="25000"/>
                </a:schemeClr>
              </a:solidFill>
            </a:endParaRPr>
          </a:p>
          <a:p>
            <a:pPr>
              <a:buFont typeface="Wingdings" pitchFamily="2" charset="2"/>
              <a:buChar char="Ø"/>
            </a:pPr>
            <a:r>
              <a:rPr lang="nl-BE" sz="2400" dirty="0" smtClean="0">
                <a:solidFill>
                  <a:schemeClr val="bg2">
                    <a:lumMod val="75000"/>
                    <a:lumOff val="25000"/>
                  </a:schemeClr>
                </a:solidFill>
              </a:rPr>
              <a:t>Een combinatie is mogelijk</a:t>
            </a:r>
            <a:r>
              <a:rPr lang="nl-BE" sz="2400" dirty="0" smtClean="0">
                <a:solidFill>
                  <a:schemeClr val="tx2">
                    <a:lumMod val="75000"/>
                  </a:schemeClr>
                </a:solidFill>
              </a:rPr>
              <a:t>.</a:t>
            </a:r>
          </a:p>
          <a:p>
            <a:pPr marL="0" indent="0">
              <a:buNone/>
            </a:pPr>
            <a:endParaRPr lang="en-US" dirty="0"/>
          </a:p>
        </p:txBody>
      </p:sp>
    </p:spTree>
    <p:extLst>
      <p:ext uri="{BB962C8B-B14F-4D97-AF65-F5344CB8AC3E}">
        <p14:creationId xmlns:p14="http://schemas.microsoft.com/office/powerpoint/2010/main" xmlns="" val="3945185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l-BE" sz="3200" dirty="0" err="1" smtClean="0"/>
              <a:t>Eénzijdige</a:t>
            </a:r>
            <a:r>
              <a:rPr lang="nl-BE" sz="3200" dirty="0" smtClean="0"/>
              <a:t> expertise </a:t>
            </a:r>
            <a:r>
              <a:rPr lang="nl-BE" sz="2400" dirty="0" smtClean="0"/>
              <a:t>(art. 17,§1)</a:t>
            </a:r>
            <a:endParaRPr lang="en-US" sz="2400" dirty="0"/>
          </a:p>
        </p:txBody>
      </p:sp>
      <p:sp>
        <p:nvSpPr>
          <p:cNvPr id="3" name="Content Placeholder 2"/>
          <p:cNvSpPr>
            <a:spLocks noGrp="1"/>
          </p:cNvSpPr>
          <p:nvPr>
            <p:ph idx="1"/>
          </p:nvPr>
        </p:nvSpPr>
        <p:spPr/>
        <p:txBody>
          <a:bodyPr>
            <a:normAutofit/>
          </a:bodyPr>
          <a:lstStyle/>
          <a:p>
            <a:pPr algn="just"/>
            <a:r>
              <a:rPr lang="nl-BE" b="1" dirty="0" smtClean="0">
                <a:solidFill>
                  <a:schemeClr val="bg2">
                    <a:lumMod val="75000"/>
                    <a:lumOff val="25000"/>
                  </a:schemeClr>
                </a:solidFill>
              </a:rPr>
              <a:t>Eenzijdig technisch advies</a:t>
            </a:r>
          </a:p>
          <a:p>
            <a:pPr algn="just"/>
            <a:endParaRPr lang="nl-BE" dirty="0" smtClean="0">
              <a:solidFill>
                <a:schemeClr val="bg2">
                  <a:lumMod val="75000"/>
                  <a:lumOff val="25000"/>
                </a:schemeClr>
              </a:solidFill>
            </a:endParaRPr>
          </a:p>
          <a:p>
            <a:r>
              <a:rPr lang="nl-BE" dirty="0" smtClean="0">
                <a:solidFill>
                  <a:schemeClr val="bg2">
                    <a:lumMod val="75000"/>
                    <a:lumOff val="25000"/>
                  </a:schemeClr>
                </a:solidFill>
              </a:rPr>
              <a:t>Tenzij anders bepaald in de opdracht betreft het louter een advies aan het FMO (</a:t>
            </a:r>
            <a:r>
              <a:rPr lang="nl-BE" b="1" dirty="0" smtClean="0">
                <a:solidFill>
                  <a:schemeClr val="bg2">
                    <a:lumMod val="75000"/>
                    <a:lumOff val="25000"/>
                  </a:schemeClr>
                </a:solidFill>
              </a:rPr>
              <a:t>intern</a:t>
            </a:r>
            <a:r>
              <a:rPr lang="nl-BE" dirty="0" smtClean="0">
                <a:solidFill>
                  <a:schemeClr val="bg2">
                    <a:lumMod val="75000"/>
                    <a:lumOff val="25000"/>
                  </a:schemeClr>
                </a:solidFill>
              </a:rPr>
              <a:t>), dus :</a:t>
            </a:r>
          </a:p>
          <a:p>
            <a:endParaRPr lang="nl-BE" dirty="0" smtClean="0">
              <a:solidFill>
                <a:schemeClr val="bg2">
                  <a:lumMod val="75000"/>
                  <a:lumOff val="25000"/>
                </a:schemeClr>
              </a:solidFill>
            </a:endParaRPr>
          </a:p>
          <a:p>
            <a:pPr lvl="1"/>
            <a:r>
              <a:rPr lang="nl-BE" dirty="0" smtClean="0">
                <a:solidFill>
                  <a:schemeClr val="bg2">
                    <a:lumMod val="75000"/>
                    <a:lumOff val="25000"/>
                  </a:schemeClr>
                </a:solidFill>
              </a:rPr>
              <a:t>medisch verslag enkel overmaken aan het FMO;</a:t>
            </a:r>
          </a:p>
          <a:p>
            <a:pPr lvl="1"/>
            <a:r>
              <a:rPr lang="nl-BE" dirty="0" smtClean="0">
                <a:solidFill>
                  <a:schemeClr val="bg2">
                    <a:lumMod val="75000"/>
                    <a:lumOff val="25000"/>
                  </a:schemeClr>
                </a:solidFill>
              </a:rPr>
              <a:t>klinisch onderzoek enkel op vraag.</a:t>
            </a:r>
            <a:endParaRPr lang="en-US" dirty="0">
              <a:solidFill>
                <a:schemeClr val="bg2">
                  <a:lumMod val="75000"/>
                  <a:lumOff val="25000"/>
                </a:schemeClr>
              </a:solidFill>
            </a:endParaRPr>
          </a:p>
        </p:txBody>
      </p:sp>
    </p:spTree>
    <p:extLst>
      <p:ext uri="{BB962C8B-B14F-4D97-AF65-F5344CB8AC3E}">
        <p14:creationId xmlns:p14="http://schemas.microsoft.com/office/powerpoint/2010/main" xmlns="" val="2669391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nl-BE" b="1" dirty="0" smtClean="0"/>
              <a:t>FMO: data</a:t>
            </a:r>
            <a:endParaRPr lang="en-US" u="sng" dirty="0"/>
          </a:p>
        </p:txBody>
      </p:sp>
      <p:sp>
        <p:nvSpPr>
          <p:cNvPr id="5" name="Content Placeholder 4"/>
          <p:cNvSpPr>
            <a:spLocks noGrp="1"/>
          </p:cNvSpPr>
          <p:nvPr>
            <p:ph idx="1"/>
          </p:nvPr>
        </p:nvSpPr>
        <p:spPr>
          <a:xfrm>
            <a:off x="457200" y="2060848"/>
            <a:ext cx="7620000" cy="4339952"/>
          </a:xfrm>
        </p:spPr>
        <p:txBody>
          <a:bodyPr>
            <a:normAutofit/>
          </a:bodyPr>
          <a:lstStyle/>
          <a:p>
            <a:pPr lvl="0">
              <a:defRPr/>
            </a:pPr>
            <a:r>
              <a:rPr lang="nl-BE" sz="2400" dirty="0" smtClean="0">
                <a:solidFill>
                  <a:schemeClr val="bg2">
                    <a:lumMod val="75000"/>
                    <a:lumOff val="25000"/>
                  </a:schemeClr>
                </a:solidFill>
              </a:rPr>
              <a:t>opgericht </a:t>
            </a:r>
            <a:r>
              <a:rPr lang="nl-BE" sz="2400" dirty="0">
                <a:solidFill>
                  <a:schemeClr val="bg2">
                    <a:lumMod val="75000"/>
                    <a:lumOff val="25000"/>
                  </a:schemeClr>
                </a:solidFill>
              </a:rPr>
              <a:t>bij wet van 31 maart </a:t>
            </a:r>
            <a:r>
              <a:rPr lang="nl-BE" sz="2400" dirty="0" smtClean="0">
                <a:solidFill>
                  <a:schemeClr val="bg2">
                    <a:lumMod val="75000"/>
                    <a:lumOff val="25000"/>
                  </a:schemeClr>
                </a:solidFill>
              </a:rPr>
              <a:t>2010</a:t>
            </a:r>
          </a:p>
          <a:p>
            <a:pPr lvl="0">
              <a:defRPr/>
            </a:pPr>
            <a:endParaRPr lang="nl-BE" sz="2400" b="1" dirty="0">
              <a:solidFill>
                <a:schemeClr val="bg2">
                  <a:lumMod val="75000"/>
                  <a:lumOff val="25000"/>
                </a:schemeClr>
              </a:solidFill>
            </a:endParaRPr>
          </a:p>
          <a:p>
            <a:pPr lvl="0">
              <a:defRPr/>
            </a:pPr>
            <a:r>
              <a:rPr lang="nl-BE" sz="2400" dirty="0" smtClean="0">
                <a:solidFill>
                  <a:schemeClr val="bg2">
                    <a:lumMod val="75000"/>
                    <a:lumOff val="25000"/>
                  </a:schemeClr>
                </a:solidFill>
              </a:rPr>
              <a:t>operationeel </a:t>
            </a:r>
            <a:r>
              <a:rPr lang="nl-BE" sz="2400" dirty="0">
                <a:solidFill>
                  <a:schemeClr val="bg2">
                    <a:lumMod val="75000"/>
                    <a:lumOff val="25000"/>
                  </a:schemeClr>
                </a:solidFill>
              </a:rPr>
              <a:t>sinds </a:t>
            </a:r>
            <a:r>
              <a:rPr lang="nl-BE" sz="2400" b="1" dirty="0">
                <a:solidFill>
                  <a:schemeClr val="bg2">
                    <a:lumMod val="75000"/>
                    <a:lumOff val="25000"/>
                  </a:schemeClr>
                </a:solidFill>
              </a:rPr>
              <a:t>1 september 2012 </a:t>
            </a:r>
            <a:r>
              <a:rPr lang="nl-BE" sz="2400" dirty="0" smtClean="0">
                <a:solidFill>
                  <a:schemeClr val="bg2">
                    <a:lumMod val="75000"/>
                    <a:lumOff val="25000"/>
                  </a:schemeClr>
                </a:solidFill>
              </a:rPr>
              <a:t>(=datum inwerkingtreding </a:t>
            </a:r>
            <a:r>
              <a:rPr lang="nl-BE" sz="2400" dirty="0">
                <a:solidFill>
                  <a:schemeClr val="bg2">
                    <a:lumMod val="75000"/>
                    <a:lumOff val="25000"/>
                  </a:schemeClr>
                </a:solidFill>
              </a:rPr>
              <a:t>van de artikelen betreffende de procedure)</a:t>
            </a:r>
          </a:p>
          <a:p>
            <a:pPr lvl="0">
              <a:defRPr/>
            </a:pPr>
            <a:endParaRPr lang="nl-BE" sz="2400" dirty="0">
              <a:solidFill>
                <a:schemeClr val="bg2">
                  <a:lumMod val="75000"/>
                  <a:lumOff val="25000"/>
                </a:schemeClr>
              </a:solidFill>
            </a:endParaRPr>
          </a:p>
          <a:p>
            <a:pPr lvl="0">
              <a:defRPr/>
            </a:pPr>
            <a:r>
              <a:rPr lang="nl-BE" sz="2400" dirty="0">
                <a:solidFill>
                  <a:schemeClr val="bg2">
                    <a:lumMod val="75000"/>
                    <a:lumOff val="25000"/>
                  </a:schemeClr>
                </a:solidFill>
              </a:rPr>
              <a:t>Integratie </a:t>
            </a:r>
            <a:r>
              <a:rPr lang="nl-BE" sz="2400" dirty="0" smtClean="0">
                <a:solidFill>
                  <a:schemeClr val="bg2">
                    <a:lumMod val="75000"/>
                    <a:lumOff val="25000"/>
                  </a:schemeClr>
                </a:solidFill>
              </a:rPr>
              <a:t>in </a:t>
            </a:r>
            <a:r>
              <a:rPr lang="nl-BE" sz="2400" dirty="0">
                <a:solidFill>
                  <a:schemeClr val="bg2">
                    <a:lumMod val="75000"/>
                    <a:lumOff val="25000"/>
                  </a:schemeClr>
                </a:solidFill>
              </a:rPr>
              <a:t>het RIZIV </a:t>
            </a:r>
            <a:r>
              <a:rPr lang="nl-BE" sz="2400" b="1" dirty="0">
                <a:solidFill>
                  <a:schemeClr val="bg2">
                    <a:lumMod val="75000"/>
                    <a:lumOff val="25000"/>
                  </a:schemeClr>
                </a:solidFill>
              </a:rPr>
              <a:t>sinds 1 april 2013</a:t>
            </a:r>
          </a:p>
          <a:p>
            <a:endParaRPr lang="en-US" dirty="0">
              <a:solidFill>
                <a:schemeClr val="bg2">
                  <a:lumMod val="75000"/>
                  <a:lumOff val="25000"/>
                </a:schemeClr>
              </a:solidFill>
            </a:endParaRPr>
          </a:p>
        </p:txBody>
      </p:sp>
    </p:spTree>
    <p:extLst>
      <p:ext uri="{BB962C8B-B14F-4D97-AF65-F5344CB8AC3E}">
        <p14:creationId xmlns:p14="http://schemas.microsoft.com/office/powerpoint/2010/main" xmlns="" val="1928533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nl-BE" sz="1800" b="0" dirty="0" smtClean="0">
                <a:solidFill>
                  <a:srgbClr val="1D6565"/>
                </a:solidFill>
              </a:rPr>
              <a:t/>
            </a:r>
            <a:br>
              <a:rPr lang="nl-BE" sz="1800" b="0" dirty="0" smtClean="0">
                <a:solidFill>
                  <a:srgbClr val="1D6565"/>
                </a:solidFill>
              </a:rPr>
            </a:br>
            <a:r>
              <a:rPr lang="nl-BE" sz="3200" dirty="0" smtClean="0">
                <a:solidFill>
                  <a:srgbClr val="278787"/>
                </a:solidFill>
              </a:rPr>
              <a:t>Tegensprekelijke expertise </a:t>
            </a:r>
            <a:br>
              <a:rPr lang="nl-BE" sz="3200" dirty="0" smtClean="0">
                <a:solidFill>
                  <a:srgbClr val="278787"/>
                </a:solidFill>
              </a:rPr>
            </a:br>
            <a:r>
              <a:rPr lang="nl-BE" sz="2700" dirty="0" smtClean="0">
                <a:solidFill>
                  <a:srgbClr val="278787"/>
                </a:solidFill>
              </a:rPr>
              <a:t>(</a:t>
            </a:r>
            <a:r>
              <a:rPr lang="nl-BE" sz="2700" dirty="0">
                <a:solidFill>
                  <a:srgbClr val="278787"/>
                </a:solidFill>
              </a:rPr>
              <a:t>art. 17</a:t>
            </a:r>
            <a:r>
              <a:rPr lang="nl-BE" sz="2700" dirty="0" smtClean="0">
                <a:solidFill>
                  <a:srgbClr val="278787"/>
                </a:solidFill>
              </a:rPr>
              <a:t>,§2) </a:t>
            </a:r>
            <a:r>
              <a:rPr lang="nl-BE" sz="3200" dirty="0" smtClean="0">
                <a:solidFill>
                  <a:srgbClr val="278787"/>
                </a:solidFill>
              </a:rPr>
              <a:t>-principes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nl-BE" dirty="0" smtClean="0">
                <a:solidFill>
                  <a:schemeClr val="bg2">
                    <a:lumMod val="75000"/>
                    <a:lumOff val="25000"/>
                  </a:schemeClr>
                </a:solidFill>
              </a:rPr>
              <a:t>Betreft een buitengerechtelijke expertise</a:t>
            </a:r>
          </a:p>
          <a:p>
            <a:pPr marL="114300" indent="0">
              <a:buNone/>
            </a:pPr>
            <a:endParaRPr lang="nl-BE" dirty="0" smtClean="0">
              <a:solidFill>
                <a:schemeClr val="bg2">
                  <a:lumMod val="75000"/>
                  <a:lumOff val="25000"/>
                </a:schemeClr>
              </a:solidFill>
            </a:endParaRPr>
          </a:p>
          <a:p>
            <a:pPr>
              <a:buFont typeface="Wingdings" pitchFamily="2" charset="2"/>
              <a:buChar char="Ø"/>
            </a:pPr>
            <a:r>
              <a:rPr lang="nl-BE" dirty="0" smtClean="0">
                <a:solidFill>
                  <a:schemeClr val="bg2">
                    <a:lumMod val="75000"/>
                    <a:lumOff val="25000"/>
                  </a:schemeClr>
                </a:solidFill>
              </a:rPr>
              <a:t>Het FMO volgt de bepalingen zoals weergegeven in de wet van 31 maart 2010 en de richtlijnen van het beheerscomité.</a:t>
            </a:r>
          </a:p>
          <a:p>
            <a:pPr>
              <a:buFont typeface="Wingdings" pitchFamily="2" charset="2"/>
              <a:buChar char="Ø"/>
            </a:pPr>
            <a:endParaRPr lang="nl-BE" dirty="0">
              <a:solidFill>
                <a:schemeClr val="bg2">
                  <a:lumMod val="75000"/>
                  <a:lumOff val="25000"/>
                </a:schemeClr>
              </a:solidFill>
            </a:endParaRPr>
          </a:p>
          <a:p>
            <a:pPr>
              <a:buFont typeface="Wingdings" pitchFamily="2" charset="2"/>
              <a:buChar char="Ø"/>
            </a:pPr>
            <a:r>
              <a:rPr lang="nl-BE" dirty="0">
                <a:solidFill>
                  <a:schemeClr val="bg2">
                    <a:lumMod val="75000"/>
                    <a:lumOff val="25000"/>
                  </a:schemeClr>
                </a:solidFill>
              </a:rPr>
              <a:t>Wanneer een partij op regelmatige wijze uitgenodigd wordt op een zitting, kan (moet) de expert zijn opdracht verderzetten</a:t>
            </a:r>
            <a:endParaRPr lang="en-US" dirty="0">
              <a:solidFill>
                <a:schemeClr val="bg2">
                  <a:lumMod val="75000"/>
                  <a:lumOff val="25000"/>
                </a:schemeClr>
              </a:solidFill>
            </a:endParaRPr>
          </a:p>
        </p:txBody>
      </p:sp>
    </p:spTree>
    <p:extLst>
      <p:ext uri="{BB962C8B-B14F-4D97-AF65-F5344CB8AC3E}">
        <p14:creationId xmlns:p14="http://schemas.microsoft.com/office/powerpoint/2010/main" xmlns="" val="175022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l-BE" sz="1600" dirty="0">
                <a:solidFill>
                  <a:srgbClr val="278787"/>
                </a:solidFill>
              </a:rPr>
              <a:t/>
            </a:r>
            <a:br>
              <a:rPr lang="nl-BE" sz="1600" dirty="0">
                <a:solidFill>
                  <a:srgbClr val="278787"/>
                </a:solidFill>
              </a:rPr>
            </a:br>
            <a:r>
              <a:rPr lang="nl-BE" sz="2900" dirty="0">
                <a:solidFill>
                  <a:srgbClr val="278787"/>
                </a:solidFill>
              </a:rPr>
              <a:t>TSE </a:t>
            </a:r>
            <a:r>
              <a:rPr lang="nl-BE" sz="2700" dirty="0">
                <a:solidFill>
                  <a:srgbClr val="278787"/>
                </a:solidFill>
              </a:rPr>
              <a:t>(art. 17,§2) </a:t>
            </a:r>
            <a:r>
              <a:rPr lang="nl-BE" sz="2900" dirty="0" smtClean="0">
                <a:solidFill>
                  <a:srgbClr val="278787"/>
                </a:solidFill>
              </a:rPr>
              <a:t>– overmaken stukken </a:t>
            </a:r>
            <a:endParaRPr lang="en-US" dirty="0"/>
          </a:p>
        </p:txBody>
      </p:sp>
      <p:sp>
        <p:nvSpPr>
          <p:cNvPr id="3" name="Content Placeholder 2"/>
          <p:cNvSpPr>
            <a:spLocks noGrp="1"/>
          </p:cNvSpPr>
          <p:nvPr>
            <p:ph idx="1"/>
          </p:nvPr>
        </p:nvSpPr>
        <p:spPr/>
        <p:txBody>
          <a:bodyPr>
            <a:normAutofit/>
          </a:bodyPr>
          <a:lstStyle/>
          <a:p>
            <a:endParaRPr lang="nl-BE" dirty="0" smtClean="0">
              <a:solidFill>
                <a:schemeClr val="accent2"/>
              </a:solidFill>
            </a:endParaRPr>
          </a:p>
          <a:p>
            <a:endParaRPr lang="nl-BE" dirty="0">
              <a:solidFill>
                <a:schemeClr val="accent2"/>
              </a:solidFill>
            </a:endParaRPr>
          </a:p>
          <a:p>
            <a:r>
              <a:rPr lang="nl-BE" dirty="0" smtClean="0">
                <a:solidFill>
                  <a:schemeClr val="bg2">
                    <a:lumMod val="75000"/>
                    <a:lumOff val="25000"/>
                  </a:schemeClr>
                </a:solidFill>
              </a:rPr>
              <a:t>Het FMO stuurt alle relevante stukken aan alle partijen  met een inventaris</a:t>
            </a:r>
          </a:p>
          <a:p>
            <a:endParaRPr lang="nl-BE" dirty="0" smtClean="0">
              <a:solidFill>
                <a:schemeClr val="bg2">
                  <a:lumMod val="75000"/>
                  <a:lumOff val="25000"/>
                </a:schemeClr>
              </a:solidFill>
            </a:endParaRPr>
          </a:p>
          <a:p>
            <a:endParaRPr lang="nl-BE" dirty="0" smtClean="0">
              <a:solidFill>
                <a:schemeClr val="bg2">
                  <a:lumMod val="75000"/>
                  <a:lumOff val="25000"/>
                </a:schemeClr>
              </a:solidFill>
            </a:endParaRPr>
          </a:p>
          <a:p>
            <a:r>
              <a:rPr lang="nl-BE" dirty="0" smtClean="0">
                <a:solidFill>
                  <a:schemeClr val="bg2">
                    <a:lumMod val="75000"/>
                    <a:lumOff val="25000"/>
                  </a:schemeClr>
                </a:solidFill>
              </a:rPr>
              <a:t>De partijen moeten bijkomende stukken op een tegensprekelijke wijze overmaken, dus een kopie aan alle partijen met een inventaris.</a:t>
            </a:r>
          </a:p>
          <a:p>
            <a:endParaRPr lang="nl-BE" dirty="0" smtClean="0">
              <a:solidFill>
                <a:schemeClr val="bg2">
                  <a:lumMod val="75000"/>
                  <a:lumOff val="25000"/>
                </a:schemeClr>
              </a:solidFill>
            </a:endParaRPr>
          </a:p>
        </p:txBody>
      </p:sp>
    </p:spTree>
    <p:extLst>
      <p:ext uri="{BB962C8B-B14F-4D97-AF65-F5344CB8AC3E}">
        <p14:creationId xmlns:p14="http://schemas.microsoft.com/office/powerpoint/2010/main" xmlns="" val="202355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507288" cy="1368152"/>
          </a:xfrm>
        </p:spPr>
        <p:txBody>
          <a:bodyPr>
            <a:noAutofit/>
          </a:bodyPr>
          <a:lstStyle/>
          <a:p>
            <a:pPr algn="ctr"/>
            <a:r>
              <a:rPr lang="nl-BE" sz="1400" dirty="0">
                <a:solidFill>
                  <a:srgbClr val="278787"/>
                </a:solidFill>
              </a:rPr>
              <a:t/>
            </a:r>
            <a:br>
              <a:rPr lang="nl-BE" sz="1400" dirty="0">
                <a:solidFill>
                  <a:srgbClr val="278787"/>
                </a:solidFill>
              </a:rPr>
            </a:br>
            <a:r>
              <a:rPr lang="nl-BE" sz="2800" dirty="0" smtClean="0"/>
              <a:t>Verslag  </a:t>
            </a:r>
            <a:r>
              <a:rPr lang="nl-BE" sz="2800" dirty="0"/>
              <a:t>EE/TSE </a:t>
            </a:r>
            <a:r>
              <a:rPr lang="nl-BE" sz="2800" dirty="0" smtClean="0"/>
              <a:t/>
            </a:r>
            <a:br>
              <a:rPr lang="nl-BE" sz="2800" dirty="0" smtClean="0"/>
            </a:br>
            <a:r>
              <a:rPr lang="nl-BE" sz="2800" dirty="0" smtClean="0"/>
              <a:t>belang </a:t>
            </a:r>
            <a:r>
              <a:rPr lang="nl-BE" sz="2800" dirty="0"/>
              <a:t>van een goede motivatie</a:t>
            </a:r>
            <a:r>
              <a:rPr lang="nl-BE" sz="2400" dirty="0"/>
              <a:t> </a:t>
            </a:r>
            <a:r>
              <a:rPr lang="nl-BE" sz="2400" dirty="0" smtClean="0">
                <a:solidFill>
                  <a:srgbClr val="278787"/>
                </a:solidFill>
              </a:rPr>
              <a:t>(</a:t>
            </a:r>
            <a:r>
              <a:rPr lang="nl-BE" sz="2400" dirty="0">
                <a:solidFill>
                  <a:srgbClr val="278787"/>
                </a:solidFill>
              </a:rPr>
              <a:t>art. 17,§2</a:t>
            </a:r>
            <a:r>
              <a:rPr lang="nl-BE" sz="2400" dirty="0" smtClean="0">
                <a:solidFill>
                  <a:srgbClr val="278787"/>
                </a:solidFill>
              </a:rPr>
              <a:t>)</a:t>
            </a:r>
            <a:endParaRPr lang="en-US" sz="2400" dirty="0"/>
          </a:p>
        </p:txBody>
      </p:sp>
      <p:sp>
        <p:nvSpPr>
          <p:cNvPr id="3" name="Content Placeholder 2"/>
          <p:cNvSpPr>
            <a:spLocks noGrp="1"/>
          </p:cNvSpPr>
          <p:nvPr>
            <p:ph idx="1"/>
          </p:nvPr>
        </p:nvSpPr>
        <p:spPr>
          <a:xfrm>
            <a:off x="457200" y="1772816"/>
            <a:ext cx="8229600" cy="4353347"/>
          </a:xfrm>
        </p:spPr>
        <p:txBody>
          <a:bodyPr>
            <a:normAutofit lnSpcReduction="10000"/>
          </a:bodyPr>
          <a:lstStyle/>
          <a:p>
            <a:pPr>
              <a:buFont typeface="Wingdings" pitchFamily="2" charset="2"/>
              <a:buChar char="ü"/>
            </a:pPr>
            <a:r>
              <a:rPr lang="nl-BE" b="1" dirty="0" smtClean="0">
                <a:solidFill>
                  <a:schemeClr val="bg2">
                    <a:lumMod val="75000"/>
                    <a:lumOff val="25000"/>
                  </a:schemeClr>
                </a:solidFill>
              </a:rPr>
              <a:t>Waarom?</a:t>
            </a:r>
          </a:p>
          <a:p>
            <a:pPr lvl="2">
              <a:buClr>
                <a:schemeClr val="accent2"/>
              </a:buClr>
              <a:buFont typeface="Wingdings" pitchFamily="2" charset="2"/>
              <a:buChar char="Ø"/>
            </a:pPr>
            <a:r>
              <a:rPr lang="nl-BE" dirty="0" smtClean="0">
                <a:solidFill>
                  <a:schemeClr val="bg2">
                    <a:lumMod val="75000"/>
                    <a:lumOff val="25000"/>
                  </a:schemeClr>
                </a:solidFill>
              </a:rPr>
              <a:t>De partijen moeten de zaak goed kunnen begrijpen en overtuigd zijn.</a:t>
            </a:r>
          </a:p>
          <a:p>
            <a:pPr lvl="2">
              <a:buClr>
                <a:schemeClr val="accent2"/>
              </a:buClr>
              <a:buFont typeface="Wingdings" pitchFamily="2" charset="2"/>
              <a:buChar char="Ø"/>
            </a:pPr>
            <a:r>
              <a:rPr lang="nl-BE" dirty="0" smtClean="0">
                <a:solidFill>
                  <a:schemeClr val="bg2">
                    <a:lumMod val="75000"/>
                    <a:lumOff val="25000"/>
                  </a:schemeClr>
                </a:solidFill>
              </a:rPr>
              <a:t>in geval van  betwisting voor de rechter is een coherent advies onontbeerlijk.</a:t>
            </a:r>
          </a:p>
          <a:p>
            <a:pPr>
              <a:buFont typeface="Wingdings" pitchFamily="2" charset="2"/>
              <a:buChar char="ü"/>
            </a:pPr>
            <a:r>
              <a:rPr lang="nl-BE" b="1" dirty="0" smtClean="0">
                <a:solidFill>
                  <a:schemeClr val="bg2">
                    <a:lumMod val="75000"/>
                    <a:lumOff val="25000"/>
                  </a:schemeClr>
                </a:solidFill>
              </a:rPr>
              <a:t>Hoe?</a:t>
            </a:r>
          </a:p>
          <a:p>
            <a:pPr lvl="2">
              <a:buClr>
                <a:schemeClr val="accent2"/>
              </a:buClr>
              <a:buFont typeface="Wingdings" pitchFamily="2" charset="2"/>
              <a:buChar char="Ø"/>
            </a:pPr>
            <a:r>
              <a:rPr lang="nl-BE" dirty="0" smtClean="0">
                <a:solidFill>
                  <a:schemeClr val="bg2">
                    <a:lumMod val="75000"/>
                    <a:lumOff val="25000"/>
                  </a:schemeClr>
                </a:solidFill>
              </a:rPr>
              <a:t>Evenwichtig besluit : de argumenten van de partijen behandelen.</a:t>
            </a:r>
          </a:p>
          <a:p>
            <a:pPr lvl="2">
              <a:buClr>
                <a:schemeClr val="accent2"/>
              </a:buClr>
              <a:buFont typeface="Wingdings" pitchFamily="2" charset="2"/>
              <a:buChar char="Ø"/>
            </a:pPr>
            <a:r>
              <a:rPr lang="nl-BE" dirty="0" smtClean="0">
                <a:solidFill>
                  <a:schemeClr val="bg2">
                    <a:lumMod val="75000"/>
                    <a:lumOff val="25000"/>
                  </a:schemeClr>
                </a:solidFill>
              </a:rPr>
              <a:t>Motiveren op basis van : </a:t>
            </a:r>
          </a:p>
          <a:p>
            <a:pPr lvl="3">
              <a:buClr>
                <a:schemeClr val="accent2"/>
              </a:buClr>
              <a:buFont typeface="Wingdings" pitchFamily="2" charset="2"/>
              <a:buChar char="Ø"/>
            </a:pPr>
            <a:r>
              <a:rPr lang="nl-BE" dirty="0" smtClean="0">
                <a:solidFill>
                  <a:schemeClr val="bg2">
                    <a:lumMod val="75000"/>
                    <a:lumOff val="25000"/>
                  </a:schemeClr>
                </a:solidFill>
              </a:rPr>
              <a:t>literatuur;</a:t>
            </a:r>
          </a:p>
          <a:p>
            <a:pPr lvl="3">
              <a:buClr>
                <a:schemeClr val="accent2"/>
              </a:buClr>
              <a:buFont typeface="Wingdings" pitchFamily="2" charset="2"/>
              <a:buChar char="Ø"/>
            </a:pPr>
            <a:r>
              <a:rPr lang="nl-BE" dirty="0" smtClean="0">
                <a:solidFill>
                  <a:schemeClr val="bg2">
                    <a:lumMod val="75000"/>
                    <a:lumOff val="25000"/>
                  </a:schemeClr>
                </a:solidFill>
              </a:rPr>
              <a:t>standaarden  : “</a:t>
            </a:r>
            <a:r>
              <a:rPr lang="nl-BE" dirty="0" err="1" smtClean="0">
                <a:solidFill>
                  <a:schemeClr val="bg2">
                    <a:lumMod val="75000"/>
                    <a:lumOff val="25000"/>
                  </a:schemeClr>
                </a:solidFill>
              </a:rPr>
              <a:t>good</a:t>
            </a:r>
            <a:r>
              <a:rPr lang="nl-BE" dirty="0" smtClean="0">
                <a:solidFill>
                  <a:schemeClr val="bg2">
                    <a:lumMod val="75000"/>
                    <a:lumOff val="25000"/>
                  </a:schemeClr>
                </a:solidFill>
              </a:rPr>
              <a:t> </a:t>
            </a:r>
            <a:r>
              <a:rPr lang="nl-BE" dirty="0" err="1" smtClean="0">
                <a:solidFill>
                  <a:schemeClr val="bg2">
                    <a:lumMod val="75000"/>
                    <a:lumOff val="25000"/>
                  </a:schemeClr>
                </a:solidFill>
              </a:rPr>
              <a:t>clinical</a:t>
            </a:r>
            <a:r>
              <a:rPr lang="nl-BE" dirty="0" smtClean="0">
                <a:solidFill>
                  <a:schemeClr val="bg2">
                    <a:lumMod val="75000"/>
                    <a:lumOff val="25000"/>
                  </a:schemeClr>
                </a:solidFill>
              </a:rPr>
              <a:t> </a:t>
            </a:r>
            <a:r>
              <a:rPr lang="nl-BE" dirty="0" err="1" smtClean="0">
                <a:solidFill>
                  <a:schemeClr val="bg2">
                    <a:lumMod val="75000"/>
                    <a:lumOff val="25000"/>
                  </a:schemeClr>
                </a:solidFill>
              </a:rPr>
              <a:t>practice</a:t>
            </a:r>
            <a:r>
              <a:rPr lang="nl-BE" dirty="0" smtClean="0">
                <a:solidFill>
                  <a:schemeClr val="bg2">
                    <a:lumMod val="75000"/>
                    <a:lumOff val="25000"/>
                  </a:schemeClr>
                </a:solidFill>
              </a:rPr>
              <a:t> </a:t>
            </a:r>
            <a:r>
              <a:rPr lang="nl-BE" dirty="0" err="1" smtClean="0">
                <a:solidFill>
                  <a:schemeClr val="bg2">
                    <a:lumMod val="75000"/>
                    <a:lumOff val="25000"/>
                  </a:schemeClr>
                </a:solidFill>
              </a:rPr>
              <a:t>rules</a:t>
            </a:r>
            <a:r>
              <a:rPr lang="nl-BE" dirty="0" smtClean="0">
                <a:solidFill>
                  <a:schemeClr val="bg2">
                    <a:lumMod val="75000"/>
                    <a:lumOff val="25000"/>
                  </a:schemeClr>
                </a:solidFill>
              </a:rPr>
              <a:t>”;</a:t>
            </a:r>
          </a:p>
          <a:p>
            <a:pPr lvl="3">
              <a:buClr>
                <a:schemeClr val="accent2"/>
              </a:buClr>
              <a:buFont typeface="Wingdings" pitchFamily="2" charset="2"/>
              <a:buChar char="Ø"/>
            </a:pPr>
            <a:r>
              <a:rPr lang="nl-BE" dirty="0" smtClean="0">
                <a:solidFill>
                  <a:schemeClr val="bg2">
                    <a:lumMod val="75000"/>
                    <a:lumOff val="25000"/>
                  </a:schemeClr>
                </a:solidFill>
              </a:rPr>
              <a:t>vaststellingen van de expert.</a:t>
            </a:r>
          </a:p>
          <a:p>
            <a:pPr lvl="2">
              <a:buClr>
                <a:schemeClr val="accent2"/>
              </a:buClr>
              <a:buFont typeface="Wingdings" pitchFamily="2" charset="2"/>
              <a:buChar char="Ø"/>
            </a:pPr>
            <a:r>
              <a:rPr lang="nl-BE" dirty="0" smtClean="0">
                <a:solidFill>
                  <a:schemeClr val="bg2">
                    <a:lumMod val="75000"/>
                    <a:lumOff val="25000"/>
                  </a:schemeClr>
                </a:solidFill>
              </a:rPr>
              <a:t>Antwoorden op de vragen in de opdracht.</a:t>
            </a:r>
          </a:p>
          <a:p>
            <a:pPr lvl="2">
              <a:buClr>
                <a:schemeClr val="accent2"/>
              </a:buClr>
              <a:buFont typeface="Wingdings" pitchFamily="2" charset="2"/>
              <a:buChar char="Ø"/>
            </a:pPr>
            <a:r>
              <a:rPr lang="nl-BE" dirty="0" smtClean="0">
                <a:solidFill>
                  <a:schemeClr val="bg2">
                    <a:lumMod val="75000"/>
                    <a:lumOff val="25000"/>
                  </a:schemeClr>
                </a:solidFill>
              </a:rPr>
              <a:t>Feitelijk blijven</a:t>
            </a:r>
            <a:endParaRPr lang="en-US" dirty="0">
              <a:solidFill>
                <a:schemeClr val="bg2">
                  <a:lumMod val="75000"/>
                  <a:lumOff val="25000"/>
                </a:schemeClr>
              </a:solidFill>
            </a:endParaRPr>
          </a:p>
        </p:txBody>
      </p:sp>
    </p:spTree>
    <p:extLst>
      <p:ext uri="{BB962C8B-B14F-4D97-AF65-F5344CB8AC3E}">
        <p14:creationId xmlns:p14="http://schemas.microsoft.com/office/powerpoint/2010/main" xmlns="" val="3070123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24744"/>
            <a:ext cx="8424936" cy="4536503"/>
          </a:xfrm>
        </p:spPr>
        <p:txBody>
          <a:bodyPr anchor="ctr">
            <a:normAutofit/>
          </a:bodyPr>
          <a:lstStyle/>
          <a:p>
            <a:pPr algn="ctr"/>
            <a:r>
              <a:rPr lang="nl-BE" sz="11500" dirty="0" smtClean="0"/>
              <a:t>MOZA</a:t>
            </a:r>
            <a:br>
              <a:rPr lang="nl-BE" sz="11500" dirty="0" smtClean="0"/>
            </a:br>
            <a:r>
              <a:rPr lang="nl-BE" sz="1800" dirty="0" smtClean="0"/>
              <a:t>Medisch Ongeval Zonder Aansprakelijkheid</a:t>
            </a:r>
            <a:br>
              <a:rPr lang="nl-BE" sz="1800" dirty="0" smtClean="0"/>
            </a:br>
            <a:r>
              <a:rPr lang="nl-BE" sz="4400" dirty="0"/>
              <a:t/>
            </a:r>
            <a:br>
              <a:rPr lang="nl-BE" sz="4400" dirty="0"/>
            </a:br>
            <a:r>
              <a:rPr lang="nl-BE" sz="2800" dirty="0" smtClean="0"/>
              <a:t>FMO vergoedt indien ernstige schade </a:t>
            </a:r>
            <a:endParaRPr lang="en-US" sz="2800" dirty="0"/>
          </a:p>
        </p:txBody>
      </p:sp>
    </p:spTree>
    <p:extLst>
      <p:ext uri="{BB962C8B-B14F-4D97-AF65-F5344CB8AC3E}">
        <p14:creationId xmlns:p14="http://schemas.microsoft.com/office/powerpoint/2010/main" xmlns="" val="495371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620000" cy="1143000"/>
          </a:xfrm>
        </p:spPr>
        <p:txBody>
          <a:bodyPr/>
          <a:lstStyle/>
          <a:p>
            <a:r>
              <a:rPr lang="nl-BE" dirty="0" smtClean="0"/>
              <a:t>	</a:t>
            </a:r>
            <a:r>
              <a:rPr lang="nl-BE" sz="3200" dirty="0" smtClean="0"/>
              <a:t>MOZA - wettelijke definitie </a:t>
            </a:r>
            <a:endParaRPr lang="nl-BE" sz="3200" dirty="0"/>
          </a:p>
        </p:txBody>
      </p:sp>
      <p:sp>
        <p:nvSpPr>
          <p:cNvPr id="3" name="Content Placeholder 2"/>
          <p:cNvSpPr>
            <a:spLocks noGrp="1"/>
          </p:cNvSpPr>
          <p:nvPr>
            <p:ph idx="1"/>
          </p:nvPr>
        </p:nvSpPr>
        <p:spPr/>
        <p:txBody>
          <a:bodyPr>
            <a:normAutofit/>
          </a:bodyPr>
          <a:lstStyle/>
          <a:p>
            <a:pPr marL="114300" indent="0">
              <a:buNone/>
            </a:pPr>
            <a:r>
              <a:rPr lang="nl-BE" sz="1800" dirty="0" smtClean="0">
                <a:solidFill>
                  <a:schemeClr val="bg2">
                    <a:lumMod val="75000"/>
                    <a:lumOff val="25000"/>
                  </a:schemeClr>
                </a:solidFill>
              </a:rPr>
              <a:t>“medisch </a:t>
            </a:r>
            <a:r>
              <a:rPr lang="nl-BE" sz="1800" dirty="0">
                <a:solidFill>
                  <a:schemeClr val="bg2">
                    <a:lumMod val="75000"/>
                    <a:lumOff val="25000"/>
                  </a:schemeClr>
                </a:solidFill>
              </a:rPr>
              <a:t>ongeval zonder aansprakelijkheid " : </a:t>
            </a:r>
            <a:endParaRPr lang="nl-BE" sz="1800" dirty="0" smtClean="0">
              <a:solidFill>
                <a:schemeClr val="bg2">
                  <a:lumMod val="75000"/>
                  <a:lumOff val="25000"/>
                </a:schemeClr>
              </a:solidFill>
            </a:endParaRPr>
          </a:p>
          <a:p>
            <a:pPr marL="114300" indent="0">
              <a:buNone/>
            </a:pPr>
            <a:endParaRPr lang="nl-BE" sz="1800" dirty="0" smtClean="0">
              <a:solidFill>
                <a:schemeClr val="bg2">
                  <a:lumMod val="75000"/>
                  <a:lumOff val="25000"/>
                </a:schemeClr>
              </a:solidFill>
            </a:endParaRPr>
          </a:p>
          <a:p>
            <a:pPr marL="114300" indent="0">
              <a:buNone/>
            </a:pPr>
            <a:r>
              <a:rPr lang="nl-BE" sz="1800" dirty="0" smtClean="0">
                <a:solidFill>
                  <a:schemeClr val="bg2">
                    <a:lumMod val="75000"/>
                    <a:lumOff val="25000"/>
                  </a:schemeClr>
                </a:solidFill>
              </a:rPr>
              <a:t>“</a:t>
            </a:r>
            <a:r>
              <a:rPr lang="nl-BE" sz="1800" i="1" dirty="0" smtClean="0">
                <a:solidFill>
                  <a:schemeClr val="bg2">
                    <a:lumMod val="75000"/>
                    <a:lumOff val="25000"/>
                  </a:schemeClr>
                </a:solidFill>
              </a:rPr>
              <a:t>een </a:t>
            </a:r>
            <a:r>
              <a:rPr lang="nl-BE" sz="1800" i="1" dirty="0">
                <a:solidFill>
                  <a:schemeClr val="bg2">
                    <a:lumMod val="75000"/>
                    <a:lumOff val="25000"/>
                  </a:schemeClr>
                </a:solidFill>
              </a:rPr>
              <a:t>ongeval dat verband houdt met een verstrekking van gezondheidszorg dat geen aanleiding geeft tot de aansprakelijkheid van een zorgverlener, dat niet voortvloeit uit de toestand van de patiënt en dat voor de patiënt </a:t>
            </a:r>
            <a:r>
              <a:rPr lang="nl-BE" sz="1800" i="1" u="sng" dirty="0">
                <a:solidFill>
                  <a:schemeClr val="bg2">
                    <a:lumMod val="75000"/>
                    <a:lumOff val="25000"/>
                  </a:schemeClr>
                </a:solidFill>
              </a:rPr>
              <a:t>abnormale schade </a:t>
            </a:r>
            <a:r>
              <a:rPr lang="nl-BE" sz="1800" i="1" dirty="0">
                <a:solidFill>
                  <a:schemeClr val="bg2">
                    <a:lumMod val="75000"/>
                    <a:lumOff val="25000"/>
                  </a:schemeClr>
                </a:solidFill>
              </a:rPr>
              <a:t>met zich meebrengt. De </a:t>
            </a:r>
            <a:r>
              <a:rPr lang="nl-BE" sz="1800" i="1" u="sng" dirty="0">
                <a:solidFill>
                  <a:schemeClr val="bg2">
                    <a:lumMod val="75000"/>
                    <a:lumOff val="25000"/>
                  </a:schemeClr>
                </a:solidFill>
              </a:rPr>
              <a:t>schade is abnormaal</a:t>
            </a:r>
            <a:r>
              <a:rPr lang="nl-BE" sz="1800" i="1" dirty="0">
                <a:solidFill>
                  <a:schemeClr val="bg2">
                    <a:lumMod val="75000"/>
                    <a:lumOff val="25000"/>
                  </a:schemeClr>
                </a:solidFill>
              </a:rPr>
              <a:t> wanneer ze zich niet had moeten voordoen rekening houdend met de huidige stand van de wetenschap, de toestand van de patiënt en zijn objectief voorspelbare evolutie. Het therapeutisch falen en een verkeerde diagnose zonder fout zijn geen medisch ongeval zonder </a:t>
            </a:r>
            <a:r>
              <a:rPr lang="nl-BE" sz="1800" i="1" dirty="0" smtClean="0">
                <a:solidFill>
                  <a:schemeClr val="bg2">
                    <a:lumMod val="75000"/>
                    <a:lumOff val="25000"/>
                  </a:schemeClr>
                </a:solidFill>
              </a:rPr>
              <a:t>aansprakelijkheid</a:t>
            </a:r>
            <a:r>
              <a:rPr lang="nl-BE" sz="1800" dirty="0" smtClean="0">
                <a:solidFill>
                  <a:schemeClr val="bg2">
                    <a:lumMod val="75000"/>
                    <a:lumOff val="25000"/>
                  </a:schemeClr>
                </a:solidFill>
              </a:rPr>
              <a:t>” (art 2 § 7 , Wet van 31 maart 2010) </a:t>
            </a:r>
            <a:endParaRPr lang="nl-BE" sz="1800" dirty="0">
              <a:solidFill>
                <a:schemeClr val="bg2">
                  <a:lumMod val="75000"/>
                  <a:lumOff val="25000"/>
                </a:schemeClr>
              </a:solidFill>
            </a:endParaRPr>
          </a:p>
        </p:txBody>
      </p:sp>
    </p:spTree>
    <p:extLst>
      <p:ext uri="{BB962C8B-B14F-4D97-AF65-F5344CB8AC3E}">
        <p14:creationId xmlns:p14="http://schemas.microsoft.com/office/powerpoint/2010/main" xmlns="" val="3042724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MOZA - </a:t>
            </a:r>
            <a:r>
              <a:rPr lang="nl-BE" sz="3200" dirty="0" smtClean="0"/>
              <a:t>ABNORMALE SCHADE</a:t>
            </a:r>
            <a:endParaRPr lang="nl-BE" sz="3200" dirty="0"/>
          </a:p>
        </p:txBody>
      </p:sp>
      <p:sp>
        <p:nvSpPr>
          <p:cNvPr id="3" name="Tijdelijke aanduiding voor inhoud 2"/>
          <p:cNvSpPr>
            <a:spLocks noGrp="1"/>
          </p:cNvSpPr>
          <p:nvPr>
            <p:ph idx="1"/>
          </p:nvPr>
        </p:nvSpPr>
        <p:spPr>
          <a:xfrm>
            <a:off x="482009" y="1772816"/>
            <a:ext cx="7690391" cy="4205064"/>
          </a:xfrm>
        </p:spPr>
        <p:txBody>
          <a:bodyPr/>
          <a:lstStyle/>
          <a:p>
            <a:pPr marL="0" indent="0">
              <a:buNone/>
            </a:pPr>
            <a:endParaRPr lang="nl-BE" dirty="0" smtClean="0">
              <a:solidFill>
                <a:schemeClr val="accent2"/>
              </a:solidFill>
            </a:endParaRPr>
          </a:p>
          <a:p>
            <a:pPr indent="-342900"/>
            <a:r>
              <a:rPr lang="nl-BE" dirty="0" smtClean="0">
                <a:solidFill>
                  <a:schemeClr val="bg2">
                    <a:lumMod val="75000"/>
                    <a:lumOff val="25000"/>
                  </a:schemeClr>
                </a:solidFill>
              </a:rPr>
              <a:t>Nieuw subjectief recht </a:t>
            </a:r>
          </a:p>
          <a:p>
            <a:pPr indent="-342900"/>
            <a:endParaRPr lang="nl-BE" dirty="0">
              <a:solidFill>
                <a:schemeClr val="bg2">
                  <a:lumMod val="75000"/>
                  <a:lumOff val="25000"/>
                </a:schemeClr>
              </a:solidFill>
            </a:endParaRPr>
          </a:p>
          <a:p>
            <a:pPr indent="-342900"/>
            <a:r>
              <a:rPr lang="nl-BE" dirty="0" smtClean="0">
                <a:solidFill>
                  <a:schemeClr val="bg2">
                    <a:lumMod val="75000"/>
                    <a:lumOff val="25000"/>
                  </a:schemeClr>
                </a:solidFill>
              </a:rPr>
              <a:t>Enkel van toepassing bij geen aansprakelijkheid </a:t>
            </a:r>
          </a:p>
          <a:p>
            <a:pPr indent="-342900"/>
            <a:endParaRPr lang="nl-BE" dirty="0">
              <a:solidFill>
                <a:schemeClr val="bg2">
                  <a:lumMod val="75000"/>
                  <a:lumOff val="25000"/>
                </a:schemeClr>
              </a:solidFill>
            </a:endParaRPr>
          </a:p>
          <a:p>
            <a:pPr indent="-342900"/>
            <a:r>
              <a:rPr lang="nl-BE" dirty="0" smtClean="0">
                <a:solidFill>
                  <a:schemeClr val="bg2">
                    <a:lumMod val="75000"/>
                    <a:lumOff val="25000"/>
                  </a:schemeClr>
                </a:solidFill>
              </a:rPr>
              <a:t>Juridisch begrip dat overgelaten wordt aan de interpretatie van het </a:t>
            </a:r>
            <a:r>
              <a:rPr lang="nl-BE" dirty="0">
                <a:solidFill>
                  <a:schemeClr val="bg2">
                    <a:lumMod val="75000"/>
                    <a:lumOff val="25000"/>
                  </a:schemeClr>
                </a:solidFill>
              </a:rPr>
              <a:t>F</a:t>
            </a:r>
            <a:r>
              <a:rPr lang="nl-BE" dirty="0" smtClean="0">
                <a:solidFill>
                  <a:schemeClr val="bg2">
                    <a:lumMod val="75000"/>
                    <a:lumOff val="25000"/>
                  </a:schemeClr>
                </a:solidFill>
              </a:rPr>
              <a:t>MO </a:t>
            </a:r>
            <a:endParaRPr lang="nl-BE" dirty="0">
              <a:solidFill>
                <a:schemeClr val="bg2">
                  <a:lumMod val="75000"/>
                  <a:lumOff val="25000"/>
                </a:schemeClr>
              </a:solidFill>
            </a:endParaRPr>
          </a:p>
        </p:txBody>
      </p:sp>
    </p:spTree>
    <p:extLst>
      <p:ext uri="{BB962C8B-B14F-4D97-AF65-F5344CB8AC3E}">
        <p14:creationId xmlns:p14="http://schemas.microsoft.com/office/powerpoint/2010/main" xmlns="" val="12840644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MOZA</a:t>
            </a:r>
            <a:r>
              <a:rPr lang="nl-BE" sz="3200" dirty="0" smtClean="0"/>
              <a:t> - ABNORMALE SCHADE</a:t>
            </a:r>
            <a:endParaRPr lang="nl-BE" sz="3200" dirty="0"/>
          </a:p>
        </p:txBody>
      </p:sp>
      <p:sp>
        <p:nvSpPr>
          <p:cNvPr id="3" name="Tijdelijke aanduiding voor inhoud 2"/>
          <p:cNvSpPr>
            <a:spLocks noGrp="1"/>
          </p:cNvSpPr>
          <p:nvPr>
            <p:ph idx="1"/>
          </p:nvPr>
        </p:nvSpPr>
        <p:spPr>
          <a:xfrm>
            <a:off x="482009" y="1772816"/>
            <a:ext cx="8229600" cy="4205064"/>
          </a:xfrm>
        </p:spPr>
        <p:txBody>
          <a:bodyPr/>
          <a:lstStyle/>
          <a:p>
            <a:pPr marL="0" indent="0">
              <a:buNone/>
            </a:pPr>
            <a:r>
              <a:rPr lang="nl-BE" sz="3600" b="1" dirty="0" smtClean="0">
                <a:solidFill>
                  <a:schemeClr val="bg2">
                    <a:lumMod val="75000"/>
                    <a:lumOff val="25000"/>
                  </a:schemeClr>
                </a:solidFill>
              </a:rPr>
              <a:t>“abnormaal”  </a:t>
            </a:r>
          </a:p>
          <a:p>
            <a:pPr marL="514350" indent="-514350">
              <a:buClr>
                <a:schemeClr val="bg2">
                  <a:lumMod val="75000"/>
                  <a:lumOff val="25000"/>
                </a:schemeClr>
              </a:buClr>
            </a:pPr>
            <a:endParaRPr lang="nl-BE" sz="2000" dirty="0" smtClean="0">
              <a:solidFill>
                <a:schemeClr val="bg2">
                  <a:lumMod val="75000"/>
                  <a:lumOff val="25000"/>
                </a:schemeClr>
              </a:solidFill>
            </a:endParaRPr>
          </a:p>
          <a:p>
            <a:pPr marL="1451610" lvl="3" indent="-514350">
              <a:buClr>
                <a:schemeClr val="bg2">
                  <a:lumMod val="75000"/>
                  <a:lumOff val="25000"/>
                </a:schemeClr>
              </a:buClr>
            </a:pPr>
            <a:r>
              <a:rPr lang="nl-BE" sz="2000" dirty="0" smtClean="0">
                <a:solidFill>
                  <a:schemeClr val="bg2">
                    <a:lumMod val="75000"/>
                    <a:lumOff val="25000"/>
                  </a:schemeClr>
                </a:solidFill>
              </a:rPr>
              <a:t>Verschilt van het courant taalgebruik </a:t>
            </a:r>
          </a:p>
          <a:p>
            <a:pPr marL="1451610" lvl="3" indent="-514350">
              <a:buClr>
                <a:schemeClr val="bg2">
                  <a:lumMod val="75000"/>
                  <a:lumOff val="25000"/>
                </a:schemeClr>
              </a:buClr>
            </a:pPr>
            <a:endParaRPr lang="nl-BE" sz="2000" dirty="0" smtClean="0">
              <a:solidFill>
                <a:schemeClr val="bg2">
                  <a:lumMod val="75000"/>
                  <a:lumOff val="25000"/>
                </a:schemeClr>
              </a:solidFill>
            </a:endParaRPr>
          </a:p>
          <a:p>
            <a:pPr marL="1451610" lvl="3" indent="-514350">
              <a:buClr>
                <a:schemeClr val="bg2">
                  <a:lumMod val="75000"/>
                  <a:lumOff val="25000"/>
                </a:schemeClr>
              </a:buClr>
            </a:pPr>
            <a:r>
              <a:rPr lang="nl-BE" sz="2000" dirty="0" smtClean="0">
                <a:solidFill>
                  <a:schemeClr val="bg2">
                    <a:lumMod val="75000"/>
                    <a:lumOff val="25000"/>
                  </a:schemeClr>
                </a:solidFill>
              </a:rPr>
              <a:t>Wordt ingevuld “in </a:t>
            </a:r>
            <a:r>
              <a:rPr lang="nl-BE" sz="2000" dirty="0" err="1" smtClean="0">
                <a:solidFill>
                  <a:schemeClr val="bg2">
                    <a:lumMod val="75000"/>
                    <a:lumOff val="25000"/>
                  </a:schemeClr>
                </a:solidFill>
              </a:rPr>
              <a:t>concreto</a:t>
            </a:r>
            <a:r>
              <a:rPr lang="nl-BE" sz="2000" dirty="0" smtClean="0">
                <a:solidFill>
                  <a:schemeClr val="bg2">
                    <a:lumMod val="75000"/>
                    <a:lumOff val="25000"/>
                  </a:schemeClr>
                </a:solidFill>
              </a:rPr>
              <a:t>”</a:t>
            </a:r>
          </a:p>
          <a:p>
            <a:pPr marL="1451610" lvl="3" indent="-514350">
              <a:buClr>
                <a:schemeClr val="bg2">
                  <a:lumMod val="75000"/>
                  <a:lumOff val="25000"/>
                </a:schemeClr>
              </a:buClr>
            </a:pPr>
            <a:endParaRPr lang="nl-BE" sz="2000" dirty="0" smtClean="0">
              <a:solidFill>
                <a:schemeClr val="bg2">
                  <a:lumMod val="75000"/>
                  <a:lumOff val="25000"/>
                </a:schemeClr>
              </a:solidFill>
            </a:endParaRPr>
          </a:p>
          <a:p>
            <a:pPr marL="1451610" lvl="3" indent="-514350">
              <a:buClr>
                <a:schemeClr val="bg2">
                  <a:lumMod val="75000"/>
                  <a:lumOff val="25000"/>
                </a:schemeClr>
              </a:buClr>
            </a:pPr>
            <a:r>
              <a:rPr lang="nl-BE" sz="2000" dirty="0" smtClean="0">
                <a:solidFill>
                  <a:schemeClr val="bg2">
                    <a:lumMod val="75000"/>
                    <a:lumOff val="25000"/>
                  </a:schemeClr>
                </a:solidFill>
              </a:rPr>
              <a:t>Geen vaste drempel “in abstracto” </a:t>
            </a:r>
            <a:endParaRPr lang="nl-BE" sz="2000" dirty="0">
              <a:solidFill>
                <a:schemeClr val="bg2">
                  <a:lumMod val="75000"/>
                  <a:lumOff val="25000"/>
                </a:schemeClr>
              </a:solidFill>
            </a:endParaRPr>
          </a:p>
        </p:txBody>
      </p:sp>
    </p:spTree>
    <p:extLst>
      <p:ext uri="{BB962C8B-B14F-4D97-AF65-F5344CB8AC3E}">
        <p14:creationId xmlns:p14="http://schemas.microsoft.com/office/powerpoint/2010/main" xmlns="" val="37965020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5712853" y="767276"/>
            <a:ext cx="411474" cy="40011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15" name="TextBox 14"/>
          <p:cNvSpPr txBox="1"/>
          <p:nvPr/>
        </p:nvSpPr>
        <p:spPr>
          <a:xfrm>
            <a:off x="800153" y="304368"/>
            <a:ext cx="7818011" cy="340753"/>
          </a:xfrm>
          <a:prstGeom prst="rect">
            <a:avLst/>
          </a:prstGeom>
          <a:noFill/>
        </p:spPr>
        <p:txBody>
          <a:bodyPr wrap="square" lIns="65298" tIns="32649" rIns="65298" bIns="32649" rtlCol="0">
            <a:spAutoFit/>
          </a:bodyPr>
          <a:lstStyle/>
          <a:p>
            <a:pPr algn="ctr" defTabSz="914180"/>
            <a:r>
              <a:rPr lang="nl-BE" b="1" dirty="0">
                <a:solidFill>
                  <a:srgbClr val="057384"/>
                </a:solidFill>
              </a:rPr>
              <a:t>ALGORITME ABNORMALE SCHADE </a:t>
            </a:r>
          </a:p>
        </p:txBody>
      </p:sp>
      <p:sp>
        <p:nvSpPr>
          <p:cNvPr id="2" name="TextBox 1"/>
          <p:cNvSpPr txBox="1"/>
          <p:nvPr/>
        </p:nvSpPr>
        <p:spPr>
          <a:xfrm>
            <a:off x="1619672" y="974123"/>
            <a:ext cx="3672930" cy="553998"/>
          </a:xfrm>
          <a:prstGeom prst="rect">
            <a:avLst/>
          </a:prstGeom>
          <a:noFill/>
          <a:ln w="28575">
            <a:solidFill>
              <a:schemeClr val="accent1"/>
            </a:solidFill>
          </a:ln>
        </p:spPr>
        <p:txBody>
          <a:bodyPr wrap="square" rtlCol="0" anchor="b">
            <a:spAutoFit/>
          </a:bodyPr>
          <a:lstStyle/>
          <a:p>
            <a:pPr algn="ctr" defTabSz="914180"/>
            <a:r>
              <a:rPr lang="nl-BE" sz="1000" dirty="0">
                <a:solidFill>
                  <a:prstClr val="black"/>
                </a:solidFill>
              </a:rPr>
              <a:t>Is de schade in verband met een zorgverstrekking ? (causaal verband) </a:t>
            </a:r>
          </a:p>
          <a:p>
            <a:pPr algn="ctr"/>
            <a:endParaRPr lang="nl-BE" sz="1000" dirty="0">
              <a:solidFill>
                <a:prstClr val="black"/>
              </a:solidFill>
              <a:latin typeface="Calibri"/>
            </a:endParaRPr>
          </a:p>
        </p:txBody>
      </p:sp>
      <p:cxnSp>
        <p:nvCxnSpPr>
          <p:cNvPr id="16" name="Straight Arrow Connector 15"/>
          <p:cNvCxnSpPr/>
          <p:nvPr/>
        </p:nvCxnSpPr>
        <p:spPr>
          <a:xfrm>
            <a:off x="5503884" y="1386357"/>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942309" y="1337496"/>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smtClean="0">
                <a:solidFill>
                  <a:prstClr val="black"/>
                </a:solidFill>
                <a:latin typeface="Calibri"/>
              </a:rPr>
              <a:t>Geen MOZA </a:t>
            </a:r>
            <a:endParaRPr lang="nl-BE" sz="900" b="1" dirty="0">
              <a:solidFill>
                <a:prstClr val="black"/>
              </a:solidFill>
              <a:latin typeface="Calibri"/>
            </a:endParaRPr>
          </a:p>
        </p:txBody>
      </p:sp>
      <p:cxnSp>
        <p:nvCxnSpPr>
          <p:cNvPr id="36" name="Straight Arrow Connector 35"/>
          <p:cNvCxnSpPr/>
          <p:nvPr/>
        </p:nvCxnSpPr>
        <p:spPr>
          <a:xfrm>
            <a:off x="3508406" y="1522358"/>
            <a:ext cx="0" cy="234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027665" y="149287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4" name="TextBox 3"/>
          <p:cNvSpPr txBox="1"/>
          <p:nvPr/>
        </p:nvSpPr>
        <p:spPr>
          <a:xfrm>
            <a:off x="1619672" y="2426344"/>
            <a:ext cx="3682683" cy="369332"/>
          </a:xfrm>
          <a:prstGeom prst="rect">
            <a:avLst/>
          </a:prstGeom>
          <a:noFill/>
          <a:ln w="28575">
            <a:solidFill>
              <a:schemeClr val="tx2">
                <a:lumMod val="75000"/>
              </a:schemeClr>
            </a:solidFill>
          </a:ln>
        </p:spPr>
        <p:txBody>
          <a:bodyPr wrap="square" rtlCol="0">
            <a:spAutoFit/>
          </a:bodyPr>
          <a:lstStyle/>
          <a:p>
            <a:pPr algn="ctr" defTabSz="914180"/>
            <a:r>
              <a:rPr lang="nl-BE" sz="900" dirty="0">
                <a:solidFill>
                  <a:prstClr val="black"/>
                </a:solidFill>
              </a:rPr>
              <a:t>Vloeit de schade voort uit de toestand van de patiënt ? </a:t>
            </a:r>
          </a:p>
          <a:p>
            <a:pPr algn="ctr" defTabSz="914180"/>
            <a:r>
              <a:rPr lang="nl-BE" sz="900" dirty="0">
                <a:solidFill>
                  <a:prstClr val="black"/>
                </a:solidFill>
              </a:rPr>
              <a:t>(oorspronkelijke toestand/ ziekte</a:t>
            </a:r>
            <a:r>
              <a:rPr lang="nl-BE" sz="900" dirty="0" smtClean="0">
                <a:solidFill>
                  <a:prstClr val="black"/>
                </a:solidFill>
              </a:rPr>
              <a:t>)</a:t>
            </a:r>
            <a:endParaRPr lang="nl-BE" sz="900" dirty="0">
              <a:solidFill>
                <a:prstClr val="black"/>
              </a:solidFill>
              <a:latin typeface="Calibri"/>
            </a:endParaRPr>
          </a:p>
        </p:txBody>
      </p:sp>
      <p:cxnSp>
        <p:nvCxnSpPr>
          <p:cNvPr id="18" name="Straight Arrow Connector 17"/>
          <p:cNvCxnSpPr/>
          <p:nvPr/>
        </p:nvCxnSpPr>
        <p:spPr>
          <a:xfrm>
            <a:off x="5527432" y="2711458"/>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001185" y="2544400"/>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a:t>
            </a:r>
            <a:r>
              <a:rPr lang="nl-BE" sz="900" b="1" dirty="0" smtClean="0">
                <a:solidFill>
                  <a:prstClr val="black"/>
                </a:solidFill>
              </a:rPr>
              <a:t>MOZA</a:t>
            </a:r>
            <a:endParaRPr lang="nl-BE" sz="900" b="1" dirty="0">
              <a:solidFill>
                <a:prstClr val="black"/>
              </a:solidFill>
              <a:latin typeface="Calibri"/>
            </a:endParaRPr>
          </a:p>
        </p:txBody>
      </p:sp>
      <p:cxnSp>
        <p:nvCxnSpPr>
          <p:cNvPr id="41" name="Straight Arrow Connector 40"/>
          <p:cNvCxnSpPr/>
          <p:nvPr/>
        </p:nvCxnSpPr>
        <p:spPr>
          <a:xfrm>
            <a:off x="3550489" y="2852936"/>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946124" y="2331455"/>
            <a:ext cx="422170"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5" name="TextBox 54"/>
          <p:cNvSpPr txBox="1"/>
          <p:nvPr/>
        </p:nvSpPr>
        <p:spPr>
          <a:xfrm>
            <a:off x="3051214" y="279773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 name="TextBox 4"/>
          <p:cNvSpPr txBox="1"/>
          <p:nvPr/>
        </p:nvSpPr>
        <p:spPr>
          <a:xfrm>
            <a:off x="1619672" y="3164594"/>
            <a:ext cx="3672929" cy="234615"/>
          </a:xfrm>
          <a:prstGeom prst="rect">
            <a:avLst/>
          </a:prstGeom>
          <a:noFill/>
          <a:ln w="28575">
            <a:solidFill>
              <a:schemeClr val="tx2">
                <a:lumMod val="75000"/>
              </a:schemeClr>
            </a:solidFill>
          </a:ln>
        </p:spPr>
        <p:txBody>
          <a:bodyPr wrap="square" rtlCol="0">
            <a:spAutoFit/>
          </a:bodyPr>
          <a:lstStyle/>
          <a:p>
            <a:pPr algn="ctr"/>
            <a:r>
              <a:rPr lang="nl-BE" sz="900" dirty="0">
                <a:solidFill>
                  <a:prstClr val="black"/>
                </a:solidFill>
              </a:rPr>
              <a:t>Is de schade een gevolg van een therapeutisch falen </a:t>
            </a:r>
            <a:r>
              <a:rPr lang="nl-BE" sz="900" dirty="0" smtClean="0">
                <a:solidFill>
                  <a:prstClr val="black"/>
                </a:solidFill>
              </a:rPr>
              <a:t>?</a:t>
            </a:r>
            <a:endParaRPr lang="nl-BE" sz="900" dirty="0">
              <a:solidFill>
                <a:prstClr val="black"/>
              </a:solidFill>
              <a:latin typeface="Calibri"/>
            </a:endParaRPr>
          </a:p>
        </p:txBody>
      </p:sp>
      <p:cxnSp>
        <p:nvCxnSpPr>
          <p:cNvPr id="19" name="Straight Arrow Connector 18"/>
          <p:cNvCxnSpPr/>
          <p:nvPr/>
        </p:nvCxnSpPr>
        <p:spPr>
          <a:xfrm>
            <a:off x="5474999" y="3269332"/>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934260" y="3153350"/>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a:t>
            </a:r>
            <a:r>
              <a:rPr lang="nl-BE" sz="900" b="1" dirty="0" smtClean="0">
                <a:solidFill>
                  <a:prstClr val="black"/>
                </a:solidFill>
              </a:rPr>
              <a:t>MOZA</a:t>
            </a:r>
            <a:endParaRPr lang="nl-BE" sz="900" b="1" dirty="0">
              <a:solidFill>
                <a:prstClr val="black"/>
              </a:solidFill>
              <a:latin typeface="Calibri"/>
            </a:endParaRPr>
          </a:p>
        </p:txBody>
      </p:sp>
      <p:cxnSp>
        <p:nvCxnSpPr>
          <p:cNvPr id="42" name="Straight Arrow Connector 41"/>
          <p:cNvCxnSpPr/>
          <p:nvPr/>
        </p:nvCxnSpPr>
        <p:spPr>
          <a:xfrm>
            <a:off x="3486148" y="3436275"/>
            <a:ext cx="0" cy="35014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927851" y="2986538"/>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7" name="TextBox 56"/>
          <p:cNvSpPr txBox="1"/>
          <p:nvPr/>
        </p:nvSpPr>
        <p:spPr>
          <a:xfrm>
            <a:off x="3075185" y="3289481"/>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3" name="TextBox 2"/>
          <p:cNvSpPr txBox="1"/>
          <p:nvPr/>
        </p:nvSpPr>
        <p:spPr>
          <a:xfrm>
            <a:off x="1619672" y="1757075"/>
            <a:ext cx="3672929" cy="408142"/>
          </a:xfrm>
          <a:prstGeom prst="rect">
            <a:avLst/>
          </a:prstGeom>
          <a:noFill/>
          <a:ln w="28575">
            <a:solidFill>
              <a:schemeClr val="accent1"/>
            </a:solidFill>
          </a:ln>
        </p:spPr>
        <p:txBody>
          <a:bodyPr wrap="square" rtlCol="0">
            <a:spAutoFit/>
          </a:bodyPr>
          <a:lstStyle/>
          <a:p>
            <a:pPr algn="ctr" defTabSz="914180"/>
            <a:r>
              <a:rPr lang="nl-BE" sz="1000" dirty="0">
                <a:solidFill>
                  <a:prstClr val="black"/>
                </a:solidFill>
              </a:rPr>
              <a:t>Is de schade een gevolg van een verkeerde diagnose zonder fout  ?  </a:t>
            </a:r>
          </a:p>
        </p:txBody>
      </p:sp>
      <p:cxnSp>
        <p:nvCxnSpPr>
          <p:cNvPr id="17" name="Straight Arrow Connector 16"/>
          <p:cNvCxnSpPr/>
          <p:nvPr/>
        </p:nvCxnSpPr>
        <p:spPr>
          <a:xfrm>
            <a:off x="5486805" y="1943250"/>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942309" y="1835893"/>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MOZA </a:t>
            </a:r>
          </a:p>
        </p:txBody>
      </p:sp>
      <p:cxnSp>
        <p:nvCxnSpPr>
          <p:cNvPr id="40" name="Straight Arrow Connector 39"/>
          <p:cNvCxnSpPr/>
          <p:nvPr/>
        </p:nvCxnSpPr>
        <p:spPr>
          <a:xfrm>
            <a:off x="3508406" y="2165217"/>
            <a:ext cx="0" cy="234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027665" y="2043562"/>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9" name="TextBox 58"/>
          <p:cNvSpPr txBox="1"/>
          <p:nvPr/>
        </p:nvSpPr>
        <p:spPr>
          <a:xfrm>
            <a:off x="5922575" y="164736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9" name="Rectangle 8"/>
          <p:cNvSpPr/>
          <p:nvPr/>
        </p:nvSpPr>
        <p:spPr>
          <a:xfrm>
            <a:off x="1623839" y="3689230"/>
            <a:ext cx="3791211" cy="819889"/>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latin typeface="Calibri"/>
            </a:endParaRPr>
          </a:p>
        </p:txBody>
      </p:sp>
      <p:sp>
        <p:nvSpPr>
          <p:cNvPr id="10" name="TextBox 9"/>
          <p:cNvSpPr txBox="1"/>
          <p:nvPr/>
        </p:nvSpPr>
        <p:spPr>
          <a:xfrm>
            <a:off x="3233151" y="3818694"/>
            <a:ext cx="615231" cy="351923"/>
          </a:xfrm>
          <a:prstGeom prst="rect">
            <a:avLst/>
          </a:prstGeom>
          <a:noFill/>
        </p:spPr>
        <p:txBody>
          <a:bodyPr wrap="square" rtlCol="0">
            <a:spAutoFit/>
          </a:bodyPr>
          <a:lstStyle/>
          <a:p>
            <a:r>
              <a:rPr lang="nl-BE" b="1" dirty="0" smtClean="0">
                <a:solidFill>
                  <a:prstClr val="black"/>
                </a:solidFill>
                <a:latin typeface="Calibri"/>
              </a:rPr>
              <a:t>OF</a:t>
            </a:r>
            <a:endParaRPr lang="nl-BE" b="1" dirty="0">
              <a:solidFill>
                <a:prstClr val="black"/>
              </a:solidFill>
              <a:latin typeface="Calibri"/>
            </a:endParaRPr>
          </a:p>
        </p:txBody>
      </p:sp>
      <p:grpSp>
        <p:nvGrpSpPr>
          <p:cNvPr id="8" name="Group 7"/>
          <p:cNvGrpSpPr/>
          <p:nvPr/>
        </p:nvGrpSpPr>
        <p:grpSpPr>
          <a:xfrm>
            <a:off x="1631475" y="3726343"/>
            <a:ext cx="3738088" cy="615865"/>
            <a:chOff x="1186534" y="6557055"/>
            <a:chExt cx="4323840" cy="1206483"/>
          </a:xfrm>
        </p:grpSpPr>
        <p:sp>
          <p:nvSpPr>
            <p:cNvPr id="6" name="TextBox 5"/>
            <p:cNvSpPr txBox="1"/>
            <p:nvPr/>
          </p:nvSpPr>
          <p:spPr>
            <a:xfrm>
              <a:off x="1186534" y="6557055"/>
              <a:ext cx="1800201" cy="1206483"/>
            </a:xfrm>
            <a:prstGeom prst="rect">
              <a:avLst/>
            </a:prstGeom>
            <a:noFill/>
            <a:ln w="19050">
              <a:noFill/>
            </a:ln>
          </p:spPr>
          <p:txBody>
            <a:bodyPr wrap="square" rtlCol="0">
              <a:spAutoFit/>
            </a:bodyPr>
            <a:lstStyle/>
            <a:p>
              <a:pPr defTabSz="914180"/>
              <a:r>
                <a:rPr lang="nl-BE" sz="900" dirty="0">
                  <a:solidFill>
                    <a:prstClr val="black"/>
                  </a:solidFill>
                </a:rPr>
                <a:t>Had de schade zich niet moeten voordoen rekening houdend met de huidige stand van de wetenschap </a:t>
              </a:r>
              <a:r>
                <a:rPr lang="nl-BE" sz="900" dirty="0" smtClean="0">
                  <a:solidFill>
                    <a:prstClr val="black"/>
                  </a:solidFill>
                </a:rPr>
                <a:t>?</a:t>
              </a:r>
              <a:endParaRPr lang="nl-BE" sz="900" dirty="0">
                <a:solidFill>
                  <a:prstClr val="black"/>
                </a:solidFill>
              </a:endParaRPr>
            </a:p>
          </p:txBody>
        </p:sp>
        <p:sp>
          <p:nvSpPr>
            <p:cNvPr id="7" name="TextBox 6"/>
            <p:cNvSpPr txBox="1"/>
            <p:nvPr/>
          </p:nvSpPr>
          <p:spPr>
            <a:xfrm>
              <a:off x="3592351" y="6557063"/>
              <a:ext cx="1918023" cy="1160651"/>
            </a:xfrm>
            <a:prstGeom prst="rect">
              <a:avLst/>
            </a:prstGeom>
            <a:noFill/>
            <a:ln w="19050">
              <a:noFill/>
            </a:ln>
          </p:spPr>
          <p:txBody>
            <a:bodyPr wrap="square" rtlCol="0">
              <a:spAutoFit/>
            </a:bodyPr>
            <a:lstStyle/>
            <a:p>
              <a:pPr defTabSz="914180"/>
              <a:r>
                <a:rPr lang="nl-BE" sz="800" dirty="0">
                  <a:solidFill>
                    <a:prstClr val="black"/>
                  </a:solidFill>
                </a:rPr>
                <a:t>Had de schade zich niet moeten </a:t>
              </a:r>
              <a:r>
                <a:rPr lang="nl-BE" sz="850" dirty="0">
                  <a:solidFill>
                    <a:prstClr val="black"/>
                  </a:solidFill>
                </a:rPr>
                <a:t>voordoen</a:t>
              </a:r>
              <a:r>
                <a:rPr lang="nl-BE" sz="800" dirty="0">
                  <a:solidFill>
                    <a:prstClr val="black"/>
                  </a:solidFill>
                </a:rPr>
                <a:t> rekening houdend met de toestand van de patiënt en zijn objectief voorspelbare evolutie ?</a:t>
              </a:r>
            </a:p>
          </p:txBody>
        </p:sp>
      </p:grpSp>
      <p:sp>
        <p:nvSpPr>
          <p:cNvPr id="11" name="TextBox 10"/>
          <p:cNvSpPr txBox="1"/>
          <p:nvPr/>
        </p:nvSpPr>
        <p:spPr>
          <a:xfrm>
            <a:off x="2990212" y="4853033"/>
            <a:ext cx="1120555" cy="351923"/>
          </a:xfrm>
          <a:prstGeom prst="rect">
            <a:avLst/>
          </a:prstGeom>
          <a:noFill/>
          <a:ln w="28575">
            <a:solidFill>
              <a:schemeClr val="tx2">
                <a:lumMod val="75000"/>
              </a:schemeClr>
            </a:solidFill>
          </a:ln>
        </p:spPr>
        <p:txBody>
          <a:bodyPr wrap="square" rtlCol="0">
            <a:spAutoFit/>
          </a:bodyPr>
          <a:lstStyle/>
          <a:p>
            <a:pPr algn="ctr"/>
            <a:r>
              <a:rPr lang="nl-BE" dirty="0">
                <a:solidFill>
                  <a:prstClr val="black"/>
                </a:solidFill>
                <a:latin typeface="Calibri"/>
              </a:rPr>
              <a:t>MOZA </a:t>
            </a:r>
          </a:p>
        </p:txBody>
      </p:sp>
      <p:sp>
        <p:nvSpPr>
          <p:cNvPr id="12" name="TextBox 11"/>
          <p:cNvSpPr txBox="1"/>
          <p:nvPr/>
        </p:nvSpPr>
        <p:spPr>
          <a:xfrm>
            <a:off x="2670968" y="5414744"/>
            <a:ext cx="1836465" cy="234615"/>
          </a:xfrm>
          <a:prstGeom prst="rect">
            <a:avLst/>
          </a:prstGeom>
          <a:noFill/>
          <a:ln w="28575">
            <a:solidFill>
              <a:schemeClr val="tx2">
                <a:lumMod val="75000"/>
              </a:schemeClr>
            </a:solidFill>
          </a:ln>
        </p:spPr>
        <p:txBody>
          <a:bodyPr wrap="square" rtlCol="0">
            <a:spAutoFit/>
          </a:bodyPr>
          <a:lstStyle/>
          <a:p>
            <a:pPr algn="ctr"/>
            <a:r>
              <a:rPr lang="nl-BE" sz="1000" dirty="0">
                <a:solidFill>
                  <a:prstClr val="black"/>
                </a:solidFill>
              </a:rPr>
              <a:t>Is de ernstgraad </a:t>
            </a:r>
            <a:r>
              <a:rPr lang="nl-BE" sz="1000" dirty="0" smtClean="0">
                <a:solidFill>
                  <a:prstClr val="black"/>
                </a:solidFill>
              </a:rPr>
              <a:t>bereikt</a:t>
            </a:r>
            <a:r>
              <a:rPr lang="nl-BE" sz="1000" dirty="0" smtClean="0">
                <a:solidFill>
                  <a:prstClr val="black"/>
                </a:solidFill>
                <a:latin typeface="Calibri"/>
              </a:rPr>
              <a:t> </a:t>
            </a:r>
            <a:r>
              <a:rPr lang="nl-BE" sz="1000" dirty="0">
                <a:solidFill>
                  <a:prstClr val="black"/>
                </a:solidFill>
                <a:latin typeface="Calibri"/>
              </a:rPr>
              <a:t>?   </a:t>
            </a:r>
          </a:p>
        </p:txBody>
      </p:sp>
      <p:cxnSp>
        <p:nvCxnSpPr>
          <p:cNvPr id="20" name="Straight Arrow Connector 19"/>
          <p:cNvCxnSpPr/>
          <p:nvPr/>
        </p:nvCxnSpPr>
        <p:spPr>
          <a:xfrm>
            <a:off x="5514711" y="4135772"/>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916052" y="4034643"/>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MOZA</a:t>
            </a:r>
          </a:p>
        </p:txBody>
      </p:sp>
      <p:cxnSp>
        <p:nvCxnSpPr>
          <p:cNvPr id="29" name="Straight Arrow Connector 28"/>
          <p:cNvCxnSpPr/>
          <p:nvPr/>
        </p:nvCxnSpPr>
        <p:spPr>
          <a:xfrm>
            <a:off x="2774918" y="4464811"/>
            <a:ext cx="699607" cy="35643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3729068" y="4469249"/>
            <a:ext cx="574020" cy="35643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3540767" y="5180287"/>
            <a:ext cx="0" cy="234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109282" y="5950575"/>
            <a:ext cx="1376866" cy="234615"/>
          </a:xfrm>
          <a:prstGeom prst="rect">
            <a:avLst/>
          </a:prstGeom>
          <a:noFill/>
          <a:ln w="28575">
            <a:solidFill>
              <a:schemeClr val="accent1"/>
            </a:solidFill>
          </a:ln>
        </p:spPr>
        <p:txBody>
          <a:bodyPr wrap="square" rtlCol="0">
            <a:spAutoFit/>
          </a:bodyPr>
          <a:lstStyle/>
          <a:p>
            <a:pPr algn="ctr"/>
            <a:r>
              <a:rPr lang="nl-BE" sz="1000" dirty="0" smtClean="0">
                <a:solidFill>
                  <a:prstClr val="black"/>
                </a:solidFill>
                <a:latin typeface="Calibri"/>
              </a:rPr>
              <a:t>Vergoeding </a:t>
            </a:r>
            <a:endParaRPr lang="nl-BE" sz="1000" dirty="0">
              <a:solidFill>
                <a:prstClr val="black"/>
              </a:solidFill>
              <a:latin typeface="Calibri"/>
            </a:endParaRPr>
          </a:p>
        </p:txBody>
      </p:sp>
      <p:sp>
        <p:nvSpPr>
          <p:cNvPr id="14" name="TextBox 13"/>
          <p:cNvSpPr txBox="1"/>
          <p:nvPr/>
        </p:nvSpPr>
        <p:spPr>
          <a:xfrm>
            <a:off x="3826027" y="5962954"/>
            <a:ext cx="1896913" cy="234615"/>
          </a:xfrm>
          <a:prstGeom prst="rect">
            <a:avLst/>
          </a:prstGeom>
          <a:noFill/>
          <a:ln w="28575">
            <a:solidFill>
              <a:schemeClr val="accent1"/>
            </a:solidFill>
          </a:ln>
        </p:spPr>
        <p:txBody>
          <a:bodyPr wrap="square" rtlCol="0">
            <a:spAutoFit/>
          </a:bodyPr>
          <a:lstStyle/>
          <a:p>
            <a:pPr algn="ctr"/>
            <a:r>
              <a:rPr lang="nl-BE" sz="1000" dirty="0" smtClean="0">
                <a:solidFill>
                  <a:prstClr val="black"/>
                </a:solidFill>
                <a:latin typeface="Calibri"/>
              </a:rPr>
              <a:t>Geen vergoeding </a:t>
            </a:r>
            <a:endParaRPr lang="nl-BE" sz="1000" dirty="0">
              <a:solidFill>
                <a:prstClr val="black"/>
              </a:solidFill>
              <a:latin typeface="Calibri"/>
            </a:endParaRPr>
          </a:p>
        </p:txBody>
      </p:sp>
      <p:cxnSp>
        <p:nvCxnSpPr>
          <p:cNvPr id="45" name="Straight Arrow Connector 44"/>
          <p:cNvCxnSpPr/>
          <p:nvPr/>
        </p:nvCxnSpPr>
        <p:spPr>
          <a:xfrm flipH="1">
            <a:off x="2990212" y="5694693"/>
            <a:ext cx="518194" cy="20080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725436" y="5675701"/>
            <a:ext cx="669221" cy="282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453418" y="569469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8" name="TextBox 57"/>
          <p:cNvSpPr txBox="1"/>
          <p:nvPr/>
        </p:nvSpPr>
        <p:spPr>
          <a:xfrm>
            <a:off x="4423884" y="5675701"/>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49" name="TextBox 48"/>
          <p:cNvSpPr txBox="1"/>
          <p:nvPr/>
        </p:nvSpPr>
        <p:spPr>
          <a:xfrm>
            <a:off x="4288115" y="4471783"/>
            <a:ext cx="645053"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60" name="TextBox 59"/>
          <p:cNvSpPr txBox="1"/>
          <p:nvPr/>
        </p:nvSpPr>
        <p:spPr>
          <a:xfrm>
            <a:off x="2086524" y="4469309"/>
            <a:ext cx="645053"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61" name="TextBox 60"/>
          <p:cNvSpPr txBox="1"/>
          <p:nvPr/>
        </p:nvSpPr>
        <p:spPr>
          <a:xfrm>
            <a:off x="5742310" y="3739851"/>
            <a:ext cx="789861" cy="381250"/>
          </a:xfrm>
          <a:prstGeom prst="rect">
            <a:avLst/>
          </a:prstGeom>
          <a:noFill/>
        </p:spPr>
        <p:txBody>
          <a:bodyPr wrap="square" rtlCol="0">
            <a:spAutoFit/>
          </a:bodyPr>
          <a:lstStyle/>
          <a:p>
            <a:pPr algn="ctr"/>
            <a:r>
              <a:rPr lang="nl-BE" sz="2000" b="1" dirty="0">
                <a:solidFill>
                  <a:prstClr val="black"/>
                </a:solidFill>
                <a:latin typeface="Calibri"/>
              </a:rPr>
              <a:t>- &amp; -</a:t>
            </a:r>
          </a:p>
        </p:txBody>
      </p:sp>
      <p:sp>
        <p:nvSpPr>
          <p:cNvPr id="63" name="Left Brace 62"/>
          <p:cNvSpPr/>
          <p:nvPr/>
        </p:nvSpPr>
        <p:spPr>
          <a:xfrm>
            <a:off x="1248725" y="767276"/>
            <a:ext cx="72008" cy="27607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64" name="Left Brace 63"/>
          <p:cNvSpPr/>
          <p:nvPr/>
        </p:nvSpPr>
        <p:spPr>
          <a:xfrm>
            <a:off x="1275014" y="3660257"/>
            <a:ext cx="45719" cy="10755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65" name="TextBox 64"/>
          <p:cNvSpPr txBox="1"/>
          <p:nvPr/>
        </p:nvSpPr>
        <p:spPr>
          <a:xfrm>
            <a:off x="30128" y="2016859"/>
            <a:ext cx="1180646" cy="230832"/>
          </a:xfrm>
          <a:prstGeom prst="rect">
            <a:avLst/>
          </a:prstGeom>
          <a:noFill/>
        </p:spPr>
        <p:txBody>
          <a:bodyPr wrap="square" rtlCol="0">
            <a:spAutoFit/>
          </a:bodyPr>
          <a:lstStyle/>
          <a:p>
            <a:r>
              <a:rPr lang="nl-BE" sz="900" dirty="0" smtClean="0"/>
              <a:t>Zorgverstrekking </a:t>
            </a:r>
            <a:endParaRPr lang="nl-BE" sz="900" dirty="0"/>
          </a:p>
        </p:txBody>
      </p:sp>
      <p:sp>
        <p:nvSpPr>
          <p:cNvPr id="66" name="TextBox 65"/>
          <p:cNvSpPr txBox="1"/>
          <p:nvPr/>
        </p:nvSpPr>
        <p:spPr>
          <a:xfrm>
            <a:off x="29752" y="4011324"/>
            <a:ext cx="1150361" cy="415498"/>
          </a:xfrm>
          <a:prstGeom prst="rect">
            <a:avLst/>
          </a:prstGeom>
          <a:noFill/>
        </p:spPr>
        <p:txBody>
          <a:bodyPr wrap="square" rtlCol="0">
            <a:spAutoFit/>
          </a:bodyPr>
          <a:lstStyle/>
          <a:p>
            <a:r>
              <a:rPr lang="nl-BE" sz="900" dirty="0" smtClean="0"/>
              <a:t>Abnormale</a:t>
            </a:r>
            <a:r>
              <a:rPr lang="nl-BE" sz="1200" dirty="0" smtClean="0"/>
              <a:t> </a:t>
            </a:r>
          </a:p>
          <a:p>
            <a:r>
              <a:rPr lang="nl-BE" sz="900" dirty="0" smtClean="0"/>
              <a:t>schade</a:t>
            </a:r>
            <a:endParaRPr lang="nl-BE" sz="900" dirty="0"/>
          </a:p>
        </p:txBody>
      </p:sp>
    </p:spTree>
    <p:extLst>
      <p:ext uri="{BB962C8B-B14F-4D97-AF65-F5344CB8AC3E}">
        <p14:creationId xmlns:p14="http://schemas.microsoft.com/office/powerpoint/2010/main" xmlns="" val="3608806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4000" b="1" dirty="0">
                <a:solidFill>
                  <a:schemeClr val="bg2">
                    <a:lumMod val="75000"/>
                    <a:lumOff val="25000"/>
                  </a:schemeClr>
                </a:solidFill>
              </a:rPr>
              <a:t>D</a:t>
            </a:r>
            <a:r>
              <a:rPr lang="fr-BE" sz="4000" b="1" dirty="0" smtClean="0">
                <a:solidFill>
                  <a:schemeClr val="bg2">
                    <a:lumMod val="75000"/>
                    <a:lumOff val="25000"/>
                  </a:schemeClr>
                </a:solidFill>
              </a:rPr>
              <a:t>e </a:t>
            </a:r>
            <a:r>
              <a:rPr lang="fr-BE" sz="4000" b="1" dirty="0">
                <a:solidFill>
                  <a:schemeClr val="bg2">
                    <a:lumMod val="75000"/>
                    <a:lumOff val="25000"/>
                  </a:schemeClr>
                </a:solidFill>
              </a:rPr>
              <a:t>schade </a:t>
            </a:r>
            <a:r>
              <a:rPr lang="fr-BE" sz="4000" b="1" dirty="0" err="1">
                <a:solidFill>
                  <a:schemeClr val="bg2">
                    <a:lumMod val="75000"/>
                    <a:lumOff val="25000"/>
                  </a:schemeClr>
                </a:solidFill>
              </a:rPr>
              <a:t>is</a:t>
            </a:r>
            <a:r>
              <a:rPr lang="fr-BE" sz="4000" b="1" dirty="0">
                <a:solidFill>
                  <a:schemeClr val="bg2">
                    <a:lumMod val="75000"/>
                    <a:lumOff val="25000"/>
                  </a:schemeClr>
                </a:solidFill>
              </a:rPr>
              <a:t> </a:t>
            </a:r>
            <a:r>
              <a:rPr lang="fr-BE" sz="4000" b="1" dirty="0" err="1" smtClean="0">
                <a:solidFill>
                  <a:schemeClr val="bg2">
                    <a:lumMod val="75000"/>
                    <a:lumOff val="25000"/>
                  </a:schemeClr>
                </a:solidFill>
              </a:rPr>
              <a:t>vermijdbaar</a:t>
            </a:r>
            <a:endParaRPr lang="nl-BE" sz="4000" dirty="0">
              <a:solidFill>
                <a:schemeClr val="bg2">
                  <a:lumMod val="75000"/>
                  <a:lumOff val="25000"/>
                </a:schemeClr>
              </a:solidFill>
            </a:endParaRPr>
          </a:p>
        </p:txBody>
      </p:sp>
      <p:sp>
        <p:nvSpPr>
          <p:cNvPr id="3" name="Content Placeholder 2"/>
          <p:cNvSpPr>
            <a:spLocks noGrp="1"/>
          </p:cNvSpPr>
          <p:nvPr>
            <p:ph idx="1"/>
          </p:nvPr>
        </p:nvSpPr>
        <p:spPr>
          <a:xfrm>
            <a:off x="683568" y="1772816"/>
            <a:ext cx="7620000" cy="4800600"/>
          </a:xfrm>
        </p:spPr>
        <p:txBody>
          <a:bodyPr>
            <a:normAutofit/>
          </a:bodyPr>
          <a:lstStyle/>
          <a:p>
            <a:pPr marL="297180" lvl="1" indent="0">
              <a:buNone/>
            </a:pPr>
            <a:r>
              <a:rPr lang="nl-BE" sz="3200" i="1" dirty="0" smtClean="0">
                <a:solidFill>
                  <a:schemeClr val="bg2">
                    <a:lumMod val="75000"/>
                    <a:lumOff val="25000"/>
                  </a:schemeClr>
                </a:solidFill>
              </a:rPr>
              <a:t>De schade had zich niet moeten voordoen rekening houdend met de huidige stand van de wetenschap (alsook het  hoogste niveau ervan) </a:t>
            </a:r>
          </a:p>
          <a:p>
            <a:endParaRPr lang="nl-BE" sz="3200" dirty="0"/>
          </a:p>
        </p:txBody>
      </p:sp>
    </p:spTree>
    <p:extLst>
      <p:ext uri="{BB962C8B-B14F-4D97-AF65-F5344CB8AC3E}">
        <p14:creationId xmlns:p14="http://schemas.microsoft.com/office/powerpoint/2010/main" xmlns="" val="1113830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4000" b="1" dirty="0"/>
              <a:t>D</a:t>
            </a:r>
            <a:r>
              <a:rPr lang="fr-BE" sz="4000" b="1" dirty="0" smtClean="0"/>
              <a:t>e </a:t>
            </a:r>
            <a:r>
              <a:rPr lang="fr-BE" sz="4000" b="1" dirty="0"/>
              <a:t>schade </a:t>
            </a:r>
            <a:r>
              <a:rPr lang="fr-BE" sz="4000" b="1" dirty="0" err="1" smtClean="0"/>
              <a:t>is</a:t>
            </a:r>
            <a:r>
              <a:rPr lang="fr-BE" sz="4000" dirty="0" smtClean="0"/>
              <a:t>: </a:t>
            </a:r>
            <a:r>
              <a:rPr lang="fr-BE" sz="4000" dirty="0" err="1" smtClean="0"/>
              <a:t>v</a:t>
            </a:r>
            <a:r>
              <a:rPr lang="fr-BE" sz="4000" b="1" dirty="0" err="1" smtClean="0"/>
              <a:t>ermijdbaar</a:t>
            </a:r>
            <a:endParaRPr lang="nl-BE" sz="4000" dirty="0"/>
          </a:p>
        </p:txBody>
      </p:sp>
      <p:sp>
        <p:nvSpPr>
          <p:cNvPr id="3" name="Content Placeholder 2"/>
          <p:cNvSpPr>
            <a:spLocks noGrp="1"/>
          </p:cNvSpPr>
          <p:nvPr>
            <p:ph idx="1"/>
          </p:nvPr>
        </p:nvSpPr>
        <p:spPr/>
        <p:txBody>
          <a:bodyPr/>
          <a:lstStyle/>
          <a:p>
            <a:endParaRPr lang="nl-BE" dirty="0" smtClean="0"/>
          </a:p>
          <a:p>
            <a:r>
              <a:rPr lang="nl-BE" dirty="0" smtClean="0">
                <a:solidFill>
                  <a:schemeClr val="tx2"/>
                </a:solidFill>
              </a:rPr>
              <a:t>De huidige stand van de wetenschap </a:t>
            </a:r>
          </a:p>
          <a:p>
            <a:pPr lvl="1"/>
            <a:endParaRPr lang="nl-BE" dirty="0" smtClean="0">
              <a:solidFill>
                <a:schemeClr val="tx2"/>
              </a:solidFill>
            </a:endParaRPr>
          </a:p>
          <a:p>
            <a:pPr marL="411480" lvl="1" indent="0">
              <a:buNone/>
            </a:pPr>
            <a:r>
              <a:rPr lang="nl-BE" dirty="0" smtClean="0">
                <a:solidFill>
                  <a:schemeClr val="tx2"/>
                </a:solidFill>
              </a:rPr>
              <a:t>Indien in  de huidige stand van de wetenschappelijke kennis (alsook het hoogste niveau ) de schade had kunnen vermeden worden, moet hij aanzien worden als abnormaal </a:t>
            </a:r>
          </a:p>
          <a:p>
            <a:pPr marL="411480" lvl="1" indent="0">
              <a:buNone/>
            </a:pPr>
            <a:endParaRPr lang="nl-BE" sz="1800" dirty="0">
              <a:solidFill>
                <a:schemeClr val="tx2"/>
              </a:solidFill>
            </a:endParaRPr>
          </a:p>
          <a:p>
            <a:pPr marL="411480" lvl="1" indent="0">
              <a:buNone/>
            </a:pPr>
            <a:r>
              <a:rPr lang="nl-BE" sz="1800" dirty="0" err="1" smtClean="0">
                <a:solidFill>
                  <a:schemeClr val="tx2"/>
                </a:solidFill>
              </a:rPr>
              <a:t>Parl</a:t>
            </a:r>
            <a:r>
              <a:rPr lang="nl-BE" sz="1800" dirty="0" smtClean="0">
                <a:solidFill>
                  <a:schemeClr val="tx2"/>
                </a:solidFill>
              </a:rPr>
              <a:t>. </a:t>
            </a:r>
            <a:r>
              <a:rPr lang="nl-BE" sz="1800" dirty="0" err="1" smtClean="0">
                <a:solidFill>
                  <a:schemeClr val="tx2"/>
                </a:solidFill>
              </a:rPr>
              <a:t>Doc</a:t>
            </a:r>
            <a:r>
              <a:rPr lang="nl-BE" sz="1800" dirty="0" smtClean="0">
                <a:solidFill>
                  <a:schemeClr val="tx2"/>
                </a:solidFill>
              </a:rPr>
              <a:t>. Memorie van toelichting, </a:t>
            </a:r>
            <a:r>
              <a:rPr lang="nl-BE" sz="1800" dirty="0" err="1" smtClean="0">
                <a:solidFill>
                  <a:schemeClr val="tx2"/>
                </a:solidFill>
              </a:rPr>
              <a:t>doc</a:t>
            </a:r>
            <a:r>
              <a:rPr lang="nl-BE" sz="1800" dirty="0" smtClean="0">
                <a:solidFill>
                  <a:schemeClr val="tx2"/>
                </a:solidFill>
              </a:rPr>
              <a:t> 52, 2240/001 p. 26</a:t>
            </a:r>
          </a:p>
          <a:p>
            <a:endParaRPr lang="nl-BE" dirty="0"/>
          </a:p>
        </p:txBody>
      </p:sp>
    </p:spTree>
    <p:extLst>
      <p:ext uri="{BB962C8B-B14F-4D97-AF65-F5344CB8AC3E}">
        <p14:creationId xmlns:p14="http://schemas.microsoft.com/office/powerpoint/2010/main" xmlns="" val="658676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FMO : basis</a:t>
            </a:r>
            <a:endParaRPr lang="en-US" b="1" dirty="0"/>
          </a:p>
        </p:txBody>
      </p:sp>
      <p:sp>
        <p:nvSpPr>
          <p:cNvPr id="3" name="Content Placeholder 2"/>
          <p:cNvSpPr>
            <a:spLocks noGrp="1"/>
          </p:cNvSpPr>
          <p:nvPr>
            <p:ph idx="1"/>
          </p:nvPr>
        </p:nvSpPr>
        <p:spPr/>
        <p:txBody>
          <a:bodyPr>
            <a:normAutofit/>
          </a:bodyPr>
          <a:lstStyle/>
          <a:p>
            <a:pPr lvl="0">
              <a:defRPr/>
            </a:pPr>
            <a:r>
              <a:rPr lang="nl-BE" sz="2400" b="1" dirty="0">
                <a:solidFill>
                  <a:schemeClr val="bg2">
                    <a:lumMod val="75000"/>
                    <a:lumOff val="25000"/>
                  </a:schemeClr>
                </a:solidFill>
              </a:rPr>
              <a:t>Minnelijke procedure : </a:t>
            </a:r>
            <a:endParaRPr lang="nl-BE" sz="2400" b="1" dirty="0" smtClean="0">
              <a:solidFill>
                <a:schemeClr val="bg2">
                  <a:lumMod val="75000"/>
                  <a:lumOff val="25000"/>
                </a:schemeClr>
              </a:solidFill>
            </a:endParaRPr>
          </a:p>
          <a:p>
            <a:pPr marL="114300" lvl="0" indent="0">
              <a:buNone/>
              <a:defRPr/>
            </a:pPr>
            <a:r>
              <a:rPr lang="nl-BE" sz="2400" b="1" dirty="0">
                <a:solidFill>
                  <a:schemeClr val="bg2">
                    <a:lumMod val="75000"/>
                    <a:lumOff val="25000"/>
                  </a:schemeClr>
                </a:solidFill>
              </a:rPr>
              <a:t>	</a:t>
            </a:r>
            <a:r>
              <a:rPr lang="nl-BE" sz="2400" b="1" dirty="0" smtClean="0">
                <a:solidFill>
                  <a:schemeClr val="bg2">
                    <a:lumMod val="75000"/>
                    <a:lumOff val="25000"/>
                  </a:schemeClr>
                </a:solidFill>
              </a:rPr>
              <a:t>FMO </a:t>
            </a:r>
            <a:r>
              <a:rPr lang="nl-BE" sz="2400" b="1" dirty="0">
                <a:solidFill>
                  <a:schemeClr val="bg2">
                    <a:lumMod val="75000"/>
                    <a:lumOff val="25000"/>
                  </a:schemeClr>
                </a:solidFill>
              </a:rPr>
              <a:t>= ADVIESORGAAN </a:t>
            </a:r>
            <a:endParaRPr lang="nl-BE" sz="2400" b="1" dirty="0" smtClean="0">
              <a:solidFill>
                <a:schemeClr val="bg2">
                  <a:lumMod val="75000"/>
                  <a:lumOff val="25000"/>
                </a:schemeClr>
              </a:solidFill>
            </a:endParaRPr>
          </a:p>
          <a:p>
            <a:pPr marL="114300" lvl="0" indent="0">
              <a:buNone/>
              <a:defRPr/>
            </a:pPr>
            <a:r>
              <a:rPr lang="nl-BE" sz="2400" b="1" dirty="0">
                <a:solidFill>
                  <a:schemeClr val="bg2">
                    <a:lumMod val="75000"/>
                    <a:lumOff val="25000"/>
                  </a:schemeClr>
                </a:solidFill>
              </a:rPr>
              <a:t>	</a:t>
            </a:r>
            <a:r>
              <a:rPr lang="nl-BE" sz="2400" dirty="0" smtClean="0">
                <a:solidFill>
                  <a:schemeClr val="bg2">
                    <a:lumMod val="75000"/>
                    <a:lumOff val="25000"/>
                  </a:schemeClr>
                </a:solidFill>
              </a:rPr>
              <a:t>over </a:t>
            </a:r>
            <a:r>
              <a:rPr lang="nl-BE" sz="2400" dirty="0">
                <a:solidFill>
                  <a:schemeClr val="bg2">
                    <a:lumMod val="75000"/>
                    <a:lumOff val="25000"/>
                  </a:schemeClr>
                </a:solidFill>
              </a:rPr>
              <a:t>de aansprakelijkheid en de ernst van </a:t>
            </a:r>
            <a:r>
              <a:rPr lang="nl-BE" sz="2400" dirty="0" smtClean="0">
                <a:solidFill>
                  <a:schemeClr val="bg2">
                    <a:lumMod val="75000"/>
                    <a:lumOff val="25000"/>
                  </a:schemeClr>
                </a:solidFill>
              </a:rPr>
              <a:t>	de </a:t>
            </a:r>
            <a:r>
              <a:rPr lang="nl-BE" sz="2400" dirty="0">
                <a:solidFill>
                  <a:schemeClr val="bg2">
                    <a:lumMod val="75000"/>
                    <a:lumOff val="25000"/>
                  </a:schemeClr>
                </a:solidFill>
              </a:rPr>
              <a:t>schade</a:t>
            </a:r>
          </a:p>
          <a:p>
            <a:pPr lvl="0">
              <a:defRPr/>
            </a:pPr>
            <a:endParaRPr lang="nl-BE" sz="2400" b="1" dirty="0" smtClean="0">
              <a:solidFill>
                <a:schemeClr val="bg2">
                  <a:lumMod val="75000"/>
                  <a:lumOff val="25000"/>
                </a:schemeClr>
              </a:solidFill>
            </a:endParaRPr>
          </a:p>
          <a:p>
            <a:pPr lvl="0">
              <a:defRPr/>
            </a:pPr>
            <a:r>
              <a:rPr lang="nl-BE" sz="2400" b="1" dirty="0" smtClean="0">
                <a:solidFill>
                  <a:schemeClr val="bg2">
                    <a:lumMod val="75000"/>
                    <a:lumOff val="25000"/>
                  </a:schemeClr>
                </a:solidFill>
              </a:rPr>
              <a:t>Kosteloos</a:t>
            </a:r>
            <a:r>
              <a:rPr lang="nl-BE" sz="2400" dirty="0" smtClean="0">
                <a:solidFill>
                  <a:schemeClr val="bg2">
                    <a:lumMod val="75000"/>
                    <a:lumOff val="25000"/>
                  </a:schemeClr>
                </a:solidFill>
              </a:rPr>
              <a:t> </a:t>
            </a:r>
            <a:r>
              <a:rPr lang="nl-BE" sz="2400" dirty="0">
                <a:solidFill>
                  <a:schemeClr val="bg2">
                    <a:lumMod val="75000"/>
                    <a:lumOff val="25000"/>
                  </a:schemeClr>
                </a:solidFill>
              </a:rPr>
              <a:t>: voor het </a:t>
            </a:r>
            <a:r>
              <a:rPr lang="nl-BE" sz="2400" dirty="0" smtClean="0">
                <a:solidFill>
                  <a:schemeClr val="bg2">
                    <a:lumMod val="75000"/>
                    <a:lumOff val="25000"/>
                  </a:schemeClr>
                </a:solidFill>
              </a:rPr>
              <a:t>slachtoffer</a:t>
            </a:r>
            <a:endParaRPr lang="nl-BE" sz="2400" dirty="0">
              <a:solidFill>
                <a:schemeClr val="bg2">
                  <a:lumMod val="75000"/>
                  <a:lumOff val="25000"/>
                </a:schemeClr>
              </a:solidFill>
            </a:endParaRPr>
          </a:p>
          <a:p>
            <a:pPr marL="114300" lvl="0" indent="0">
              <a:buNone/>
              <a:defRPr/>
            </a:pPr>
            <a:endParaRPr lang="nl-BE" sz="2400" dirty="0">
              <a:solidFill>
                <a:schemeClr val="bg2">
                  <a:lumMod val="75000"/>
                  <a:lumOff val="25000"/>
                </a:schemeClr>
              </a:solidFill>
            </a:endParaRPr>
          </a:p>
          <a:p>
            <a:pPr lvl="0">
              <a:defRPr/>
            </a:pPr>
            <a:r>
              <a:rPr lang="nl-BE" sz="2400" b="1" dirty="0" smtClean="0">
                <a:solidFill>
                  <a:schemeClr val="bg2">
                    <a:lumMod val="75000"/>
                    <a:lumOff val="25000"/>
                  </a:schemeClr>
                </a:solidFill>
              </a:rPr>
              <a:t>Snel </a:t>
            </a:r>
            <a:r>
              <a:rPr lang="nl-BE" sz="2400" dirty="0">
                <a:solidFill>
                  <a:schemeClr val="bg2">
                    <a:lumMod val="75000"/>
                    <a:lumOff val="25000"/>
                  </a:schemeClr>
                </a:solidFill>
              </a:rPr>
              <a:t>: </a:t>
            </a:r>
            <a:r>
              <a:rPr lang="nl-BE" sz="2400" dirty="0" smtClean="0">
                <a:solidFill>
                  <a:schemeClr val="bg2">
                    <a:lumMod val="75000"/>
                    <a:lumOff val="25000"/>
                  </a:schemeClr>
                </a:solidFill>
              </a:rPr>
              <a:t>termijnen</a:t>
            </a:r>
          </a:p>
          <a:p>
            <a:pPr marL="114300" lvl="0" indent="0">
              <a:buNone/>
              <a:defRPr/>
            </a:pPr>
            <a:endParaRPr lang="nl-BE" sz="2400" dirty="0">
              <a:solidFill>
                <a:schemeClr val="bg2">
                  <a:lumMod val="75000"/>
                  <a:lumOff val="25000"/>
                </a:schemeClr>
              </a:solidFill>
            </a:endParaRPr>
          </a:p>
          <a:p>
            <a:pPr lvl="0">
              <a:defRPr/>
            </a:pPr>
            <a:r>
              <a:rPr lang="nl-BE" sz="2400" b="1" dirty="0">
                <a:solidFill>
                  <a:schemeClr val="bg2">
                    <a:lumMod val="75000"/>
                    <a:lumOff val="25000"/>
                  </a:schemeClr>
                </a:solidFill>
              </a:rPr>
              <a:t>Eenvoudig </a:t>
            </a:r>
            <a:r>
              <a:rPr lang="nl-BE" sz="2400" dirty="0">
                <a:solidFill>
                  <a:schemeClr val="bg2">
                    <a:lumMod val="75000"/>
                    <a:lumOff val="25000"/>
                  </a:schemeClr>
                </a:solidFill>
              </a:rPr>
              <a:t>: het fonds </a:t>
            </a:r>
            <a:r>
              <a:rPr lang="nl-BE" sz="2400" dirty="0" smtClean="0">
                <a:solidFill>
                  <a:schemeClr val="bg2">
                    <a:lumMod val="75000"/>
                    <a:lumOff val="25000"/>
                  </a:schemeClr>
                </a:solidFill>
              </a:rPr>
              <a:t>verzamelt alle inlichtingen</a:t>
            </a:r>
            <a:endParaRPr lang="nl-BE" sz="2400" dirty="0">
              <a:solidFill>
                <a:schemeClr val="bg2">
                  <a:lumMod val="75000"/>
                  <a:lumOff val="25000"/>
                </a:schemeClr>
              </a:solidFill>
            </a:endParaRPr>
          </a:p>
          <a:p>
            <a:pPr lvl="0">
              <a:defRPr/>
            </a:pPr>
            <a:endParaRPr lang="nl-BE" sz="2700" dirty="0">
              <a:solidFill>
                <a:prstClr val="black"/>
              </a:solidFill>
            </a:endParaRPr>
          </a:p>
          <a:p>
            <a:endParaRPr lang="en-US" dirty="0"/>
          </a:p>
        </p:txBody>
      </p:sp>
    </p:spTree>
    <p:extLst>
      <p:ext uri="{BB962C8B-B14F-4D97-AF65-F5344CB8AC3E}">
        <p14:creationId xmlns:p14="http://schemas.microsoft.com/office/powerpoint/2010/main" xmlns="" val="1954426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BE" sz="3200" b="1" dirty="0" err="1" smtClean="0"/>
              <a:t>Indicatoren</a:t>
            </a:r>
            <a:r>
              <a:rPr lang="fr-BE" sz="3200" b="1" dirty="0" smtClean="0"/>
              <a:t> : de schade </a:t>
            </a:r>
            <a:r>
              <a:rPr lang="fr-BE" sz="3200" b="1" dirty="0" err="1" smtClean="0"/>
              <a:t>is</a:t>
            </a:r>
            <a:r>
              <a:rPr lang="fr-BE" sz="3200" b="1" dirty="0" smtClean="0"/>
              <a:t> </a:t>
            </a:r>
            <a:r>
              <a:rPr lang="fr-BE" sz="3200" b="1" dirty="0" err="1" smtClean="0"/>
              <a:t>vermijdbaar</a:t>
            </a:r>
            <a:r>
              <a:rPr lang="fr-BE" sz="3200" b="1" dirty="0" smtClean="0"/>
              <a:t> </a:t>
            </a:r>
            <a:r>
              <a:rPr lang="nl-BE" sz="3200" dirty="0" smtClean="0"/>
              <a:t> </a:t>
            </a:r>
            <a:endParaRPr lang="nl-BE" sz="3200" dirty="0"/>
          </a:p>
        </p:txBody>
      </p:sp>
      <p:sp>
        <p:nvSpPr>
          <p:cNvPr id="7" name="Content Placeholder 6"/>
          <p:cNvSpPr>
            <a:spLocks noGrp="1"/>
          </p:cNvSpPr>
          <p:nvPr>
            <p:ph idx="1"/>
          </p:nvPr>
        </p:nvSpPr>
        <p:spPr>
          <a:xfrm>
            <a:off x="457200" y="1268761"/>
            <a:ext cx="8229600" cy="4857404"/>
          </a:xfrm>
        </p:spPr>
        <p:txBody>
          <a:bodyPr>
            <a:normAutofit/>
          </a:bodyPr>
          <a:lstStyle/>
          <a:p>
            <a:endParaRPr lang="nl-BE" sz="2000" dirty="0" smtClean="0"/>
          </a:p>
          <a:p>
            <a:endParaRPr lang="nl-BE" sz="2000" dirty="0" smtClean="0"/>
          </a:p>
          <a:p>
            <a:r>
              <a:rPr lang="nl-BE" sz="2000" dirty="0" smtClean="0">
                <a:solidFill>
                  <a:schemeClr val="bg2">
                    <a:lumMod val="75000"/>
                    <a:lumOff val="25000"/>
                  </a:schemeClr>
                </a:solidFill>
              </a:rPr>
              <a:t>Een andere behandelingstechniek bestaat</a:t>
            </a:r>
          </a:p>
          <a:p>
            <a:r>
              <a:rPr lang="nl-BE" sz="2000" dirty="0" smtClean="0">
                <a:solidFill>
                  <a:schemeClr val="bg2">
                    <a:lumMod val="75000"/>
                    <a:lumOff val="25000"/>
                  </a:schemeClr>
                </a:solidFill>
              </a:rPr>
              <a:t>De andere behandelingstechniek zou in </a:t>
            </a:r>
            <a:r>
              <a:rPr lang="nl-BE" sz="2000" dirty="0" err="1" smtClean="0">
                <a:solidFill>
                  <a:schemeClr val="bg2">
                    <a:lumMod val="75000"/>
                    <a:lumOff val="25000"/>
                  </a:schemeClr>
                </a:solidFill>
              </a:rPr>
              <a:t>casu</a:t>
            </a:r>
            <a:r>
              <a:rPr lang="nl-BE" sz="2000" dirty="0" smtClean="0">
                <a:solidFill>
                  <a:schemeClr val="bg2">
                    <a:lumMod val="75000"/>
                    <a:lumOff val="25000"/>
                  </a:schemeClr>
                </a:solidFill>
              </a:rPr>
              <a:t> toepasbaar geweest zijn</a:t>
            </a:r>
          </a:p>
          <a:p>
            <a:r>
              <a:rPr lang="nl-BE" sz="2000" dirty="0" smtClean="0">
                <a:solidFill>
                  <a:schemeClr val="bg2">
                    <a:lumMod val="75000"/>
                    <a:lumOff val="25000"/>
                  </a:schemeClr>
                </a:solidFill>
              </a:rPr>
              <a:t>De andere behandelingstechniek leidt met een aan zekerheid grenzende waarschijnlijk niet tot dezelfde complicatie (of neveneffect) of een complicatie (of neveneffect) met een vergelijkbare of grotere ernst.</a:t>
            </a:r>
          </a:p>
          <a:p>
            <a:r>
              <a:rPr lang="nl-BE" sz="2000" dirty="0" smtClean="0">
                <a:solidFill>
                  <a:schemeClr val="bg2">
                    <a:lumMod val="75000"/>
                    <a:lumOff val="25000"/>
                  </a:schemeClr>
                </a:solidFill>
              </a:rPr>
              <a:t>De andere bestaande behandelingstechniek heeft dezelfde of een vergelijkbare succesratio.</a:t>
            </a:r>
          </a:p>
          <a:p>
            <a:pPr marL="0" indent="0">
              <a:buNone/>
            </a:pPr>
            <a:endParaRPr lang="nl-BE" sz="2000" dirty="0">
              <a:solidFill>
                <a:schemeClr val="bg2">
                  <a:lumMod val="75000"/>
                  <a:lumOff val="25000"/>
                </a:schemeClr>
              </a:solidFill>
            </a:endParaRPr>
          </a:p>
        </p:txBody>
      </p:sp>
    </p:spTree>
    <p:extLst>
      <p:ext uri="{BB962C8B-B14F-4D97-AF65-F5344CB8AC3E}">
        <p14:creationId xmlns:p14="http://schemas.microsoft.com/office/powerpoint/2010/main" xmlns="" val="41513003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BE" sz="3200" b="1" dirty="0" err="1" smtClean="0"/>
              <a:t>Indicatoren</a:t>
            </a:r>
            <a:r>
              <a:rPr lang="fr-BE" sz="3200" b="1" dirty="0" smtClean="0"/>
              <a:t> : de schade </a:t>
            </a:r>
            <a:r>
              <a:rPr lang="fr-BE" sz="3200" b="1" dirty="0" err="1" smtClean="0"/>
              <a:t>is</a:t>
            </a:r>
            <a:r>
              <a:rPr lang="fr-BE" sz="3200" b="1" dirty="0" smtClean="0"/>
              <a:t> </a:t>
            </a:r>
            <a:r>
              <a:rPr lang="fr-BE" sz="3200" b="1" dirty="0" err="1" smtClean="0"/>
              <a:t>vermijdbaar</a:t>
            </a:r>
            <a:r>
              <a:rPr lang="fr-BE" sz="3200" b="1" dirty="0" smtClean="0"/>
              <a:t> </a:t>
            </a:r>
            <a:r>
              <a:rPr lang="nl-BE" sz="3200" dirty="0" smtClean="0"/>
              <a:t> </a:t>
            </a:r>
            <a:endParaRPr lang="nl-BE" sz="3200" dirty="0"/>
          </a:p>
        </p:txBody>
      </p:sp>
      <p:sp>
        <p:nvSpPr>
          <p:cNvPr id="7" name="Content Placeholder 6"/>
          <p:cNvSpPr>
            <a:spLocks noGrp="1"/>
          </p:cNvSpPr>
          <p:nvPr>
            <p:ph idx="1"/>
          </p:nvPr>
        </p:nvSpPr>
        <p:spPr>
          <a:xfrm>
            <a:off x="457200" y="1268761"/>
            <a:ext cx="8229600" cy="4857404"/>
          </a:xfrm>
        </p:spPr>
        <p:txBody>
          <a:bodyPr>
            <a:normAutofit/>
          </a:bodyPr>
          <a:lstStyle/>
          <a:p>
            <a:pPr marL="0" indent="0">
              <a:buNone/>
            </a:pPr>
            <a:endParaRPr lang="nl-BE" sz="2000" b="1" dirty="0" smtClean="0">
              <a:solidFill>
                <a:schemeClr val="tx2"/>
              </a:solidFill>
            </a:endParaRPr>
          </a:p>
          <a:p>
            <a:pPr marL="0" indent="0">
              <a:buNone/>
            </a:pPr>
            <a:endParaRPr lang="nl-BE" sz="2000" b="1" dirty="0">
              <a:solidFill>
                <a:schemeClr val="tx2"/>
              </a:solidFill>
            </a:endParaRPr>
          </a:p>
          <a:p>
            <a:pPr marL="0" indent="0">
              <a:buNone/>
            </a:pPr>
            <a:r>
              <a:rPr lang="nl-BE" sz="2000" b="1" dirty="0" smtClean="0">
                <a:solidFill>
                  <a:schemeClr val="tx2"/>
                </a:solidFill>
              </a:rPr>
              <a:t>Hoe </a:t>
            </a:r>
            <a:r>
              <a:rPr lang="nl-BE" sz="2000" b="1" dirty="0">
                <a:solidFill>
                  <a:schemeClr val="tx2"/>
                </a:solidFill>
              </a:rPr>
              <a:t>een andere behandelingstechniek aantonen ? </a:t>
            </a:r>
          </a:p>
          <a:p>
            <a:endParaRPr lang="nl-BE" sz="2000" dirty="0" smtClean="0">
              <a:solidFill>
                <a:schemeClr val="tx2"/>
              </a:solidFill>
            </a:endParaRPr>
          </a:p>
          <a:p>
            <a:r>
              <a:rPr lang="nl-BE" sz="2000" dirty="0" smtClean="0">
                <a:solidFill>
                  <a:schemeClr val="tx2"/>
                </a:solidFill>
              </a:rPr>
              <a:t>Medische </a:t>
            </a:r>
            <a:r>
              <a:rPr lang="nl-BE" sz="2000" dirty="0">
                <a:solidFill>
                  <a:schemeClr val="tx2"/>
                </a:solidFill>
              </a:rPr>
              <a:t>literatuur </a:t>
            </a:r>
            <a:endParaRPr lang="nl-BE" sz="2000" dirty="0" smtClean="0">
              <a:solidFill>
                <a:schemeClr val="tx2"/>
              </a:solidFill>
            </a:endParaRPr>
          </a:p>
          <a:p>
            <a:endParaRPr lang="nl-BE" sz="2000" dirty="0">
              <a:solidFill>
                <a:schemeClr val="tx2"/>
              </a:solidFill>
            </a:endParaRPr>
          </a:p>
          <a:p>
            <a:r>
              <a:rPr lang="nl-BE" sz="2000" dirty="0" smtClean="0">
                <a:solidFill>
                  <a:schemeClr val="tx2"/>
                </a:solidFill>
              </a:rPr>
              <a:t>De </a:t>
            </a:r>
            <a:r>
              <a:rPr lang="nl-BE" sz="2000" dirty="0">
                <a:solidFill>
                  <a:schemeClr val="tx2"/>
                </a:solidFill>
              </a:rPr>
              <a:t>niet-gepubliceerde opinie van een vakspecialist </a:t>
            </a:r>
          </a:p>
          <a:p>
            <a:endParaRPr lang="nl-BE" sz="2000" dirty="0" smtClean="0">
              <a:solidFill>
                <a:schemeClr val="tx2"/>
              </a:solidFill>
            </a:endParaRPr>
          </a:p>
          <a:p>
            <a:r>
              <a:rPr lang="nl-BE" sz="2000" dirty="0" smtClean="0">
                <a:solidFill>
                  <a:schemeClr val="tx2"/>
                </a:solidFill>
              </a:rPr>
              <a:t>De </a:t>
            </a:r>
            <a:r>
              <a:rPr lang="nl-BE" sz="2000" dirty="0">
                <a:solidFill>
                  <a:schemeClr val="tx2"/>
                </a:solidFill>
              </a:rPr>
              <a:t>opinie van de deskundige</a:t>
            </a:r>
          </a:p>
          <a:p>
            <a:pPr marL="0" indent="0">
              <a:buNone/>
            </a:pPr>
            <a:endParaRPr lang="nl-BE" sz="2000" dirty="0"/>
          </a:p>
          <a:p>
            <a:pPr marL="0" indent="0">
              <a:buNone/>
            </a:pPr>
            <a:endParaRPr lang="nl-BE" sz="2000" dirty="0"/>
          </a:p>
        </p:txBody>
      </p:sp>
    </p:spTree>
    <p:extLst>
      <p:ext uri="{BB962C8B-B14F-4D97-AF65-F5344CB8AC3E}">
        <p14:creationId xmlns:p14="http://schemas.microsoft.com/office/powerpoint/2010/main" xmlns="" val="14438796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5712853" y="767276"/>
            <a:ext cx="411474" cy="40011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15" name="TextBox 14"/>
          <p:cNvSpPr txBox="1"/>
          <p:nvPr/>
        </p:nvSpPr>
        <p:spPr>
          <a:xfrm>
            <a:off x="800153" y="304368"/>
            <a:ext cx="7818011" cy="340753"/>
          </a:xfrm>
          <a:prstGeom prst="rect">
            <a:avLst/>
          </a:prstGeom>
          <a:noFill/>
        </p:spPr>
        <p:txBody>
          <a:bodyPr wrap="square" lIns="65298" tIns="32649" rIns="65298" bIns="32649" rtlCol="0">
            <a:spAutoFit/>
          </a:bodyPr>
          <a:lstStyle/>
          <a:p>
            <a:pPr algn="ctr" defTabSz="914180"/>
            <a:r>
              <a:rPr lang="nl-BE" b="1" dirty="0">
                <a:solidFill>
                  <a:srgbClr val="057384"/>
                </a:solidFill>
              </a:rPr>
              <a:t>ALGORITME ABNORMALE SCHADE </a:t>
            </a:r>
          </a:p>
        </p:txBody>
      </p:sp>
      <p:sp>
        <p:nvSpPr>
          <p:cNvPr id="2" name="TextBox 1"/>
          <p:cNvSpPr txBox="1"/>
          <p:nvPr/>
        </p:nvSpPr>
        <p:spPr>
          <a:xfrm>
            <a:off x="1619672" y="974123"/>
            <a:ext cx="3672930" cy="553998"/>
          </a:xfrm>
          <a:prstGeom prst="rect">
            <a:avLst/>
          </a:prstGeom>
          <a:noFill/>
          <a:ln w="28575">
            <a:solidFill>
              <a:schemeClr val="accent1"/>
            </a:solidFill>
          </a:ln>
        </p:spPr>
        <p:txBody>
          <a:bodyPr wrap="square" rtlCol="0" anchor="b">
            <a:spAutoFit/>
          </a:bodyPr>
          <a:lstStyle/>
          <a:p>
            <a:pPr algn="ctr" defTabSz="914180"/>
            <a:r>
              <a:rPr lang="nl-BE" sz="1000" dirty="0">
                <a:solidFill>
                  <a:prstClr val="black"/>
                </a:solidFill>
              </a:rPr>
              <a:t>Is de schade in verband met een zorgverstrekking ? (causaal verband) </a:t>
            </a:r>
          </a:p>
          <a:p>
            <a:pPr algn="ctr"/>
            <a:endParaRPr lang="nl-BE" sz="1000" dirty="0">
              <a:solidFill>
                <a:prstClr val="black"/>
              </a:solidFill>
              <a:latin typeface="Calibri"/>
            </a:endParaRPr>
          </a:p>
        </p:txBody>
      </p:sp>
      <p:cxnSp>
        <p:nvCxnSpPr>
          <p:cNvPr id="16" name="Straight Arrow Connector 15"/>
          <p:cNvCxnSpPr/>
          <p:nvPr/>
        </p:nvCxnSpPr>
        <p:spPr>
          <a:xfrm>
            <a:off x="5503884" y="1386357"/>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942309" y="1337496"/>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smtClean="0">
                <a:solidFill>
                  <a:prstClr val="black"/>
                </a:solidFill>
                <a:latin typeface="Calibri"/>
              </a:rPr>
              <a:t>Geen MOZA </a:t>
            </a:r>
            <a:endParaRPr lang="nl-BE" sz="900" b="1" dirty="0">
              <a:solidFill>
                <a:prstClr val="black"/>
              </a:solidFill>
              <a:latin typeface="Calibri"/>
            </a:endParaRPr>
          </a:p>
        </p:txBody>
      </p:sp>
      <p:cxnSp>
        <p:nvCxnSpPr>
          <p:cNvPr id="36" name="Straight Arrow Connector 35"/>
          <p:cNvCxnSpPr/>
          <p:nvPr/>
        </p:nvCxnSpPr>
        <p:spPr>
          <a:xfrm>
            <a:off x="3508406" y="1522358"/>
            <a:ext cx="0" cy="234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027665" y="149287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4" name="TextBox 3"/>
          <p:cNvSpPr txBox="1"/>
          <p:nvPr/>
        </p:nvSpPr>
        <p:spPr>
          <a:xfrm>
            <a:off x="1619672" y="2426344"/>
            <a:ext cx="3682683" cy="369332"/>
          </a:xfrm>
          <a:prstGeom prst="rect">
            <a:avLst/>
          </a:prstGeom>
          <a:noFill/>
          <a:ln w="28575">
            <a:solidFill>
              <a:schemeClr val="tx2">
                <a:lumMod val="75000"/>
              </a:schemeClr>
            </a:solidFill>
          </a:ln>
        </p:spPr>
        <p:txBody>
          <a:bodyPr wrap="square" rtlCol="0">
            <a:spAutoFit/>
          </a:bodyPr>
          <a:lstStyle/>
          <a:p>
            <a:pPr algn="ctr" defTabSz="914180"/>
            <a:r>
              <a:rPr lang="nl-BE" sz="900" dirty="0">
                <a:solidFill>
                  <a:prstClr val="black"/>
                </a:solidFill>
              </a:rPr>
              <a:t>Vloeit de schade voort uit de toestand van de patiënt ? </a:t>
            </a:r>
          </a:p>
          <a:p>
            <a:pPr algn="ctr" defTabSz="914180"/>
            <a:r>
              <a:rPr lang="nl-BE" sz="900" dirty="0">
                <a:solidFill>
                  <a:prstClr val="black"/>
                </a:solidFill>
              </a:rPr>
              <a:t>(oorspronkelijke toestand/ ziekte</a:t>
            </a:r>
            <a:r>
              <a:rPr lang="nl-BE" sz="900" dirty="0" smtClean="0">
                <a:solidFill>
                  <a:prstClr val="black"/>
                </a:solidFill>
              </a:rPr>
              <a:t>)</a:t>
            </a:r>
            <a:endParaRPr lang="nl-BE" sz="900" dirty="0">
              <a:solidFill>
                <a:prstClr val="black"/>
              </a:solidFill>
              <a:latin typeface="Calibri"/>
            </a:endParaRPr>
          </a:p>
        </p:txBody>
      </p:sp>
      <p:cxnSp>
        <p:nvCxnSpPr>
          <p:cNvPr id="18" name="Straight Arrow Connector 17"/>
          <p:cNvCxnSpPr/>
          <p:nvPr/>
        </p:nvCxnSpPr>
        <p:spPr>
          <a:xfrm>
            <a:off x="5527432" y="2711458"/>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001185" y="2544400"/>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a:t>
            </a:r>
            <a:r>
              <a:rPr lang="nl-BE" sz="900" b="1" dirty="0" smtClean="0">
                <a:solidFill>
                  <a:prstClr val="black"/>
                </a:solidFill>
              </a:rPr>
              <a:t>MOZA</a:t>
            </a:r>
            <a:endParaRPr lang="nl-BE" sz="900" b="1" dirty="0">
              <a:solidFill>
                <a:prstClr val="black"/>
              </a:solidFill>
              <a:latin typeface="Calibri"/>
            </a:endParaRPr>
          </a:p>
        </p:txBody>
      </p:sp>
      <p:cxnSp>
        <p:nvCxnSpPr>
          <p:cNvPr id="41" name="Straight Arrow Connector 40"/>
          <p:cNvCxnSpPr/>
          <p:nvPr/>
        </p:nvCxnSpPr>
        <p:spPr>
          <a:xfrm>
            <a:off x="3550489" y="2852936"/>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946124" y="2331455"/>
            <a:ext cx="422170"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5" name="TextBox 54"/>
          <p:cNvSpPr txBox="1"/>
          <p:nvPr/>
        </p:nvSpPr>
        <p:spPr>
          <a:xfrm>
            <a:off x="3051214" y="279773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 name="TextBox 4"/>
          <p:cNvSpPr txBox="1"/>
          <p:nvPr/>
        </p:nvSpPr>
        <p:spPr>
          <a:xfrm>
            <a:off x="1619672" y="3164594"/>
            <a:ext cx="3672929" cy="234615"/>
          </a:xfrm>
          <a:prstGeom prst="rect">
            <a:avLst/>
          </a:prstGeom>
          <a:noFill/>
          <a:ln w="28575">
            <a:solidFill>
              <a:schemeClr val="tx2">
                <a:lumMod val="75000"/>
              </a:schemeClr>
            </a:solidFill>
          </a:ln>
        </p:spPr>
        <p:txBody>
          <a:bodyPr wrap="square" rtlCol="0">
            <a:spAutoFit/>
          </a:bodyPr>
          <a:lstStyle/>
          <a:p>
            <a:pPr algn="ctr"/>
            <a:r>
              <a:rPr lang="nl-BE" sz="900" dirty="0">
                <a:solidFill>
                  <a:prstClr val="black"/>
                </a:solidFill>
              </a:rPr>
              <a:t>Is de schade een gevolg van een therapeutisch falen </a:t>
            </a:r>
            <a:r>
              <a:rPr lang="nl-BE" sz="900" dirty="0" smtClean="0">
                <a:solidFill>
                  <a:prstClr val="black"/>
                </a:solidFill>
              </a:rPr>
              <a:t>?</a:t>
            </a:r>
            <a:endParaRPr lang="nl-BE" sz="900" dirty="0">
              <a:solidFill>
                <a:prstClr val="black"/>
              </a:solidFill>
              <a:latin typeface="Calibri"/>
            </a:endParaRPr>
          </a:p>
        </p:txBody>
      </p:sp>
      <p:cxnSp>
        <p:nvCxnSpPr>
          <p:cNvPr id="19" name="Straight Arrow Connector 18"/>
          <p:cNvCxnSpPr/>
          <p:nvPr/>
        </p:nvCxnSpPr>
        <p:spPr>
          <a:xfrm>
            <a:off x="5474999" y="3269332"/>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934260" y="3153350"/>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a:t>
            </a:r>
            <a:r>
              <a:rPr lang="nl-BE" sz="900" b="1" dirty="0" smtClean="0">
                <a:solidFill>
                  <a:prstClr val="black"/>
                </a:solidFill>
              </a:rPr>
              <a:t>MOZA</a:t>
            </a:r>
            <a:endParaRPr lang="nl-BE" sz="900" b="1" dirty="0">
              <a:solidFill>
                <a:prstClr val="black"/>
              </a:solidFill>
              <a:latin typeface="Calibri"/>
            </a:endParaRPr>
          </a:p>
        </p:txBody>
      </p:sp>
      <p:cxnSp>
        <p:nvCxnSpPr>
          <p:cNvPr id="42" name="Straight Arrow Connector 41"/>
          <p:cNvCxnSpPr/>
          <p:nvPr/>
        </p:nvCxnSpPr>
        <p:spPr>
          <a:xfrm>
            <a:off x="3486148" y="3436275"/>
            <a:ext cx="0" cy="35014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927851" y="2986538"/>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7" name="TextBox 56"/>
          <p:cNvSpPr txBox="1"/>
          <p:nvPr/>
        </p:nvSpPr>
        <p:spPr>
          <a:xfrm>
            <a:off x="3075185" y="3289481"/>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3" name="TextBox 2"/>
          <p:cNvSpPr txBox="1"/>
          <p:nvPr/>
        </p:nvSpPr>
        <p:spPr>
          <a:xfrm>
            <a:off x="1619672" y="1757075"/>
            <a:ext cx="3672929" cy="408142"/>
          </a:xfrm>
          <a:prstGeom prst="rect">
            <a:avLst/>
          </a:prstGeom>
          <a:noFill/>
          <a:ln w="28575">
            <a:solidFill>
              <a:schemeClr val="accent1"/>
            </a:solidFill>
          </a:ln>
        </p:spPr>
        <p:txBody>
          <a:bodyPr wrap="square" rtlCol="0">
            <a:spAutoFit/>
          </a:bodyPr>
          <a:lstStyle/>
          <a:p>
            <a:pPr algn="ctr" defTabSz="914180"/>
            <a:r>
              <a:rPr lang="nl-BE" sz="1000" dirty="0">
                <a:solidFill>
                  <a:prstClr val="black"/>
                </a:solidFill>
              </a:rPr>
              <a:t>Is de schade een gevolg van een verkeerde diagnose zonder fout  ?  </a:t>
            </a:r>
          </a:p>
        </p:txBody>
      </p:sp>
      <p:cxnSp>
        <p:nvCxnSpPr>
          <p:cNvPr id="17" name="Straight Arrow Connector 16"/>
          <p:cNvCxnSpPr/>
          <p:nvPr/>
        </p:nvCxnSpPr>
        <p:spPr>
          <a:xfrm>
            <a:off x="5486805" y="1943250"/>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942309" y="1835893"/>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MOZA </a:t>
            </a:r>
          </a:p>
        </p:txBody>
      </p:sp>
      <p:cxnSp>
        <p:nvCxnSpPr>
          <p:cNvPr id="40" name="Straight Arrow Connector 39"/>
          <p:cNvCxnSpPr/>
          <p:nvPr/>
        </p:nvCxnSpPr>
        <p:spPr>
          <a:xfrm>
            <a:off x="3508406" y="2165217"/>
            <a:ext cx="0" cy="234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027665" y="2043562"/>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9" name="TextBox 58"/>
          <p:cNvSpPr txBox="1"/>
          <p:nvPr/>
        </p:nvSpPr>
        <p:spPr>
          <a:xfrm>
            <a:off x="5922575" y="164736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9" name="Rectangle 8"/>
          <p:cNvSpPr/>
          <p:nvPr/>
        </p:nvSpPr>
        <p:spPr>
          <a:xfrm>
            <a:off x="1623839" y="3689230"/>
            <a:ext cx="3791211" cy="819889"/>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latin typeface="Calibri"/>
            </a:endParaRPr>
          </a:p>
        </p:txBody>
      </p:sp>
      <p:sp>
        <p:nvSpPr>
          <p:cNvPr id="10" name="TextBox 9"/>
          <p:cNvSpPr txBox="1"/>
          <p:nvPr/>
        </p:nvSpPr>
        <p:spPr>
          <a:xfrm>
            <a:off x="3233151" y="3818694"/>
            <a:ext cx="615231" cy="351923"/>
          </a:xfrm>
          <a:prstGeom prst="rect">
            <a:avLst/>
          </a:prstGeom>
          <a:noFill/>
        </p:spPr>
        <p:txBody>
          <a:bodyPr wrap="square" rtlCol="0">
            <a:spAutoFit/>
          </a:bodyPr>
          <a:lstStyle/>
          <a:p>
            <a:r>
              <a:rPr lang="nl-BE" b="1" dirty="0" smtClean="0">
                <a:solidFill>
                  <a:prstClr val="black"/>
                </a:solidFill>
                <a:latin typeface="Calibri"/>
              </a:rPr>
              <a:t>OF</a:t>
            </a:r>
            <a:endParaRPr lang="nl-BE" b="1" dirty="0">
              <a:solidFill>
                <a:prstClr val="black"/>
              </a:solidFill>
              <a:latin typeface="Calibri"/>
            </a:endParaRPr>
          </a:p>
        </p:txBody>
      </p:sp>
      <p:grpSp>
        <p:nvGrpSpPr>
          <p:cNvPr id="8" name="Group 7"/>
          <p:cNvGrpSpPr/>
          <p:nvPr/>
        </p:nvGrpSpPr>
        <p:grpSpPr>
          <a:xfrm>
            <a:off x="1631475" y="3726343"/>
            <a:ext cx="3738088" cy="615865"/>
            <a:chOff x="1186534" y="6557055"/>
            <a:chExt cx="4323840" cy="1206483"/>
          </a:xfrm>
        </p:grpSpPr>
        <p:sp>
          <p:nvSpPr>
            <p:cNvPr id="6" name="TextBox 5"/>
            <p:cNvSpPr txBox="1"/>
            <p:nvPr/>
          </p:nvSpPr>
          <p:spPr>
            <a:xfrm>
              <a:off x="1186534" y="6557055"/>
              <a:ext cx="1800201" cy="1206483"/>
            </a:xfrm>
            <a:prstGeom prst="rect">
              <a:avLst/>
            </a:prstGeom>
            <a:noFill/>
            <a:ln w="19050">
              <a:noFill/>
            </a:ln>
          </p:spPr>
          <p:txBody>
            <a:bodyPr wrap="square" rtlCol="0">
              <a:spAutoFit/>
            </a:bodyPr>
            <a:lstStyle/>
            <a:p>
              <a:pPr defTabSz="914180"/>
              <a:r>
                <a:rPr lang="nl-BE" sz="900" dirty="0">
                  <a:solidFill>
                    <a:prstClr val="black"/>
                  </a:solidFill>
                </a:rPr>
                <a:t>Had de schade zich niet moeten voordoen rekening houdend met de huidige stand van de wetenschap </a:t>
              </a:r>
              <a:r>
                <a:rPr lang="nl-BE" sz="900" dirty="0" smtClean="0">
                  <a:solidFill>
                    <a:prstClr val="black"/>
                  </a:solidFill>
                </a:rPr>
                <a:t>?</a:t>
              </a:r>
              <a:endParaRPr lang="nl-BE" sz="900" dirty="0">
                <a:solidFill>
                  <a:prstClr val="black"/>
                </a:solidFill>
              </a:endParaRPr>
            </a:p>
          </p:txBody>
        </p:sp>
        <p:sp>
          <p:nvSpPr>
            <p:cNvPr id="7" name="TextBox 6"/>
            <p:cNvSpPr txBox="1"/>
            <p:nvPr/>
          </p:nvSpPr>
          <p:spPr>
            <a:xfrm>
              <a:off x="3592351" y="6557063"/>
              <a:ext cx="1918023" cy="1160651"/>
            </a:xfrm>
            <a:prstGeom prst="rect">
              <a:avLst/>
            </a:prstGeom>
            <a:noFill/>
            <a:ln w="19050">
              <a:noFill/>
            </a:ln>
          </p:spPr>
          <p:txBody>
            <a:bodyPr wrap="square" rtlCol="0">
              <a:spAutoFit/>
            </a:bodyPr>
            <a:lstStyle/>
            <a:p>
              <a:pPr defTabSz="914180"/>
              <a:r>
                <a:rPr lang="nl-BE" sz="800" dirty="0">
                  <a:solidFill>
                    <a:prstClr val="black"/>
                  </a:solidFill>
                </a:rPr>
                <a:t>Had de schade zich niet moeten </a:t>
              </a:r>
              <a:r>
                <a:rPr lang="nl-BE" sz="850" dirty="0">
                  <a:solidFill>
                    <a:prstClr val="black"/>
                  </a:solidFill>
                </a:rPr>
                <a:t>voordoen</a:t>
              </a:r>
              <a:r>
                <a:rPr lang="nl-BE" sz="800" dirty="0">
                  <a:solidFill>
                    <a:prstClr val="black"/>
                  </a:solidFill>
                </a:rPr>
                <a:t> rekening houdend met de toestand van de patiënt en zijn objectief voorspelbare evolutie ?</a:t>
              </a:r>
            </a:p>
          </p:txBody>
        </p:sp>
      </p:grpSp>
      <p:sp>
        <p:nvSpPr>
          <p:cNvPr id="11" name="TextBox 10"/>
          <p:cNvSpPr txBox="1"/>
          <p:nvPr/>
        </p:nvSpPr>
        <p:spPr>
          <a:xfrm>
            <a:off x="2990212" y="4853033"/>
            <a:ext cx="1120555" cy="351923"/>
          </a:xfrm>
          <a:prstGeom prst="rect">
            <a:avLst/>
          </a:prstGeom>
          <a:noFill/>
          <a:ln w="28575">
            <a:solidFill>
              <a:schemeClr val="tx2">
                <a:lumMod val="75000"/>
              </a:schemeClr>
            </a:solidFill>
          </a:ln>
        </p:spPr>
        <p:txBody>
          <a:bodyPr wrap="square" rtlCol="0">
            <a:spAutoFit/>
          </a:bodyPr>
          <a:lstStyle/>
          <a:p>
            <a:pPr algn="ctr"/>
            <a:r>
              <a:rPr lang="nl-BE" dirty="0">
                <a:solidFill>
                  <a:prstClr val="black"/>
                </a:solidFill>
                <a:latin typeface="Calibri"/>
              </a:rPr>
              <a:t>MOZA </a:t>
            </a:r>
          </a:p>
        </p:txBody>
      </p:sp>
      <p:sp>
        <p:nvSpPr>
          <p:cNvPr id="12" name="TextBox 11"/>
          <p:cNvSpPr txBox="1"/>
          <p:nvPr/>
        </p:nvSpPr>
        <p:spPr>
          <a:xfrm>
            <a:off x="2670968" y="5414744"/>
            <a:ext cx="1836465" cy="234615"/>
          </a:xfrm>
          <a:prstGeom prst="rect">
            <a:avLst/>
          </a:prstGeom>
          <a:noFill/>
          <a:ln w="28575">
            <a:solidFill>
              <a:schemeClr val="tx2">
                <a:lumMod val="75000"/>
              </a:schemeClr>
            </a:solidFill>
          </a:ln>
        </p:spPr>
        <p:txBody>
          <a:bodyPr wrap="square" rtlCol="0">
            <a:spAutoFit/>
          </a:bodyPr>
          <a:lstStyle/>
          <a:p>
            <a:pPr algn="ctr"/>
            <a:r>
              <a:rPr lang="nl-BE" sz="1000" dirty="0">
                <a:solidFill>
                  <a:prstClr val="black"/>
                </a:solidFill>
              </a:rPr>
              <a:t>Is de ernstgraad </a:t>
            </a:r>
            <a:r>
              <a:rPr lang="nl-BE" sz="1000" dirty="0" smtClean="0">
                <a:solidFill>
                  <a:prstClr val="black"/>
                </a:solidFill>
              </a:rPr>
              <a:t>bereikt</a:t>
            </a:r>
            <a:r>
              <a:rPr lang="nl-BE" sz="1000" dirty="0" smtClean="0">
                <a:solidFill>
                  <a:prstClr val="black"/>
                </a:solidFill>
                <a:latin typeface="Calibri"/>
              </a:rPr>
              <a:t> </a:t>
            </a:r>
            <a:r>
              <a:rPr lang="nl-BE" sz="1000" dirty="0">
                <a:solidFill>
                  <a:prstClr val="black"/>
                </a:solidFill>
                <a:latin typeface="Calibri"/>
              </a:rPr>
              <a:t>?   </a:t>
            </a:r>
          </a:p>
        </p:txBody>
      </p:sp>
      <p:cxnSp>
        <p:nvCxnSpPr>
          <p:cNvPr id="20" name="Straight Arrow Connector 19"/>
          <p:cNvCxnSpPr/>
          <p:nvPr/>
        </p:nvCxnSpPr>
        <p:spPr>
          <a:xfrm>
            <a:off x="5514711" y="4135772"/>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916052" y="4034643"/>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MOZA</a:t>
            </a:r>
          </a:p>
        </p:txBody>
      </p:sp>
      <p:cxnSp>
        <p:nvCxnSpPr>
          <p:cNvPr id="29" name="Straight Arrow Connector 28"/>
          <p:cNvCxnSpPr/>
          <p:nvPr/>
        </p:nvCxnSpPr>
        <p:spPr>
          <a:xfrm>
            <a:off x="2774918" y="4464811"/>
            <a:ext cx="699607" cy="35643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3729068" y="4469249"/>
            <a:ext cx="574020" cy="35643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3540767" y="5180287"/>
            <a:ext cx="0" cy="234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109282" y="5950575"/>
            <a:ext cx="1376866" cy="234615"/>
          </a:xfrm>
          <a:prstGeom prst="rect">
            <a:avLst/>
          </a:prstGeom>
          <a:noFill/>
          <a:ln w="28575">
            <a:solidFill>
              <a:schemeClr val="accent1"/>
            </a:solidFill>
          </a:ln>
        </p:spPr>
        <p:txBody>
          <a:bodyPr wrap="square" rtlCol="0">
            <a:spAutoFit/>
          </a:bodyPr>
          <a:lstStyle/>
          <a:p>
            <a:pPr algn="ctr"/>
            <a:r>
              <a:rPr lang="nl-BE" sz="1000" dirty="0" smtClean="0">
                <a:solidFill>
                  <a:prstClr val="black"/>
                </a:solidFill>
                <a:latin typeface="Calibri"/>
              </a:rPr>
              <a:t>Vergoeding </a:t>
            </a:r>
            <a:endParaRPr lang="nl-BE" sz="1000" dirty="0">
              <a:solidFill>
                <a:prstClr val="black"/>
              </a:solidFill>
              <a:latin typeface="Calibri"/>
            </a:endParaRPr>
          </a:p>
        </p:txBody>
      </p:sp>
      <p:sp>
        <p:nvSpPr>
          <p:cNvPr id="14" name="TextBox 13"/>
          <p:cNvSpPr txBox="1"/>
          <p:nvPr/>
        </p:nvSpPr>
        <p:spPr>
          <a:xfrm>
            <a:off x="3826027" y="5962954"/>
            <a:ext cx="1896913" cy="234615"/>
          </a:xfrm>
          <a:prstGeom prst="rect">
            <a:avLst/>
          </a:prstGeom>
          <a:noFill/>
          <a:ln w="28575">
            <a:solidFill>
              <a:schemeClr val="accent1"/>
            </a:solidFill>
          </a:ln>
        </p:spPr>
        <p:txBody>
          <a:bodyPr wrap="square" rtlCol="0">
            <a:spAutoFit/>
          </a:bodyPr>
          <a:lstStyle/>
          <a:p>
            <a:pPr algn="ctr"/>
            <a:r>
              <a:rPr lang="nl-BE" sz="1000" dirty="0" smtClean="0">
                <a:solidFill>
                  <a:prstClr val="black"/>
                </a:solidFill>
                <a:latin typeface="Calibri"/>
              </a:rPr>
              <a:t>Geen vergoeding </a:t>
            </a:r>
            <a:endParaRPr lang="nl-BE" sz="1000" dirty="0">
              <a:solidFill>
                <a:prstClr val="black"/>
              </a:solidFill>
              <a:latin typeface="Calibri"/>
            </a:endParaRPr>
          </a:p>
        </p:txBody>
      </p:sp>
      <p:cxnSp>
        <p:nvCxnSpPr>
          <p:cNvPr id="45" name="Straight Arrow Connector 44"/>
          <p:cNvCxnSpPr/>
          <p:nvPr/>
        </p:nvCxnSpPr>
        <p:spPr>
          <a:xfrm flipH="1">
            <a:off x="2990212" y="5694693"/>
            <a:ext cx="518194" cy="20080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725436" y="5675701"/>
            <a:ext cx="669221" cy="282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453418" y="569469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8" name="TextBox 57"/>
          <p:cNvSpPr txBox="1"/>
          <p:nvPr/>
        </p:nvSpPr>
        <p:spPr>
          <a:xfrm>
            <a:off x="4423884" y="5675701"/>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49" name="TextBox 48"/>
          <p:cNvSpPr txBox="1"/>
          <p:nvPr/>
        </p:nvSpPr>
        <p:spPr>
          <a:xfrm>
            <a:off x="4288115" y="4471783"/>
            <a:ext cx="645053"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60" name="TextBox 59"/>
          <p:cNvSpPr txBox="1"/>
          <p:nvPr/>
        </p:nvSpPr>
        <p:spPr>
          <a:xfrm>
            <a:off x="2086524" y="4469309"/>
            <a:ext cx="645053"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61" name="TextBox 60"/>
          <p:cNvSpPr txBox="1"/>
          <p:nvPr/>
        </p:nvSpPr>
        <p:spPr>
          <a:xfrm>
            <a:off x="5742310" y="3739851"/>
            <a:ext cx="789861" cy="381250"/>
          </a:xfrm>
          <a:prstGeom prst="rect">
            <a:avLst/>
          </a:prstGeom>
          <a:noFill/>
        </p:spPr>
        <p:txBody>
          <a:bodyPr wrap="square" rtlCol="0">
            <a:spAutoFit/>
          </a:bodyPr>
          <a:lstStyle/>
          <a:p>
            <a:pPr algn="ctr"/>
            <a:r>
              <a:rPr lang="nl-BE" sz="2000" b="1" dirty="0">
                <a:solidFill>
                  <a:prstClr val="black"/>
                </a:solidFill>
                <a:latin typeface="Calibri"/>
              </a:rPr>
              <a:t>- &amp; -</a:t>
            </a:r>
          </a:p>
        </p:txBody>
      </p:sp>
      <p:sp>
        <p:nvSpPr>
          <p:cNvPr id="63" name="Left Brace 62"/>
          <p:cNvSpPr/>
          <p:nvPr/>
        </p:nvSpPr>
        <p:spPr>
          <a:xfrm>
            <a:off x="1248725" y="767276"/>
            <a:ext cx="72008" cy="27607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64" name="Left Brace 63"/>
          <p:cNvSpPr/>
          <p:nvPr/>
        </p:nvSpPr>
        <p:spPr>
          <a:xfrm>
            <a:off x="1275014" y="3660257"/>
            <a:ext cx="45719" cy="10755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65" name="TextBox 64"/>
          <p:cNvSpPr txBox="1"/>
          <p:nvPr/>
        </p:nvSpPr>
        <p:spPr>
          <a:xfrm>
            <a:off x="30128" y="2016859"/>
            <a:ext cx="1180646" cy="230832"/>
          </a:xfrm>
          <a:prstGeom prst="rect">
            <a:avLst/>
          </a:prstGeom>
          <a:noFill/>
        </p:spPr>
        <p:txBody>
          <a:bodyPr wrap="square" rtlCol="0">
            <a:spAutoFit/>
          </a:bodyPr>
          <a:lstStyle/>
          <a:p>
            <a:r>
              <a:rPr lang="nl-BE" sz="900" dirty="0" smtClean="0"/>
              <a:t>Zorgverstrekking </a:t>
            </a:r>
            <a:endParaRPr lang="nl-BE" sz="900" dirty="0"/>
          </a:p>
        </p:txBody>
      </p:sp>
      <p:sp>
        <p:nvSpPr>
          <p:cNvPr id="66" name="TextBox 65"/>
          <p:cNvSpPr txBox="1"/>
          <p:nvPr/>
        </p:nvSpPr>
        <p:spPr>
          <a:xfrm>
            <a:off x="29752" y="4011324"/>
            <a:ext cx="1150361" cy="415498"/>
          </a:xfrm>
          <a:prstGeom prst="rect">
            <a:avLst/>
          </a:prstGeom>
          <a:noFill/>
        </p:spPr>
        <p:txBody>
          <a:bodyPr wrap="square" rtlCol="0">
            <a:spAutoFit/>
          </a:bodyPr>
          <a:lstStyle/>
          <a:p>
            <a:r>
              <a:rPr lang="nl-BE" sz="900" dirty="0" smtClean="0"/>
              <a:t>Abnormale</a:t>
            </a:r>
            <a:r>
              <a:rPr lang="nl-BE" sz="1200" dirty="0" smtClean="0"/>
              <a:t> </a:t>
            </a:r>
          </a:p>
          <a:p>
            <a:r>
              <a:rPr lang="nl-BE" sz="900" dirty="0" smtClean="0"/>
              <a:t>schade</a:t>
            </a:r>
            <a:endParaRPr lang="nl-BE" sz="900" dirty="0"/>
          </a:p>
        </p:txBody>
      </p:sp>
    </p:spTree>
    <p:extLst>
      <p:ext uri="{BB962C8B-B14F-4D97-AF65-F5344CB8AC3E}">
        <p14:creationId xmlns:p14="http://schemas.microsoft.com/office/powerpoint/2010/main" xmlns="" val="26294446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BE" sz="3600" b="1" dirty="0"/>
              <a:t>D</a:t>
            </a:r>
            <a:r>
              <a:rPr lang="fr-BE" sz="3600" b="1" dirty="0" smtClean="0"/>
              <a:t>e </a:t>
            </a:r>
            <a:r>
              <a:rPr lang="fr-BE" sz="3600" b="1" dirty="0"/>
              <a:t>schade </a:t>
            </a:r>
            <a:r>
              <a:rPr lang="fr-BE" sz="3600" b="1" dirty="0" err="1"/>
              <a:t>is</a:t>
            </a:r>
            <a:r>
              <a:rPr lang="fr-BE" sz="3600" b="1" dirty="0"/>
              <a:t> </a:t>
            </a:r>
            <a:r>
              <a:rPr lang="fr-BE" sz="3600" b="1" dirty="0" err="1" smtClean="0"/>
              <a:t>onvoorzienbaar</a:t>
            </a:r>
            <a:r>
              <a:rPr lang="fr-BE" sz="3600" b="1" dirty="0" smtClean="0"/>
              <a:t> </a:t>
            </a:r>
            <a:endParaRPr lang="nl-BE" sz="3600" dirty="0"/>
          </a:p>
        </p:txBody>
      </p:sp>
      <p:sp>
        <p:nvSpPr>
          <p:cNvPr id="3" name="Content Placeholder 2"/>
          <p:cNvSpPr>
            <a:spLocks noGrp="1"/>
          </p:cNvSpPr>
          <p:nvPr>
            <p:ph idx="1"/>
          </p:nvPr>
        </p:nvSpPr>
        <p:spPr/>
        <p:txBody>
          <a:bodyPr/>
          <a:lstStyle/>
          <a:p>
            <a:pPr marL="0" indent="0">
              <a:buNone/>
            </a:pPr>
            <a:endParaRPr lang="nl-BE" sz="2800" dirty="0" smtClean="0">
              <a:solidFill>
                <a:schemeClr val="tx2"/>
              </a:solidFill>
            </a:endParaRPr>
          </a:p>
          <a:p>
            <a:pPr marL="0" indent="0">
              <a:buNone/>
            </a:pPr>
            <a:endParaRPr lang="nl-BE" sz="2800" dirty="0">
              <a:solidFill>
                <a:schemeClr val="tx2"/>
              </a:solidFill>
            </a:endParaRPr>
          </a:p>
          <a:p>
            <a:pPr marL="0" indent="0">
              <a:buNone/>
            </a:pPr>
            <a:r>
              <a:rPr lang="nl-BE" sz="3200" dirty="0" smtClean="0">
                <a:solidFill>
                  <a:schemeClr val="tx2"/>
                </a:solidFill>
              </a:rPr>
              <a:t>De </a:t>
            </a:r>
            <a:r>
              <a:rPr lang="nl-BE" sz="3200" dirty="0">
                <a:solidFill>
                  <a:schemeClr val="tx2"/>
                </a:solidFill>
              </a:rPr>
              <a:t>schade zich niet moeten voordoen rekening houdend met de toestand van de patiënt en zijn objectief voorspelbare evolutie ?</a:t>
            </a:r>
          </a:p>
          <a:p>
            <a:endParaRPr lang="nl-BE" dirty="0"/>
          </a:p>
        </p:txBody>
      </p:sp>
    </p:spTree>
    <p:extLst>
      <p:ext uri="{BB962C8B-B14F-4D97-AF65-F5344CB8AC3E}">
        <p14:creationId xmlns:p14="http://schemas.microsoft.com/office/powerpoint/2010/main" xmlns="" val="3244175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600" b="1" dirty="0" err="1" smtClean="0"/>
              <a:t>Indicatoren</a:t>
            </a:r>
            <a:r>
              <a:rPr lang="fr-BE" sz="3600" b="1" dirty="0" smtClean="0"/>
              <a:t> :</a:t>
            </a:r>
            <a:r>
              <a:rPr lang="fr-BE" sz="3600" b="1" dirty="0" err="1" smtClean="0"/>
              <a:t>onvoorzienbaar</a:t>
            </a:r>
            <a:r>
              <a:rPr lang="fr-BE" sz="3600" b="1" dirty="0" smtClean="0"/>
              <a:t> </a:t>
            </a:r>
            <a:endParaRPr lang="nl-BE" sz="3600" dirty="0"/>
          </a:p>
        </p:txBody>
      </p:sp>
      <p:sp>
        <p:nvSpPr>
          <p:cNvPr id="7" name="Content Placeholder 6"/>
          <p:cNvSpPr>
            <a:spLocks noGrp="1"/>
          </p:cNvSpPr>
          <p:nvPr>
            <p:ph idx="1"/>
          </p:nvPr>
        </p:nvSpPr>
        <p:spPr>
          <a:xfrm>
            <a:off x="467544" y="1628800"/>
            <a:ext cx="7620000" cy="4800600"/>
          </a:xfrm>
        </p:spPr>
        <p:txBody>
          <a:bodyPr>
            <a:normAutofit/>
          </a:bodyPr>
          <a:lstStyle/>
          <a:p>
            <a:pPr marL="457200" indent="-457200">
              <a:buClr>
                <a:schemeClr val="bg2">
                  <a:lumMod val="75000"/>
                  <a:lumOff val="25000"/>
                </a:schemeClr>
              </a:buClr>
              <a:buFont typeface="+mj-lt"/>
              <a:buAutoNum type="arabicPeriod"/>
            </a:pPr>
            <a:r>
              <a:rPr lang="nl-BE" sz="2000" dirty="0" smtClean="0">
                <a:solidFill>
                  <a:schemeClr val="bg2">
                    <a:lumMod val="75000"/>
                    <a:lumOff val="25000"/>
                  </a:schemeClr>
                </a:solidFill>
              </a:rPr>
              <a:t>De </a:t>
            </a:r>
            <a:r>
              <a:rPr lang="nl-BE" sz="2000" dirty="0">
                <a:solidFill>
                  <a:schemeClr val="bg2">
                    <a:lumMod val="75000"/>
                    <a:lumOff val="25000"/>
                  </a:schemeClr>
                </a:solidFill>
              </a:rPr>
              <a:t>globale gezondheidstoestand          </a:t>
            </a:r>
          </a:p>
          <a:p>
            <a:pPr marL="662940" lvl="2" indent="0">
              <a:buClr>
                <a:schemeClr val="bg2">
                  <a:lumMod val="75000"/>
                  <a:lumOff val="25000"/>
                </a:schemeClr>
              </a:buClr>
              <a:buNone/>
            </a:pPr>
            <a:r>
              <a:rPr lang="nl-BE" sz="1600" dirty="0" smtClean="0">
                <a:solidFill>
                  <a:schemeClr val="bg2">
                    <a:lumMod val="75000"/>
                    <a:lumOff val="25000"/>
                  </a:schemeClr>
                </a:solidFill>
              </a:rPr>
              <a:t>Meerdere </a:t>
            </a:r>
            <a:r>
              <a:rPr lang="nl-BE" sz="1600" dirty="0">
                <a:solidFill>
                  <a:schemeClr val="bg2">
                    <a:lumMod val="75000"/>
                    <a:lumOff val="25000"/>
                  </a:schemeClr>
                </a:solidFill>
              </a:rPr>
              <a:t>algemene risicofactoren voor complicaties	</a:t>
            </a:r>
            <a:r>
              <a:rPr lang="nl-BE" sz="1600" dirty="0" smtClean="0">
                <a:solidFill>
                  <a:schemeClr val="bg2">
                    <a:lumMod val="75000"/>
                    <a:lumOff val="25000"/>
                  </a:schemeClr>
                </a:solidFill>
              </a:rPr>
              <a:t>↘</a:t>
            </a:r>
          </a:p>
          <a:p>
            <a:pPr marL="399954" lvl="1" indent="0">
              <a:buClr>
                <a:schemeClr val="bg2">
                  <a:lumMod val="75000"/>
                  <a:lumOff val="25000"/>
                </a:schemeClr>
              </a:buClr>
              <a:buNone/>
            </a:pPr>
            <a:r>
              <a:rPr lang="nl-BE" sz="1600" dirty="0">
                <a:solidFill>
                  <a:schemeClr val="bg2">
                    <a:lumMod val="75000"/>
                    <a:lumOff val="25000"/>
                  </a:schemeClr>
                </a:solidFill>
              </a:rPr>
              <a:t>	</a:t>
            </a:r>
            <a:r>
              <a:rPr lang="nl-BE" sz="1600" dirty="0" smtClean="0">
                <a:solidFill>
                  <a:schemeClr val="bg2">
                    <a:lumMod val="75000"/>
                    <a:lumOff val="25000"/>
                  </a:schemeClr>
                </a:solidFill>
              </a:rPr>
              <a:t>	a. De </a:t>
            </a:r>
            <a:r>
              <a:rPr lang="nl-BE" sz="1600" dirty="0">
                <a:solidFill>
                  <a:schemeClr val="bg2">
                    <a:lumMod val="75000"/>
                    <a:lumOff val="25000"/>
                  </a:schemeClr>
                </a:solidFill>
              </a:rPr>
              <a:t>leeftijd, de constitutie, de lichamelijke conditie</a:t>
            </a:r>
            <a:r>
              <a:rPr lang="nl-BE" sz="1600" dirty="0" smtClean="0">
                <a:solidFill>
                  <a:schemeClr val="bg2">
                    <a:lumMod val="75000"/>
                    <a:lumOff val="25000"/>
                  </a:schemeClr>
                </a:solidFill>
              </a:rPr>
              <a:t>…</a:t>
            </a:r>
          </a:p>
          <a:p>
            <a:pPr marL="399954" lvl="1" indent="0">
              <a:buClr>
                <a:schemeClr val="bg2">
                  <a:lumMod val="75000"/>
                  <a:lumOff val="25000"/>
                </a:schemeClr>
              </a:buClr>
              <a:buNone/>
            </a:pPr>
            <a:r>
              <a:rPr lang="nl-BE" sz="1600" dirty="0">
                <a:solidFill>
                  <a:schemeClr val="bg2">
                    <a:lumMod val="75000"/>
                    <a:lumOff val="25000"/>
                  </a:schemeClr>
                </a:solidFill>
              </a:rPr>
              <a:t>	</a:t>
            </a:r>
            <a:r>
              <a:rPr lang="nl-BE" sz="1600" dirty="0" smtClean="0">
                <a:solidFill>
                  <a:schemeClr val="bg2">
                    <a:lumMod val="75000"/>
                    <a:lumOff val="25000"/>
                  </a:schemeClr>
                </a:solidFill>
              </a:rPr>
              <a:t>	b. De </a:t>
            </a:r>
            <a:r>
              <a:rPr lang="nl-BE" sz="1600" dirty="0">
                <a:solidFill>
                  <a:schemeClr val="bg2">
                    <a:lumMod val="75000"/>
                    <a:lumOff val="25000"/>
                  </a:schemeClr>
                </a:solidFill>
              </a:rPr>
              <a:t>chronische </a:t>
            </a:r>
            <a:r>
              <a:rPr lang="nl-BE" sz="1600" dirty="0" smtClean="0">
                <a:solidFill>
                  <a:schemeClr val="bg2">
                    <a:lumMod val="75000"/>
                    <a:lumOff val="25000"/>
                  </a:schemeClr>
                </a:solidFill>
              </a:rPr>
              <a:t>ziekten</a:t>
            </a:r>
          </a:p>
          <a:p>
            <a:pPr marL="399954" lvl="1" indent="0">
              <a:buClr>
                <a:schemeClr val="bg2">
                  <a:lumMod val="75000"/>
                  <a:lumOff val="25000"/>
                </a:schemeClr>
              </a:buClr>
              <a:buNone/>
            </a:pPr>
            <a:r>
              <a:rPr lang="nl-BE" sz="1600" dirty="0">
                <a:solidFill>
                  <a:schemeClr val="bg2">
                    <a:lumMod val="75000"/>
                    <a:lumOff val="25000"/>
                  </a:schemeClr>
                </a:solidFill>
              </a:rPr>
              <a:t>	</a:t>
            </a:r>
            <a:r>
              <a:rPr lang="nl-BE" sz="1600" dirty="0" smtClean="0">
                <a:solidFill>
                  <a:schemeClr val="bg2">
                    <a:lumMod val="75000"/>
                    <a:lumOff val="25000"/>
                  </a:schemeClr>
                </a:solidFill>
              </a:rPr>
              <a:t>	c. Vroegere </a:t>
            </a:r>
            <a:r>
              <a:rPr lang="nl-BE" sz="1600" dirty="0">
                <a:solidFill>
                  <a:schemeClr val="bg2">
                    <a:lumMod val="75000"/>
                    <a:lumOff val="25000"/>
                  </a:schemeClr>
                </a:solidFill>
              </a:rPr>
              <a:t>ziekten, operaties</a:t>
            </a:r>
          </a:p>
          <a:p>
            <a:pPr marL="399954" lvl="1" indent="0">
              <a:buClr>
                <a:schemeClr val="bg2">
                  <a:lumMod val="75000"/>
                  <a:lumOff val="25000"/>
                </a:schemeClr>
              </a:buClr>
              <a:buNone/>
            </a:pPr>
            <a:r>
              <a:rPr lang="nl-BE" sz="1600" dirty="0" smtClean="0">
                <a:solidFill>
                  <a:schemeClr val="bg2">
                    <a:lumMod val="75000"/>
                    <a:lumOff val="25000"/>
                  </a:schemeClr>
                </a:solidFill>
              </a:rPr>
              <a:t>		d. Geneesmiddelengebruik</a:t>
            </a:r>
            <a:endParaRPr lang="nl-BE" sz="1600" dirty="0">
              <a:solidFill>
                <a:schemeClr val="bg2">
                  <a:lumMod val="75000"/>
                  <a:lumOff val="25000"/>
                </a:schemeClr>
              </a:solidFill>
            </a:endParaRPr>
          </a:p>
          <a:p>
            <a:pPr marL="399954" lvl="1" indent="0">
              <a:buClr>
                <a:schemeClr val="bg2">
                  <a:lumMod val="75000"/>
                  <a:lumOff val="25000"/>
                </a:schemeClr>
              </a:buClr>
              <a:buNone/>
            </a:pPr>
            <a:r>
              <a:rPr lang="nl-BE" sz="1600" dirty="0" smtClean="0">
                <a:solidFill>
                  <a:schemeClr val="bg2">
                    <a:lumMod val="75000"/>
                    <a:lumOff val="25000"/>
                  </a:schemeClr>
                </a:solidFill>
              </a:rPr>
              <a:t>		e. Levensgewoonten </a:t>
            </a:r>
          </a:p>
          <a:p>
            <a:pPr marL="742854" lvl="1" indent="-342900">
              <a:buClr>
                <a:schemeClr val="bg2">
                  <a:lumMod val="75000"/>
                  <a:lumOff val="25000"/>
                </a:schemeClr>
              </a:buClr>
              <a:buFont typeface="+mj-lt"/>
              <a:buAutoNum type="arabicPeriod"/>
            </a:pPr>
            <a:endParaRPr lang="nl-BE" sz="1600" dirty="0">
              <a:solidFill>
                <a:schemeClr val="bg2">
                  <a:lumMod val="75000"/>
                  <a:lumOff val="25000"/>
                </a:schemeClr>
              </a:solidFill>
            </a:endParaRPr>
          </a:p>
          <a:p>
            <a:pPr marL="457200" lvl="2" indent="-457200">
              <a:buClr>
                <a:schemeClr val="bg2">
                  <a:lumMod val="75000"/>
                  <a:lumOff val="25000"/>
                </a:schemeClr>
              </a:buClr>
              <a:buFont typeface="+mj-lt"/>
              <a:buAutoNum type="arabicPeriod" startAt="2"/>
            </a:pPr>
            <a:r>
              <a:rPr lang="nl-BE" sz="2000" dirty="0">
                <a:solidFill>
                  <a:schemeClr val="bg2">
                    <a:lumMod val="75000"/>
                    <a:lumOff val="25000"/>
                  </a:schemeClr>
                </a:solidFill>
              </a:rPr>
              <a:t>De reden/oorzaak/doel  van de zorgverstrekking:</a:t>
            </a:r>
          </a:p>
          <a:p>
            <a:pPr marL="457200" indent="-457200">
              <a:buClr>
                <a:schemeClr val="bg2">
                  <a:lumMod val="75000"/>
                  <a:lumOff val="25000"/>
                </a:schemeClr>
              </a:buClr>
              <a:buFont typeface="+mj-lt"/>
              <a:buAutoNum type="arabicPeriod"/>
            </a:pPr>
            <a:endParaRPr lang="nl-BE" sz="2000" dirty="0">
              <a:solidFill>
                <a:schemeClr val="bg2">
                  <a:lumMod val="75000"/>
                  <a:lumOff val="2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4078229678"/>
              </p:ext>
            </p:extLst>
          </p:nvPr>
        </p:nvGraphicFramePr>
        <p:xfrm>
          <a:off x="1043608" y="4509120"/>
          <a:ext cx="6264696" cy="841248"/>
        </p:xfrm>
        <a:graphic>
          <a:graphicData uri="http://schemas.openxmlformats.org/drawingml/2006/table">
            <a:tbl>
              <a:tblPr firstRow="1" firstCol="1" bandRow="1"/>
              <a:tblGrid>
                <a:gridCol w="5184576"/>
                <a:gridCol w="1080120"/>
              </a:tblGrid>
              <a:tr h="53977">
                <a:tc>
                  <a:txBody>
                    <a:bodyPr/>
                    <a:lstStyle/>
                    <a:p>
                      <a:pPr marL="457200">
                        <a:lnSpc>
                          <a:spcPct val="115000"/>
                        </a:lnSpc>
                        <a:spcAft>
                          <a:spcPts val="0"/>
                        </a:spcAft>
                      </a:pPr>
                      <a:r>
                        <a:rPr lang="nl-BE" sz="1200" dirty="0">
                          <a:solidFill>
                            <a:schemeClr val="bg2">
                              <a:lumMod val="75000"/>
                              <a:lumOff val="25000"/>
                            </a:schemeClr>
                          </a:solidFill>
                          <a:effectLst/>
                          <a:latin typeface="Calibri"/>
                          <a:ea typeface="Calibri"/>
                          <a:cs typeface="Times New Roman"/>
                        </a:rPr>
                        <a:t>Er is  geen aandoening  (preventief, vaccineren,…)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a:solidFill>
                            <a:schemeClr val="bg2">
                              <a:lumMod val="75000"/>
                              <a:lumOff val="25000"/>
                            </a:schemeClr>
                          </a:solidFill>
                          <a:effectLst/>
                          <a:latin typeface="Calibri"/>
                          <a:ea typeface="Calibri"/>
                          <a:cs typeface="Calibri"/>
                        </a:rPr>
                        <a:t>↗</a:t>
                      </a:r>
                      <a:endParaRPr lang="nl-BE" sz="1200">
                        <a:solidFill>
                          <a:schemeClr val="bg2">
                            <a:lumMod val="75000"/>
                            <a:lumOff val="2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nSpc>
                          <a:spcPct val="115000"/>
                        </a:lnSpc>
                        <a:spcAft>
                          <a:spcPts val="0"/>
                        </a:spcAft>
                      </a:pPr>
                      <a:r>
                        <a:rPr lang="nl-BE" sz="1200" dirty="0">
                          <a:solidFill>
                            <a:schemeClr val="bg2">
                              <a:lumMod val="75000"/>
                              <a:lumOff val="25000"/>
                            </a:schemeClr>
                          </a:solidFill>
                          <a:effectLst/>
                          <a:latin typeface="Calibri"/>
                          <a:ea typeface="Calibri"/>
                          <a:cs typeface="Times New Roman"/>
                        </a:rPr>
                        <a:t>Er is een aandoening die goedaardig, banaal, zelflimiterend, … is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a:solidFill>
                            <a:schemeClr val="bg2">
                              <a:lumMod val="75000"/>
                              <a:lumOff val="25000"/>
                            </a:schemeClr>
                          </a:solidFill>
                          <a:effectLst/>
                          <a:latin typeface="Calibri"/>
                          <a:ea typeface="Calibri"/>
                          <a:cs typeface="Calibri"/>
                        </a:rPr>
                        <a:t>↗</a:t>
                      </a:r>
                      <a:endParaRPr lang="nl-BE" sz="1200">
                        <a:solidFill>
                          <a:schemeClr val="bg2">
                            <a:lumMod val="75000"/>
                            <a:lumOff val="2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nSpc>
                          <a:spcPct val="115000"/>
                        </a:lnSpc>
                        <a:spcAft>
                          <a:spcPts val="0"/>
                        </a:spcAft>
                      </a:pPr>
                      <a:r>
                        <a:rPr lang="nl-BE" sz="1200" dirty="0">
                          <a:solidFill>
                            <a:schemeClr val="bg2">
                              <a:lumMod val="75000"/>
                              <a:lumOff val="25000"/>
                            </a:schemeClr>
                          </a:solidFill>
                          <a:effectLst/>
                          <a:latin typeface="Calibri"/>
                          <a:ea typeface="Calibri"/>
                          <a:cs typeface="Times New Roman"/>
                        </a:rPr>
                        <a:t>Er is een aandoening die ver staat van de schade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dirty="0">
                          <a:solidFill>
                            <a:schemeClr val="bg2">
                              <a:lumMod val="75000"/>
                              <a:lumOff val="25000"/>
                            </a:schemeClr>
                          </a:solidFill>
                          <a:effectLst/>
                          <a:latin typeface="Calibri"/>
                          <a:ea typeface="Calibri"/>
                          <a:cs typeface="Calibri"/>
                        </a:rPr>
                        <a:t>↗</a:t>
                      </a:r>
                      <a:endParaRPr lang="nl-BE" sz="1200" dirty="0">
                        <a:solidFill>
                          <a:schemeClr val="bg2">
                            <a:lumMod val="75000"/>
                            <a:lumOff val="2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nSpc>
                          <a:spcPct val="115000"/>
                        </a:lnSpc>
                        <a:spcAft>
                          <a:spcPts val="0"/>
                        </a:spcAft>
                      </a:pPr>
                      <a:r>
                        <a:rPr lang="nl-BE" sz="1200" dirty="0">
                          <a:solidFill>
                            <a:schemeClr val="bg2">
                              <a:lumMod val="75000"/>
                              <a:lumOff val="25000"/>
                            </a:schemeClr>
                          </a:solidFill>
                          <a:effectLst/>
                          <a:latin typeface="Calibri"/>
                          <a:ea typeface="Calibri"/>
                          <a:cs typeface="Times New Roman"/>
                        </a:rPr>
                        <a:t>Er is een verhoogd risico bij deze patiënt voor deze complicatie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dirty="0">
                          <a:solidFill>
                            <a:schemeClr val="bg2">
                              <a:lumMod val="75000"/>
                              <a:lumOff val="25000"/>
                            </a:schemeClr>
                          </a:solidFill>
                          <a:effectLst/>
                          <a:latin typeface="Calibri"/>
                          <a:ea typeface="Calibri"/>
                          <a:cs typeface="Calibri"/>
                        </a:rPr>
                        <a:t>↘</a:t>
                      </a:r>
                      <a:endParaRPr lang="nl-BE" sz="1200" dirty="0">
                        <a:solidFill>
                          <a:schemeClr val="bg2">
                            <a:lumMod val="75000"/>
                            <a:lumOff val="25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7131054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600" b="1" dirty="0" err="1">
                <a:solidFill>
                  <a:schemeClr val="accent1"/>
                </a:solidFill>
              </a:rPr>
              <a:t>Indicatoren</a:t>
            </a:r>
            <a:r>
              <a:rPr lang="fr-BE" sz="3600" b="1" dirty="0">
                <a:solidFill>
                  <a:schemeClr val="accent1"/>
                </a:solidFill>
              </a:rPr>
              <a:t> :</a:t>
            </a:r>
            <a:r>
              <a:rPr lang="fr-BE" sz="3600" b="1" dirty="0" err="1">
                <a:solidFill>
                  <a:schemeClr val="accent1"/>
                </a:solidFill>
              </a:rPr>
              <a:t>onvoorzienbaar</a:t>
            </a:r>
            <a:r>
              <a:rPr lang="fr-BE" sz="3600" b="1" dirty="0">
                <a:solidFill>
                  <a:schemeClr val="accent1"/>
                </a:solidFill>
              </a:rPr>
              <a:t> </a:t>
            </a:r>
            <a:endParaRPr lang="nl-BE" sz="3600" dirty="0">
              <a:solidFill>
                <a:schemeClr val="accent1"/>
              </a:solidFill>
            </a:endParaRPr>
          </a:p>
        </p:txBody>
      </p:sp>
      <p:sp>
        <p:nvSpPr>
          <p:cNvPr id="3" name="Content Placeholder 2"/>
          <p:cNvSpPr>
            <a:spLocks noGrp="1"/>
          </p:cNvSpPr>
          <p:nvPr>
            <p:ph idx="1"/>
          </p:nvPr>
        </p:nvSpPr>
        <p:spPr/>
        <p:txBody>
          <a:bodyPr/>
          <a:lstStyle/>
          <a:p>
            <a:pPr marL="514350" indent="-514350">
              <a:buFont typeface="+mj-lt"/>
              <a:buAutoNum type="arabicPeriod" startAt="3"/>
            </a:pPr>
            <a:r>
              <a:rPr lang="nl-BE" dirty="0">
                <a:solidFill>
                  <a:schemeClr val="tx2"/>
                </a:solidFill>
              </a:rPr>
              <a:t>De zorgverstrekking zelf</a:t>
            </a:r>
          </a:p>
          <a:p>
            <a:pPr marL="514350" indent="-514350">
              <a:buFont typeface="+mj-lt"/>
              <a:buAutoNum type="arabicPeriod" startAt="3"/>
            </a:pPr>
            <a:endParaRPr lang="nl-BE" dirty="0" smtClean="0">
              <a:solidFill>
                <a:schemeClr val="tx2"/>
              </a:solidFill>
            </a:endParaRPr>
          </a:p>
          <a:p>
            <a:pPr marL="514350" indent="-514350">
              <a:buFont typeface="+mj-lt"/>
              <a:buAutoNum type="arabicPeriod" startAt="3"/>
            </a:pPr>
            <a:endParaRPr lang="nl-BE" dirty="0" smtClean="0">
              <a:solidFill>
                <a:schemeClr val="tx2"/>
              </a:solidFill>
            </a:endParaRPr>
          </a:p>
          <a:p>
            <a:pPr marL="514350" indent="-514350">
              <a:buFont typeface="+mj-lt"/>
              <a:buAutoNum type="arabicPeriod" startAt="3"/>
            </a:pPr>
            <a:endParaRPr lang="nl-BE" dirty="0">
              <a:solidFill>
                <a:schemeClr val="tx2"/>
              </a:solidFill>
            </a:endParaRPr>
          </a:p>
          <a:p>
            <a:pPr marL="514350" indent="-514350">
              <a:buFont typeface="+mj-lt"/>
              <a:buAutoNum type="arabicPeriod" startAt="3"/>
            </a:pPr>
            <a:endParaRPr lang="nl-BE" dirty="0" smtClean="0">
              <a:solidFill>
                <a:schemeClr val="tx2"/>
              </a:solidFill>
            </a:endParaRPr>
          </a:p>
          <a:p>
            <a:pPr marL="514350" indent="-514350">
              <a:buFont typeface="+mj-lt"/>
              <a:buAutoNum type="arabicPeriod" startAt="3"/>
            </a:pPr>
            <a:endParaRPr lang="nl-BE" dirty="0">
              <a:solidFill>
                <a:schemeClr val="tx2"/>
              </a:solidFill>
            </a:endParaRPr>
          </a:p>
          <a:p>
            <a:pPr marL="514350" indent="-514350">
              <a:buFont typeface="+mj-lt"/>
              <a:buAutoNum type="arabicPeriod" startAt="3"/>
            </a:pPr>
            <a:r>
              <a:rPr lang="nl-BE" dirty="0" smtClean="0">
                <a:solidFill>
                  <a:schemeClr val="tx2"/>
                </a:solidFill>
              </a:rPr>
              <a:t>De complicatie(s) </a:t>
            </a:r>
          </a:p>
          <a:p>
            <a:pPr marL="0" indent="0">
              <a:buNone/>
            </a:pPr>
            <a:endParaRPr lang="nl-BE" dirty="0">
              <a:solidFill>
                <a:schemeClr val="tx2"/>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4258557757"/>
              </p:ext>
            </p:extLst>
          </p:nvPr>
        </p:nvGraphicFramePr>
        <p:xfrm>
          <a:off x="1475656" y="2461784"/>
          <a:ext cx="5040560" cy="1051560"/>
        </p:xfrm>
        <a:graphic>
          <a:graphicData uri="http://schemas.openxmlformats.org/drawingml/2006/table">
            <a:tbl>
              <a:tblPr firstRow="1" firstCol="1" bandRow="1"/>
              <a:tblGrid>
                <a:gridCol w="4042405"/>
                <a:gridCol w="998155"/>
              </a:tblGrid>
              <a:tr h="0">
                <a:tc>
                  <a:txBody>
                    <a:bodyPr/>
                    <a:lstStyle/>
                    <a:p>
                      <a:pPr marL="457200" algn="l">
                        <a:lnSpc>
                          <a:spcPct val="115000"/>
                        </a:lnSpc>
                        <a:spcAft>
                          <a:spcPts val="0"/>
                        </a:spcAft>
                      </a:pPr>
                      <a:r>
                        <a:rPr lang="nl-BE" sz="1200" dirty="0">
                          <a:solidFill>
                            <a:schemeClr val="tx2"/>
                          </a:solidFill>
                          <a:effectLst/>
                          <a:latin typeface="Calibri"/>
                          <a:ea typeface="Calibri"/>
                          <a:cs typeface="Times New Roman"/>
                        </a:rPr>
                        <a:t>Eenvoudig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a:solidFill>
                            <a:schemeClr val="tx2"/>
                          </a:solidFill>
                          <a:effectLst/>
                          <a:latin typeface="Calibri"/>
                          <a:ea typeface="Calibri"/>
                          <a:cs typeface="Calibri"/>
                        </a:rPr>
                        <a:t>↗</a:t>
                      </a:r>
                      <a:endParaRPr lang="nl-BE" sz="120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gn="l">
                        <a:lnSpc>
                          <a:spcPct val="115000"/>
                        </a:lnSpc>
                        <a:spcAft>
                          <a:spcPts val="0"/>
                        </a:spcAft>
                      </a:pPr>
                      <a:r>
                        <a:rPr lang="nl-BE" sz="1200" dirty="0">
                          <a:solidFill>
                            <a:schemeClr val="tx2"/>
                          </a:solidFill>
                          <a:effectLst/>
                          <a:latin typeface="Calibri"/>
                          <a:ea typeface="Calibri"/>
                          <a:cs typeface="Times New Roman"/>
                        </a:rPr>
                        <a:t>Beproefd, gekend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a:solidFill>
                            <a:schemeClr val="tx2"/>
                          </a:solidFill>
                          <a:effectLst/>
                          <a:latin typeface="Calibri"/>
                          <a:ea typeface="Calibri"/>
                          <a:cs typeface="Calibri"/>
                        </a:rPr>
                        <a:t>↗</a:t>
                      </a:r>
                      <a:endParaRPr lang="nl-BE" sz="120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gn="l">
                        <a:lnSpc>
                          <a:spcPct val="115000"/>
                        </a:lnSpc>
                        <a:spcAft>
                          <a:spcPts val="0"/>
                        </a:spcAft>
                      </a:pPr>
                      <a:r>
                        <a:rPr lang="nl-BE" sz="1200" dirty="0">
                          <a:solidFill>
                            <a:schemeClr val="tx2"/>
                          </a:solidFill>
                          <a:effectLst/>
                          <a:latin typeface="Calibri"/>
                          <a:ea typeface="Calibri"/>
                          <a:cs typeface="Times New Roman"/>
                        </a:rPr>
                        <a:t>Hoger algemeen risico (dus niet m.b.t. het risico dat zich heeft voorgedaan)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dirty="0">
                          <a:solidFill>
                            <a:schemeClr val="tx2"/>
                          </a:solidFill>
                          <a:effectLst/>
                          <a:latin typeface="Calibri"/>
                          <a:ea typeface="Calibri"/>
                          <a:cs typeface="Calibri"/>
                        </a:rPr>
                        <a:t>↘</a:t>
                      </a:r>
                      <a:endParaRPr lang="nl-BE" sz="12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gn="l">
                        <a:lnSpc>
                          <a:spcPct val="115000"/>
                        </a:lnSpc>
                        <a:spcAft>
                          <a:spcPts val="0"/>
                        </a:spcAft>
                      </a:pPr>
                      <a:r>
                        <a:rPr lang="nl-BE" sz="1200" dirty="0">
                          <a:solidFill>
                            <a:schemeClr val="tx2"/>
                          </a:solidFill>
                          <a:effectLst/>
                          <a:latin typeface="Calibri"/>
                          <a:ea typeface="Calibri"/>
                          <a:cs typeface="Times New Roman"/>
                        </a:rPr>
                        <a:t>Hoger specifiek risico (dat zich gerealiseerd heeft)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dirty="0">
                          <a:solidFill>
                            <a:schemeClr val="tx2"/>
                          </a:solidFill>
                          <a:effectLst/>
                          <a:latin typeface="Calibri"/>
                          <a:ea typeface="Calibri"/>
                          <a:cs typeface="Calibri"/>
                        </a:rPr>
                        <a:t>↘↘</a:t>
                      </a:r>
                      <a:endParaRPr lang="nl-BE" sz="12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571511152"/>
              </p:ext>
            </p:extLst>
          </p:nvPr>
        </p:nvGraphicFramePr>
        <p:xfrm>
          <a:off x="1547664" y="4581128"/>
          <a:ext cx="5112568" cy="1051560"/>
        </p:xfrm>
        <a:graphic>
          <a:graphicData uri="http://schemas.openxmlformats.org/drawingml/2006/table">
            <a:tbl>
              <a:tblPr firstRow="1" firstCol="1" bandRow="1"/>
              <a:tblGrid>
                <a:gridCol w="3960440"/>
                <a:gridCol w="1152128"/>
              </a:tblGrid>
              <a:tr h="0">
                <a:tc>
                  <a:txBody>
                    <a:bodyPr/>
                    <a:lstStyle/>
                    <a:p>
                      <a:pPr marL="457200">
                        <a:lnSpc>
                          <a:spcPct val="115000"/>
                        </a:lnSpc>
                        <a:spcAft>
                          <a:spcPts val="0"/>
                        </a:spcAft>
                      </a:pPr>
                      <a:r>
                        <a:rPr lang="nl-BE" sz="1200" dirty="0">
                          <a:solidFill>
                            <a:schemeClr val="tx2"/>
                          </a:solidFill>
                          <a:effectLst/>
                          <a:latin typeface="Calibri"/>
                          <a:ea typeface="Calibri"/>
                          <a:cs typeface="Times New Roman"/>
                        </a:rPr>
                        <a:t>Prevalentie oorspronkelijke complicatie laag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a:solidFill>
                            <a:schemeClr val="tx2"/>
                          </a:solidFill>
                          <a:effectLst/>
                          <a:latin typeface="Calibri"/>
                          <a:ea typeface="Calibri"/>
                          <a:cs typeface="Calibri"/>
                        </a:rPr>
                        <a:t>↗</a:t>
                      </a:r>
                      <a:endParaRPr lang="nl-BE" sz="120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nSpc>
                          <a:spcPct val="115000"/>
                        </a:lnSpc>
                        <a:spcAft>
                          <a:spcPts val="0"/>
                        </a:spcAft>
                      </a:pPr>
                      <a:r>
                        <a:rPr lang="nl-BE" sz="1200" dirty="0">
                          <a:solidFill>
                            <a:schemeClr val="tx2"/>
                          </a:solidFill>
                          <a:effectLst/>
                          <a:latin typeface="Calibri"/>
                          <a:ea typeface="Calibri"/>
                          <a:cs typeface="Times New Roman"/>
                        </a:rPr>
                        <a:t>Prevalentie uiteindelijke schade laag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a:solidFill>
                            <a:schemeClr val="tx2"/>
                          </a:solidFill>
                          <a:effectLst/>
                          <a:latin typeface="Calibri"/>
                          <a:ea typeface="Calibri"/>
                          <a:cs typeface="Calibri"/>
                        </a:rPr>
                        <a:t>↗</a:t>
                      </a:r>
                      <a:endParaRPr lang="nl-BE" sz="120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nSpc>
                          <a:spcPct val="115000"/>
                        </a:lnSpc>
                        <a:spcAft>
                          <a:spcPts val="0"/>
                        </a:spcAft>
                      </a:pPr>
                      <a:r>
                        <a:rPr lang="nl-BE" sz="1200" dirty="0">
                          <a:solidFill>
                            <a:schemeClr val="tx2"/>
                          </a:solidFill>
                          <a:effectLst/>
                          <a:latin typeface="Calibri"/>
                          <a:ea typeface="Calibri"/>
                          <a:cs typeface="Times New Roman"/>
                        </a:rPr>
                        <a:t>Opeenvolgende serie van complicaties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dirty="0">
                          <a:solidFill>
                            <a:schemeClr val="tx2"/>
                          </a:solidFill>
                          <a:effectLst/>
                          <a:latin typeface="Calibri"/>
                          <a:ea typeface="Calibri"/>
                          <a:cs typeface="Calibri"/>
                        </a:rPr>
                        <a:t>↗</a:t>
                      </a:r>
                      <a:endParaRPr lang="nl-BE" sz="12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nSpc>
                          <a:spcPct val="115000"/>
                        </a:lnSpc>
                        <a:spcAft>
                          <a:spcPts val="0"/>
                        </a:spcAft>
                      </a:pPr>
                      <a:r>
                        <a:rPr lang="nl-BE" sz="1200" dirty="0">
                          <a:solidFill>
                            <a:schemeClr val="tx2"/>
                          </a:solidFill>
                          <a:effectLst/>
                          <a:latin typeface="Calibri"/>
                          <a:ea typeface="Calibri"/>
                          <a:cs typeface="Times New Roman"/>
                        </a:rPr>
                        <a:t>Samenloop van complicaties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a:solidFill>
                            <a:schemeClr val="tx2"/>
                          </a:solidFill>
                          <a:effectLst/>
                          <a:latin typeface="Calibri"/>
                          <a:ea typeface="Calibri"/>
                          <a:cs typeface="Calibri"/>
                        </a:rPr>
                        <a:t>↗</a:t>
                      </a:r>
                      <a:endParaRPr lang="nl-BE" sz="120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nSpc>
                          <a:spcPct val="115000"/>
                        </a:lnSpc>
                        <a:spcAft>
                          <a:spcPts val="0"/>
                        </a:spcAft>
                      </a:pPr>
                      <a:r>
                        <a:rPr lang="nl-BE" sz="1200" dirty="0">
                          <a:solidFill>
                            <a:schemeClr val="tx2"/>
                          </a:solidFill>
                          <a:effectLst/>
                          <a:latin typeface="Calibri"/>
                          <a:ea typeface="Calibri"/>
                          <a:cs typeface="Times New Roman"/>
                        </a:rPr>
                        <a:t>Grotere functionele weerslag van de complicatie(s)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nl-BE" sz="1200" dirty="0">
                          <a:solidFill>
                            <a:schemeClr val="tx2"/>
                          </a:solidFill>
                          <a:effectLst/>
                          <a:latin typeface="Calibri"/>
                          <a:ea typeface="Calibri"/>
                          <a:cs typeface="Calibri"/>
                        </a:rPr>
                        <a:t>↗</a:t>
                      </a:r>
                      <a:endParaRPr lang="nl-BE" sz="12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4612384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5712853" y="767276"/>
            <a:ext cx="411474" cy="40011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15" name="TextBox 14"/>
          <p:cNvSpPr txBox="1"/>
          <p:nvPr/>
        </p:nvSpPr>
        <p:spPr>
          <a:xfrm>
            <a:off x="800153" y="304368"/>
            <a:ext cx="7818011" cy="340753"/>
          </a:xfrm>
          <a:prstGeom prst="rect">
            <a:avLst/>
          </a:prstGeom>
          <a:noFill/>
        </p:spPr>
        <p:txBody>
          <a:bodyPr wrap="square" lIns="65298" tIns="32649" rIns="65298" bIns="32649" rtlCol="0">
            <a:spAutoFit/>
          </a:bodyPr>
          <a:lstStyle/>
          <a:p>
            <a:pPr algn="ctr" defTabSz="914180"/>
            <a:r>
              <a:rPr lang="nl-BE" b="1" dirty="0">
                <a:solidFill>
                  <a:srgbClr val="057384"/>
                </a:solidFill>
              </a:rPr>
              <a:t>ALGORITME ABNORMALE SCHADE </a:t>
            </a:r>
          </a:p>
        </p:txBody>
      </p:sp>
      <p:sp>
        <p:nvSpPr>
          <p:cNvPr id="2" name="TextBox 1"/>
          <p:cNvSpPr txBox="1"/>
          <p:nvPr/>
        </p:nvSpPr>
        <p:spPr>
          <a:xfrm>
            <a:off x="1619672" y="974123"/>
            <a:ext cx="3672930" cy="553998"/>
          </a:xfrm>
          <a:prstGeom prst="rect">
            <a:avLst/>
          </a:prstGeom>
          <a:noFill/>
          <a:ln w="28575">
            <a:solidFill>
              <a:schemeClr val="accent1"/>
            </a:solidFill>
          </a:ln>
        </p:spPr>
        <p:txBody>
          <a:bodyPr wrap="square" rtlCol="0" anchor="b">
            <a:spAutoFit/>
          </a:bodyPr>
          <a:lstStyle/>
          <a:p>
            <a:pPr algn="ctr" defTabSz="914180"/>
            <a:r>
              <a:rPr lang="nl-BE" sz="1000" dirty="0">
                <a:solidFill>
                  <a:prstClr val="black"/>
                </a:solidFill>
              </a:rPr>
              <a:t>Is de schade in verband met een zorgverstrekking ? (causaal verband) </a:t>
            </a:r>
          </a:p>
          <a:p>
            <a:pPr algn="ctr"/>
            <a:endParaRPr lang="nl-BE" sz="1000" dirty="0">
              <a:solidFill>
                <a:prstClr val="black"/>
              </a:solidFill>
              <a:latin typeface="Calibri"/>
            </a:endParaRPr>
          </a:p>
        </p:txBody>
      </p:sp>
      <p:cxnSp>
        <p:nvCxnSpPr>
          <p:cNvPr id="16" name="Straight Arrow Connector 15"/>
          <p:cNvCxnSpPr/>
          <p:nvPr/>
        </p:nvCxnSpPr>
        <p:spPr>
          <a:xfrm>
            <a:off x="5503884" y="1386357"/>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942309" y="1337496"/>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smtClean="0">
                <a:solidFill>
                  <a:prstClr val="black"/>
                </a:solidFill>
                <a:latin typeface="Calibri"/>
              </a:rPr>
              <a:t>Geen MOZA </a:t>
            </a:r>
            <a:endParaRPr lang="nl-BE" sz="900" b="1" dirty="0">
              <a:solidFill>
                <a:prstClr val="black"/>
              </a:solidFill>
              <a:latin typeface="Calibri"/>
            </a:endParaRPr>
          </a:p>
        </p:txBody>
      </p:sp>
      <p:cxnSp>
        <p:nvCxnSpPr>
          <p:cNvPr id="36" name="Straight Arrow Connector 35"/>
          <p:cNvCxnSpPr/>
          <p:nvPr/>
        </p:nvCxnSpPr>
        <p:spPr>
          <a:xfrm>
            <a:off x="3508406" y="1522358"/>
            <a:ext cx="0" cy="234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027665" y="149287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4" name="TextBox 3"/>
          <p:cNvSpPr txBox="1"/>
          <p:nvPr/>
        </p:nvSpPr>
        <p:spPr>
          <a:xfrm>
            <a:off x="1619672" y="2426344"/>
            <a:ext cx="3682683" cy="369332"/>
          </a:xfrm>
          <a:prstGeom prst="rect">
            <a:avLst/>
          </a:prstGeom>
          <a:noFill/>
          <a:ln w="28575">
            <a:solidFill>
              <a:schemeClr val="tx2">
                <a:lumMod val="75000"/>
              </a:schemeClr>
            </a:solidFill>
          </a:ln>
        </p:spPr>
        <p:txBody>
          <a:bodyPr wrap="square" rtlCol="0">
            <a:spAutoFit/>
          </a:bodyPr>
          <a:lstStyle/>
          <a:p>
            <a:pPr algn="ctr" defTabSz="914180"/>
            <a:r>
              <a:rPr lang="nl-BE" sz="900" dirty="0">
                <a:solidFill>
                  <a:prstClr val="black"/>
                </a:solidFill>
              </a:rPr>
              <a:t>Vloeit de schade voort uit de toestand van de patiënt ? </a:t>
            </a:r>
          </a:p>
          <a:p>
            <a:pPr algn="ctr" defTabSz="914180"/>
            <a:r>
              <a:rPr lang="nl-BE" sz="900" dirty="0">
                <a:solidFill>
                  <a:prstClr val="black"/>
                </a:solidFill>
              </a:rPr>
              <a:t>(oorspronkelijke toestand/ ziekte</a:t>
            </a:r>
            <a:r>
              <a:rPr lang="nl-BE" sz="900" dirty="0" smtClean="0">
                <a:solidFill>
                  <a:prstClr val="black"/>
                </a:solidFill>
              </a:rPr>
              <a:t>)</a:t>
            </a:r>
            <a:endParaRPr lang="nl-BE" sz="900" dirty="0">
              <a:solidFill>
                <a:prstClr val="black"/>
              </a:solidFill>
              <a:latin typeface="Calibri"/>
            </a:endParaRPr>
          </a:p>
        </p:txBody>
      </p:sp>
      <p:cxnSp>
        <p:nvCxnSpPr>
          <p:cNvPr id="18" name="Straight Arrow Connector 17"/>
          <p:cNvCxnSpPr/>
          <p:nvPr/>
        </p:nvCxnSpPr>
        <p:spPr>
          <a:xfrm>
            <a:off x="5527432" y="2711458"/>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001185" y="2544400"/>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a:t>
            </a:r>
            <a:r>
              <a:rPr lang="nl-BE" sz="900" b="1" dirty="0" smtClean="0">
                <a:solidFill>
                  <a:prstClr val="black"/>
                </a:solidFill>
              </a:rPr>
              <a:t>MOZA</a:t>
            </a:r>
            <a:endParaRPr lang="nl-BE" sz="900" b="1" dirty="0">
              <a:solidFill>
                <a:prstClr val="black"/>
              </a:solidFill>
              <a:latin typeface="Calibri"/>
            </a:endParaRPr>
          </a:p>
        </p:txBody>
      </p:sp>
      <p:cxnSp>
        <p:nvCxnSpPr>
          <p:cNvPr id="41" name="Straight Arrow Connector 40"/>
          <p:cNvCxnSpPr/>
          <p:nvPr/>
        </p:nvCxnSpPr>
        <p:spPr>
          <a:xfrm>
            <a:off x="3550489" y="2852936"/>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946124" y="2331455"/>
            <a:ext cx="422170"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5" name="TextBox 54"/>
          <p:cNvSpPr txBox="1"/>
          <p:nvPr/>
        </p:nvSpPr>
        <p:spPr>
          <a:xfrm>
            <a:off x="3051214" y="279773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 name="TextBox 4"/>
          <p:cNvSpPr txBox="1"/>
          <p:nvPr/>
        </p:nvSpPr>
        <p:spPr>
          <a:xfrm>
            <a:off x="1619672" y="3164594"/>
            <a:ext cx="3672929" cy="234615"/>
          </a:xfrm>
          <a:prstGeom prst="rect">
            <a:avLst/>
          </a:prstGeom>
          <a:noFill/>
          <a:ln w="28575">
            <a:solidFill>
              <a:schemeClr val="tx2">
                <a:lumMod val="75000"/>
              </a:schemeClr>
            </a:solidFill>
          </a:ln>
        </p:spPr>
        <p:txBody>
          <a:bodyPr wrap="square" rtlCol="0">
            <a:spAutoFit/>
          </a:bodyPr>
          <a:lstStyle/>
          <a:p>
            <a:pPr algn="ctr"/>
            <a:r>
              <a:rPr lang="nl-BE" sz="900" dirty="0">
                <a:solidFill>
                  <a:prstClr val="black"/>
                </a:solidFill>
              </a:rPr>
              <a:t>Is de schade een gevolg van een therapeutisch falen </a:t>
            </a:r>
            <a:r>
              <a:rPr lang="nl-BE" sz="900" dirty="0" smtClean="0">
                <a:solidFill>
                  <a:prstClr val="black"/>
                </a:solidFill>
              </a:rPr>
              <a:t>?</a:t>
            </a:r>
            <a:endParaRPr lang="nl-BE" sz="900" dirty="0">
              <a:solidFill>
                <a:prstClr val="black"/>
              </a:solidFill>
              <a:latin typeface="Calibri"/>
            </a:endParaRPr>
          </a:p>
        </p:txBody>
      </p:sp>
      <p:cxnSp>
        <p:nvCxnSpPr>
          <p:cNvPr id="19" name="Straight Arrow Connector 18"/>
          <p:cNvCxnSpPr/>
          <p:nvPr/>
        </p:nvCxnSpPr>
        <p:spPr>
          <a:xfrm>
            <a:off x="5474999" y="3269332"/>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934260" y="3153350"/>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a:t>
            </a:r>
            <a:r>
              <a:rPr lang="nl-BE" sz="900" b="1" dirty="0" smtClean="0">
                <a:solidFill>
                  <a:prstClr val="black"/>
                </a:solidFill>
              </a:rPr>
              <a:t>MOZA</a:t>
            </a:r>
            <a:endParaRPr lang="nl-BE" sz="900" b="1" dirty="0">
              <a:solidFill>
                <a:prstClr val="black"/>
              </a:solidFill>
              <a:latin typeface="Calibri"/>
            </a:endParaRPr>
          </a:p>
        </p:txBody>
      </p:sp>
      <p:cxnSp>
        <p:nvCxnSpPr>
          <p:cNvPr id="42" name="Straight Arrow Connector 41"/>
          <p:cNvCxnSpPr/>
          <p:nvPr/>
        </p:nvCxnSpPr>
        <p:spPr>
          <a:xfrm>
            <a:off x="3486148" y="3436275"/>
            <a:ext cx="0" cy="35014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927851" y="2986538"/>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7" name="TextBox 56"/>
          <p:cNvSpPr txBox="1"/>
          <p:nvPr/>
        </p:nvSpPr>
        <p:spPr>
          <a:xfrm>
            <a:off x="3075185" y="3289481"/>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3" name="TextBox 2"/>
          <p:cNvSpPr txBox="1"/>
          <p:nvPr/>
        </p:nvSpPr>
        <p:spPr>
          <a:xfrm>
            <a:off x="1619672" y="1757075"/>
            <a:ext cx="3672929" cy="408142"/>
          </a:xfrm>
          <a:prstGeom prst="rect">
            <a:avLst/>
          </a:prstGeom>
          <a:noFill/>
          <a:ln w="28575">
            <a:solidFill>
              <a:schemeClr val="accent1"/>
            </a:solidFill>
          </a:ln>
        </p:spPr>
        <p:txBody>
          <a:bodyPr wrap="square" rtlCol="0">
            <a:spAutoFit/>
          </a:bodyPr>
          <a:lstStyle/>
          <a:p>
            <a:pPr algn="ctr" defTabSz="914180"/>
            <a:r>
              <a:rPr lang="nl-BE" sz="1000" dirty="0">
                <a:solidFill>
                  <a:prstClr val="black"/>
                </a:solidFill>
              </a:rPr>
              <a:t>Is de schade een gevolg van een verkeerde diagnose zonder fout  ?  </a:t>
            </a:r>
          </a:p>
        </p:txBody>
      </p:sp>
      <p:cxnSp>
        <p:nvCxnSpPr>
          <p:cNvPr id="17" name="Straight Arrow Connector 16"/>
          <p:cNvCxnSpPr/>
          <p:nvPr/>
        </p:nvCxnSpPr>
        <p:spPr>
          <a:xfrm>
            <a:off x="5486805" y="1943250"/>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942309" y="1835893"/>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MOZA </a:t>
            </a:r>
          </a:p>
        </p:txBody>
      </p:sp>
      <p:cxnSp>
        <p:nvCxnSpPr>
          <p:cNvPr id="40" name="Straight Arrow Connector 39"/>
          <p:cNvCxnSpPr/>
          <p:nvPr/>
        </p:nvCxnSpPr>
        <p:spPr>
          <a:xfrm>
            <a:off x="3508406" y="2165217"/>
            <a:ext cx="0" cy="234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027665" y="2043562"/>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9" name="TextBox 58"/>
          <p:cNvSpPr txBox="1"/>
          <p:nvPr/>
        </p:nvSpPr>
        <p:spPr>
          <a:xfrm>
            <a:off x="5922575" y="164736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9" name="Rectangle 8"/>
          <p:cNvSpPr/>
          <p:nvPr/>
        </p:nvSpPr>
        <p:spPr>
          <a:xfrm>
            <a:off x="1623839" y="3689230"/>
            <a:ext cx="3791211" cy="819889"/>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latin typeface="Calibri"/>
            </a:endParaRPr>
          </a:p>
        </p:txBody>
      </p:sp>
      <p:sp>
        <p:nvSpPr>
          <p:cNvPr id="10" name="TextBox 9"/>
          <p:cNvSpPr txBox="1"/>
          <p:nvPr/>
        </p:nvSpPr>
        <p:spPr>
          <a:xfrm>
            <a:off x="3233151" y="3818694"/>
            <a:ext cx="615231" cy="351923"/>
          </a:xfrm>
          <a:prstGeom prst="rect">
            <a:avLst/>
          </a:prstGeom>
          <a:noFill/>
        </p:spPr>
        <p:txBody>
          <a:bodyPr wrap="square" rtlCol="0">
            <a:spAutoFit/>
          </a:bodyPr>
          <a:lstStyle/>
          <a:p>
            <a:r>
              <a:rPr lang="nl-BE" b="1" dirty="0" smtClean="0">
                <a:solidFill>
                  <a:prstClr val="black"/>
                </a:solidFill>
                <a:latin typeface="Calibri"/>
              </a:rPr>
              <a:t>OF</a:t>
            </a:r>
            <a:endParaRPr lang="nl-BE" b="1" dirty="0">
              <a:solidFill>
                <a:prstClr val="black"/>
              </a:solidFill>
              <a:latin typeface="Calibri"/>
            </a:endParaRPr>
          </a:p>
        </p:txBody>
      </p:sp>
      <p:grpSp>
        <p:nvGrpSpPr>
          <p:cNvPr id="8" name="Group 7"/>
          <p:cNvGrpSpPr/>
          <p:nvPr/>
        </p:nvGrpSpPr>
        <p:grpSpPr>
          <a:xfrm>
            <a:off x="1631475" y="3726343"/>
            <a:ext cx="3738088" cy="615865"/>
            <a:chOff x="1186534" y="6557055"/>
            <a:chExt cx="4323840" cy="1206483"/>
          </a:xfrm>
        </p:grpSpPr>
        <p:sp>
          <p:nvSpPr>
            <p:cNvPr id="6" name="TextBox 5"/>
            <p:cNvSpPr txBox="1"/>
            <p:nvPr/>
          </p:nvSpPr>
          <p:spPr>
            <a:xfrm>
              <a:off x="1186534" y="6557055"/>
              <a:ext cx="1800201" cy="1206483"/>
            </a:xfrm>
            <a:prstGeom prst="rect">
              <a:avLst/>
            </a:prstGeom>
            <a:noFill/>
            <a:ln w="19050">
              <a:noFill/>
            </a:ln>
          </p:spPr>
          <p:txBody>
            <a:bodyPr wrap="square" rtlCol="0">
              <a:spAutoFit/>
            </a:bodyPr>
            <a:lstStyle/>
            <a:p>
              <a:pPr defTabSz="914180"/>
              <a:r>
                <a:rPr lang="nl-BE" sz="900" dirty="0">
                  <a:solidFill>
                    <a:prstClr val="black"/>
                  </a:solidFill>
                </a:rPr>
                <a:t>Had de schade zich niet moeten voordoen rekening houdend met de huidige stand van de wetenschap </a:t>
              </a:r>
              <a:r>
                <a:rPr lang="nl-BE" sz="900" dirty="0" smtClean="0">
                  <a:solidFill>
                    <a:prstClr val="black"/>
                  </a:solidFill>
                </a:rPr>
                <a:t>?</a:t>
              </a:r>
              <a:endParaRPr lang="nl-BE" sz="900" dirty="0">
                <a:solidFill>
                  <a:prstClr val="black"/>
                </a:solidFill>
              </a:endParaRPr>
            </a:p>
          </p:txBody>
        </p:sp>
        <p:sp>
          <p:nvSpPr>
            <p:cNvPr id="7" name="TextBox 6"/>
            <p:cNvSpPr txBox="1"/>
            <p:nvPr/>
          </p:nvSpPr>
          <p:spPr>
            <a:xfrm>
              <a:off x="3592351" y="6557063"/>
              <a:ext cx="1918023" cy="1160651"/>
            </a:xfrm>
            <a:prstGeom prst="rect">
              <a:avLst/>
            </a:prstGeom>
            <a:noFill/>
            <a:ln w="19050">
              <a:noFill/>
            </a:ln>
          </p:spPr>
          <p:txBody>
            <a:bodyPr wrap="square" rtlCol="0">
              <a:spAutoFit/>
            </a:bodyPr>
            <a:lstStyle/>
            <a:p>
              <a:pPr defTabSz="914180"/>
              <a:r>
                <a:rPr lang="nl-BE" sz="800" dirty="0">
                  <a:solidFill>
                    <a:prstClr val="black"/>
                  </a:solidFill>
                </a:rPr>
                <a:t>Had de schade zich niet moeten </a:t>
              </a:r>
              <a:r>
                <a:rPr lang="nl-BE" sz="850" dirty="0">
                  <a:solidFill>
                    <a:prstClr val="black"/>
                  </a:solidFill>
                </a:rPr>
                <a:t>voordoen</a:t>
              </a:r>
              <a:r>
                <a:rPr lang="nl-BE" sz="800" dirty="0">
                  <a:solidFill>
                    <a:prstClr val="black"/>
                  </a:solidFill>
                </a:rPr>
                <a:t> rekening houdend met de toestand van de patiënt en zijn objectief voorspelbare evolutie ?</a:t>
              </a:r>
            </a:p>
          </p:txBody>
        </p:sp>
      </p:grpSp>
      <p:sp>
        <p:nvSpPr>
          <p:cNvPr id="11" name="TextBox 10"/>
          <p:cNvSpPr txBox="1"/>
          <p:nvPr/>
        </p:nvSpPr>
        <p:spPr>
          <a:xfrm>
            <a:off x="2990212" y="4853033"/>
            <a:ext cx="1120555" cy="351923"/>
          </a:xfrm>
          <a:prstGeom prst="rect">
            <a:avLst/>
          </a:prstGeom>
          <a:noFill/>
          <a:ln w="28575">
            <a:solidFill>
              <a:schemeClr val="tx2">
                <a:lumMod val="75000"/>
              </a:schemeClr>
            </a:solidFill>
          </a:ln>
        </p:spPr>
        <p:txBody>
          <a:bodyPr wrap="square" rtlCol="0">
            <a:spAutoFit/>
          </a:bodyPr>
          <a:lstStyle/>
          <a:p>
            <a:pPr algn="ctr"/>
            <a:r>
              <a:rPr lang="nl-BE" dirty="0">
                <a:solidFill>
                  <a:prstClr val="black"/>
                </a:solidFill>
                <a:latin typeface="Calibri"/>
              </a:rPr>
              <a:t>MOZA </a:t>
            </a:r>
          </a:p>
        </p:txBody>
      </p:sp>
      <p:sp>
        <p:nvSpPr>
          <p:cNvPr id="12" name="TextBox 11"/>
          <p:cNvSpPr txBox="1"/>
          <p:nvPr/>
        </p:nvSpPr>
        <p:spPr>
          <a:xfrm>
            <a:off x="2670968" y="5414744"/>
            <a:ext cx="1836465" cy="234615"/>
          </a:xfrm>
          <a:prstGeom prst="rect">
            <a:avLst/>
          </a:prstGeom>
          <a:noFill/>
          <a:ln w="28575">
            <a:solidFill>
              <a:schemeClr val="tx2">
                <a:lumMod val="75000"/>
              </a:schemeClr>
            </a:solidFill>
          </a:ln>
        </p:spPr>
        <p:txBody>
          <a:bodyPr wrap="square" rtlCol="0">
            <a:spAutoFit/>
          </a:bodyPr>
          <a:lstStyle/>
          <a:p>
            <a:pPr algn="ctr"/>
            <a:r>
              <a:rPr lang="nl-BE" sz="1000" dirty="0">
                <a:solidFill>
                  <a:prstClr val="black"/>
                </a:solidFill>
              </a:rPr>
              <a:t>Is de ernstgraad </a:t>
            </a:r>
            <a:r>
              <a:rPr lang="nl-BE" sz="1000" dirty="0" smtClean="0">
                <a:solidFill>
                  <a:prstClr val="black"/>
                </a:solidFill>
              </a:rPr>
              <a:t>bereikt</a:t>
            </a:r>
            <a:r>
              <a:rPr lang="nl-BE" sz="1000" dirty="0" smtClean="0">
                <a:solidFill>
                  <a:prstClr val="black"/>
                </a:solidFill>
                <a:latin typeface="Calibri"/>
              </a:rPr>
              <a:t> </a:t>
            </a:r>
            <a:r>
              <a:rPr lang="nl-BE" sz="1000" dirty="0">
                <a:solidFill>
                  <a:prstClr val="black"/>
                </a:solidFill>
                <a:latin typeface="Calibri"/>
              </a:rPr>
              <a:t>?   </a:t>
            </a:r>
          </a:p>
        </p:txBody>
      </p:sp>
      <p:cxnSp>
        <p:nvCxnSpPr>
          <p:cNvPr id="20" name="Straight Arrow Connector 19"/>
          <p:cNvCxnSpPr/>
          <p:nvPr/>
        </p:nvCxnSpPr>
        <p:spPr>
          <a:xfrm>
            <a:off x="5514711" y="4135772"/>
            <a:ext cx="124506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916052" y="4034643"/>
            <a:ext cx="996049" cy="219951"/>
          </a:xfrm>
          <a:prstGeom prst="rect">
            <a:avLst/>
          </a:prstGeom>
          <a:noFill/>
          <a:ln w="28575">
            <a:solidFill>
              <a:schemeClr val="accent1">
                <a:shade val="95000"/>
                <a:satMod val="105000"/>
              </a:schemeClr>
            </a:solidFill>
          </a:ln>
        </p:spPr>
        <p:txBody>
          <a:bodyPr wrap="square" rtlCol="0">
            <a:spAutoFit/>
          </a:bodyPr>
          <a:lstStyle/>
          <a:p>
            <a:pPr algn="ctr"/>
            <a:r>
              <a:rPr lang="nl-BE" sz="900" b="1" dirty="0">
                <a:solidFill>
                  <a:prstClr val="black"/>
                </a:solidFill>
              </a:rPr>
              <a:t>Geen MOZA</a:t>
            </a:r>
          </a:p>
        </p:txBody>
      </p:sp>
      <p:cxnSp>
        <p:nvCxnSpPr>
          <p:cNvPr id="29" name="Straight Arrow Connector 28"/>
          <p:cNvCxnSpPr/>
          <p:nvPr/>
        </p:nvCxnSpPr>
        <p:spPr>
          <a:xfrm>
            <a:off x="2774918" y="4464811"/>
            <a:ext cx="699607" cy="35643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3729068" y="4469249"/>
            <a:ext cx="574020" cy="35643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3540767" y="5180287"/>
            <a:ext cx="0" cy="234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109282" y="5950575"/>
            <a:ext cx="1376866" cy="234615"/>
          </a:xfrm>
          <a:prstGeom prst="rect">
            <a:avLst/>
          </a:prstGeom>
          <a:noFill/>
          <a:ln w="28575">
            <a:solidFill>
              <a:schemeClr val="accent1"/>
            </a:solidFill>
          </a:ln>
        </p:spPr>
        <p:txBody>
          <a:bodyPr wrap="square" rtlCol="0">
            <a:spAutoFit/>
          </a:bodyPr>
          <a:lstStyle/>
          <a:p>
            <a:pPr algn="ctr"/>
            <a:r>
              <a:rPr lang="nl-BE" sz="1000" dirty="0" smtClean="0">
                <a:solidFill>
                  <a:prstClr val="black"/>
                </a:solidFill>
                <a:latin typeface="Calibri"/>
              </a:rPr>
              <a:t>Vergoeding </a:t>
            </a:r>
            <a:endParaRPr lang="nl-BE" sz="1000" dirty="0">
              <a:solidFill>
                <a:prstClr val="black"/>
              </a:solidFill>
              <a:latin typeface="Calibri"/>
            </a:endParaRPr>
          </a:p>
        </p:txBody>
      </p:sp>
      <p:sp>
        <p:nvSpPr>
          <p:cNvPr id="14" name="TextBox 13"/>
          <p:cNvSpPr txBox="1"/>
          <p:nvPr/>
        </p:nvSpPr>
        <p:spPr>
          <a:xfrm>
            <a:off x="3826027" y="5962954"/>
            <a:ext cx="1896913" cy="234615"/>
          </a:xfrm>
          <a:prstGeom prst="rect">
            <a:avLst/>
          </a:prstGeom>
          <a:noFill/>
          <a:ln w="28575">
            <a:solidFill>
              <a:schemeClr val="accent1"/>
            </a:solidFill>
          </a:ln>
        </p:spPr>
        <p:txBody>
          <a:bodyPr wrap="square" rtlCol="0">
            <a:spAutoFit/>
          </a:bodyPr>
          <a:lstStyle/>
          <a:p>
            <a:pPr algn="ctr"/>
            <a:r>
              <a:rPr lang="nl-BE" sz="1000" dirty="0" smtClean="0">
                <a:solidFill>
                  <a:prstClr val="black"/>
                </a:solidFill>
                <a:latin typeface="Calibri"/>
              </a:rPr>
              <a:t>Geen vergoeding </a:t>
            </a:r>
            <a:endParaRPr lang="nl-BE" sz="1000" dirty="0">
              <a:solidFill>
                <a:prstClr val="black"/>
              </a:solidFill>
              <a:latin typeface="Calibri"/>
            </a:endParaRPr>
          </a:p>
        </p:txBody>
      </p:sp>
      <p:cxnSp>
        <p:nvCxnSpPr>
          <p:cNvPr id="45" name="Straight Arrow Connector 44"/>
          <p:cNvCxnSpPr/>
          <p:nvPr/>
        </p:nvCxnSpPr>
        <p:spPr>
          <a:xfrm flipH="1">
            <a:off x="2990212" y="5694693"/>
            <a:ext cx="518194" cy="20080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725436" y="5675701"/>
            <a:ext cx="669221" cy="282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453418" y="5694693"/>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58" name="TextBox 57"/>
          <p:cNvSpPr txBox="1"/>
          <p:nvPr/>
        </p:nvSpPr>
        <p:spPr>
          <a:xfrm>
            <a:off x="4423884" y="5675701"/>
            <a:ext cx="373518"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49" name="TextBox 48"/>
          <p:cNvSpPr txBox="1"/>
          <p:nvPr/>
        </p:nvSpPr>
        <p:spPr>
          <a:xfrm>
            <a:off x="4288115" y="4471783"/>
            <a:ext cx="645053"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60" name="TextBox 59"/>
          <p:cNvSpPr txBox="1"/>
          <p:nvPr/>
        </p:nvSpPr>
        <p:spPr>
          <a:xfrm>
            <a:off x="2086524" y="4469309"/>
            <a:ext cx="645053" cy="381250"/>
          </a:xfrm>
          <a:prstGeom prst="rect">
            <a:avLst/>
          </a:prstGeom>
          <a:noFill/>
        </p:spPr>
        <p:txBody>
          <a:bodyPr wrap="square" rtlCol="0">
            <a:spAutoFit/>
          </a:bodyPr>
          <a:lstStyle/>
          <a:p>
            <a:pPr algn="ctr"/>
            <a:r>
              <a:rPr lang="nl-BE" sz="2000" b="1" dirty="0">
                <a:solidFill>
                  <a:prstClr val="black"/>
                </a:solidFill>
                <a:latin typeface="Calibri"/>
              </a:rPr>
              <a:t>+</a:t>
            </a:r>
          </a:p>
        </p:txBody>
      </p:sp>
      <p:sp>
        <p:nvSpPr>
          <p:cNvPr id="61" name="TextBox 60"/>
          <p:cNvSpPr txBox="1"/>
          <p:nvPr/>
        </p:nvSpPr>
        <p:spPr>
          <a:xfrm>
            <a:off x="5742310" y="3739851"/>
            <a:ext cx="789861" cy="381250"/>
          </a:xfrm>
          <a:prstGeom prst="rect">
            <a:avLst/>
          </a:prstGeom>
          <a:noFill/>
        </p:spPr>
        <p:txBody>
          <a:bodyPr wrap="square" rtlCol="0">
            <a:spAutoFit/>
          </a:bodyPr>
          <a:lstStyle/>
          <a:p>
            <a:pPr algn="ctr"/>
            <a:r>
              <a:rPr lang="nl-BE" sz="2000" b="1" dirty="0">
                <a:solidFill>
                  <a:prstClr val="black"/>
                </a:solidFill>
                <a:latin typeface="Calibri"/>
              </a:rPr>
              <a:t>- &amp; -</a:t>
            </a:r>
          </a:p>
        </p:txBody>
      </p:sp>
      <p:sp>
        <p:nvSpPr>
          <p:cNvPr id="63" name="Left Brace 62"/>
          <p:cNvSpPr/>
          <p:nvPr/>
        </p:nvSpPr>
        <p:spPr>
          <a:xfrm>
            <a:off x="1248725" y="767276"/>
            <a:ext cx="72008" cy="27607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64" name="Left Brace 63"/>
          <p:cNvSpPr/>
          <p:nvPr/>
        </p:nvSpPr>
        <p:spPr>
          <a:xfrm>
            <a:off x="1275014" y="3660257"/>
            <a:ext cx="45719" cy="10755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65" name="TextBox 64"/>
          <p:cNvSpPr txBox="1"/>
          <p:nvPr/>
        </p:nvSpPr>
        <p:spPr>
          <a:xfrm>
            <a:off x="30128" y="2016859"/>
            <a:ext cx="1180646" cy="230832"/>
          </a:xfrm>
          <a:prstGeom prst="rect">
            <a:avLst/>
          </a:prstGeom>
          <a:noFill/>
        </p:spPr>
        <p:txBody>
          <a:bodyPr wrap="square" rtlCol="0">
            <a:spAutoFit/>
          </a:bodyPr>
          <a:lstStyle/>
          <a:p>
            <a:r>
              <a:rPr lang="nl-BE" sz="900" dirty="0" smtClean="0"/>
              <a:t>Zorgverstrekking </a:t>
            </a:r>
            <a:endParaRPr lang="nl-BE" sz="900" dirty="0"/>
          </a:p>
        </p:txBody>
      </p:sp>
      <p:sp>
        <p:nvSpPr>
          <p:cNvPr id="66" name="TextBox 65"/>
          <p:cNvSpPr txBox="1"/>
          <p:nvPr/>
        </p:nvSpPr>
        <p:spPr>
          <a:xfrm>
            <a:off x="29752" y="4011324"/>
            <a:ext cx="1150361" cy="415498"/>
          </a:xfrm>
          <a:prstGeom prst="rect">
            <a:avLst/>
          </a:prstGeom>
          <a:noFill/>
        </p:spPr>
        <p:txBody>
          <a:bodyPr wrap="square" rtlCol="0">
            <a:spAutoFit/>
          </a:bodyPr>
          <a:lstStyle/>
          <a:p>
            <a:r>
              <a:rPr lang="nl-BE" sz="900" dirty="0" smtClean="0"/>
              <a:t>Abnormale</a:t>
            </a:r>
            <a:r>
              <a:rPr lang="nl-BE" sz="1200" dirty="0" smtClean="0"/>
              <a:t> </a:t>
            </a:r>
          </a:p>
          <a:p>
            <a:r>
              <a:rPr lang="nl-BE" sz="900" dirty="0" smtClean="0"/>
              <a:t>schade</a:t>
            </a:r>
            <a:endParaRPr lang="nl-BE" sz="900" dirty="0"/>
          </a:p>
        </p:txBody>
      </p:sp>
    </p:spTree>
    <p:extLst>
      <p:ext uri="{BB962C8B-B14F-4D97-AF65-F5344CB8AC3E}">
        <p14:creationId xmlns:p14="http://schemas.microsoft.com/office/powerpoint/2010/main" xmlns="" val="37743200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chor="ctr"/>
          <a:lstStyle/>
          <a:p>
            <a:r>
              <a:rPr lang="nl-BE" dirty="0" smtClean="0"/>
              <a:t>Enkele cijfers </a:t>
            </a:r>
            <a:endParaRPr lang="nl-BE" dirty="0"/>
          </a:p>
        </p:txBody>
      </p:sp>
      <p:sp>
        <p:nvSpPr>
          <p:cNvPr id="6" name="Subtitle 5"/>
          <p:cNvSpPr>
            <a:spLocks noGrp="1"/>
          </p:cNvSpPr>
          <p:nvPr>
            <p:ph type="subTitle" idx="1"/>
          </p:nvPr>
        </p:nvSpPr>
        <p:spPr/>
        <p:txBody>
          <a:bodyPr/>
          <a:lstStyle/>
          <a:p>
            <a:endParaRPr lang="nl-BE" dirty="0"/>
          </a:p>
        </p:txBody>
      </p:sp>
    </p:spTree>
    <p:extLst>
      <p:ext uri="{BB962C8B-B14F-4D97-AF65-F5344CB8AC3E}">
        <p14:creationId xmlns:p14="http://schemas.microsoft.com/office/powerpoint/2010/main" xmlns="" val="8180246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sz="4400" dirty="0" smtClean="0"/>
              <a:t>advies FMO tot maart 2018</a:t>
            </a:r>
            <a:r>
              <a:rPr lang="nl-BE" dirty="0" smtClean="0"/>
              <a:t/>
            </a:r>
            <a:br>
              <a:rPr lang="nl-BE" dirty="0" smtClean="0"/>
            </a:br>
            <a:endParaRPr lang="nl-B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420597205"/>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500932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 Cijfers op 16/03/2018</a:t>
            </a:r>
            <a:endParaRPr lang="nl-BE" dirty="0"/>
          </a:p>
        </p:txBody>
      </p:sp>
      <p:sp>
        <p:nvSpPr>
          <p:cNvPr id="3" name="Tijdelijke aanduiding voor inhoud 2"/>
          <p:cNvSpPr>
            <a:spLocks noGrp="1"/>
          </p:cNvSpPr>
          <p:nvPr>
            <p:ph idx="1"/>
          </p:nvPr>
        </p:nvSpPr>
        <p:spPr/>
        <p:txBody>
          <a:bodyPr>
            <a:normAutofit/>
          </a:bodyPr>
          <a:lstStyle/>
          <a:p>
            <a:endParaRPr lang="nl-BE" dirty="0"/>
          </a:p>
          <a:p>
            <a:r>
              <a:rPr lang="nl-BE" dirty="0" smtClean="0">
                <a:solidFill>
                  <a:schemeClr val="bg2">
                    <a:lumMod val="75000"/>
                    <a:lumOff val="25000"/>
                  </a:schemeClr>
                </a:solidFill>
              </a:rPr>
              <a:t>Ingediend sinds 2 april 2010 : 4419</a:t>
            </a:r>
          </a:p>
          <a:p>
            <a:endParaRPr lang="nl-BE" dirty="0" smtClean="0">
              <a:solidFill>
                <a:schemeClr val="bg2">
                  <a:lumMod val="75000"/>
                  <a:lumOff val="25000"/>
                </a:schemeClr>
              </a:solidFill>
            </a:endParaRPr>
          </a:p>
          <a:p>
            <a:r>
              <a:rPr lang="nl-BE" dirty="0" smtClean="0">
                <a:solidFill>
                  <a:schemeClr val="bg2">
                    <a:lumMod val="75000"/>
                    <a:lumOff val="25000"/>
                  </a:schemeClr>
                </a:solidFill>
              </a:rPr>
              <a:t>Dossiers gesloten fase 1 : 307</a:t>
            </a:r>
          </a:p>
          <a:p>
            <a:r>
              <a:rPr lang="nl-BE" dirty="0" smtClean="0">
                <a:solidFill>
                  <a:schemeClr val="bg2">
                    <a:lumMod val="75000"/>
                    <a:lumOff val="25000"/>
                  </a:schemeClr>
                </a:solidFill>
              </a:rPr>
              <a:t>Dossiers open fase 1 : 144</a:t>
            </a:r>
          </a:p>
          <a:p>
            <a:r>
              <a:rPr lang="nl-BE" dirty="0">
                <a:solidFill>
                  <a:schemeClr val="bg2">
                    <a:lumMod val="75000"/>
                    <a:lumOff val="25000"/>
                  </a:schemeClr>
                </a:solidFill>
              </a:rPr>
              <a:t>Dossiers gesloten fase 2 : </a:t>
            </a:r>
            <a:r>
              <a:rPr lang="nl-BE" dirty="0" smtClean="0">
                <a:solidFill>
                  <a:schemeClr val="bg2">
                    <a:lumMod val="75000"/>
                    <a:lumOff val="25000"/>
                  </a:schemeClr>
                </a:solidFill>
              </a:rPr>
              <a:t>121</a:t>
            </a:r>
          </a:p>
          <a:p>
            <a:r>
              <a:rPr lang="nl-BE" dirty="0" smtClean="0">
                <a:solidFill>
                  <a:schemeClr val="bg2">
                    <a:lumMod val="75000"/>
                    <a:lumOff val="25000"/>
                  </a:schemeClr>
                </a:solidFill>
              </a:rPr>
              <a:t>Dossiers open fase 2 : 2534</a:t>
            </a:r>
          </a:p>
          <a:p>
            <a:pPr marL="114300" indent="0">
              <a:buNone/>
            </a:pPr>
            <a:endParaRPr lang="nl-BE" dirty="0" smtClean="0">
              <a:solidFill>
                <a:schemeClr val="bg2">
                  <a:lumMod val="75000"/>
                  <a:lumOff val="25000"/>
                </a:schemeClr>
              </a:solidFill>
            </a:endParaRPr>
          </a:p>
          <a:p>
            <a:r>
              <a:rPr lang="nl-BE" dirty="0" smtClean="0">
                <a:solidFill>
                  <a:schemeClr val="bg2">
                    <a:lumMod val="75000"/>
                    <a:lumOff val="25000"/>
                  </a:schemeClr>
                </a:solidFill>
              </a:rPr>
              <a:t>Dossiers gesloten  fase 3 + geschil : 1342</a:t>
            </a:r>
          </a:p>
          <a:p>
            <a:r>
              <a:rPr lang="nl-BE" dirty="0" smtClean="0">
                <a:solidFill>
                  <a:schemeClr val="bg2">
                    <a:lumMod val="75000"/>
                    <a:lumOff val="25000"/>
                  </a:schemeClr>
                </a:solidFill>
              </a:rPr>
              <a:t>Dossiers open fase 3: 91(schadevergoeding)</a:t>
            </a:r>
          </a:p>
          <a:p>
            <a:endParaRPr lang="nl-BE" dirty="0" smtClean="0">
              <a:solidFill>
                <a:schemeClr val="accent2"/>
              </a:solidFill>
            </a:endParaRPr>
          </a:p>
          <a:p>
            <a:endParaRPr lang="nl-BE" dirty="0">
              <a:solidFill>
                <a:schemeClr val="accent2"/>
              </a:solidFill>
            </a:endParaRPr>
          </a:p>
          <a:p>
            <a:endParaRPr lang="nl-BE" dirty="0" smtClean="0">
              <a:solidFill>
                <a:schemeClr val="accent2"/>
              </a:solidFill>
            </a:endParaRPr>
          </a:p>
        </p:txBody>
      </p:sp>
    </p:spTree>
    <p:extLst>
      <p:ext uri="{BB962C8B-B14F-4D97-AF65-F5344CB8AC3E}">
        <p14:creationId xmlns:p14="http://schemas.microsoft.com/office/powerpoint/2010/main" xmlns="" val="510447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Wie</a:t>
            </a:r>
            <a:r>
              <a:rPr lang="en-US" dirty="0"/>
              <a:t> </a:t>
            </a:r>
            <a:r>
              <a:rPr lang="en-US" dirty="0" smtClean="0"/>
              <a:t>? en </a:t>
            </a:r>
            <a:r>
              <a:rPr lang="en-US" b="1" dirty="0" smtClean="0"/>
              <a:t> </a:t>
            </a:r>
            <a:r>
              <a:rPr lang="en-US" b="1" dirty="0" err="1" smtClean="0"/>
              <a:t>Welke</a:t>
            </a:r>
            <a:r>
              <a:rPr lang="en-US" b="1" dirty="0" smtClean="0"/>
              <a:t> </a:t>
            </a:r>
            <a:r>
              <a:rPr lang="en-US" b="1" dirty="0" err="1" smtClean="0"/>
              <a:t>schade</a:t>
            </a:r>
            <a:r>
              <a:rPr lang="en-US" b="1" dirty="0" smtClean="0"/>
              <a:t> ?</a:t>
            </a:r>
            <a:endParaRPr lang="en-US" b="1" dirty="0"/>
          </a:p>
        </p:txBody>
      </p:sp>
      <p:sp>
        <p:nvSpPr>
          <p:cNvPr id="3" name="Content Placeholder 2"/>
          <p:cNvSpPr>
            <a:spLocks noGrp="1"/>
          </p:cNvSpPr>
          <p:nvPr>
            <p:ph idx="1"/>
          </p:nvPr>
        </p:nvSpPr>
        <p:spPr>
          <a:xfrm>
            <a:off x="457200" y="1916832"/>
            <a:ext cx="7620000" cy="4483968"/>
          </a:xfrm>
        </p:spPr>
        <p:txBody>
          <a:bodyPr>
            <a:normAutofit/>
          </a:bodyPr>
          <a:lstStyle/>
          <a:p>
            <a:pPr indent="-342900">
              <a:defRPr/>
            </a:pPr>
            <a:r>
              <a:rPr lang="nl-BE" sz="2400" dirty="0" smtClean="0">
                <a:solidFill>
                  <a:schemeClr val="bg2">
                    <a:lumMod val="75000"/>
                    <a:lumOff val="25000"/>
                  </a:schemeClr>
                </a:solidFill>
              </a:rPr>
              <a:t>Elk </a:t>
            </a:r>
            <a:r>
              <a:rPr lang="nl-BE" sz="2400" b="1" dirty="0">
                <a:solidFill>
                  <a:schemeClr val="bg2">
                    <a:lumMod val="75000"/>
                    <a:lumOff val="25000"/>
                  </a:schemeClr>
                </a:solidFill>
              </a:rPr>
              <a:t>persoon</a:t>
            </a:r>
            <a:r>
              <a:rPr lang="nl-BE" sz="2400" dirty="0">
                <a:solidFill>
                  <a:schemeClr val="bg2">
                    <a:lumMod val="75000"/>
                    <a:lumOff val="25000"/>
                  </a:schemeClr>
                </a:solidFill>
              </a:rPr>
              <a:t> (patiënt) die meent schade te hebben geleden als gevolg van gezondheidszorg of zijn </a:t>
            </a:r>
            <a:r>
              <a:rPr lang="nl-BE" sz="2400" b="1" dirty="0">
                <a:solidFill>
                  <a:schemeClr val="bg2">
                    <a:lumMod val="75000"/>
                    <a:lumOff val="25000"/>
                  </a:schemeClr>
                </a:solidFill>
              </a:rPr>
              <a:t>rechthebbenden</a:t>
            </a:r>
          </a:p>
          <a:p>
            <a:pPr marL="400050" lvl="1" indent="0">
              <a:buNone/>
              <a:defRPr/>
            </a:pPr>
            <a:endParaRPr lang="nl-BE" b="1" dirty="0" smtClean="0">
              <a:solidFill>
                <a:prstClr val="black"/>
              </a:solidFill>
            </a:endParaRPr>
          </a:p>
          <a:p>
            <a:pPr marL="400050" lvl="1" indent="0">
              <a:buNone/>
              <a:defRPr/>
            </a:pPr>
            <a:endParaRPr lang="nl-BE" b="1" dirty="0">
              <a:solidFill>
                <a:prstClr val="black"/>
              </a:solidFill>
            </a:endParaRPr>
          </a:p>
          <a:p>
            <a:pPr indent="-342900">
              <a:defRPr/>
            </a:pPr>
            <a:r>
              <a:rPr lang="nl-BE" sz="2400" dirty="0" smtClean="0">
                <a:solidFill>
                  <a:schemeClr val="bg2">
                    <a:lumMod val="75000"/>
                    <a:lumOff val="25000"/>
                  </a:schemeClr>
                </a:solidFill>
              </a:rPr>
              <a:t>Schade </a:t>
            </a:r>
            <a:r>
              <a:rPr lang="nl-BE" sz="2400" dirty="0">
                <a:solidFill>
                  <a:schemeClr val="bg2">
                    <a:lumMod val="75000"/>
                    <a:lumOff val="25000"/>
                  </a:schemeClr>
                </a:solidFill>
              </a:rPr>
              <a:t>als gevolg van </a:t>
            </a:r>
            <a:r>
              <a:rPr lang="nl-BE" sz="2400" b="1" dirty="0">
                <a:solidFill>
                  <a:schemeClr val="bg2">
                    <a:lumMod val="75000"/>
                    <a:lumOff val="25000"/>
                  </a:schemeClr>
                </a:solidFill>
              </a:rPr>
              <a:t>gezondheidszorg</a:t>
            </a:r>
            <a:r>
              <a:rPr lang="nl-BE" sz="2400" dirty="0">
                <a:solidFill>
                  <a:schemeClr val="bg2">
                    <a:lumMod val="75000"/>
                    <a:lumOff val="25000"/>
                  </a:schemeClr>
                </a:solidFill>
              </a:rPr>
              <a:t>, die door een </a:t>
            </a:r>
            <a:r>
              <a:rPr lang="nl-BE" sz="2400" b="1" dirty="0">
                <a:solidFill>
                  <a:schemeClr val="bg2">
                    <a:lumMod val="75000"/>
                    <a:lumOff val="25000"/>
                  </a:schemeClr>
                </a:solidFill>
              </a:rPr>
              <a:t>zorgverlener </a:t>
            </a:r>
            <a:r>
              <a:rPr lang="nl-BE" sz="2400" dirty="0" smtClean="0">
                <a:solidFill>
                  <a:schemeClr val="bg2">
                    <a:lumMod val="75000"/>
                    <a:lumOff val="25000"/>
                  </a:schemeClr>
                </a:solidFill>
              </a:rPr>
              <a:t>is </a:t>
            </a:r>
            <a:r>
              <a:rPr lang="nl-BE" sz="2400" dirty="0">
                <a:solidFill>
                  <a:schemeClr val="bg2">
                    <a:lumMod val="75000"/>
                    <a:lumOff val="25000"/>
                  </a:schemeClr>
                </a:solidFill>
              </a:rPr>
              <a:t>verstrekt </a:t>
            </a:r>
            <a:r>
              <a:rPr lang="nl-BE" sz="2400" b="1" dirty="0">
                <a:solidFill>
                  <a:schemeClr val="bg2">
                    <a:lumMod val="75000"/>
                    <a:lumOff val="25000"/>
                  </a:schemeClr>
                </a:solidFill>
              </a:rPr>
              <a:t>in België </a:t>
            </a:r>
            <a:r>
              <a:rPr lang="nl-BE" sz="2400" b="1" dirty="0" smtClean="0">
                <a:solidFill>
                  <a:schemeClr val="bg2">
                    <a:lumMod val="75000"/>
                    <a:lumOff val="25000"/>
                  </a:schemeClr>
                </a:solidFill>
              </a:rPr>
              <a:t>na 2 april 2010</a:t>
            </a:r>
          </a:p>
          <a:p>
            <a:pPr marL="297180" lvl="1" indent="0">
              <a:buNone/>
              <a:defRPr/>
            </a:pPr>
            <a:r>
              <a:rPr lang="nl-BE" dirty="0" smtClean="0">
                <a:solidFill>
                  <a:schemeClr val="bg2">
                    <a:lumMod val="75000"/>
                    <a:lumOff val="25000"/>
                  </a:schemeClr>
                </a:solidFill>
              </a:rPr>
              <a:t> Ongeacht nationaliteit</a:t>
            </a:r>
          </a:p>
          <a:p>
            <a:pPr marL="297180" lvl="1" indent="0">
              <a:buNone/>
              <a:defRPr/>
            </a:pPr>
            <a:r>
              <a:rPr lang="nl-BE" dirty="0" smtClean="0">
                <a:solidFill>
                  <a:schemeClr val="bg2">
                    <a:lumMod val="75000"/>
                    <a:lumOff val="25000"/>
                  </a:schemeClr>
                </a:solidFill>
              </a:rPr>
              <a:t> Ongeacht woonplaats</a:t>
            </a:r>
            <a:endParaRPr lang="en-US" dirty="0">
              <a:solidFill>
                <a:schemeClr val="bg2">
                  <a:lumMod val="75000"/>
                  <a:lumOff val="25000"/>
                </a:schemeClr>
              </a:solidFill>
            </a:endParaRPr>
          </a:p>
        </p:txBody>
      </p:sp>
    </p:spTree>
    <p:extLst>
      <p:ext uri="{BB962C8B-B14F-4D97-AF65-F5344CB8AC3E}">
        <p14:creationId xmlns:p14="http://schemas.microsoft.com/office/powerpoint/2010/main" xmlns="" val="22901655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620000" cy="1354162"/>
          </a:xfrm>
        </p:spPr>
        <p:txBody>
          <a:bodyPr/>
          <a:lstStyle/>
          <a:p>
            <a:pPr algn="ctr"/>
            <a:r>
              <a:rPr lang="nl-BE" dirty="0" smtClean="0"/>
              <a:t/>
            </a:r>
            <a:br>
              <a:rPr lang="nl-BE" dirty="0" smtClean="0"/>
            </a:br>
            <a:r>
              <a:rPr lang="nl-BE" dirty="0"/>
              <a:t/>
            </a:r>
            <a:br>
              <a:rPr lang="nl-BE" dirty="0"/>
            </a:br>
            <a:r>
              <a:rPr lang="nl-BE" dirty="0" smtClean="0"/>
              <a:t/>
            </a:r>
            <a:br>
              <a:rPr lang="nl-BE" dirty="0" smtClean="0"/>
            </a:br>
            <a:r>
              <a:rPr lang="nl-BE" sz="3200" dirty="0" smtClean="0"/>
              <a:t>Schadevergoedingen betaald door FMO sinds 2012</a:t>
            </a:r>
            <a:r>
              <a:rPr lang="nl-BE" dirty="0"/>
              <a:t/>
            </a:r>
            <a:br>
              <a:rPr lang="nl-BE" dirty="0"/>
            </a:br>
            <a:r>
              <a:rPr lang="nl-BE" dirty="0" smtClean="0"/>
              <a:t/>
            </a:r>
            <a:br>
              <a:rPr lang="nl-BE" dirty="0" smtClean="0"/>
            </a:br>
            <a:r>
              <a:rPr lang="nl-BE" dirty="0"/>
              <a:t/>
            </a:r>
            <a:br>
              <a:rPr lang="nl-BE" dirty="0"/>
            </a:br>
            <a:endParaRPr lang="nl-BE" dirty="0"/>
          </a:p>
        </p:txBody>
      </p:sp>
      <p:graphicFrame>
        <p:nvGraphicFramePr>
          <p:cNvPr id="3" name="Table 2"/>
          <p:cNvGraphicFramePr>
            <a:graphicFrameLocks noGrp="1"/>
          </p:cNvGraphicFramePr>
          <p:nvPr>
            <p:extLst>
              <p:ext uri="{D42A27DB-BD31-4B8C-83A1-F6EECF244321}">
                <p14:modId xmlns:p14="http://schemas.microsoft.com/office/powerpoint/2010/main" xmlns="" val="4025966418"/>
              </p:ext>
            </p:extLst>
          </p:nvPr>
        </p:nvGraphicFramePr>
        <p:xfrm>
          <a:off x="683568" y="1988840"/>
          <a:ext cx="6984777" cy="1112520"/>
        </p:xfrm>
        <a:graphic>
          <a:graphicData uri="http://schemas.openxmlformats.org/drawingml/2006/table">
            <a:tbl>
              <a:tblPr firstRow="1" bandRow="1">
                <a:tableStyleId>{5C22544A-7EE6-4342-B048-85BDC9FD1C3A}</a:tableStyleId>
              </a:tblPr>
              <a:tblGrid>
                <a:gridCol w="1665668"/>
                <a:gridCol w="1665668"/>
                <a:gridCol w="1665668"/>
                <a:gridCol w="1987773"/>
              </a:tblGrid>
              <a:tr h="370840">
                <a:tc>
                  <a:txBody>
                    <a:bodyPr/>
                    <a:lstStyle/>
                    <a:p>
                      <a:r>
                        <a:rPr lang="nl-BE" dirty="0" smtClean="0">
                          <a:solidFill>
                            <a:schemeClr val="accent1">
                              <a:lumMod val="75000"/>
                            </a:schemeClr>
                          </a:solidFill>
                        </a:rPr>
                        <a:t>Type</a:t>
                      </a:r>
                      <a:endParaRPr lang="fr-BE" dirty="0">
                        <a:solidFill>
                          <a:schemeClr val="accent1">
                            <a:lumMod val="75000"/>
                          </a:schemeClr>
                        </a:solidFill>
                      </a:endParaRPr>
                    </a:p>
                  </a:txBody>
                  <a:tcPr/>
                </a:tc>
                <a:tc>
                  <a:txBody>
                    <a:bodyPr/>
                    <a:lstStyle/>
                    <a:p>
                      <a:r>
                        <a:rPr lang="nl-BE" dirty="0" smtClean="0">
                          <a:solidFill>
                            <a:schemeClr val="accent1">
                              <a:lumMod val="75000"/>
                            </a:schemeClr>
                          </a:solidFill>
                        </a:rPr>
                        <a:t>Aantal </a:t>
                      </a:r>
                      <a:endParaRPr lang="fr-BE" dirty="0">
                        <a:solidFill>
                          <a:schemeClr val="accent1">
                            <a:lumMod val="75000"/>
                          </a:schemeClr>
                        </a:solidFill>
                      </a:endParaRPr>
                    </a:p>
                  </a:txBody>
                  <a:tcPr/>
                </a:tc>
                <a:tc>
                  <a:txBody>
                    <a:bodyPr/>
                    <a:lstStyle/>
                    <a:p>
                      <a:r>
                        <a:rPr lang="nl-BE" dirty="0" smtClean="0">
                          <a:solidFill>
                            <a:schemeClr val="accent1">
                              <a:lumMod val="75000"/>
                            </a:schemeClr>
                          </a:solidFill>
                        </a:rPr>
                        <a:t>Totaal </a:t>
                      </a:r>
                      <a:endParaRPr lang="fr-BE" dirty="0">
                        <a:solidFill>
                          <a:schemeClr val="accent1">
                            <a:lumMod val="75000"/>
                          </a:schemeClr>
                        </a:solidFill>
                      </a:endParaRPr>
                    </a:p>
                  </a:txBody>
                  <a:tcPr/>
                </a:tc>
                <a:tc>
                  <a:txBody>
                    <a:bodyPr/>
                    <a:lstStyle/>
                    <a:p>
                      <a:r>
                        <a:rPr lang="nl-BE" dirty="0" smtClean="0">
                          <a:solidFill>
                            <a:schemeClr val="accent1">
                              <a:lumMod val="75000"/>
                            </a:schemeClr>
                          </a:solidFill>
                        </a:rPr>
                        <a:t>Gemiddelde </a:t>
                      </a:r>
                      <a:endParaRPr lang="fr-BE" dirty="0">
                        <a:solidFill>
                          <a:schemeClr val="accent1">
                            <a:lumMod val="75000"/>
                          </a:schemeClr>
                        </a:solidFill>
                      </a:endParaRPr>
                    </a:p>
                  </a:txBody>
                  <a:tcPr/>
                </a:tc>
              </a:tr>
              <a:tr h="370840">
                <a:tc>
                  <a:txBody>
                    <a:bodyPr/>
                    <a:lstStyle/>
                    <a:p>
                      <a:r>
                        <a:rPr lang="nl-BE" dirty="0" err="1" smtClean="0">
                          <a:solidFill>
                            <a:schemeClr val="bg2">
                              <a:lumMod val="90000"/>
                              <a:lumOff val="10000"/>
                            </a:schemeClr>
                          </a:solidFill>
                        </a:rPr>
                        <a:t>Moza</a:t>
                      </a:r>
                      <a:r>
                        <a:rPr lang="nl-BE" dirty="0" smtClean="0">
                          <a:solidFill>
                            <a:schemeClr val="bg2">
                              <a:lumMod val="90000"/>
                              <a:lumOff val="10000"/>
                            </a:schemeClr>
                          </a:solidFill>
                        </a:rPr>
                        <a:t> </a:t>
                      </a:r>
                      <a:endParaRPr lang="fr-BE" dirty="0">
                        <a:solidFill>
                          <a:schemeClr val="bg2">
                            <a:lumMod val="90000"/>
                            <a:lumOff val="10000"/>
                          </a:schemeClr>
                        </a:solidFill>
                      </a:endParaRPr>
                    </a:p>
                  </a:txBody>
                  <a:tcPr/>
                </a:tc>
                <a:tc>
                  <a:txBody>
                    <a:bodyPr/>
                    <a:lstStyle/>
                    <a:p>
                      <a:r>
                        <a:rPr lang="nl-BE" dirty="0" smtClean="0">
                          <a:solidFill>
                            <a:schemeClr val="bg2">
                              <a:lumMod val="90000"/>
                              <a:lumOff val="10000"/>
                            </a:schemeClr>
                          </a:solidFill>
                        </a:rPr>
                        <a:t>23 </a:t>
                      </a:r>
                      <a:endParaRPr lang="fr-BE" dirty="0">
                        <a:solidFill>
                          <a:schemeClr val="bg2">
                            <a:lumMod val="90000"/>
                            <a:lumOff val="10000"/>
                          </a:schemeClr>
                        </a:solidFill>
                      </a:endParaRPr>
                    </a:p>
                  </a:txBody>
                  <a:tcPr/>
                </a:tc>
                <a:tc>
                  <a:txBody>
                    <a:bodyPr/>
                    <a:lstStyle/>
                    <a:p>
                      <a:r>
                        <a:rPr lang="nl-BE" dirty="0" smtClean="0">
                          <a:solidFill>
                            <a:schemeClr val="bg2">
                              <a:lumMod val="90000"/>
                              <a:lumOff val="10000"/>
                            </a:schemeClr>
                          </a:solidFill>
                        </a:rPr>
                        <a:t>5.075.994€</a:t>
                      </a:r>
                      <a:endParaRPr lang="fr-BE" dirty="0">
                        <a:solidFill>
                          <a:schemeClr val="bg2">
                            <a:lumMod val="90000"/>
                            <a:lumOff val="10000"/>
                          </a:schemeClr>
                        </a:solidFill>
                      </a:endParaRPr>
                    </a:p>
                  </a:txBody>
                  <a:tcPr/>
                </a:tc>
                <a:tc>
                  <a:txBody>
                    <a:bodyPr/>
                    <a:lstStyle/>
                    <a:p>
                      <a:r>
                        <a:rPr lang="nl-BE" dirty="0" smtClean="0">
                          <a:solidFill>
                            <a:schemeClr val="bg2">
                              <a:lumMod val="90000"/>
                              <a:lumOff val="10000"/>
                            </a:schemeClr>
                          </a:solidFill>
                        </a:rPr>
                        <a:t>220.695,4€</a:t>
                      </a:r>
                      <a:endParaRPr lang="fr-BE" dirty="0">
                        <a:solidFill>
                          <a:schemeClr val="bg2">
                            <a:lumMod val="90000"/>
                            <a:lumOff val="10000"/>
                          </a:schemeClr>
                        </a:solidFill>
                      </a:endParaRPr>
                    </a:p>
                  </a:txBody>
                  <a:tcPr/>
                </a:tc>
              </a:tr>
              <a:tr h="370840">
                <a:tc>
                  <a:txBody>
                    <a:bodyPr/>
                    <a:lstStyle/>
                    <a:p>
                      <a:r>
                        <a:rPr lang="nl-BE" dirty="0" smtClean="0">
                          <a:solidFill>
                            <a:schemeClr val="bg2">
                              <a:lumMod val="90000"/>
                              <a:lumOff val="10000"/>
                            </a:schemeClr>
                          </a:solidFill>
                        </a:rPr>
                        <a:t>BA </a:t>
                      </a:r>
                      <a:endParaRPr lang="fr-BE" dirty="0">
                        <a:solidFill>
                          <a:schemeClr val="bg2">
                            <a:lumMod val="90000"/>
                            <a:lumOff val="10000"/>
                          </a:schemeClr>
                        </a:solidFill>
                      </a:endParaRPr>
                    </a:p>
                  </a:txBody>
                  <a:tcPr/>
                </a:tc>
                <a:tc>
                  <a:txBody>
                    <a:bodyPr/>
                    <a:lstStyle/>
                    <a:p>
                      <a:r>
                        <a:rPr lang="nl-BE" dirty="0" smtClean="0">
                          <a:solidFill>
                            <a:schemeClr val="bg2">
                              <a:lumMod val="90000"/>
                              <a:lumOff val="10000"/>
                            </a:schemeClr>
                          </a:solidFill>
                        </a:rPr>
                        <a:t>36</a:t>
                      </a:r>
                      <a:endParaRPr lang="fr-BE" dirty="0">
                        <a:solidFill>
                          <a:schemeClr val="bg2">
                            <a:lumMod val="90000"/>
                            <a:lumOff val="10000"/>
                          </a:schemeClr>
                        </a:solidFill>
                      </a:endParaRPr>
                    </a:p>
                  </a:txBody>
                  <a:tcPr/>
                </a:tc>
                <a:tc>
                  <a:txBody>
                    <a:bodyPr/>
                    <a:lstStyle/>
                    <a:p>
                      <a:r>
                        <a:rPr lang="nl-BE" dirty="0" smtClean="0">
                          <a:solidFill>
                            <a:schemeClr val="bg2">
                              <a:lumMod val="90000"/>
                              <a:lumOff val="10000"/>
                            </a:schemeClr>
                          </a:solidFill>
                        </a:rPr>
                        <a:t>4.914.644€</a:t>
                      </a:r>
                      <a:endParaRPr lang="fr-BE" dirty="0">
                        <a:solidFill>
                          <a:schemeClr val="bg2">
                            <a:lumMod val="90000"/>
                            <a:lumOff val="10000"/>
                          </a:schemeClr>
                        </a:solidFill>
                      </a:endParaRPr>
                    </a:p>
                  </a:txBody>
                  <a:tcPr/>
                </a:tc>
                <a:tc>
                  <a:txBody>
                    <a:bodyPr/>
                    <a:lstStyle/>
                    <a:p>
                      <a:r>
                        <a:rPr lang="nl-BE" dirty="0" smtClean="0">
                          <a:solidFill>
                            <a:schemeClr val="bg2">
                              <a:lumMod val="90000"/>
                              <a:lumOff val="10000"/>
                            </a:schemeClr>
                          </a:solidFill>
                        </a:rPr>
                        <a:t>136.517,9€</a:t>
                      </a:r>
                      <a:endParaRPr lang="fr-BE" dirty="0">
                        <a:solidFill>
                          <a:schemeClr val="bg2">
                            <a:lumMod val="90000"/>
                            <a:lumOff val="10000"/>
                          </a:schemeClr>
                        </a:solidFill>
                      </a:endParaRPr>
                    </a:p>
                  </a:txBody>
                  <a:tcPr/>
                </a:tc>
              </a:tr>
            </a:tbl>
          </a:graphicData>
        </a:graphic>
      </p:graphicFrame>
    </p:spTree>
    <p:extLst>
      <p:ext uri="{BB962C8B-B14F-4D97-AF65-F5344CB8AC3E}">
        <p14:creationId xmlns:p14="http://schemas.microsoft.com/office/powerpoint/2010/main" xmlns="" val="42549438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nl-BE" dirty="0" smtClean="0"/>
              <a:t>preventie</a:t>
            </a:r>
            <a:endParaRPr lang="nl-BE" dirty="0"/>
          </a:p>
        </p:txBody>
      </p:sp>
      <p:sp>
        <p:nvSpPr>
          <p:cNvPr id="5" name="Tijdelijke aanduiding voor tekst 4"/>
          <p:cNvSpPr>
            <a:spLocks noGrp="1"/>
          </p:cNvSpPr>
          <p:nvPr>
            <p:ph type="subTitle" idx="1"/>
          </p:nvPr>
        </p:nvSpPr>
        <p:spPr/>
        <p:txBody>
          <a:bodyPr/>
          <a:lstStyle/>
          <a:p>
            <a:r>
              <a:rPr lang="nl-BE" dirty="0" smtClean="0">
                <a:solidFill>
                  <a:schemeClr val="bg2">
                    <a:lumMod val="75000"/>
                    <a:lumOff val="25000"/>
                  </a:schemeClr>
                </a:solidFill>
              </a:rPr>
              <a:t>Cave : beperkte aantal dossiers</a:t>
            </a:r>
            <a:endParaRPr lang="nl-BE" dirty="0">
              <a:solidFill>
                <a:schemeClr val="bg2">
                  <a:lumMod val="75000"/>
                  <a:lumOff val="25000"/>
                </a:schemeClr>
              </a:solidFill>
            </a:endParaRPr>
          </a:p>
        </p:txBody>
      </p:sp>
    </p:spTree>
    <p:extLst>
      <p:ext uri="{BB962C8B-B14F-4D97-AF65-F5344CB8AC3E}">
        <p14:creationId xmlns:p14="http://schemas.microsoft.com/office/powerpoint/2010/main" xmlns="" val="40030333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7620000" cy="3528392"/>
          </a:xfrm>
        </p:spPr>
        <p:txBody>
          <a:bodyPr/>
          <a:lstStyle/>
          <a:p>
            <a:r>
              <a:rPr lang="nl-BE" dirty="0" smtClean="0"/>
              <a:t>Voorzichtigheid is de moeder van de porseleinwinkel</a:t>
            </a:r>
            <a:br>
              <a:rPr lang="nl-BE" dirty="0" smtClean="0"/>
            </a:br>
            <a:endParaRPr lang="nl-BE" dirty="0"/>
          </a:p>
        </p:txBody>
      </p:sp>
    </p:spTree>
    <p:extLst>
      <p:ext uri="{BB962C8B-B14F-4D97-AF65-F5344CB8AC3E}">
        <p14:creationId xmlns:p14="http://schemas.microsoft.com/office/powerpoint/2010/main" xmlns="" val="41035752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Primum</a:t>
            </a:r>
            <a:r>
              <a:rPr lang="nl-BE" dirty="0" smtClean="0"/>
              <a:t> non </a:t>
            </a:r>
            <a:r>
              <a:rPr lang="nl-BE" dirty="0" err="1" smtClean="0"/>
              <a:t>nocere</a:t>
            </a:r>
            <a:endParaRPr lang="nl-BE" dirty="0"/>
          </a:p>
        </p:txBody>
      </p:sp>
      <p:sp>
        <p:nvSpPr>
          <p:cNvPr id="3" name="Tijdelijke aanduiding voor inhoud 2"/>
          <p:cNvSpPr>
            <a:spLocks noGrp="1"/>
          </p:cNvSpPr>
          <p:nvPr>
            <p:ph idx="1"/>
          </p:nvPr>
        </p:nvSpPr>
        <p:spPr/>
        <p:txBody>
          <a:bodyPr/>
          <a:lstStyle/>
          <a:p>
            <a:pPr marL="114300" indent="0">
              <a:buNone/>
            </a:pPr>
            <a:endParaRPr lang="nl-B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90913" y="1795463"/>
            <a:ext cx="2162175" cy="3267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83931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620000" cy="1786210"/>
          </a:xfrm>
        </p:spPr>
        <p:txBody>
          <a:bodyPr/>
          <a:lstStyle/>
          <a:p>
            <a:pPr algn="ctr"/>
            <a:r>
              <a:rPr lang="nl-BE" sz="3600" dirty="0" smtClean="0"/>
              <a:t>Communicatie</a:t>
            </a:r>
            <a:br>
              <a:rPr lang="nl-BE" sz="3600" dirty="0" smtClean="0"/>
            </a:br>
            <a:r>
              <a:rPr lang="nl-BE" sz="3600" dirty="0" smtClean="0"/>
              <a:t>voor en na de ingreep </a:t>
            </a:r>
            <a:endParaRPr lang="nl-BE" sz="3600" dirty="0"/>
          </a:p>
        </p:txBody>
      </p:sp>
      <p:sp>
        <p:nvSpPr>
          <p:cNvPr id="3" name="Tijdelijke aanduiding voor inhoud 2"/>
          <p:cNvSpPr>
            <a:spLocks noGrp="1"/>
          </p:cNvSpPr>
          <p:nvPr>
            <p:ph idx="1"/>
          </p:nvPr>
        </p:nvSpPr>
        <p:spPr>
          <a:xfrm>
            <a:off x="457200" y="2204864"/>
            <a:ext cx="7620000" cy="4195935"/>
          </a:xfrm>
        </p:spPr>
        <p:txBody>
          <a:bodyPr/>
          <a:lstStyle/>
          <a:p>
            <a:r>
              <a:rPr lang="nl-BE" dirty="0" smtClean="0">
                <a:solidFill>
                  <a:schemeClr val="bg2">
                    <a:lumMod val="75000"/>
                    <a:lumOff val="25000"/>
                  </a:schemeClr>
                </a:solidFill>
              </a:rPr>
              <a:t>Ook als het misging </a:t>
            </a:r>
          </a:p>
          <a:p>
            <a:r>
              <a:rPr lang="nl-BE" dirty="0" smtClean="0">
                <a:solidFill>
                  <a:schemeClr val="bg2">
                    <a:lumMod val="75000"/>
                    <a:lumOff val="25000"/>
                  </a:schemeClr>
                </a:solidFill>
              </a:rPr>
              <a:t>Ook als het resultaat niet is zoals zoals gewenst</a:t>
            </a:r>
          </a:p>
          <a:p>
            <a:endParaRPr lang="nl-BE" dirty="0">
              <a:solidFill>
                <a:schemeClr val="bg2">
                  <a:lumMod val="75000"/>
                  <a:lumOff val="25000"/>
                </a:schemeClr>
              </a:solidFill>
            </a:endParaRPr>
          </a:p>
          <a:p>
            <a:endParaRPr lang="nl-BE" dirty="0" smtClean="0"/>
          </a:p>
          <a:p>
            <a:endParaRPr lang="nl-BE"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87824" y="3789040"/>
            <a:ext cx="2466975" cy="1847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927135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0648"/>
            <a:ext cx="7620000" cy="1143000"/>
          </a:xfrm>
        </p:spPr>
        <p:txBody>
          <a:bodyPr/>
          <a:lstStyle/>
          <a:p>
            <a:pPr algn="ctr"/>
            <a:r>
              <a:rPr lang="nl-BE" dirty="0" smtClean="0"/>
              <a:t>informatie</a:t>
            </a:r>
            <a:endParaRPr lang="nl-BE" dirty="0"/>
          </a:p>
        </p:txBody>
      </p:sp>
      <p:sp>
        <p:nvSpPr>
          <p:cNvPr id="3" name="Tijdelijke aanduiding voor inhoud 2"/>
          <p:cNvSpPr>
            <a:spLocks noGrp="1"/>
          </p:cNvSpPr>
          <p:nvPr>
            <p:ph idx="1"/>
          </p:nvPr>
        </p:nvSpPr>
        <p:spPr/>
        <p:txBody>
          <a:bodyPr/>
          <a:lstStyle/>
          <a:p>
            <a:r>
              <a:rPr lang="nl-BE" dirty="0" smtClean="0">
                <a:solidFill>
                  <a:schemeClr val="bg2">
                    <a:lumMod val="75000"/>
                    <a:lumOff val="25000"/>
                  </a:schemeClr>
                </a:solidFill>
              </a:rPr>
              <a:t>Realistische verwachtingen</a:t>
            </a:r>
          </a:p>
          <a:p>
            <a:pPr lvl="1"/>
            <a:endParaRPr lang="nl-BE" dirty="0" smtClean="0">
              <a:solidFill>
                <a:schemeClr val="bg2">
                  <a:lumMod val="75000"/>
                  <a:lumOff val="25000"/>
                </a:schemeClr>
              </a:solidFill>
            </a:endParaRPr>
          </a:p>
          <a:p>
            <a:pPr lvl="1"/>
            <a:r>
              <a:rPr lang="nl-BE" dirty="0" smtClean="0">
                <a:solidFill>
                  <a:schemeClr val="bg2">
                    <a:lumMod val="75000"/>
                    <a:lumOff val="25000"/>
                  </a:schemeClr>
                </a:solidFill>
              </a:rPr>
              <a:t>Zwaarte </a:t>
            </a:r>
            <a:r>
              <a:rPr lang="nl-BE" dirty="0">
                <a:solidFill>
                  <a:schemeClr val="bg2">
                    <a:lumMod val="75000"/>
                    <a:lumOff val="25000"/>
                  </a:schemeClr>
                </a:solidFill>
              </a:rPr>
              <a:t>van de ingreep</a:t>
            </a:r>
          </a:p>
          <a:p>
            <a:pPr lvl="1"/>
            <a:r>
              <a:rPr lang="nl-BE" dirty="0">
                <a:solidFill>
                  <a:schemeClr val="bg2">
                    <a:lumMod val="75000"/>
                    <a:lumOff val="25000"/>
                  </a:schemeClr>
                </a:solidFill>
              </a:rPr>
              <a:t>Mogelijke verwikkelingen</a:t>
            </a:r>
          </a:p>
          <a:p>
            <a:pPr lvl="1"/>
            <a:r>
              <a:rPr lang="nl-BE" dirty="0" err="1" smtClean="0">
                <a:solidFill>
                  <a:schemeClr val="bg2">
                    <a:lumMod val="75000"/>
                    <a:lumOff val="25000"/>
                  </a:schemeClr>
                </a:solidFill>
              </a:rPr>
              <a:t>Outcome</a:t>
            </a:r>
            <a:endParaRPr lang="nl-BE" dirty="0">
              <a:solidFill>
                <a:schemeClr val="bg2">
                  <a:lumMod val="75000"/>
                  <a:lumOff val="25000"/>
                </a:schemeClr>
              </a:solidFill>
            </a:endParaRPr>
          </a:p>
          <a:p>
            <a:pPr marL="411480" lvl="1" indent="0">
              <a:buNone/>
            </a:pPr>
            <a:endParaRPr lang="nl-BE" dirty="0" smtClean="0">
              <a:solidFill>
                <a:schemeClr val="bg2">
                  <a:lumMod val="75000"/>
                  <a:lumOff val="25000"/>
                </a:schemeClr>
              </a:solidFill>
            </a:endParaRPr>
          </a:p>
          <a:p>
            <a:r>
              <a:rPr lang="nl-BE" dirty="0" smtClean="0">
                <a:solidFill>
                  <a:schemeClr val="bg2">
                    <a:lumMod val="75000"/>
                    <a:lumOff val="25000"/>
                  </a:schemeClr>
                </a:solidFill>
              </a:rPr>
              <a:t>Controleer of info begrepen is </a:t>
            </a:r>
          </a:p>
          <a:p>
            <a:endParaRPr lang="nl-BE" dirty="0">
              <a:solidFill>
                <a:schemeClr val="bg2">
                  <a:lumMod val="75000"/>
                  <a:lumOff val="25000"/>
                </a:schemeClr>
              </a:solidFill>
            </a:endParaRPr>
          </a:p>
          <a:p>
            <a:endParaRPr lang="nl-BE" dirty="0" smtClean="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84168" y="0"/>
            <a:ext cx="2133600" cy="2143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4395788"/>
            <a:ext cx="2371725" cy="1933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250910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Indicatie </a:t>
            </a:r>
            <a:endParaRPr lang="nl-BE" dirty="0"/>
          </a:p>
        </p:txBody>
      </p:sp>
      <p:sp>
        <p:nvSpPr>
          <p:cNvPr id="3" name="Tijdelijke aanduiding voor inhoud 2"/>
          <p:cNvSpPr>
            <a:spLocks noGrp="1"/>
          </p:cNvSpPr>
          <p:nvPr>
            <p:ph idx="1"/>
          </p:nvPr>
        </p:nvSpPr>
        <p:spPr/>
        <p:txBody>
          <a:bodyPr>
            <a:normAutofit fontScale="92500" lnSpcReduction="10000"/>
          </a:bodyPr>
          <a:lstStyle/>
          <a:p>
            <a:r>
              <a:rPr lang="nl-BE" sz="4700" dirty="0" smtClean="0">
                <a:solidFill>
                  <a:schemeClr val="bg2">
                    <a:lumMod val="75000"/>
                    <a:lumOff val="25000"/>
                  </a:schemeClr>
                </a:solidFill>
              </a:rPr>
              <a:t>Absolute</a:t>
            </a:r>
          </a:p>
          <a:p>
            <a:r>
              <a:rPr lang="nl-BE" sz="4700" dirty="0" smtClean="0">
                <a:solidFill>
                  <a:schemeClr val="bg2">
                    <a:lumMod val="75000"/>
                    <a:lumOff val="25000"/>
                  </a:schemeClr>
                </a:solidFill>
              </a:rPr>
              <a:t>Relatieve</a:t>
            </a:r>
          </a:p>
          <a:p>
            <a:pPr marL="114300" indent="0">
              <a:buNone/>
            </a:pPr>
            <a:endParaRPr lang="nl-BE" sz="6000" dirty="0">
              <a:solidFill>
                <a:schemeClr val="bg2">
                  <a:lumMod val="75000"/>
                  <a:lumOff val="25000"/>
                </a:schemeClr>
              </a:solidFill>
            </a:endParaRPr>
          </a:p>
          <a:p>
            <a:pPr marL="114300" indent="0">
              <a:buNone/>
            </a:pPr>
            <a:r>
              <a:rPr lang="nl-BE" sz="6000" dirty="0" smtClean="0">
                <a:solidFill>
                  <a:schemeClr val="bg2">
                    <a:lumMod val="75000"/>
                    <a:lumOff val="25000"/>
                  </a:schemeClr>
                </a:solidFill>
              </a:rPr>
              <a:t>   “ </a:t>
            </a:r>
            <a:r>
              <a:rPr lang="nl-BE" sz="4800" b="1" dirty="0" smtClean="0">
                <a:solidFill>
                  <a:schemeClr val="bg2">
                    <a:lumMod val="75000"/>
                    <a:lumOff val="25000"/>
                  </a:schemeClr>
                </a:solidFill>
              </a:rPr>
              <a:t>dokter jij moet mij helpen, zo kan het niet meer</a:t>
            </a:r>
            <a:r>
              <a:rPr lang="nl-BE" sz="6000" b="1" dirty="0" smtClean="0">
                <a:solidFill>
                  <a:schemeClr val="bg2">
                    <a:lumMod val="75000"/>
                    <a:lumOff val="25000"/>
                  </a:schemeClr>
                </a:solidFill>
              </a:rPr>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52120" y="1785363"/>
            <a:ext cx="2143125" cy="2143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3651296"/>
            <a:ext cx="1152128" cy="11051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860085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Inspanning patiënt</a:t>
            </a:r>
            <a:endParaRPr lang="nl-BE" dirty="0"/>
          </a:p>
        </p:txBody>
      </p:sp>
      <p:sp>
        <p:nvSpPr>
          <p:cNvPr id="3" name="Tijdelijke aanduiding voor inhoud 2"/>
          <p:cNvSpPr>
            <a:spLocks noGrp="1"/>
          </p:cNvSpPr>
          <p:nvPr>
            <p:ph idx="1"/>
          </p:nvPr>
        </p:nvSpPr>
        <p:spPr/>
        <p:txBody>
          <a:bodyPr/>
          <a:lstStyle/>
          <a:p>
            <a:pPr marL="114300" indent="0">
              <a:buNone/>
            </a:pPr>
            <a:endParaRPr lang="nl-BE"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2238016"/>
            <a:ext cx="3333750" cy="227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24128" y="3789040"/>
            <a:ext cx="2143125" cy="2143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216104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TKP= nieuwe knie</a:t>
            </a:r>
            <a:endParaRPr lang="nl-BE" dirty="0"/>
          </a:p>
        </p:txBody>
      </p:sp>
      <p:sp>
        <p:nvSpPr>
          <p:cNvPr id="3" name="Rechthoek 2"/>
          <p:cNvSpPr/>
          <p:nvPr/>
        </p:nvSpPr>
        <p:spPr>
          <a:xfrm>
            <a:off x="1619672" y="2274838"/>
            <a:ext cx="5238328" cy="1477328"/>
          </a:xfrm>
          <a:prstGeom prst="rect">
            <a:avLst/>
          </a:prstGeom>
        </p:spPr>
        <p:txBody>
          <a:bodyPr wrap="square">
            <a:spAutoFit/>
          </a:bodyPr>
          <a:lstStyle/>
          <a:p>
            <a:endParaRPr lang="nl-BE" dirty="0" smtClean="0"/>
          </a:p>
          <a:p>
            <a:endParaRPr lang="nl-BE" dirty="0"/>
          </a:p>
          <a:p>
            <a:endParaRPr lang="nl-BE" dirty="0" smtClean="0"/>
          </a:p>
          <a:p>
            <a:endParaRPr lang="nl-BE" dirty="0"/>
          </a:p>
          <a:p>
            <a:endParaRPr lang="nl-BE"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1927652"/>
            <a:ext cx="2105025" cy="2171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63567" y="1999089"/>
            <a:ext cx="2257425" cy="2028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843808" y="2763375"/>
            <a:ext cx="1934022" cy="19775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hthoek 3"/>
          <p:cNvSpPr/>
          <p:nvPr/>
        </p:nvSpPr>
        <p:spPr>
          <a:xfrm>
            <a:off x="1619672" y="4480263"/>
            <a:ext cx="5472608" cy="923330"/>
          </a:xfrm>
          <a:prstGeom prst="rect">
            <a:avLst/>
          </a:prstGeom>
        </p:spPr>
        <p:txBody>
          <a:bodyPr wrap="square">
            <a:spAutoFit/>
          </a:bodyPr>
          <a:lstStyle/>
          <a:p>
            <a:pPr lvl="0"/>
            <a:endParaRPr lang="nl-BE" dirty="0">
              <a:solidFill>
                <a:srgbClr val="2F2B20"/>
              </a:solidFill>
            </a:endParaRPr>
          </a:p>
          <a:p>
            <a:pPr lvl="0"/>
            <a:r>
              <a:rPr lang="nl-BE" dirty="0">
                <a:solidFill>
                  <a:schemeClr val="bg2">
                    <a:lumMod val="75000"/>
                    <a:lumOff val="25000"/>
                  </a:schemeClr>
                </a:solidFill>
              </a:rPr>
              <a:t>Nieuwe knie = nieuw been = nieuwe mens</a:t>
            </a:r>
          </a:p>
          <a:p>
            <a:pPr lvl="0"/>
            <a:r>
              <a:rPr lang="nl-BE" dirty="0">
                <a:solidFill>
                  <a:schemeClr val="bg2">
                    <a:lumMod val="75000"/>
                    <a:lumOff val="25000"/>
                  </a:schemeClr>
                </a:solidFill>
              </a:rPr>
              <a:t>Stappen = lopen = dansen = springen</a:t>
            </a:r>
          </a:p>
        </p:txBody>
      </p:sp>
    </p:spTree>
    <p:extLst>
      <p:ext uri="{BB962C8B-B14F-4D97-AF65-F5344CB8AC3E}">
        <p14:creationId xmlns:p14="http://schemas.microsoft.com/office/powerpoint/2010/main" xmlns="" val="28160548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Wees bescheiden</a:t>
            </a:r>
            <a:endParaRPr lang="nl-BE" dirty="0"/>
          </a:p>
        </p:txBody>
      </p:sp>
      <p:sp>
        <p:nvSpPr>
          <p:cNvPr id="3" name="Tijdelijke aanduiding voor inhoud 2"/>
          <p:cNvSpPr>
            <a:spLocks noGrp="1"/>
          </p:cNvSpPr>
          <p:nvPr>
            <p:ph idx="1"/>
          </p:nvPr>
        </p:nvSpPr>
        <p:spPr/>
        <p:txBody>
          <a:bodyPr/>
          <a:lstStyle/>
          <a:p>
            <a:pPr marL="114300" indent="0">
              <a:buNone/>
            </a:pPr>
            <a:r>
              <a:rPr lang="nl-BE" dirty="0" smtClean="0"/>
              <a:t>Mirakels in Lourdes, </a:t>
            </a:r>
            <a:r>
              <a:rPr lang="nl-BE" dirty="0" err="1"/>
              <a:t>Banneux</a:t>
            </a:r>
            <a:r>
              <a:rPr lang="nl-BE" dirty="0"/>
              <a:t> of </a:t>
            </a:r>
            <a:r>
              <a:rPr lang="nl-BE" dirty="0" smtClean="0"/>
              <a:t>Scherpenheuvel</a:t>
            </a:r>
            <a:endParaRPr lang="nl-BE"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4437112"/>
            <a:ext cx="229552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0152" y="3933056"/>
            <a:ext cx="2466975" cy="1857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03848" y="2571750"/>
            <a:ext cx="19050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57662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l-BE" b="1" dirty="0" smtClean="0"/>
              <a:t>Wat niet ?</a:t>
            </a:r>
            <a:endParaRPr lang="en-US" b="1" dirty="0"/>
          </a:p>
        </p:txBody>
      </p:sp>
      <p:sp>
        <p:nvSpPr>
          <p:cNvPr id="3" name="Content Placeholder 2"/>
          <p:cNvSpPr>
            <a:spLocks noGrp="1"/>
          </p:cNvSpPr>
          <p:nvPr>
            <p:ph idx="1"/>
          </p:nvPr>
        </p:nvSpPr>
        <p:spPr/>
        <p:txBody>
          <a:bodyPr>
            <a:normAutofit/>
          </a:bodyPr>
          <a:lstStyle/>
          <a:p>
            <a:pPr marL="0" indent="0">
              <a:buNone/>
              <a:defRPr/>
            </a:pPr>
            <a:endParaRPr lang="nl-BE" sz="2400" b="1" dirty="0">
              <a:solidFill>
                <a:prstClr val="black"/>
              </a:solidFill>
            </a:endParaRPr>
          </a:p>
          <a:p>
            <a:pPr>
              <a:defRPr/>
            </a:pPr>
            <a:r>
              <a:rPr lang="nl-BE" sz="2400" dirty="0" smtClean="0">
                <a:solidFill>
                  <a:schemeClr val="bg2">
                    <a:lumMod val="75000"/>
                    <a:lumOff val="25000"/>
                  </a:schemeClr>
                </a:solidFill>
              </a:rPr>
              <a:t>Schade </a:t>
            </a:r>
            <a:r>
              <a:rPr lang="nl-BE" sz="2400" dirty="0">
                <a:solidFill>
                  <a:schemeClr val="bg2">
                    <a:lumMod val="75000"/>
                    <a:lumOff val="25000"/>
                  </a:schemeClr>
                </a:solidFill>
              </a:rPr>
              <a:t>als gevolg van </a:t>
            </a:r>
            <a:r>
              <a:rPr lang="nl-BE" sz="2400" b="1" dirty="0">
                <a:solidFill>
                  <a:schemeClr val="bg2">
                    <a:lumMod val="75000"/>
                    <a:lumOff val="25000"/>
                  </a:schemeClr>
                </a:solidFill>
              </a:rPr>
              <a:t>een experiment </a:t>
            </a:r>
          </a:p>
          <a:p>
            <a:pPr>
              <a:defRPr/>
            </a:pPr>
            <a:endParaRPr lang="nl-BE" sz="2400" b="1" dirty="0">
              <a:solidFill>
                <a:schemeClr val="bg2">
                  <a:lumMod val="75000"/>
                  <a:lumOff val="25000"/>
                </a:schemeClr>
              </a:solidFill>
            </a:endParaRPr>
          </a:p>
          <a:p>
            <a:pPr lvl="0">
              <a:defRPr/>
            </a:pPr>
            <a:r>
              <a:rPr lang="nl-BE" sz="2400" dirty="0">
                <a:solidFill>
                  <a:schemeClr val="bg2">
                    <a:lumMod val="75000"/>
                    <a:lumOff val="25000"/>
                  </a:schemeClr>
                </a:solidFill>
              </a:rPr>
              <a:t>Schade als gevolg van een verstrekking van gezondheidszorg </a:t>
            </a:r>
            <a:r>
              <a:rPr lang="nl-BE" sz="2400" b="1" dirty="0">
                <a:solidFill>
                  <a:schemeClr val="bg2">
                    <a:lumMod val="75000"/>
                    <a:lumOff val="25000"/>
                  </a:schemeClr>
                </a:solidFill>
              </a:rPr>
              <a:t>met een esthetisch </a:t>
            </a:r>
            <a:r>
              <a:rPr lang="nl-BE" sz="2400" b="1" dirty="0" smtClean="0">
                <a:solidFill>
                  <a:schemeClr val="bg2">
                    <a:lumMod val="75000"/>
                    <a:lumOff val="25000"/>
                  </a:schemeClr>
                </a:solidFill>
              </a:rPr>
              <a:t>doel</a:t>
            </a:r>
          </a:p>
          <a:p>
            <a:pPr lvl="0">
              <a:defRPr/>
            </a:pPr>
            <a:endParaRPr lang="nl-BE" sz="2400" b="1" dirty="0">
              <a:solidFill>
                <a:schemeClr val="bg2">
                  <a:lumMod val="75000"/>
                  <a:lumOff val="25000"/>
                </a:schemeClr>
              </a:solidFill>
            </a:endParaRPr>
          </a:p>
          <a:p>
            <a:pPr lvl="0">
              <a:defRPr/>
            </a:pPr>
            <a:r>
              <a:rPr lang="nl-BE" sz="2400" b="1" dirty="0">
                <a:solidFill>
                  <a:schemeClr val="bg2">
                    <a:lumMod val="75000"/>
                    <a:lumOff val="25000"/>
                  </a:schemeClr>
                </a:solidFill>
              </a:rPr>
              <a:t>Productaansprakelijkheid </a:t>
            </a:r>
            <a:endParaRPr lang="nl-BE" sz="2400" b="1" dirty="0" smtClean="0">
              <a:solidFill>
                <a:schemeClr val="bg2">
                  <a:lumMod val="75000"/>
                  <a:lumOff val="25000"/>
                </a:schemeClr>
              </a:solidFill>
            </a:endParaRPr>
          </a:p>
          <a:p>
            <a:pPr marL="777240" lvl="2" indent="0">
              <a:buNone/>
              <a:defRPr/>
            </a:pPr>
            <a:r>
              <a:rPr lang="nl-BE" dirty="0" smtClean="0">
                <a:solidFill>
                  <a:schemeClr val="bg2">
                    <a:lumMod val="75000"/>
                    <a:lumOff val="25000"/>
                  </a:schemeClr>
                </a:solidFill>
              </a:rPr>
              <a:t>(</a:t>
            </a:r>
            <a:r>
              <a:rPr lang="nl-BE" dirty="0">
                <a:solidFill>
                  <a:schemeClr val="bg2">
                    <a:lumMod val="75000"/>
                    <a:lumOff val="25000"/>
                  </a:schemeClr>
                </a:solidFill>
              </a:rPr>
              <a:t>wet van 25-02-1991)</a:t>
            </a:r>
            <a:endParaRPr lang="en-US" dirty="0">
              <a:solidFill>
                <a:schemeClr val="bg2">
                  <a:lumMod val="75000"/>
                  <a:lumOff val="25000"/>
                </a:schemeClr>
              </a:solidFill>
            </a:endParaRPr>
          </a:p>
        </p:txBody>
      </p:sp>
    </p:spTree>
    <p:extLst>
      <p:ext uri="{BB962C8B-B14F-4D97-AF65-F5344CB8AC3E}">
        <p14:creationId xmlns:p14="http://schemas.microsoft.com/office/powerpoint/2010/main" xmlns="" val="25922351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Collegialiteit</a:t>
            </a:r>
            <a:br>
              <a:rPr lang="nl-BE" dirty="0" smtClean="0"/>
            </a:br>
            <a:r>
              <a:rPr lang="nl-BE" dirty="0" smtClean="0"/>
              <a:t>kritiek op het werk </a:t>
            </a:r>
            <a:endParaRPr lang="nl-BE" dirty="0"/>
          </a:p>
        </p:txBody>
      </p:sp>
      <p:sp>
        <p:nvSpPr>
          <p:cNvPr id="3" name="Tijdelijke aanduiding voor inhoud 2"/>
          <p:cNvSpPr>
            <a:spLocks noGrp="1"/>
          </p:cNvSpPr>
          <p:nvPr>
            <p:ph idx="1"/>
          </p:nvPr>
        </p:nvSpPr>
        <p:spPr>
          <a:xfrm>
            <a:off x="457200" y="2132856"/>
            <a:ext cx="7620000" cy="4267944"/>
          </a:xfrm>
        </p:spPr>
        <p:txBody>
          <a:bodyPr/>
          <a:lstStyle/>
          <a:p>
            <a:pPr marL="114300" indent="0">
              <a:buNone/>
            </a:pPr>
            <a:r>
              <a:rPr lang="nl-BE" dirty="0" smtClean="0">
                <a:solidFill>
                  <a:schemeClr val="bg2">
                    <a:lumMod val="50000"/>
                    <a:lumOff val="50000"/>
                  </a:schemeClr>
                </a:solidFill>
              </a:rPr>
              <a:t>gevaarlijk</a:t>
            </a:r>
            <a:endParaRPr lang="nl-BE" dirty="0">
              <a:solidFill>
                <a:schemeClr val="bg2">
                  <a:lumMod val="50000"/>
                  <a:lumOff val="50000"/>
                </a:schemeClr>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33763" y="2424113"/>
            <a:ext cx="2276475" cy="2009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429383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nl-BE" dirty="0" smtClean="0"/>
              <a:t>Bedankt voor de aandacht </a:t>
            </a:r>
            <a:endParaRPr lang="nl-BE" dirty="0"/>
          </a:p>
        </p:txBody>
      </p:sp>
      <p:sp>
        <p:nvSpPr>
          <p:cNvPr id="6" name="Subtitle 5"/>
          <p:cNvSpPr>
            <a:spLocks noGrp="1"/>
          </p:cNvSpPr>
          <p:nvPr>
            <p:ph type="subTitle" idx="1"/>
          </p:nvPr>
        </p:nvSpPr>
        <p:spPr/>
        <p:txBody>
          <a:bodyPr>
            <a:normAutofit/>
          </a:bodyPr>
          <a:lstStyle/>
          <a:p>
            <a:endParaRPr lang="nl-BE" sz="2800" u="sng" dirty="0" smtClean="0">
              <a:solidFill>
                <a:schemeClr val="tx2"/>
              </a:solidFill>
            </a:endParaRPr>
          </a:p>
          <a:p>
            <a:r>
              <a:rPr lang="nl-BE" sz="3600" b="1" u="sng" dirty="0" smtClean="0">
                <a:solidFill>
                  <a:schemeClr val="tx2"/>
                </a:solidFill>
              </a:rPr>
              <a:t>Vragen ? </a:t>
            </a:r>
            <a:endParaRPr lang="nl-BE" sz="3600" b="1" u="sng" dirty="0">
              <a:solidFill>
                <a:schemeClr val="tx2"/>
              </a:solidFill>
            </a:endParaRPr>
          </a:p>
        </p:txBody>
      </p:sp>
    </p:spTree>
    <p:extLst>
      <p:ext uri="{BB962C8B-B14F-4D97-AF65-F5344CB8AC3E}">
        <p14:creationId xmlns:p14="http://schemas.microsoft.com/office/powerpoint/2010/main" xmlns="" val="315249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BE" b="1" dirty="0" smtClean="0"/>
              <a:t>Opdracht FMO</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endParaRPr lang="nl-BE" sz="2600" dirty="0">
              <a:solidFill>
                <a:prstClr val="black"/>
              </a:solidFill>
            </a:endParaRPr>
          </a:p>
          <a:p>
            <a:pPr lvl="1"/>
            <a:r>
              <a:rPr lang="nl-BE" sz="2600" b="1" dirty="0" smtClean="0">
                <a:solidFill>
                  <a:schemeClr val="bg2">
                    <a:lumMod val="75000"/>
                    <a:lumOff val="25000"/>
                  </a:schemeClr>
                </a:solidFill>
              </a:rPr>
              <a:t> </a:t>
            </a:r>
            <a:r>
              <a:rPr lang="nl-BE" sz="2600" dirty="0" smtClean="0">
                <a:solidFill>
                  <a:schemeClr val="bg2">
                    <a:lumMod val="75000"/>
                    <a:lumOff val="25000"/>
                  </a:schemeClr>
                </a:solidFill>
              </a:rPr>
              <a:t>onderzoek</a:t>
            </a:r>
            <a:r>
              <a:rPr lang="nl-BE" sz="2600" b="1" dirty="0" smtClean="0">
                <a:solidFill>
                  <a:schemeClr val="bg2">
                    <a:lumMod val="75000"/>
                    <a:lumOff val="25000"/>
                  </a:schemeClr>
                </a:solidFill>
              </a:rPr>
              <a:t> aansprakelijkheid</a:t>
            </a:r>
            <a:r>
              <a:rPr lang="nl-BE" sz="2600" dirty="0" smtClean="0">
                <a:solidFill>
                  <a:schemeClr val="bg2">
                    <a:lumMod val="75000"/>
                    <a:lumOff val="25000"/>
                  </a:schemeClr>
                </a:solidFill>
              </a:rPr>
              <a:t> </a:t>
            </a:r>
            <a:r>
              <a:rPr lang="nl-BE" sz="2600" dirty="0">
                <a:solidFill>
                  <a:schemeClr val="bg2">
                    <a:lumMod val="75000"/>
                    <a:lumOff val="25000"/>
                  </a:schemeClr>
                </a:solidFill>
              </a:rPr>
              <a:t>van een </a:t>
            </a:r>
            <a:r>
              <a:rPr lang="nl-BE" sz="2600" dirty="0" smtClean="0">
                <a:solidFill>
                  <a:schemeClr val="bg2">
                    <a:lumMod val="75000"/>
                    <a:lumOff val="25000"/>
                  </a:schemeClr>
                </a:solidFill>
              </a:rPr>
              <a:t>zorgverlener</a:t>
            </a:r>
          </a:p>
          <a:p>
            <a:pPr marL="914400" lvl="1" indent="-457200"/>
            <a:endParaRPr lang="nl-BE" sz="2600" dirty="0">
              <a:solidFill>
                <a:schemeClr val="bg2">
                  <a:lumMod val="75000"/>
                  <a:lumOff val="25000"/>
                </a:schemeClr>
              </a:solidFill>
            </a:endParaRPr>
          </a:p>
          <a:p>
            <a:pPr lvl="1">
              <a:defRPr/>
            </a:pPr>
            <a:r>
              <a:rPr lang="nl-BE" sz="2600" dirty="0" smtClean="0">
                <a:solidFill>
                  <a:schemeClr val="bg2">
                    <a:lumMod val="75000"/>
                    <a:lumOff val="25000"/>
                  </a:schemeClr>
                </a:solidFill>
              </a:rPr>
              <a:t> bepalen  </a:t>
            </a:r>
            <a:r>
              <a:rPr lang="nl-BE" sz="2600" dirty="0">
                <a:solidFill>
                  <a:schemeClr val="bg2">
                    <a:lumMod val="75000"/>
                    <a:lumOff val="25000"/>
                  </a:schemeClr>
                </a:solidFill>
              </a:rPr>
              <a:t>ernst van de </a:t>
            </a:r>
            <a:r>
              <a:rPr lang="nl-BE" sz="2600" dirty="0" smtClean="0">
                <a:solidFill>
                  <a:schemeClr val="bg2">
                    <a:lumMod val="75000"/>
                    <a:lumOff val="25000"/>
                  </a:schemeClr>
                </a:solidFill>
              </a:rPr>
              <a:t>schade</a:t>
            </a:r>
          </a:p>
          <a:p>
            <a:pPr lvl="1">
              <a:defRPr/>
            </a:pPr>
            <a:endParaRPr lang="nl-BE" sz="2600" dirty="0" smtClean="0">
              <a:solidFill>
                <a:schemeClr val="bg2">
                  <a:lumMod val="75000"/>
                  <a:lumOff val="25000"/>
                </a:schemeClr>
              </a:solidFill>
            </a:endParaRPr>
          </a:p>
          <a:p>
            <a:pPr lvl="1">
              <a:defRPr/>
            </a:pPr>
            <a:r>
              <a:rPr lang="nl-BE" sz="2600" dirty="0" smtClean="0">
                <a:solidFill>
                  <a:schemeClr val="bg2">
                    <a:lumMod val="75000"/>
                    <a:lumOff val="25000"/>
                  </a:schemeClr>
                </a:solidFill>
              </a:rPr>
              <a:t>vergoeden </a:t>
            </a:r>
            <a:r>
              <a:rPr lang="nl-BE" sz="2600" dirty="0">
                <a:solidFill>
                  <a:schemeClr val="bg2">
                    <a:lumMod val="75000"/>
                    <a:lumOff val="25000"/>
                  </a:schemeClr>
                </a:solidFill>
              </a:rPr>
              <a:t>van het slachtoffer in geval van </a:t>
            </a:r>
          </a:p>
          <a:p>
            <a:pPr lvl="2">
              <a:buClr>
                <a:schemeClr val="bg2">
                  <a:lumMod val="75000"/>
                  <a:lumOff val="25000"/>
                </a:schemeClr>
              </a:buClr>
              <a:defRPr/>
            </a:pPr>
            <a:r>
              <a:rPr lang="nl-BE" sz="2600" b="1" dirty="0">
                <a:solidFill>
                  <a:schemeClr val="bg2">
                    <a:lumMod val="75000"/>
                    <a:lumOff val="25000"/>
                  </a:schemeClr>
                </a:solidFill>
              </a:rPr>
              <a:t>medisch ongeval zonder</a:t>
            </a:r>
            <a:r>
              <a:rPr lang="nl-BE" sz="2600" dirty="0">
                <a:solidFill>
                  <a:schemeClr val="bg2">
                    <a:lumMod val="75000"/>
                    <a:lumOff val="25000"/>
                  </a:schemeClr>
                </a:solidFill>
              </a:rPr>
              <a:t> </a:t>
            </a:r>
            <a:r>
              <a:rPr lang="nl-BE" sz="2600" b="1" dirty="0">
                <a:solidFill>
                  <a:schemeClr val="bg2">
                    <a:lumMod val="75000"/>
                    <a:lumOff val="25000"/>
                  </a:schemeClr>
                </a:solidFill>
              </a:rPr>
              <a:t>aansprakelijkheid “MOZA”</a:t>
            </a:r>
            <a:r>
              <a:rPr lang="nl-BE" sz="2600" dirty="0">
                <a:solidFill>
                  <a:schemeClr val="bg2">
                    <a:lumMod val="75000"/>
                    <a:lumOff val="25000"/>
                  </a:schemeClr>
                </a:solidFill>
              </a:rPr>
              <a:t>, voor zover de schade voldoet aan een van de ernstvoorwaarden</a:t>
            </a:r>
          </a:p>
          <a:p>
            <a:pPr lvl="2">
              <a:buClr>
                <a:schemeClr val="bg2">
                  <a:lumMod val="75000"/>
                  <a:lumOff val="25000"/>
                </a:schemeClr>
              </a:buClr>
              <a:defRPr/>
            </a:pPr>
            <a:r>
              <a:rPr lang="nl-BE" sz="2600" dirty="0">
                <a:solidFill>
                  <a:schemeClr val="bg2">
                    <a:lumMod val="75000"/>
                    <a:lumOff val="25000"/>
                  </a:schemeClr>
                </a:solidFill>
              </a:rPr>
              <a:t>Betwisting van aansprakelijkheid en ernstgraad bereikt</a:t>
            </a:r>
          </a:p>
          <a:p>
            <a:pPr lvl="2">
              <a:buClr>
                <a:schemeClr val="bg2">
                  <a:lumMod val="75000"/>
                  <a:lumOff val="25000"/>
                </a:schemeClr>
              </a:buClr>
              <a:defRPr/>
            </a:pPr>
            <a:r>
              <a:rPr lang="nl-BE" sz="2600" dirty="0">
                <a:solidFill>
                  <a:schemeClr val="bg2">
                    <a:lumMod val="75000"/>
                    <a:lumOff val="25000"/>
                  </a:schemeClr>
                </a:solidFill>
              </a:rPr>
              <a:t>Zorgverstrekker niet of onvoldoende </a:t>
            </a:r>
            <a:r>
              <a:rPr lang="nl-BE" sz="2600" dirty="0" smtClean="0">
                <a:solidFill>
                  <a:schemeClr val="bg2">
                    <a:lumMod val="75000"/>
                    <a:lumOff val="25000"/>
                  </a:schemeClr>
                </a:solidFill>
              </a:rPr>
              <a:t>verzekerd</a:t>
            </a:r>
          </a:p>
          <a:p>
            <a:pPr lvl="2">
              <a:buClr>
                <a:schemeClr val="bg2">
                  <a:lumMod val="75000"/>
                  <a:lumOff val="25000"/>
                </a:schemeClr>
              </a:buClr>
              <a:defRPr/>
            </a:pPr>
            <a:r>
              <a:rPr lang="nl-BE" sz="2600" dirty="0" smtClean="0">
                <a:solidFill>
                  <a:schemeClr val="bg2">
                    <a:lumMod val="75000"/>
                    <a:lumOff val="25000"/>
                  </a:schemeClr>
                </a:solidFill>
              </a:rPr>
              <a:t>Ontoereikend voorstel verzekeraar bij aansprakelijkheid</a:t>
            </a:r>
          </a:p>
          <a:p>
            <a:pPr lvl="1">
              <a:buClr>
                <a:schemeClr val="bg2">
                  <a:lumMod val="75000"/>
                  <a:lumOff val="25000"/>
                </a:schemeClr>
              </a:buClr>
            </a:pPr>
            <a:endParaRPr lang="nl-BE" sz="2600" dirty="0" smtClean="0">
              <a:solidFill>
                <a:schemeClr val="bg2">
                  <a:lumMod val="75000"/>
                  <a:lumOff val="25000"/>
                </a:schemeClr>
              </a:solidFill>
            </a:endParaRPr>
          </a:p>
          <a:p>
            <a:pPr lvl="1"/>
            <a:r>
              <a:rPr lang="nl-BE" sz="2600" dirty="0" smtClean="0">
                <a:solidFill>
                  <a:schemeClr val="bg2">
                    <a:lumMod val="75000"/>
                    <a:lumOff val="25000"/>
                  </a:schemeClr>
                </a:solidFill>
              </a:rPr>
              <a:t> rapport aan minister en parlement met aanbevelingen voor preventie</a:t>
            </a:r>
            <a:endParaRPr lang="nl-BE" sz="2600" dirty="0">
              <a:solidFill>
                <a:schemeClr val="bg2">
                  <a:lumMod val="75000"/>
                  <a:lumOff val="25000"/>
                </a:schemeClr>
              </a:solidFill>
            </a:endParaRPr>
          </a:p>
          <a:p>
            <a:pPr lvl="1">
              <a:buFont typeface="Symbol" pitchFamily="18" charset="2"/>
              <a:buChar char="-"/>
            </a:pPr>
            <a:endParaRPr lang="nl-BE" sz="2600" dirty="0">
              <a:solidFill>
                <a:prstClr val="black"/>
              </a:solidFill>
            </a:endParaRPr>
          </a:p>
          <a:p>
            <a:pPr lvl="1">
              <a:buFont typeface="Symbol" pitchFamily="18" charset="2"/>
              <a:buChar char="-"/>
            </a:pPr>
            <a:endParaRPr lang="en-US" dirty="0"/>
          </a:p>
        </p:txBody>
      </p:sp>
    </p:spTree>
    <p:extLst>
      <p:ext uri="{BB962C8B-B14F-4D97-AF65-F5344CB8AC3E}">
        <p14:creationId xmlns:p14="http://schemas.microsoft.com/office/powerpoint/2010/main" xmlns="" val="4263147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393192" cy="1070992"/>
          </a:xfrm>
        </p:spPr>
        <p:txBody>
          <a:bodyPr>
            <a:noAutofit/>
          </a:bodyPr>
          <a:lstStyle/>
          <a:p>
            <a:pPr algn="ctr"/>
            <a:r>
              <a:rPr lang="nl-NL" sz="4000" b="1" dirty="0" smtClean="0"/>
              <a:t>Andere opdrachten van het FMO (art 8) </a:t>
            </a:r>
            <a:endParaRPr lang="en-US" sz="4000" dirty="0">
              <a:solidFill>
                <a:srgbClr val="00FFFF"/>
              </a:solidFill>
            </a:endParaRPr>
          </a:p>
        </p:txBody>
      </p:sp>
      <p:sp>
        <p:nvSpPr>
          <p:cNvPr id="3" name="Content Placeholder 2"/>
          <p:cNvSpPr>
            <a:spLocks noGrp="1"/>
          </p:cNvSpPr>
          <p:nvPr>
            <p:ph idx="1"/>
          </p:nvPr>
        </p:nvSpPr>
        <p:spPr/>
        <p:txBody>
          <a:bodyPr>
            <a:normAutofit/>
          </a:bodyPr>
          <a:lstStyle/>
          <a:p>
            <a:r>
              <a:rPr lang="nl-NL" sz="2000" dirty="0" smtClean="0">
                <a:solidFill>
                  <a:schemeClr val="bg2">
                    <a:lumMod val="75000"/>
                    <a:lumOff val="25000"/>
                  </a:schemeClr>
                </a:solidFill>
              </a:rPr>
              <a:t>advies </a:t>
            </a:r>
            <a:r>
              <a:rPr lang="nl-NL" sz="2000" dirty="0">
                <a:solidFill>
                  <a:schemeClr val="bg2">
                    <a:lumMod val="75000"/>
                    <a:lumOff val="25000"/>
                  </a:schemeClr>
                </a:solidFill>
              </a:rPr>
              <a:t>te verstrekken over de </a:t>
            </a:r>
            <a:r>
              <a:rPr lang="nl-NL" sz="2000" b="1" dirty="0" err="1" smtClean="0">
                <a:solidFill>
                  <a:schemeClr val="bg2">
                    <a:lumMod val="75000"/>
                    <a:lumOff val="25000"/>
                  </a:schemeClr>
                </a:solidFill>
              </a:rPr>
              <a:t>toereikendheid</a:t>
            </a:r>
            <a:r>
              <a:rPr lang="nl-NL" sz="2000" b="1" dirty="0" smtClean="0">
                <a:solidFill>
                  <a:schemeClr val="bg2">
                    <a:lumMod val="75000"/>
                    <a:lumOff val="25000"/>
                  </a:schemeClr>
                </a:solidFill>
              </a:rPr>
              <a:t> </a:t>
            </a:r>
            <a:r>
              <a:rPr lang="nl-NL" sz="2000" b="1" dirty="0">
                <a:solidFill>
                  <a:schemeClr val="bg2">
                    <a:lumMod val="75000"/>
                    <a:lumOff val="25000"/>
                  </a:schemeClr>
                </a:solidFill>
              </a:rPr>
              <a:t>van </a:t>
            </a:r>
            <a:r>
              <a:rPr lang="nl-NL" sz="2000" b="1" dirty="0" smtClean="0">
                <a:solidFill>
                  <a:schemeClr val="bg2">
                    <a:lumMod val="75000"/>
                    <a:lumOff val="25000"/>
                  </a:schemeClr>
                </a:solidFill>
              </a:rPr>
              <a:t>de vergoeding</a:t>
            </a:r>
            <a:r>
              <a:rPr lang="nl-NL" sz="2000" dirty="0" smtClean="0">
                <a:solidFill>
                  <a:schemeClr val="bg2">
                    <a:lumMod val="75000"/>
                    <a:lumOff val="25000"/>
                  </a:schemeClr>
                </a:solidFill>
              </a:rPr>
              <a:t> </a:t>
            </a:r>
            <a:r>
              <a:rPr lang="nl-NL" sz="2000" dirty="0">
                <a:solidFill>
                  <a:schemeClr val="bg2">
                    <a:lumMod val="75000"/>
                    <a:lumOff val="25000"/>
                  </a:schemeClr>
                </a:solidFill>
              </a:rPr>
              <a:t>die door </a:t>
            </a:r>
            <a:r>
              <a:rPr lang="nl-NL" sz="2000" dirty="0" smtClean="0">
                <a:solidFill>
                  <a:schemeClr val="bg2">
                    <a:lumMod val="75000"/>
                    <a:lumOff val="25000"/>
                  </a:schemeClr>
                </a:solidFill>
              </a:rPr>
              <a:t>de zorgverlener </a:t>
            </a:r>
            <a:r>
              <a:rPr lang="nl-NL" sz="2000" dirty="0">
                <a:solidFill>
                  <a:schemeClr val="bg2">
                    <a:lumMod val="75000"/>
                    <a:lumOff val="25000"/>
                  </a:schemeClr>
                </a:solidFill>
              </a:rPr>
              <a:t>of </a:t>
            </a:r>
            <a:r>
              <a:rPr lang="nl-NL" sz="2000" dirty="0" smtClean="0">
                <a:solidFill>
                  <a:schemeClr val="bg2">
                    <a:lumMod val="75000"/>
                    <a:lumOff val="25000"/>
                  </a:schemeClr>
                </a:solidFill>
              </a:rPr>
              <a:t>zijn verzekeraar </a:t>
            </a:r>
            <a:r>
              <a:rPr lang="nl-NL" sz="2000" dirty="0">
                <a:solidFill>
                  <a:schemeClr val="bg2">
                    <a:lumMod val="75000"/>
                    <a:lumOff val="25000"/>
                  </a:schemeClr>
                </a:solidFill>
              </a:rPr>
              <a:t>wordt </a:t>
            </a:r>
            <a:r>
              <a:rPr lang="nl-NL" sz="2000" dirty="0" smtClean="0">
                <a:solidFill>
                  <a:schemeClr val="bg2">
                    <a:lumMod val="75000"/>
                    <a:lumOff val="25000"/>
                  </a:schemeClr>
                </a:solidFill>
              </a:rPr>
              <a:t>voorgesteld</a:t>
            </a:r>
          </a:p>
          <a:p>
            <a:pPr marL="114300" indent="0">
              <a:buNone/>
            </a:pPr>
            <a:r>
              <a:rPr lang="nl-NL" sz="2000" dirty="0">
                <a:solidFill>
                  <a:schemeClr val="bg2">
                    <a:lumMod val="75000"/>
                    <a:lumOff val="25000"/>
                  </a:schemeClr>
                </a:solidFill>
              </a:rPr>
              <a:t> </a:t>
            </a:r>
            <a:r>
              <a:rPr lang="nl-NL" sz="2000" dirty="0" smtClean="0">
                <a:solidFill>
                  <a:schemeClr val="bg2">
                    <a:lumMod val="75000"/>
                    <a:lumOff val="25000"/>
                  </a:schemeClr>
                </a:solidFill>
              </a:rPr>
              <a:t> </a:t>
            </a:r>
            <a:r>
              <a:rPr lang="nl-NL" sz="2000" dirty="0">
                <a:solidFill>
                  <a:schemeClr val="bg2">
                    <a:lumMod val="75000"/>
                    <a:lumOff val="25000"/>
                  </a:schemeClr>
                </a:solidFill>
              </a:rPr>
              <a:t>(art.8, § 1, 6°) </a:t>
            </a:r>
            <a:endParaRPr lang="nl-NL" sz="2000" dirty="0" smtClean="0">
              <a:solidFill>
                <a:schemeClr val="bg2">
                  <a:lumMod val="75000"/>
                  <a:lumOff val="25000"/>
                </a:schemeClr>
              </a:solidFill>
            </a:endParaRPr>
          </a:p>
          <a:p>
            <a:r>
              <a:rPr lang="nl-NL" sz="2000" dirty="0" smtClean="0">
                <a:solidFill>
                  <a:schemeClr val="bg2">
                    <a:lumMod val="75000"/>
                    <a:lumOff val="25000"/>
                  </a:schemeClr>
                </a:solidFill>
              </a:rPr>
              <a:t>(art. </a:t>
            </a:r>
            <a:r>
              <a:rPr lang="nl-NL" sz="2000" dirty="0">
                <a:solidFill>
                  <a:schemeClr val="bg2">
                    <a:lumMod val="75000"/>
                    <a:lumOff val="25000"/>
                  </a:schemeClr>
                </a:solidFill>
              </a:rPr>
              <a:t>8</a:t>
            </a:r>
            <a:r>
              <a:rPr lang="nl-NL" sz="2000" dirty="0" smtClean="0">
                <a:solidFill>
                  <a:schemeClr val="bg2">
                    <a:lumMod val="75000"/>
                    <a:lumOff val="25000"/>
                  </a:schemeClr>
                </a:solidFill>
              </a:rPr>
              <a:t> §2)</a:t>
            </a:r>
          </a:p>
          <a:p>
            <a:pPr marL="1257300" lvl="2" indent="-457200">
              <a:buClr>
                <a:schemeClr val="tx2"/>
              </a:buClr>
              <a:buFont typeface="+mj-lt"/>
              <a:buAutoNum type="arabicPeriod"/>
            </a:pPr>
            <a:r>
              <a:rPr lang="nl-NL" sz="2000" dirty="0" smtClean="0">
                <a:solidFill>
                  <a:schemeClr val="bg2">
                    <a:lumMod val="75000"/>
                    <a:lumOff val="25000"/>
                  </a:schemeClr>
                </a:solidFill>
              </a:rPr>
              <a:t>adviezen </a:t>
            </a:r>
            <a:r>
              <a:rPr lang="nl-NL" sz="2000" dirty="0">
                <a:solidFill>
                  <a:schemeClr val="bg2">
                    <a:lumMod val="75000"/>
                    <a:lumOff val="25000"/>
                  </a:schemeClr>
                </a:solidFill>
              </a:rPr>
              <a:t>uit te brengen </a:t>
            </a:r>
            <a:r>
              <a:rPr lang="nl-NL" sz="2000" dirty="0" smtClean="0">
                <a:solidFill>
                  <a:schemeClr val="bg2">
                    <a:lumMod val="75000"/>
                    <a:lumOff val="25000"/>
                  </a:schemeClr>
                </a:solidFill>
              </a:rPr>
              <a:t>in verband </a:t>
            </a:r>
            <a:r>
              <a:rPr lang="nl-NL" sz="2000" dirty="0">
                <a:solidFill>
                  <a:schemeClr val="bg2">
                    <a:lumMod val="75000"/>
                    <a:lumOff val="25000"/>
                  </a:schemeClr>
                </a:solidFill>
              </a:rPr>
              <a:t>met de </a:t>
            </a:r>
            <a:r>
              <a:rPr lang="nl-NL" sz="2000" b="1" dirty="0" smtClean="0">
                <a:solidFill>
                  <a:schemeClr val="bg2">
                    <a:lumMod val="75000"/>
                    <a:lumOff val="25000"/>
                  </a:schemeClr>
                </a:solidFill>
              </a:rPr>
              <a:t>preventie </a:t>
            </a:r>
            <a:r>
              <a:rPr lang="nl-NL" sz="2000" b="1" dirty="0">
                <a:solidFill>
                  <a:schemeClr val="bg2">
                    <a:lumMod val="75000"/>
                    <a:lumOff val="25000"/>
                  </a:schemeClr>
                </a:solidFill>
              </a:rPr>
              <a:t>of de vergoeding van </a:t>
            </a:r>
            <a:r>
              <a:rPr lang="nl-NL" sz="2000" b="1" dirty="0" smtClean="0">
                <a:solidFill>
                  <a:schemeClr val="bg2">
                    <a:lumMod val="75000"/>
                    <a:lumOff val="25000"/>
                  </a:schemeClr>
                </a:solidFill>
              </a:rPr>
              <a:t>de </a:t>
            </a:r>
            <a:r>
              <a:rPr lang="nl-NL" sz="2000" b="1" dirty="0">
                <a:solidFill>
                  <a:schemeClr val="bg2">
                    <a:lumMod val="75000"/>
                    <a:lumOff val="25000"/>
                  </a:schemeClr>
                </a:solidFill>
              </a:rPr>
              <a:t>schade </a:t>
            </a:r>
            <a:r>
              <a:rPr lang="nl-NL" sz="2000" dirty="0" smtClean="0">
                <a:solidFill>
                  <a:schemeClr val="bg2">
                    <a:lumMod val="75000"/>
                    <a:lumOff val="25000"/>
                  </a:schemeClr>
                </a:solidFill>
              </a:rPr>
              <a:t>als gevolg </a:t>
            </a:r>
            <a:r>
              <a:rPr lang="nl-NL" sz="2000" dirty="0">
                <a:solidFill>
                  <a:schemeClr val="bg2">
                    <a:lumMod val="75000"/>
                    <a:lumOff val="25000"/>
                  </a:schemeClr>
                </a:solidFill>
              </a:rPr>
              <a:t>van gezondheidszorg</a:t>
            </a:r>
            <a:r>
              <a:rPr lang="nl-NL" sz="2000" dirty="0" smtClean="0">
                <a:solidFill>
                  <a:schemeClr val="bg2">
                    <a:lumMod val="75000"/>
                    <a:lumOff val="25000"/>
                  </a:schemeClr>
                </a:solidFill>
              </a:rPr>
              <a:t>;</a:t>
            </a:r>
          </a:p>
          <a:p>
            <a:pPr marL="1257300" lvl="2" indent="-457200">
              <a:buClr>
                <a:schemeClr val="tx2"/>
              </a:buClr>
              <a:buFont typeface="+mj-lt"/>
              <a:buAutoNum type="arabicPeriod"/>
            </a:pPr>
            <a:r>
              <a:rPr lang="nl-NL" sz="2000" b="1" dirty="0" smtClean="0">
                <a:solidFill>
                  <a:schemeClr val="bg2">
                    <a:lumMod val="75000"/>
                    <a:lumOff val="25000"/>
                  </a:schemeClr>
                </a:solidFill>
              </a:rPr>
              <a:t>statistieken </a:t>
            </a:r>
            <a:r>
              <a:rPr lang="nl-NL" sz="2000" dirty="0">
                <a:solidFill>
                  <a:schemeClr val="bg2">
                    <a:lumMod val="75000"/>
                    <a:lumOff val="25000"/>
                  </a:schemeClr>
                </a:solidFill>
              </a:rPr>
              <a:t>op te maken over vergoedingen die werden toegekend krachtens de bepalingen van deze w</a:t>
            </a:r>
            <a:r>
              <a:rPr lang="en-US" sz="2000" dirty="0">
                <a:solidFill>
                  <a:schemeClr val="bg2">
                    <a:lumMod val="75000"/>
                    <a:lumOff val="25000"/>
                  </a:schemeClr>
                </a:solidFill>
              </a:rPr>
              <a:t>et;</a:t>
            </a:r>
          </a:p>
          <a:p>
            <a:pPr marL="1257300" lvl="2" indent="-457200">
              <a:buClr>
                <a:schemeClr val="tx2"/>
              </a:buClr>
              <a:buFont typeface="+mj-lt"/>
              <a:buAutoNum type="arabicPeriod"/>
            </a:pPr>
            <a:r>
              <a:rPr lang="nl-NL" sz="2000" dirty="0" smtClean="0">
                <a:solidFill>
                  <a:schemeClr val="bg2">
                    <a:lumMod val="75000"/>
                    <a:lumOff val="25000"/>
                  </a:schemeClr>
                </a:solidFill>
              </a:rPr>
              <a:t>een </a:t>
            </a:r>
            <a:r>
              <a:rPr lang="nl-NL" sz="2000" dirty="0">
                <a:solidFill>
                  <a:schemeClr val="bg2">
                    <a:lumMod val="75000"/>
                    <a:lumOff val="25000"/>
                  </a:schemeClr>
                </a:solidFill>
              </a:rPr>
              <a:t>jaarlijks </a:t>
            </a:r>
            <a:r>
              <a:rPr lang="nl-NL" sz="2000" b="1" dirty="0">
                <a:solidFill>
                  <a:schemeClr val="bg2">
                    <a:lumMod val="75000"/>
                    <a:lumOff val="25000"/>
                  </a:schemeClr>
                </a:solidFill>
              </a:rPr>
              <a:t>activiteitenverslag</a:t>
            </a:r>
            <a:r>
              <a:rPr lang="nl-NL" sz="2000" dirty="0">
                <a:solidFill>
                  <a:schemeClr val="bg2">
                    <a:lumMod val="75000"/>
                    <a:lumOff val="25000"/>
                  </a:schemeClr>
                </a:solidFill>
              </a:rPr>
              <a:t> op te stellen</a:t>
            </a:r>
            <a:endParaRPr lang="en-US" sz="2000" dirty="0">
              <a:solidFill>
                <a:schemeClr val="bg2">
                  <a:lumMod val="75000"/>
                  <a:lumOff val="25000"/>
                </a:schemeClr>
              </a:solidFill>
            </a:endParaRPr>
          </a:p>
        </p:txBody>
      </p:sp>
    </p:spTree>
    <p:extLst>
      <p:ext uri="{BB962C8B-B14F-4D97-AF65-F5344CB8AC3E}">
        <p14:creationId xmlns:p14="http://schemas.microsoft.com/office/powerpoint/2010/main" xmlns="" val="3491192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BE" b="1" dirty="0"/>
              <a:t>N</a:t>
            </a:r>
            <a:r>
              <a:rPr lang="nl-BE" b="1" dirty="0" smtClean="0"/>
              <a:t>ieuwe begrippen</a:t>
            </a:r>
            <a:endParaRPr lang="en-US" b="1" dirty="0"/>
          </a:p>
        </p:txBody>
      </p:sp>
      <p:sp>
        <p:nvSpPr>
          <p:cNvPr id="3" name="Content Placeholder 2"/>
          <p:cNvSpPr>
            <a:spLocks noGrp="1"/>
          </p:cNvSpPr>
          <p:nvPr>
            <p:ph idx="1"/>
          </p:nvPr>
        </p:nvSpPr>
        <p:spPr/>
        <p:txBody>
          <a:bodyPr/>
          <a:lstStyle/>
          <a:p>
            <a:endParaRPr lang="nl-BE" dirty="0"/>
          </a:p>
          <a:p>
            <a:endParaRPr lang="nl-BE" sz="2000" b="1" dirty="0">
              <a:solidFill>
                <a:schemeClr val="bg2">
                  <a:lumMod val="75000"/>
                  <a:lumOff val="25000"/>
                </a:schemeClr>
              </a:solidFill>
            </a:endParaRPr>
          </a:p>
          <a:p>
            <a:r>
              <a:rPr lang="nl-BE" sz="2000" b="1" dirty="0" smtClean="0">
                <a:solidFill>
                  <a:schemeClr val="bg2">
                    <a:lumMod val="75000"/>
                    <a:lumOff val="25000"/>
                  </a:schemeClr>
                </a:solidFill>
              </a:rPr>
              <a:t>Ernstige schade</a:t>
            </a:r>
          </a:p>
          <a:p>
            <a:endParaRPr lang="nl-BE" sz="2400" b="1" dirty="0" smtClean="0">
              <a:solidFill>
                <a:schemeClr val="bg2">
                  <a:lumMod val="75000"/>
                  <a:lumOff val="25000"/>
                </a:schemeClr>
              </a:solidFill>
            </a:endParaRPr>
          </a:p>
          <a:p>
            <a:r>
              <a:rPr lang="nl-BE" sz="2000" b="1" dirty="0" smtClean="0">
                <a:solidFill>
                  <a:schemeClr val="bg2">
                    <a:lumMod val="75000"/>
                    <a:lumOff val="25000"/>
                  </a:schemeClr>
                </a:solidFill>
              </a:rPr>
              <a:t>Abnormale schade</a:t>
            </a:r>
          </a:p>
          <a:p>
            <a:endParaRPr lang="nl-BE" sz="2000" b="1" dirty="0">
              <a:solidFill>
                <a:schemeClr val="bg2">
                  <a:lumMod val="75000"/>
                  <a:lumOff val="25000"/>
                </a:schemeClr>
              </a:solidFill>
            </a:endParaRPr>
          </a:p>
          <a:p>
            <a:r>
              <a:rPr lang="nl-BE" sz="2000" b="1" dirty="0" smtClean="0">
                <a:solidFill>
                  <a:schemeClr val="bg2">
                    <a:lumMod val="75000"/>
                    <a:lumOff val="25000"/>
                  </a:schemeClr>
                </a:solidFill>
              </a:rPr>
              <a:t>Medisch Ongeval Zonder Aansprakelijkheid</a:t>
            </a:r>
            <a:endParaRPr lang="nl-BE" sz="2000" b="1" dirty="0">
              <a:solidFill>
                <a:schemeClr val="bg2">
                  <a:lumMod val="75000"/>
                  <a:lumOff val="25000"/>
                </a:schemeClr>
              </a:solidFill>
            </a:endParaRPr>
          </a:p>
          <a:p>
            <a:endParaRPr lang="nl-BE" dirty="0" smtClean="0">
              <a:solidFill>
                <a:schemeClr val="bg2">
                  <a:lumMod val="75000"/>
                  <a:lumOff val="25000"/>
                </a:schemeClr>
              </a:solidFill>
            </a:endParaRPr>
          </a:p>
          <a:p>
            <a:endParaRPr lang="en-US" dirty="0"/>
          </a:p>
        </p:txBody>
      </p:sp>
    </p:spTree>
    <p:extLst>
      <p:ext uri="{BB962C8B-B14F-4D97-AF65-F5344CB8AC3E}">
        <p14:creationId xmlns:p14="http://schemas.microsoft.com/office/powerpoint/2010/main" xmlns="" val="212005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BE" b="1" dirty="0"/>
              <a:t>Ernstige schade</a:t>
            </a:r>
            <a:endParaRPr lang="en-US" b="1" dirty="0"/>
          </a:p>
        </p:txBody>
      </p:sp>
      <p:sp>
        <p:nvSpPr>
          <p:cNvPr id="3" name="Content Placeholder 2"/>
          <p:cNvSpPr>
            <a:spLocks noGrp="1"/>
          </p:cNvSpPr>
          <p:nvPr>
            <p:ph idx="1"/>
          </p:nvPr>
        </p:nvSpPr>
        <p:spPr>
          <a:xfrm>
            <a:off x="457200" y="2132856"/>
            <a:ext cx="7620000" cy="4267944"/>
          </a:xfrm>
        </p:spPr>
        <p:txBody>
          <a:bodyPr/>
          <a:lstStyle/>
          <a:p>
            <a:pPr lvl="1">
              <a:defRPr/>
            </a:pPr>
            <a:r>
              <a:rPr lang="nl-BE" dirty="0">
                <a:solidFill>
                  <a:schemeClr val="bg2">
                    <a:lumMod val="75000"/>
                    <a:lumOff val="25000"/>
                  </a:schemeClr>
                </a:solidFill>
              </a:rPr>
              <a:t>Blijvende invaliditeit ≥ 25%</a:t>
            </a:r>
          </a:p>
          <a:p>
            <a:pPr marL="457200" lvl="1" indent="0">
              <a:buNone/>
              <a:defRPr/>
            </a:pPr>
            <a:endParaRPr lang="nl-BE" dirty="0">
              <a:solidFill>
                <a:schemeClr val="bg2">
                  <a:lumMod val="75000"/>
                  <a:lumOff val="25000"/>
                </a:schemeClr>
              </a:solidFill>
            </a:endParaRPr>
          </a:p>
          <a:p>
            <a:pPr lvl="1">
              <a:defRPr/>
            </a:pPr>
            <a:r>
              <a:rPr lang="nl-BE" dirty="0">
                <a:solidFill>
                  <a:schemeClr val="bg2">
                    <a:lumMod val="75000"/>
                    <a:lumOff val="25000"/>
                  </a:schemeClr>
                </a:solidFill>
              </a:rPr>
              <a:t>TAO ≥ 6 maanden (100</a:t>
            </a:r>
            <a:r>
              <a:rPr lang="nl-BE" dirty="0" smtClean="0">
                <a:solidFill>
                  <a:schemeClr val="bg2">
                    <a:lumMod val="75000"/>
                    <a:lumOff val="25000"/>
                  </a:schemeClr>
                </a:solidFill>
              </a:rPr>
              <a:t>%) al dan niet opeenvolgend over een periode van 12m</a:t>
            </a:r>
            <a:endParaRPr lang="nl-BE" dirty="0">
              <a:solidFill>
                <a:schemeClr val="bg2">
                  <a:lumMod val="75000"/>
                  <a:lumOff val="25000"/>
                </a:schemeClr>
              </a:solidFill>
            </a:endParaRPr>
          </a:p>
          <a:p>
            <a:pPr lvl="1">
              <a:defRPr/>
            </a:pPr>
            <a:endParaRPr lang="nl-BE" dirty="0">
              <a:solidFill>
                <a:schemeClr val="bg2">
                  <a:lumMod val="75000"/>
                  <a:lumOff val="25000"/>
                </a:schemeClr>
              </a:solidFill>
            </a:endParaRPr>
          </a:p>
          <a:p>
            <a:pPr lvl="1">
              <a:defRPr/>
            </a:pPr>
            <a:r>
              <a:rPr lang="nl-BE" dirty="0">
                <a:solidFill>
                  <a:schemeClr val="bg2">
                    <a:lumMod val="75000"/>
                    <a:lumOff val="25000"/>
                  </a:schemeClr>
                </a:solidFill>
              </a:rPr>
              <a:t>Bijzonder zware verstoring, ook economische, van de levensomstandigheden van de patiënt</a:t>
            </a:r>
          </a:p>
          <a:p>
            <a:pPr marL="457200" lvl="1" indent="0">
              <a:buNone/>
              <a:defRPr/>
            </a:pPr>
            <a:endParaRPr lang="nl-BE" dirty="0">
              <a:solidFill>
                <a:schemeClr val="bg2">
                  <a:lumMod val="75000"/>
                  <a:lumOff val="25000"/>
                </a:schemeClr>
              </a:solidFill>
            </a:endParaRPr>
          </a:p>
          <a:p>
            <a:pPr lvl="1">
              <a:defRPr/>
            </a:pPr>
            <a:r>
              <a:rPr lang="nl-BE" dirty="0">
                <a:solidFill>
                  <a:schemeClr val="bg2">
                    <a:lumMod val="75000"/>
                    <a:lumOff val="25000"/>
                  </a:schemeClr>
                </a:solidFill>
              </a:rPr>
              <a:t>Overlijden patiënt</a:t>
            </a:r>
          </a:p>
          <a:p>
            <a:endParaRPr lang="en-US" dirty="0">
              <a:solidFill>
                <a:schemeClr val="tx2"/>
              </a:solidFill>
            </a:endParaRPr>
          </a:p>
        </p:txBody>
      </p:sp>
    </p:spTree>
    <p:extLst>
      <p:ext uri="{BB962C8B-B14F-4D97-AF65-F5344CB8AC3E}">
        <p14:creationId xmlns:p14="http://schemas.microsoft.com/office/powerpoint/2010/main" xmlns="" val="23917586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e michel 09 2016 (3)">
  <a:themeElements>
    <a:clrScheme name="Custom 8">
      <a:dk1>
        <a:srgbClr val="2F2B20"/>
      </a:dk1>
      <a:lt1>
        <a:srgbClr val="FFFFFF"/>
      </a:lt1>
      <a:dk2>
        <a:srgbClr val="278787"/>
      </a:dk2>
      <a:lt2>
        <a:srgbClr val="154B4B"/>
      </a:lt2>
      <a:accent1>
        <a:srgbClr val="278787"/>
      </a:accent1>
      <a:accent2>
        <a:srgbClr val="1D6565"/>
      </a:accent2>
      <a:accent3>
        <a:srgbClr val="4DCCCC"/>
      </a:accent3>
      <a:accent4>
        <a:srgbClr val="134343"/>
      </a:accent4>
      <a:accent5>
        <a:srgbClr val="C89F5D"/>
      </a:accent5>
      <a:accent6>
        <a:srgbClr val="B1A089"/>
      </a:accent6>
      <a:hlink>
        <a:srgbClr val="637307"/>
      </a:hlink>
      <a:folHlink>
        <a:srgbClr val="849A0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2013</Words>
  <Application>Microsoft Office PowerPoint</Application>
  <PresentationFormat>Diavoorstelling (4:3)</PresentationFormat>
  <Paragraphs>438</Paragraphs>
  <Slides>51</Slides>
  <Notes>2</Notes>
  <HiddenSlides>0</HiddenSlides>
  <MMClips>0</MMClips>
  <ScaleCrop>false</ScaleCrop>
  <HeadingPairs>
    <vt:vector size="4" baseType="variant">
      <vt:variant>
        <vt:lpstr>Thema</vt:lpstr>
      </vt:variant>
      <vt:variant>
        <vt:i4>1</vt:i4>
      </vt:variant>
      <vt:variant>
        <vt:lpstr>Diatitels</vt:lpstr>
      </vt:variant>
      <vt:variant>
        <vt:i4>51</vt:i4>
      </vt:variant>
    </vt:vector>
  </HeadingPairs>
  <TitlesOfParts>
    <vt:vector size="52" baseType="lpstr">
      <vt:lpstr>presentatie michel 09 2016 (3)</vt:lpstr>
      <vt:lpstr> Fonds voor de Medische Ongevallen  29 maart 2018</vt:lpstr>
      <vt:lpstr>FMO: data</vt:lpstr>
      <vt:lpstr>FMO : basis</vt:lpstr>
      <vt:lpstr>Wie ? en  Welke schade ?</vt:lpstr>
      <vt:lpstr>Wat niet ?</vt:lpstr>
      <vt:lpstr>Opdracht FMO</vt:lpstr>
      <vt:lpstr>Andere opdrachten van het FMO (art 8) </vt:lpstr>
      <vt:lpstr>Nieuwe begrippen</vt:lpstr>
      <vt:lpstr>Ernstige schade</vt:lpstr>
      <vt:lpstr> Aansprakelijkheid </vt:lpstr>
      <vt:lpstr> Aansprakelijkheid </vt:lpstr>
      <vt:lpstr>Aansprakelijkheid  -&gt; vergoeding door FMO</vt:lpstr>
      <vt:lpstr> Middelen van het FMO   </vt:lpstr>
      <vt:lpstr>Bijzonderheden van de procedure </vt:lpstr>
      <vt:lpstr>Eenzijdige en tegensprekelijke expertises</vt:lpstr>
      <vt:lpstr>Expertises</vt:lpstr>
      <vt:lpstr>Bijzonderheden expertiseopdracht</vt:lpstr>
      <vt:lpstr>Eenzijdige (EE) en tegensprekelijke expertises (TSE)</vt:lpstr>
      <vt:lpstr>Eénzijdige expertise (art. 17,§1)</vt:lpstr>
      <vt:lpstr> Tegensprekelijke expertise  (art. 17,§2) -principes</vt:lpstr>
      <vt:lpstr> TSE (art. 17,§2) – overmaken stukken </vt:lpstr>
      <vt:lpstr> Verslag  EE/TSE  belang van een goede motivatie (art. 17,§2)</vt:lpstr>
      <vt:lpstr>MOZA Medisch Ongeval Zonder Aansprakelijkheid  FMO vergoedt indien ernstige schade </vt:lpstr>
      <vt:lpstr> MOZA - wettelijke definitie </vt:lpstr>
      <vt:lpstr>MOZA - ABNORMALE SCHADE</vt:lpstr>
      <vt:lpstr>MOZA - ABNORMALE SCHADE</vt:lpstr>
      <vt:lpstr>Dia 27</vt:lpstr>
      <vt:lpstr>De schade is vermijdbaar</vt:lpstr>
      <vt:lpstr>De schade is: vermijdbaar</vt:lpstr>
      <vt:lpstr>Indicatoren : de schade is vermijdbaar  </vt:lpstr>
      <vt:lpstr>Indicatoren : de schade is vermijdbaar  </vt:lpstr>
      <vt:lpstr>Dia 32</vt:lpstr>
      <vt:lpstr>De schade is onvoorzienbaar </vt:lpstr>
      <vt:lpstr>Indicatoren :onvoorzienbaar </vt:lpstr>
      <vt:lpstr>Indicatoren :onvoorzienbaar </vt:lpstr>
      <vt:lpstr>Dia 36</vt:lpstr>
      <vt:lpstr>Enkele cijfers </vt:lpstr>
      <vt:lpstr>advies FMO tot maart 2018 </vt:lpstr>
      <vt:lpstr> Cijfers op 16/03/2018</vt:lpstr>
      <vt:lpstr>   Schadevergoedingen betaald door FMO sinds 2012   </vt:lpstr>
      <vt:lpstr>preventie</vt:lpstr>
      <vt:lpstr>Voorzichtigheid is de moeder van de porseleinwinkel </vt:lpstr>
      <vt:lpstr>Primum non nocere</vt:lpstr>
      <vt:lpstr>Communicatie voor en na de ingreep </vt:lpstr>
      <vt:lpstr>informatie</vt:lpstr>
      <vt:lpstr>Indicatie </vt:lpstr>
      <vt:lpstr>Inspanning patiënt</vt:lpstr>
      <vt:lpstr>TKP= nieuwe knie</vt:lpstr>
      <vt:lpstr>Wees bescheiden</vt:lpstr>
      <vt:lpstr>Collegialiteit kritiek op het werk </vt:lpstr>
      <vt:lpstr>Bedankt voor de aandacht </vt:lpstr>
    </vt:vector>
  </TitlesOfParts>
  <Company>R.I.Z.I.V. - I.N.A.M.I.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Marie-Marcelle De Decker</dc:creator>
  <cp:lastModifiedBy>ASGB</cp:lastModifiedBy>
  <cp:revision>107</cp:revision>
  <cp:lastPrinted>2017-05-12T13:08:34Z</cp:lastPrinted>
  <dcterms:created xsi:type="dcterms:W3CDTF">2016-09-26T07:29:22Z</dcterms:created>
  <dcterms:modified xsi:type="dcterms:W3CDTF">2018-04-11T07:01:00Z</dcterms:modified>
</cp:coreProperties>
</file>