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1CACB"/>
          </a:solidFill>
        </a:fill>
      </a:tcStyle>
    </a:wholeTbl>
    <a:band2H>
      <a:tcTxStyle/>
      <a:tcStyle>
        <a:tcBdr/>
        <a:fill>
          <a:solidFill>
            <a:srgbClr val="F8E6E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CCF"/>
          </a:solidFill>
        </a:fill>
      </a:tcStyle>
    </a:wholeTbl>
    <a:band2H>
      <a:tcTxStyle/>
      <a:tcStyle>
        <a:tcBdr/>
        <a:fill>
          <a:solidFill>
            <a:srgbClr val="FFE7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DEF"/>
          </a:solidFill>
        </a:fill>
      </a:tcStyle>
    </a:wholeTbl>
    <a:band2H>
      <a:tcTxStyle/>
      <a:tcStyle>
        <a:tcBdr/>
        <a:fill>
          <a:solidFill>
            <a:srgbClr val="FFF6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FE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wholeTbl>
    <a:band2H>
      <a:tcTxStyle/>
      <a:tcStyle>
        <a:tcBdr/>
        <a:fill>
          <a:solidFill>
            <a:srgbClr val="EFEFE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solidFill>
            <a:srgbClr val="99999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solidFill>
            <a:srgbClr val="999999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508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9D35E-3237-4DA1-91C1-06CDACEAED5F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4736228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/>
          <p:cNvSpPr/>
          <p:nvPr/>
        </p:nvSpPr>
        <p:spPr>
          <a:xfrm>
            <a:off x="0" y="3365500"/>
            <a:ext cx="9144000" cy="86499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iteltekst"/>
          <p:cNvSpPr txBox="1">
            <a:spLocks noGrp="1"/>
          </p:cNvSpPr>
          <p:nvPr>
            <p:ph type="title"/>
          </p:nvPr>
        </p:nvSpPr>
        <p:spPr>
          <a:xfrm>
            <a:off x="838200" y="1482725"/>
            <a:ext cx="7550150" cy="762000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ct val="100000"/>
              </a:lnSpc>
              <a:defRPr sz="4400"/>
            </a:lvl1pPr>
          </a:lstStyle>
          <a:p>
            <a:r>
              <a:t>Titeltekst</a:t>
            </a:r>
          </a:p>
        </p:txBody>
      </p:sp>
      <p:sp>
        <p:nvSpPr>
          <p:cNvPr id="16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375795" y="4778473"/>
            <a:ext cx="6400801" cy="42703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>
                <a:solidFill>
                  <a:srgbClr val="999999"/>
                </a:solidFill>
              </a:defRPr>
            </a:lvl1pPr>
            <a:lvl2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2pPr>
            <a:lvl3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3pPr>
            <a:lvl4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4pPr>
            <a:lvl5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10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1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eltekst"/>
          <p:cNvSpPr txBox="1">
            <a:spLocks noGrp="1"/>
          </p:cNvSpPr>
          <p:nvPr>
            <p:ph type="title"/>
          </p:nvPr>
        </p:nvSpPr>
        <p:spPr>
          <a:xfrm>
            <a:off x="6713538" y="1117600"/>
            <a:ext cx="2106613" cy="4826000"/>
          </a:xfrm>
          <a:prstGeom prst="rect">
            <a:avLst/>
          </a:prstGeom>
        </p:spPr>
        <p:txBody>
          <a:bodyPr anchor="t"/>
          <a:lstStyle/>
          <a:p>
            <a:r>
              <a:t>Titeltekst</a:t>
            </a:r>
          </a:p>
        </p:txBody>
      </p:sp>
      <p:sp>
        <p:nvSpPr>
          <p:cNvPr id="119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92113" y="1117600"/>
            <a:ext cx="6169026" cy="4826000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pic>
        <p:nvPicPr>
          <p:cNvPr id="120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280400" y="0"/>
            <a:ext cx="723900" cy="72390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Rectangle 7"/>
          <p:cNvSpPr/>
          <p:nvPr/>
        </p:nvSpPr>
        <p:spPr>
          <a:xfrm>
            <a:off x="0" y="673100"/>
            <a:ext cx="9144000" cy="17356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2" name="Rectangle 2"/>
          <p:cNvSpPr txBox="1"/>
          <p:nvPr/>
        </p:nvSpPr>
        <p:spPr>
          <a:xfrm>
            <a:off x="392113" y="151130"/>
            <a:ext cx="7470369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3000">
                <a:solidFill>
                  <a:schemeClr val="accent1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123" name="Straight Connector 12"/>
          <p:cNvSpPr/>
          <p:nvPr/>
        </p:nvSpPr>
        <p:spPr>
          <a:xfrm>
            <a:off x="423333" y="6239931"/>
            <a:ext cx="8415867" cy="1"/>
          </a:xfrm>
          <a:prstGeom prst="line">
            <a:avLst/>
          </a:prstGeom>
          <a:solidFill>
            <a:srgbClr val="C8DCF0"/>
          </a:solidFill>
          <a:ln w="3175">
            <a:solidFill>
              <a:srgbClr val="999999"/>
            </a:solidFill>
          </a:ln>
        </p:spPr>
        <p:txBody>
          <a:bodyPr lIns="179999" tIns="179999" rIns="179999" bIns="179999" anchor="ctr"/>
          <a:lstStyle/>
          <a:p>
            <a:endParaRPr/>
          </a:p>
        </p:txBody>
      </p:sp>
      <p:sp>
        <p:nvSpPr>
          <p:cNvPr id="12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3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4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441325" y="1190625"/>
            <a:ext cx="4113213" cy="2300289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4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4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5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5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elteks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b="1" cap="all"/>
            </a:lvl1pPr>
          </a:lstStyle>
          <a:p>
            <a:r>
              <a:t>Titeltekst</a:t>
            </a:r>
          </a:p>
        </p:txBody>
      </p:sp>
      <p:sp>
        <p:nvSpPr>
          <p:cNvPr id="34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pic>
        <p:nvPicPr>
          <p:cNvPr id="35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280400" y="0"/>
            <a:ext cx="723900" cy="723900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Rectangle 7"/>
          <p:cNvSpPr/>
          <p:nvPr/>
        </p:nvSpPr>
        <p:spPr>
          <a:xfrm>
            <a:off x="0" y="673100"/>
            <a:ext cx="9144000" cy="17356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Rectangle 2"/>
          <p:cNvSpPr txBox="1"/>
          <p:nvPr/>
        </p:nvSpPr>
        <p:spPr>
          <a:xfrm>
            <a:off x="392113" y="151130"/>
            <a:ext cx="7470369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3000">
                <a:solidFill>
                  <a:schemeClr val="accent1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38" name="Straight Connector 9"/>
          <p:cNvSpPr/>
          <p:nvPr/>
        </p:nvSpPr>
        <p:spPr>
          <a:xfrm>
            <a:off x="423333" y="6239931"/>
            <a:ext cx="8415867" cy="1"/>
          </a:xfrm>
          <a:prstGeom prst="line">
            <a:avLst/>
          </a:prstGeom>
          <a:solidFill>
            <a:srgbClr val="C8DCF0"/>
          </a:solidFill>
          <a:ln w="3175">
            <a:solidFill>
              <a:srgbClr val="999999"/>
            </a:solidFill>
          </a:ln>
        </p:spPr>
        <p:txBody>
          <a:bodyPr lIns="179999" tIns="179999" rIns="179999" bIns="179999" anchor="ctr"/>
          <a:lstStyle/>
          <a:p>
            <a:endParaRPr/>
          </a:p>
        </p:txBody>
      </p:sp>
      <p:sp>
        <p:nvSpPr>
          <p:cNvPr id="3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441325" y="1190625"/>
            <a:ext cx="4113213" cy="47529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657225" indent="-211137">
              <a:spcBef>
                <a:spcPts val="600"/>
              </a:spcBef>
              <a:defRPr sz="2800"/>
            </a:lvl2pPr>
            <a:lvl3pPr marL="1059814" indent="-253364">
              <a:spcBef>
                <a:spcPts val="600"/>
              </a:spcBef>
              <a:defRPr sz="2800"/>
            </a:lvl3pPr>
            <a:lvl4pPr marL="1440921" indent="-274109">
              <a:spcBef>
                <a:spcPts val="600"/>
              </a:spcBef>
              <a:defRPr sz="2800"/>
            </a:lvl4pPr>
            <a:lvl5pPr marL="1805516" indent="-281516">
              <a:spcBef>
                <a:spcPts val="600"/>
              </a:spcBef>
              <a:defRPr sz="28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7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  <p:sp>
        <p:nvSpPr>
          <p:cNvPr id="57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7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eltekst"/>
          <p:cNvSpPr txBox="1">
            <a:spLocks noGrp="1"/>
          </p:cNvSpPr>
          <p:nvPr>
            <p:ph type="title"/>
          </p:nvPr>
        </p:nvSpPr>
        <p:spPr>
          <a:xfrm>
            <a:off x="457200" y="1170517"/>
            <a:ext cx="3008314" cy="1162051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Titeltekst</a:t>
            </a:r>
          </a:p>
        </p:txBody>
      </p:sp>
      <p:sp>
        <p:nvSpPr>
          <p:cNvPr id="82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575050" y="1176867"/>
            <a:ext cx="5111750" cy="4949296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652916" indent="-206828">
              <a:spcBef>
                <a:spcPts val="700"/>
              </a:spcBef>
              <a:defRPr sz="3200"/>
            </a:lvl2pPr>
            <a:lvl3pPr marL="1047750" indent="-241300">
              <a:spcBef>
                <a:spcPts val="700"/>
              </a:spcBef>
              <a:defRPr sz="3200"/>
            </a:lvl3pPr>
            <a:lvl4pPr marL="1448752" indent="-281940">
              <a:spcBef>
                <a:spcPts val="700"/>
              </a:spcBef>
              <a:defRPr sz="3200"/>
            </a:lvl4pPr>
            <a:lvl5pPr marL="1813560" indent="-289560">
              <a:spcBef>
                <a:spcPts val="700"/>
              </a:spcBef>
              <a:defRPr sz="32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199" y="2480731"/>
            <a:ext cx="3008315" cy="364543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  <p:pic>
        <p:nvPicPr>
          <p:cNvPr id="84" name="Picture 7" descr="Picture 7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280400" y="0"/>
            <a:ext cx="723900" cy="7239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Rectangle 8"/>
          <p:cNvSpPr/>
          <p:nvPr/>
        </p:nvSpPr>
        <p:spPr>
          <a:xfrm>
            <a:off x="0" y="673100"/>
            <a:ext cx="9144000" cy="17356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Rectangle 2"/>
          <p:cNvSpPr txBox="1"/>
          <p:nvPr/>
        </p:nvSpPr>
        <p:spPr>
          <a:xfrm>
            <a:off x="392113" y="151130"/>
            <a:ext cx="7470369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3000">
                <a:solidFill>
                  <a:schemeClr val="accent1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87" name="Straight Connector 13"/>
          <p:cNvSpPr/>
          <p:nvPr/>
        </p:nvSpPr>
        <p:spPr>
          <a:xfrm>
            <a:off x="423333" y="6239931"/>
            <a:ext cx="8415867" cy="1"/>
          </a:xfrm>
          <a:prstGeom prst="line">
            <a:avLst/>
          </a:prstGeom>
          <a:solidFill>
            <a:srgbClr val="C8DCF0"/>
          </a:solidFill>
          <a:ln w="3175">
            <a:solidFill>
              <a:srgbClr val="999999"/>
            </a:solidFill>
          </a:ln>
        </p:spPr>
        <p:txBody>
          <a:bodyPr lIns="179999" tIns="179999" rIns="179999" bIns="179999" anchor="ctr"/>
          <a:lstStyle/>
          <a:p>
            <a:endParaRPr/>
          </a:p>
        </p:txBody>
      </p:sp>
      <p:sp>
        <p:nvSpPr>
          <p:cNvPr id="8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elteks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Titeltekst</a:t>
            </a:r>
          </a:p>
        </p:txBody>
      </p:sp>
      <p:sp>
        <p:nvSpPr>
          <p:cNvPr id="96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1227667"/>
            <a:ext cx="5486401" cy="349990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7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pic>
        <p:nvPicPr>
          <p:cNvPr id="98" name="Picture 7" descr="Picture 7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280400" y="0"/>
            <a:ext cx="723900" cy="72390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Rectangle 8"/>
          <p:cNvSpPr/>
          <p:nvPr/>
        </p:nvSpPr>
        <p:spPr>
          <a:xfrm>
            <a:off x="0" y="673100"/>
            <a:ext cx="9144000" cy="17356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Rectangle 2"/>
          <p:cNvSpPr txBox="1"/>
          <p:nvPr/>
        </p:nvSpPr>
        <p:spPr>
          <a:xfrm>
            <a:off x="392113" y="151130"/>
            <a:ext cx="7470369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3000">
                <a:solidFill>
                  <a:schemeClr val="accent1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101" name="Straight Connector 13"/>
          <p:cNvSpPr/>
          <p:nvPr/>
        </p:nvSpPr>
        <p:spPr>
          <a:xfrm>
            <a:off x="423333" y="6239931"/>
            <a:ext cx="8415867" cy="1"/>
          </a:xfrm>
          <a:prstGeom prst="line">
            <a:avLst/>
          </a:prstGeom>
          <a:solidFill>
            <a:srgbClr val="C8DCF0"/>
          </a:solidFill>
          <a:ln w="3175">
            <a:solidFill>
              <a:srgbClr val="999999"/>
            </a:solidFill>
          </a:ln>
        </p:spPr>
        <p:txBody>
          <a:bodyPr lIns="179999" tIns="179999" rIns="179999" bIns="179999" anchor="ctr"/>
          <a:lstStyle/>
          <a:p>
            <a:endParaRPr/>
          </a:p>
        </p:txBody>
      </p:sp>
      <p:sp>
        <p:nvSpPr>
          <p:cNvPr id="10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441325" y="1190625"/>
            <a:ext cx="8378825" cy="475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7" cstate="print">
            <a:extLst/>
          </a:blip>
          <a:stretch>
            <a:fillRect/>
          </a:stretch>
        </p:blipFill>
        <p:spPr>
          <a:xfrm>
            <a:off x="8280400" y="0"/>
            <a:ext cx="723900" cy="7239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7"/>
          <p:cNvSpPr/>
          <p:nvPr/>
        </p:nvSpPr>
        <p:spPr>
          <a:xfrm>
            <a:off x="0" y="673100"/>
            <a:ext cx="9144000" cy="17356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iteltekst"/>
          <p:cNvSpPr txBox="1">
            <a:spLocks noGrp="1"/>
          </p:cNvSpPr>
          <p:nvPr>
            <p:ph type="title"/>
          </p:nvPr>
        </p:nvSpPr>
        <p:spPr>
          <a:xfrm>
            <a:off x="392113" y="180573"/>
            <a:ext cx="7470369" cy="477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6" name="Straight Connector 9"/>
          <p:cNvSpPr/>
          <p:nvPr/>
        </p:nvSpPr>
        <p:spPr>
          <a:xfrm>
            <a:off x="423333" y="6239931"/>
            <a:ext cx="8415867" cy="1"/>
          </a:xfrm>
          <a:prstGeom prst="line">
            <a:avLst/>
          </a:prstGeom>
          <a:solidFill>
            <a:srgbClr val="C8DCF0"/>
          </a:solidFill>
          <a:ln w="3175">
            <a:solidFill>
              <a:srgbClr val="999999"/>
            </a:solidFill>
          </a:ln>
        </p:spPr>
        <p:txBody>
          <a:bodyPr lIns="179999" tIns="179999" rIns="179999" bIns="179999" anchor="ctr"/>
          <a:lstStyle/>
          <a:p>
            <a:endParaRPr/>
          </a:p>
        </p:txBody>
      </p:sp>
      <p:sp>
        <p:nvSpPr>
          <p:cNvPr id="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642837" y="6390218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spcBef>
                <a:spcPts val="700"/>
              </a:spcBef>
              <a:defRPr sz="1200"/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6700" marR="0" indent="-266700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47171" marR="0" indent="-201083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03266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387078" marR="0" indent="-220266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7502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2074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6646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1218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5790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34563" y="749300"/>
            <a:ext cx="6998674" cy="2527300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Rectangle 5"/>
          <p:cNvSpPr/>
          <p:nvPr/>
        </p:nvSpPr>
        <p:spPr>
          <a:xfrm>
            <a:off x="0" y="3352800"/>
            <a:ext cx="9144000" cy="3505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wat geschiedenis: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wat geschiedenis:</a:t>
            </a:r>
          </a:p>
        </p:txBody>
      </p:sp>
      <p:sp>
        <p:nvSpPr>
          <p:cNvPr id="20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10</a:t>
            </a:fld>
            <a:endParaRPr/>
          </a:p>
        </p:txBody>
      </p:sp>
      <p:sp>
        <p:nvSpPr>
          <p:cNvPr id="204" name="7/7/2017…"/>
          <p:cNvSpPr txBox="1"/>
          <p:nvPr/>
        </p:nvSpPr>
        <p:spPr>
          <a:xfrm>
            <a:off x="-20320" y="941900"/>
            <a:ext cx="7965315" cy="5109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spcBef>
                <a:spcPts val="0"/>
              </a:spcBef>
              <a:defRPr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7/7/2017</a:t>
            </a:r>
          </a:p>
          <a:p>
            <a:pPr defTabSz="457200">
              <a:spcBef>
                <a:spcPts val="0"/>
              </a:spcBef>
              <a:defRPr sz="1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Voorstelling door het kabinet De Block van het</a:t>
            </a:r>
            <a:r>
              <a:rPr b="1" dirty="0"/>
              <a:t> plan ‘Hervorming huisartsenwachtposten</a:t>
            </a:r>
            <a:r>
              <a:rPr dirty="0" smtClean="0"/>
              <a:t>’</a:t>
            </a:r>
            <a:endParaRPr lang="x-none" dirty="0" smtClean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smtClean="0"/>
              <a:t> </a:t>
            </a:r>
            <a:r>
              <a:rPr dirty="0"/>
              <a:t>in het kader van een globale aanpak van niet-planbare zorg.</a:t>
            </a:r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Samenvatting</a:t>
            </a:r>
            <a:r>
              <a:rPr dirty="0" smtClean="0"/>
              <a:t>:</a:t>
            </a:r>
            <a:endParaRPr lang="x-none" dirty="0" smtClean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Afdwingbare programmatie: binnen vier jaar ganse </a:t>
            </a:r>
            <a:r>
              <a:rPr dirty="0" smtClean="0"/>
              <a:t>grondgebied</a:t>
            </a:r>
            <a:endParaRPr lang="x-none" dirty="0" smtClean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x-none"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smtClean="0"/>
              <a:t>Netwerkvorming</a:t>
            </a:r>
            <a:endParaRPr lang="x-none" dirty="0" smtClean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x-none"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Inhoudelijke vormgeving:</a:t>
            </a:r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         uniformiseren </a:t>
            </a:r>
            <a:r>
              <a:rPr dirty="0" smtClean="0"/>
              <a:t>openingstijden</a:t>
            </a:r>
            <a:endParaRPr lang="x-none" dirty="0" smtClean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         organisatiemodel rijdende </a:t>
            </a:r>
            <a:r>
              <a:rPr dirty="0" smtClean="0"/>
              <a:t>wacht</a:t>
            </a:r>
            <a:endParaRPr lang="x-none" dirty="0" smtClean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b="1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</a:t>
            </a:r>
            <a:r>
              <a:rPr lang="nl-NL" dirty="0" smtClean="0"/>
              <a:t>at geschiedenis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392112" y="1283215"/>
            <a:ext cx="818396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nl-NL" dirty="0"/>
              <a:t>coördinatie op twee niveaus:</a:t>
            </a:r>
          </a:p>
          <a:p>
            <a:pPr marL="114300" lvl="5" indent="-114300" defTabSz="457200">
              <a:spcBef>
                <a:spcPts val="0"/>
              </a:spcBef>
              <a:buSzPct val="100000"/>
              <a:buChar char="•"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nl-NL" dirty="0"/>
              <a:t>Regionaal niveau voor de implementatie van de hervorming en de aansturing door het beleid,</a:t>
            </a:r>
          </a:p>
          <a:p>
            <a:pPr defTabSz="457200">
              <a:spcBef>
                <a:spcPts val="0"/>
              </a:spcBef>
              <a:buSzPct val="100000"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nl-NL" dirty="0"/>
              <a:t>     in nauwe </a:t>
            </a:r>
            <a:r>
              <a:rPr lang="nl-NL" dirty="0" smtClean="0"/>
              <a:t>samenwerking </a:t>
            </a:r>
            <a:r>
              <a:rPr lang="nl-NL" dirty="0"/>
              <a:t>met het RIZIV</a:t>
            </a:r>
          </a:p>
          <a:p>
            <a:pPr marL="114300" indent="-114300" defTabSz="457200">
              <a:spcBef>
                <a:spcPts val="0"/>
              </a:spcBef>
              <a:buSzPct val="100000"/>
              <a:buChar char="•"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nl-NL" dirty="0"/>
              <a:t>Eén coördinator die het netwerk van wachtposten voor de organisatorische elementen die raken</a:t>
            </a:r>
          </a:p>
          <a:p>
            <a:pPr defTabSz="457200">
              <a:spcBef>
                <a:spcPts val="0"/>
              </a:spcBef>
              <a:buSzPct val="100000"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nl-NL" dirty="0"/>
              <a:t>      aan de concrete werking van de individuele posten aanstuurt.</a:t>
            </a:r>
          </a:p>
          <a:p>
            <a:pPr marL="114300" indent="-114300" defTabSz="457200">
              <a:spcBef>
                <a:spcPts val="0"/>
              </a:spcBef>
              <a:buSzPct val="100000"/>
              <a:buChar char="•"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nl-NL" dirty="0"/>
              <a:t>Werkvoorstel: 400.000 inwoners voor netwerkorganisatie van onthaal op </a:t>
            </a:r>
            <a:r>
              <a:rPr lang="nl-NL" dirty="0" smtClean="0"/>
              <a:t>netwerkniveau</a:t>
            </a:r>
          </a:p>
          <a:p>
            <a:pPr marL="114300" indent="-114300" defTabSz="457200">
              <a:spcBef>
                <a:spcPts val="0"/>
              </a:spcBef>
              <a:buSzPct val="100000"/>
              <a:buChar char="•"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nl-NL" dirty="0"/>
          </a:p>
          <a:p>
            <a:pPr marL="114300" indent="-114300" defTabSz="457200">
              <a:spcBef>
                <a:spcPts val="0"/>
              </a:spcBef>
              <a:buSzPct val="100000"/>
              <a:buChar char="•"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nl-NL"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nl-NL" b="1" i="1" dirty="0"/>
          </a:p>
          <a:p>
            <a:pPr defTabSz="457200">
              <a:spcBef>
                <a:spcPts val="0"/>
              </a:spcBef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nl-NL" dirty="0"/>
              <a:t>Financieringsmechanisme:</a:t>
            </a:r>
          </a:p>
          <a:p>
            <a:pPr marL="114300" indent="-114300" defTabSz="457200">
              <a:spcBef>
                <a:spcPts val="0"/>
              </a:spcBef>
              <a:buSzPct val="100000"/>
              <a:buChar char="•"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nl-NL" dirty="0"/>
              <a:t>       subsidie op netwerkniveau</a:t>
            </a:r>
          </a:p>
          <a:p>
            <a:pPr marL="114300" indent="-114300" defTabSz="457200">
              <a:spcBef>
                <a:spcPts val="0"/>
              </a:spcBef>
              <a:buSzPct val="100000"/>
              <a:buChar char="•"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nl-NL" dirty="0"/>
              <a:t>       activiteit via prestaties</a:t>
            </a:r>
          </a:p>
        </p:txBody>
      </p:sp>
    </p:spTree>
    <p:extLst>
      <p:ext uri="{BB962C8B-B14F-4D97-AF65-F5344CB8AC3E}">
        <p14:creationId xmlns:p14="http://schemas.microsoft.com/office/powerpoint/2010/main" xmlns="" val="11614019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20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rPr lang="x-none" dirty="0" smtClean="0"/>
              <a:t>2018  </a:t>
            </a:r>
            <a:r>
              <a:rPr lang="nl-NL" dirty="0" smtClean="0"/>
              <a:t>W</a:t>
            </a:r>
            <a:r>
              <a:rPr lang="x-none" dirty="0" smtClean="0"/>
              <a:t>achtplan De Block</a:t>
            </a:r>
            <a:endParaRPr dirty="0"/>
          </a:p>
        </p:txBody>
      </p:sp>
      <p:sp>
        <p:nvSpPr>
          <p:cNvPr id="20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12</a:t>
            </a:fld>
            <a:endParaRPr/>
          </a:p>
        </p:txBody>
      </p:sp>
      <p:sp>
        <p:nvSpPr>
          <p:cNvPr id="208" name="2/2/2018…"/>
          <p:cNvSpPr txBox="1"/>
          <p:nvPr/>
        </p:nvSpPr>
        <p:spPr>
          <a:xfrm>
            <a:off x="7289" y="1220072"/>
            <a:ext cx="8824622" cy="479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0"/>
              </a:spcBef>
              <a:defRPr sz="2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2/2/2018</a:t>
            </a:r>
          </a:p>
          <a:p>
            <a:pPr defTabSz="457200">
              <a:spcBef>
                <a:spcPts val="0"/>
              </a:spcBef>
              <a:defRPr sz="1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9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dirty="0"/>
              <a:t>‘Integratie van huisartsenwachtdienst in een geïntegreerd systeem van niet-planbare zorg</a:t>
            </a:r>
            <a:r>
              <a:rPr dirty="0"/>
              <a:t>’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Samenwerkingsverbanden: 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min. 3 wachtposten + rijdende wacht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(-&gt; min. 300.000 inwoners)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min. 1 wp ligt aan een spoeddienst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min. 1 wp is gedurende de volledige wachtperiode open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max. verplaatsing voor de patiënt 45 minuten (auto)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wp moet binnen de 12 u een consultatie kunnen aanbieden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binnen de 12 u huisbezoek indien niet-dringend en niet-mobiel, binnen het uur indien dringend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toegang: fysiek of via 1733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20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rPr dirty="0" smtClean="0"/>
              <a:t>2018</a:t>
            </a:r>
            <a:r>
              <a:rPr lang="x-none" dirty="0" smtClean="0"/>
              <a:t>   </a:t>
            </a:r>
            <a:r>
              <a:rPr lang="nl-NL" dirty="0"/>
              <a:t>w</a:t>
            </a:r>
            <a:r>
              <a:rPr lang="x-none" dirty="0" smtClean="0"/>
              <a:t>achtplan De Block</a:t>
            </a:r>
            <a:endParaRPr dirty="0"/>
          </a:p>
        </p:txBody>
      </p:sp>
      <p:sp>
        <p:nvSpPr>
          <p:cNvPr id="21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13</a:t>
            </a:fld>
            <a:endParaRPr/>
          </a:p>
        </p:txBody>
      </p:sp>
      <p:sp>
        <p:nvSpPr>
          <p:cNvPr id="212" name="Governance…"/>
          <p:cNvSpPr txBox="1"/>
          <p:nvPr/>
        </p:nvSpPr>
        <p:spPr>
          <a:xfrm>
            <a:off x="261394" y="793787"/>
            <a:ext cx="8739744" cy="5526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spcBef>
                <a:spcPts val="0"/>
              </a:spcBef>
              <a:defRPr sz="2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Governance</a:t>
            </a:r>
          </a:p>
          <a:p>
            <a:pPr defTabSz="457200">
              <a:spcBef>
                <a:spcPts val="0"/>
              </a:spcBef>
              <a:defRPr sz="1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/>
              <a:t>Interadministratieve cel FOD-RIZIV (IAC)</a:t>
            </a:r>
            <a:r>
              <a:t>:</a:t>
            </a:r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Implementatie juridisch en operationeel kader</a:t>
            </a:r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Coördinatie van de operationalisering</a:t>
            </a:r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Organisatie begeleidingsplatform</a:t>
            </a:r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Beheer van de aanvragen voor erkenning en financiering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/>
              <a:t>Begeleidingsplatform </a:t>
            </a:r>
            <a:r>
              <a:t>(stakeholders):</a:t>
            </a:r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Input bij juridisch kader en uitwerking operationalisering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samenstelling: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Kerngroep bestaande uit 9 personen: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3 vertegenwoordigers van de Ziekenfondsen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3 vertegenwoordigers van de artsensyndicaten(huisartsenbank NCAZ)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3 vertegenwoordigers van de Nationale Raad voor Dringende Geneeskundige Hulpverlening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met expertise inzake spoed en regulatie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latin typeface="Times"/>
                <a:ea typeface="Times"/>
                <a:cs typeface="Times"/>
                <a:sym typeface="Times"/>
              </a:rPr>
              <a:t>o </a:t>
            </a:r>
            <a:r>
              <a:t>Deze kerngroep zal desgevallend uitgebreid worden met volgende actoren op uitnodiging: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Coördinatoren van project 1733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Coördinatoren Wacht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latin typeface="Times"/>
                <a:ea typeface="Times"/>
                <a:cs typeface="Times"/>
                <a:sym typeface="Times"/>
              </a:rPr>
              <a:t>o </a:t>
            </a:r>
            <a:r>
              <a:t>De Ondersteuning van de werkzaamheden van het Begeleidingsplatform gebeurt door de IAC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Wacht(=de Interadministratieve Cel RIZIV-FOD Volksgezondheid)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latin typeface="Times"/>
                <a:ea typeface="Times"/>
                <a:cs typeface="Times"/>
                <a:sym typeface="Times"/>
              </a:rPr>
              <a:t>o </a:t>
            </a:r>
            <a:r>
              <a:t>De Beleidscel wordt uitgenodigd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2018 nieuw beleid huisartsenwachtdien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2018 nieuw beleid huisartsenwachtdienst</a:t>
            </a:r>
          </a:p>
        </p:txBody>
      </p:sp>
      <p:sp>
        <p:nvSpPr>
          <p:cNvPr id="21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14</a:t>
            </a:fld>
            <a:endParaRPr/>
          </a:p>
        </p:txBody>
      </p:sp>
      <p:sp>
        <p:nvSpPr>
          <p:cNvPr id="216" name="de pijnpunten volgens het ASGB/kartel"/>
          <p:cNvSpPr txBox="1"/>
          <p:nvPr/>
        </p:nvSpPr>
        <p:spPr>
          <a:xfrm>
            <a:off x="1273069" y="3273519"/>
            <a:ext cx="7139306" cy="550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spcBef>
                <a:spcPts val="0"/>
              </a:spcBef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de pijnpunten volgens het ASGB/kartel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ijnpunten volgens het ASGB/kart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pijnpunten volgens het ASGB/kartel</a:t>
            </a:r>
          </a:p>
        </p:txBody>
      </p:sp>
      <p:sp>
        <p:nvSpPr>
          <p:cNvPr id="21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15</a:t>
            </a:fld>
            <a:endParaRPr/>
          </a:p>
        </p:txBody>
      </p:sp>
      <p:sp>
        <p:nvSpPr>
          <p:cNvPr id="220" name="‘Integratie van huisartsenwachtdienst in een geïntegreerd systeem van niet-planbare zorg’…"/>
          <p:cNvSpPr txBox="1"/>
          <p:nvPr/>
        </p:nvSpPr>
        <p:spPr>
          <a:xfrm>
            <a:off x="-32504" y="1188135"/>
            <a:ext cx="9267945" cy="4185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dirty="0"/>
              <a:t>‘Integratie van huisartsenwachtdienst in een geïntegreerd systeem </a:t>
            </a:r>
            <a:endParaRPr lang="x-none" b="1" dirty="0" smtClean="0"/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x-none" b="1" dirty="0"/>
              <a:t> </a:t>
            </a:r>
            <a:r>
              <a:rPr lang="x-none" b="1" dirty="0" smtClean="0"/>
              <a:t>         </a:t>
            </a:r>
            <a:r>
              <a:rPr b="1" dirty="0" smtClean="0"/>
              <a:t>van </a:t>
            </a:r>
            <a:r>
              <a:rPr b="1" dirty="0"/>
              <a:t>niet-planbare zorg</a:t>
            </a:r>
            <a:r>
              <a:rPr dirty="0"/>
              <a:t>’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Samenwerkingsverbanden: 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min. 3 wachtposten + rijdende wacht      </a:t>
            </a:r>
            <a:r>
              <a:rPr dirty="0">
                <a:solidFill>
                  <a:schemeClr val="accent1"/>
                </a:solidFill>
              </a:rPr>
              <a:t>Satellieten??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(-&gt; min. 300.000 inwoners)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min. 1 wp ligt aan een spoeddienst       </a:t>
            </a:r>
            <a:r>
              <a:rPr dirty="0">
                <a:solidFill>
                  <a:schemeClr val="accent1"/>
                </a:solidFill>
              </a:rPr>
              <a:t>nut??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min. 1 wp is gedurende de volledige wachtperiode open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max. verplaatsing voor de patiënt 45 minuten (auto)  </a:t>
            </a:r>
            <a:endParaRPr lang="x-none" dirty="0" smtClean="0"/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x-none" dirty="0"/>
              <a:t> </a:t>
            </a:r>
            <a:r>
              <a:rPr lang="x-none" dirty="0" smtClean="0"/>
              <a:t>          </a:t>
            </a:r>
            <a:r>
              <a:rPr dirty="0" smtClean="0"/>
              <a:t> </a:t>
            </a:r>
            <a:r>
              <a:rPr dirty="0">
                <a:solidFill>
                  <a:schemeClr val="accent1"/>
                </a:solidFill>
              </a:rPr>
              <a:t>acceptabel??  haalbaar bij ‘opendeur’ op de spoeddienst??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wp moet binnen de 12 u een consultatie kunnen aanbieden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binnen de 12 u huisbezoek indien niet-dringend en niet-mobiel, binnen het uur indien dringend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toegang: fysiek of via 1733   </a:t>
            </a:r>
            <a:r>
              <a:rPr dirty="0">
                <a:solidFill>
                  <a:schemeClr val="accent1"/>
                </a:solidFill>
              </a:rPr>
              <a:t> fysiek zonder triage??  opendeur??</a:t>
            </a:r>
          </a:p>
          <a:p>
            <a:pPr defTabSz="457200">
              <a:spcBef>
                <a:spcPts val="0"/>
              </a:spcBef>
              <a:defRPr sz="1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ijnpunten volgens het ASGB/kart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pijnpunten volgens het ASGB/kartel</a:t>
            </a:r>
          </a:p>
        </p:txBody>
      </p:sp>
      <p:sp>
        <p:nvSpPr>
          <p:cNvPr id="22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16</a:t>
            </a:fld>
            <a:endParaRPr/>
          </a:p>
        </p:txBody>
      </p:sp>
      <p:sp>
        <p:nvSpPr>
          <p:cNvPr id="224" name="Governance…"/>
          <p:cNvSpPr txBox="1"/>
          <p:nvPr/>
        </p:nvSpPr>
        <p:spPr>
          <a:xfrm>
            <a:off x="340389" y="885696"/>
            <a:ext cx="8476036" cy="5293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spcBef>
                <a:spcPts val="0"/>
              </a:spcBef>
              <a:defRPr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Governance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dirty="0"/>
              <a:t>Interadministratieve cel FOD-RIZIV (IAC)</a:t>
            </a:r>
            <a:r>
              <a:rPr dirty="0"/>
              <a:t>:</a:t>
            </a:r>
          </a:p>
          <a:p>
            <a:pPr marL="114300" indent="-114300" defTabSz="457200">
              <a:spcBef>
                <a:spcPts val="0"/>
              </a:spcBef>
              <a:buSzPct val="100000"/>
              <a:buChar char="•"/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Implementatie juridisch en operationeel kader</a:t>
            </a:r>
          </a:p>
          <a:p>
            <a:pPr marL="114300" indent="-114300" defTabSz="457200">
              <a:spcBef>
                <a:spcPts val="0"/>
              </a:spcBef>
              <a:buSzPct val="100000"/>
              <a:buChar char="•"/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Coördinatie van de operationalisering</a:t>
            </a:r>
          </a:p>
          <a:p>
            <a:pPr marL="114300" indent="-114300" defTabSz="457200">
              <a:spcBef>
                <a:spcPts val="0"/>
              </a:spcBef>
              <a:buSzPct val="100000"/>
              <a:buChar char="•"/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Organisatie begeleidingsplatform</a:t>
            </a:r>
          </a:p>
          <a:p>
            <a:pPr marL="114300" indent="-114300" defTabSz="457200">
              <a:spcBef>
                <a:spcPts val="0"/>
              </a:spcBef>
              <a:buSzPct val="100000"/>
              <a:buChar char="•"/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Beheer van de aanvragen voor erkenning en financiering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dirty="0"/>
              <a:t>Begeleidingsplatform </a:t>
            </a:r>
            <a:r>
              <a:rPr dirty="0"/>
              <a:t>(stakeholders):</a:t>
            </a:r>
          </a:p>
          <a:p>
            <a:pPr marL="114300" indent="-114300" defTabSz="457200">
              <a:spcBef>
                <a:spcPts val="0"/>
              </a:spcBef>
              <a:buSzPct val="100000"/>
              <a:buChar char="•"/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Input bij juridisch kader en uitwerking operationalisering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samenstelling: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Kerngroep bestaande uit 9 personen: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3 vertegenwoordigers van de Ziekenfondsen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3 vertegenwoordigers van de artsensyndicaten(huisartsenbank NCAZ)  </a:t>
            </a:r>
            <a:endParaRPr lang="x-none" dirty="0" smtClean="0"/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u="sng" dirty="0" smtClean="0">
                <a:solidFill>
                  <a:schemeClr val="accent1"/>
                </a:solidFill>
              </a:rPr>
              <a:t>huisartsenvertegenwoordiging </a:t>
            </a:r>
            <a:r>
              <a:rPr b="1" u="sng" dirty="0">
                <a:solidFill>
                  <a:schemeClr val="accent1"/>
                </a:solidFill>
              </a:rPr>
              <a:t>minimaal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3 vertegenwoordigers van de Nationale Raad voor Dringende Geneeskundige Hulpverlening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met expertise inzake spoed en regulatie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latin typeface="Times"/>
                <a:ea typeface="Times"/>
                <a:cs typeface="Times"/>
                <a:sym typeface="Times"/>
              </a:rPr>
              <a:t>o </a:t>
            </a:r>
            <a:r>
              <a:rPr dirty="0"/>
              <a:t>Deze kerngroep zal desgevallend uitgebreid worden met volgende actoren op uitnodiging: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Coördinatoren van project 1733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Coördinatoren Wacht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ijnpunten volgens het ASGB/kart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pijnpunten volgens het ASGB/kartel</a:t>
            </a:r>
          </a:p>
        </p:txBody>
      </p:sp>
      <p:sp>
        <p:nvSpPr>
          <p:cNvPr id="22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17</a:t>
            </a:fld>
            <a:endParaRPr/>
          </a:p>
        </p:txBody>
      </p:sp>
      <p:sp>
        <p:nvSpPr>
          <p:cNvPr id="228" name="financiering…"/>
          <p:cNvSpPr txBox="1"/>
          <p:nvPr/>
        </p:nvSpPr>
        <p:spPr>
          <a:xfrm>
            <a:off x="8921" y="1048978"/>
            <a:ext cx="8970849" cy="4504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spcBef>
                <a:spcPts val="0"/>
              </a:spcBef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financiering</a:t>
            </a:r>
          </a:p>
          <a:p>
            <a:pPr defTabSz="457200">
              <a:spcBef>
                <a:spcPts val="0"/>
              </a:spcBef>
              <a:defRPr sz="2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de limieten van het huidige budget zijn in zicht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Minister De Block spreekt wel van een dekking van het ganse </a:t>
            </a:r>
            <a:r>
              <a:rPr dirty="0" smtClean="0"/>
              <a:t>grondgebied</a:t>
            </a:r>
            <a:endParaRPr lang="x-none" dirty="0" smtClean="0"/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smtClean="0"/>
              <a:t> </a:t>
            </a:r>
            <a:r>
              <a:rPr dirty="0"/>
              <a:t>binnen vier jaar, maar heeft in 2016 5,25 miljoen euro niet aan het budget toegevoegd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gaat schaalvergroting werkelijk tot besparing leiden?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gaan raamcontracten gerealiseerd kunnen worden?`</a:t>
            </a:r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gaat zeker budget opleveren:</a:t>
            </a:r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sluiten gedurende de nacht van een groot aantal wachtposten</a:t>
            </a:r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1733 kan tot een besparing leiden in de functie ‘onthaal’</a:t>
            </a:r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herziening van de beschikbaarheidshonoraria moet 5 miljoen euro opleveren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Het is nog onduidelijk wie de (re)organisatie in samenwerkingsverbanden gaat begeleiden en coördineren.…"/>
          <p:cNvSpPr txBox="1">
            <a:spLocks noGrp="1"/>
          </p:cNvSpPr>
          <p:nvPr>
            <p:ph type="body" idx="1"/>
          </p:nvPr>
        </p:nvSpPr>
        <p:spPr>
          <a:xfrm>
            <a:off x="441853" y="1180571"/>
            <a:ext cx="8378826" cy="4752976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Het is nog onduidelijk wie de (re)organisatie in samenwerkingsverbanden gaat begeleiden en </a:t>
            </a:r>
            <a:r>
              <a:rPr b="1"/>
              <a:t>coördineren</a:t>
            </a:r>
            <a:r>
              <a:t>. </a:t>
            </a:r>
          </a:p>
          <a:p>
            <a:endParaRPr/>
          </a:p>
          <a:p>
            <a:r>
              <a:t>Akkoord artsen-ziekenfondsen 2018-2019: 4.1.2.3.3. Door de overheid zal, onder controle van het RIZIV, worden voorzien in de noodzakelijke professionele ondersteuning van de samenwerkingsinitiatieven op basis van een eenvormige aanpak.</a:t>
            </a:r>
          </a:p>
          <a:p>
            <a:endParaRPr/>
          </a:p>
          <a:p>
            <a:r>
              <a:t>De</a:t>
            </a:r>
            <a:r>
              <a:rPr b="1"/>
              <a:t> 30/70 regel</a:t>
            </a:r>
            <a:r>
              <a:t> dient zo snel mogelijk te verdwijnen</a:t>
            </a:r>
          </a:p>
          <a:p>
            <a:endParaRPr/>
          </a:p>
          <a:p>
            <a:r>
              <a:rPr b="1"/>
              <a:t>Vrije toegang </a:t>
            </a:r>
            <a:r>
              <a:t>tot de spoeddienst van het ziekenhuis zonder triage?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50">
                <a:solidFill>
                  <a:schemeClr val="accent1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50">
                <a:solidFill>
                  <a:schemeClr val="accent1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650"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650">
                <a:latin typeface="+mn-lt"/>
                <a:ea typeface="+mn-ea"/>
                <a:cs typeface="+mn-cs"/>
                <a:sym typeface="Helvetica"/>
              </a:defRPr>
            </a:pPr>
            <a:r>
              <a:t> </a:t>
            </a:r>
          </a:p>
        </p:txBody>
      </p:sp>
      <p:sp>
        <p:nvSpPr>
          <p:cNvPr id="231" name="pijnpunten volgens het ASGB/kart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pijnpunten volgens het ASGB/kartel</a:t>
            </a:r>
          </a:p>
        </p:txBody>
      </p:sp>
      <p:sp>
        <p:nvSpPr>
          <p:cNvPr id="23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18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wang-qingsong-china-pavilion-venice-biennale-2013-designboom-01a.jpg" descr="wang-qingsong-china-pavilion-venice-biennale-2013-designboom-01a.jpg"/>
          <p:cNvPicPr>
            <a:picLocks noChangeAspect="1"/>
          </p:cNvPicPr>
          <p:nvPr/>
        </p:nvPicPr>
        <p:blipFill>
          <a:blip r:embed="rId2" cstate="print">
            <a:extLst/>
          </a:blip>
          <a:srcRect l="12184" r="12184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4"/>
          <p:cNvSpPr txBox="1">
            <a:spLocks noGrp="1"/>
          </p:cNvSpPr>
          <p:nvPr>
            <p:ph type="title"/>
          </p:nvPr>
        </p:nvSpPr>
        <p:spPr>
          <a:xfrm>
            <a:off x="838200" y="2140943"/>
            <a:ext cx="7550150" cy="76944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493776">
              <a:defRPr sz="2376"/>
            </a:pPr>
            <a:r>
              <a:t>Wachtposten: waar willen we naar toe?</a:t>
            </a:r>
          </a:p>
          <a:p>
            <a:pPr defTabSz="493776">
              <a:defRPr sz="2376"/>
            </a:pPr>
            <a:r>
              <a:t>Mag het nog van Maggie De Block?</a:t>
            </a:r>
          </a:p>
        </p:txBody>
      </p:sp>
      <p:sp>
        <p:nvSpPr>
          <p:cNvPr id="170" name="Rectangle 7"/>
          <p:cNvSpPr txBox="1">
            <a:spLocks noGrp="1"/>
          </p:cNvSpPr>
          <p:nvPr>
            <p:ph type="body" sz="quarter" idx="1"/>
          </p:nvPr>
        </p:nvSpPr>
        <p:spPr>
          <a:xfrm>
            <a:off x="1407775" y="4639540"/>
            <a:ext cx="6400801" cy="832023"/>
          </a:xfrm>
          <a:prstGeom prst="rect">
            <a:avLst/>
          </a:prstGeom>
        </p:spPr>
        <p:txBody>
          <a:bodyPr/>
          <a:lstStyle/>
          <a:p>
            <a:pPr>
              <a:defRPr sz="1800">
                <a:solidFill>
                  <a:schemeClr val="accent1"/>
                </a:solidFill>
              </a:defRPr>
            </a:pPr>
            <a:r>
              <a:t>Dr. Reinier Hueting</a:t>
            </a:r>
          </a:p>
          <a:p>
            <a:pPr>
              <a:defRPr sz="1800">
                <a:solidFill>
                  <a:schemeClr val="accent1"/>
                </a:solidFill>
              </a:defRPr>
            </a:pPr>
            <a:r>
              <a:t>lid werkgroep huisartsenwachtposten NCAZ</a:t>
            </a:r>
          </a:p>
        </p:txBody>
      </p:sp>
      <p:sp>
        <p:nvSpPr>
          <p:cNvPr id="171" name="Text Box 6"/>
          <p:cNvSpPr txBox="1"/>
          <p:nvPr/>
        </p:nvSpPr>
        <p:spPr>
          <a:xfrm>
            <a:off x="3781406" y="5872403"/>
            <a:ext cx="1654335" cy="45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t>Elewijt – 8 maart 2018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t>www.asgb.be</a:t>
            </a:r>
          </a:p>
        </p:txBody>
      </p:sp>
      <p:pic>
        <p:nvPicPr>
          <p:cNvPr id="172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42024" y="506537"/>
            <a:ext cx="2653855" cy="10729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149360" y="4913376"/>
            <a:ext cx="1137141" cy="1182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Picture 2" descr="Picture 2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859423" y="4938740"/>
            <a:ext cx="1166979" cy="10953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Picture 3" descr="Picture 3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922867" y="4763944"/>
            <a:ext cx="3788833" cy="152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Picture 4" descr="Picture 4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406400" y="0"/>
            <a:ext cx="8365859" cy="340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Voor het ASGB/kartel blijft het belangrijkste uitgangspunt: de huisartsenwachtposten zijn ontstaan als oplossing voor de problemen bij de huisartsenwachtdienst"/>
          <p:cNvSpPr txBox="1">
            <a:spLocks noGrp="1"/>
          </p:cNvSpPr>
          <p:nvPr>
            <p:ph type="body" idx="1"/>
          </p:nvPr>
        </p:nvSpPr>
        <p:spPr>
          <a:xfrm>
            <a:off x="441853" y="1241955"/>
            <a:ext cx="8378826" cy="4752976"/>
          </a:xfrm>
          <a:prstGeom prst="rect">
            <a:avLst/>
          </a:prstGeom>
        </p:spPr>
        <p:txBody>
          <a:bodyPr/>
          <a:lstStyle/>
          <a:p>
            <a:pPr>
              <a:defRPr sz="2900"/>
            </a:pPr>
            <a:endParaRPr/>
          </a:p>
          <a:p>
            <a:pPr>
              <a:defRPr sz="2900"/>
            </a:pPr>
            <a:endParaRPr/>
          </a:p>
          <a:p>
            <a:pPr>
              <a:defRPr sz="2900"/>
            </a:pPr>
            <a:r>
              <a:t>Voor het ASGB/kartel blijft het belangrijkste uitgangspunt: de huisartsenwachtposten zijn ontstaan als oplossing voor de problemen bij de huisartsenwachtdienst</a:t>
            </a:r>
          </a:p>
        </p:txBody>
      </p:sp>
      <p:sp>
        <p:nvSpPr>
          <p:cNvPr id="175" name="basiside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basisidee</a:t>
            </a:r>
          </a:p>
        </p:txBody>
      </p:sp>
      <p:sp>
        <p:nvSpPr>
          <p:cNvPr id="176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waarom een wachtpos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waarom een wachtpost?</a:t>
            </a:r>
          </a:p>
        </p:txBody>
      </p:sp>
      <p:sp>
        <p:nvSpPr>
          <p:cNvPr id="179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sp>
        <p:nvSpPr>
          <p:cNvPr id="180" name="problemen:…"/>
          <p:cNvSpPr txBox="1"/>
          <p:nvPr/>
        </p:nvSpPr>
        <p:spPr>
          <a:xfrm>
            <a:off x="21234" y="1343350"/>
            <a:ext cx="8851139" cy="4878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problemen: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steeds kleiner aantal actieve huisartsen per kring, om de wachtdienst te verzekeren</a:t>
            </a:r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veiligheid: meerdere gevallen van agressie, onveiligheidsgevoel bij solowerk, </a:t>
            </a:r>
            <a:r>
              <a:rPr lang="x-none" dirty="0" smtClean="0"/>
              <a:t> </a:t>
            </a:r>
          </a:p>
          <a:p>
            <a:pPr defTabSz="457200">
              <a:spcBef>
                <a:spcPts val="0"/>
              </a:spcBef>
              <a:buSzPct val="100000"/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smtClean="0"/>
              <a:t>zeker </a:t>
            </a:r>
            <a:r>
              <a:rPr dirty="0"/>
              <a:t>op huisbezoek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22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—&gt;  wachtpost: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minder wachtdiensten per jaar, ondanks kleiner aantal actieve huisartsen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veiligheid: beveiligde omgeving van de wachtpost, aanwezigheid van meerdere </a:t>
            </a:r>
            <a:r>
              <a:rPr dirty="0" smtClean="0"/>
              <a:t>personen</a:t>
            </a:r>
            <a:endParaRPr lang="x-none" dirty="0" smtClean="0"/>
          </a:p>
          <a:p>
            <a:pPr defTabSz="457200">
              <a:spcBef>
                <a:spcPts val="0"/>
              </a:spcBef>
              <a:buSzPct val="100000"/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smtClean="0"/>
              <a:t> </a:t>
            </a:r>
            <a:r>
              <a:rPr dirty="0"/>
              <a:t>(onthaalpersoneel, collega’s); voor de huisbezoeken: auto met chauffeur</a:t>
            </a:r>
          </a:p>
          <a:p>
            <a:pPr defTabSz="457200"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marL="114299" indent="-114299" defTabSz="457200">
              <a:spcBef>
                <a:spcPts val="0"/>
              </a:spcBef>
              <a:buSzPct val="100000"/>
              <a:buChar char="•"/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professionele omkadering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wat geschieden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wat geschiedenis</a:t>
            </a:r>
          </a:p>
        </p:txBody>
      </p:sp>
      <p:sp>
        <p:nvSpPr>
          <p:cNvPr id="183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  <p:sp>
        <p:nvSpPr>
          <p:cNvPr id="184" name="2012…"/>
          <p:cNvSpPr txBox="1"/>
          <p:nvPr/>
        </p:nvSpPr>
        <p:spPr>
          <a:xfrm>
            <a:off x="16761" y="1324093"/>
            <a:ext cx="8903161" cy="4465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0"/>
              </a:spcBef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2012</a:t>
            </a:r>
          </a:p>
          <a:p>
            <a:pPr defTabSz="457200">
              <a:spcBef>
                <a:spcPts val="0"/>
              </a:spcBef>
              <a:defRPr sz="1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Voorstelling door de werkgroep huisartsenwachtposten van de medicomut van de principes van </a:t>
            </a:r>
            <a:r>
              <a:rPr b="1"/>
              <a:t>standaardisering</a:t>
            </a:r>
            <a:r>
              <a:t> van de financiering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5 rubrieken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-&gt; gestandaardiseerde bedragen voor o.a. huur, personeel, IT, vervoer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Geleidelijke invoering, verspreid over 2012, 2013 en 2014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wat geschieden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wat geschiedenis</a:t>
            </a:r>
          </a:p>
        </p:txBody>
      </p:sp>
      <p:sp>
        <p:nvSpPr>
          <p:cNvPr id="18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6</a:t>
            </a:fld>
            <a:endParaRPr/>
          </a:p>
        </p:txBody>
      </p:sp>
      <p:sp>
        <p:nvSpPr>
          <p:cNvPr id="188" name="2013…"/>
          <p:cNvSpPr txBox="1"/>
          <p:nvPr/>
        </p:nvSpPr>
        <p:spPr>
          <a:xfrm>
            <a:off x="946232" y="1779313"/>
            <a:ext cx="7624471" cy="4021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spcBef>
                <a:spcPts val="0"/>
              </a:spcBef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2013</a:t>
            </a:r>
          </a:p>
          <a:p>
            <a:pPr defTabSz="457200">
              <a:spcBef>
                <a:spcPts val="0"/>
              </a:spcBef>
              <a:defRPr sz="1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rondetafelconferenties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september 2013: 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voorstelling </a:t>
            </a:r>
            <a:r>
              <a:rPr b="1"/>
              <a:t>‘wachtplan minister Onkelinx’</a:t>
            </a:r>
            <a:r>
              <a:t>: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o.a.: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invoering 1733 vanaf januari 2014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oprichting 45 nieuwe wachtposten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daarvoor bijkomend budget gedurende drie jaar: 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5,25 miljoen euro per jaar, voor telkens 15 wachtposten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wat geschieden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wat geschiedenis</a:t>
            </a:r>
          </a:p>
        </p:txBody>
      </p:sp>
      <p:sp>
        <p:nvSpPr>
          <p:cNvPr id="191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7</a:t>
            </a:fld>
            <a:endParaRPr/>
          </a:p>
        </p:txBody>
      </p:sp>
      <p:sp>
        <p:nvSpPr>
          <p:cNvPr id="192" name="akkoord artsen-ziekenfondsen 2013-2014:…"/>
          <p:cNvSpPr txBox="1"/>
          <p:nvPr/>
        </p:nvSpPr>
        <p:spPr>
          <a:xfrm>
            <a:off x="457" y="2282943"/>
            <a:ext cx="8736686" cy="2548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0"/>
              </a:spcBef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akkoord artsen-ziekenfondsen 2013-2014:</a:t>
            </a:r>
          </a:p>
          <a:p>
            <a:pPr defTabSz="457200">
              <a:spcBef>
                <a:spcPts val="0"/>
              </a:spcBef>
              <a:defRPr sz="1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invoering van de</a:t>
            </a:r>
            <a:r>
              <a:rPr b="1"/>
              <a:t> 30/70 regel</a:t>
            </a:r>
            <a:r>
              <a:t>, als eis van de BVAS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hierdoor kan geen financiering worden voorzien voor nieuwe initiatieven, als meer dan 30% van de actieve huisartsen in een gebied tegen de oprichting van een wachtpost heeft gestemd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wat geschieden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wat geschiedenis</a:t>
            </a:r>
          </a:p>
        </p:txBody>
      </p:sp>
      <p:sp>
        <p:nvSpPr>
          <p:cNvPr id="19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8</a:t>
            </a:fld>
            <a:endParaRPr/>
          </a:p>
        </p:txBody>
      </p:sp>
      <p:sp>
        <p:nvSpPr>
          <p:cNvPr id="196" name="akkoord artsen-ziekenfondsen 2016-2017:…"/>
          <p:cNvSpPr txBox="1"/>
          <p:nvPr/>
        </p:nvSpPr>
        <p:spPr>
          <a:xfrm>
            <a:off x="-27312" y="1545982"/>
            <a:ext cx="9198624" cy="3804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0"/>
              </a:spcBef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akkoord artsen-ziekenfondsen 2016-2017:</a:t>
            </a:r>
          </a:p>
          <a:p>
            <a:pPr defTabSz="457200">
              <a:spcBef>
                <a:spcPts val="0"/>
              </a:spcBef>
              <a:defRPr sz="19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De regering beslist de ‘laatste schijf’ van 5,25 miljoen euro voor de oprichting van nieuwe wachtposten niet op te nemen in de begroting voor 2016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Een bedrag van 4,95 miljoen euro (het resterend budget in 2015) wordt ‘bevroren’. Er dient een externe audit te gebeuren om dit te ‘ontdooien’.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wat geschieden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wat geschiedenis</a:t>
            </a:r>
          </a:p>
        </p:txBody>
      </p:sp>
      <p:sp>
        <p:nvSpPr>
          <p:cNvPr id="199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9</a:t>
            </a:fld>
            <a:endParaRPr/>
          </a:p>
        </p:txBody>
      </p:sp>
      <p:sp>
        <p:nvSpPr>
          <p:cNvPr id="200" name="2017…"/>
          <p:cNvSpPr txBox="1"/>
          <p:nvPr/>
        </p:nvSpPr>
        <p:spPr>
          <a:xfrm>
            <a:off x="1521847" y="1861235"/>
            <a:ext cx="7324997" cy="2546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spcBef>
                <a:spcPts val="0"/>
              </a:spcBef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2017</a:t>
            </a:r>
          </a:p>
          <a:p>
            <a:pPr defTabSz="457200">
              <a:spcBef>
                <a:spcPts val="0"/>
              </a:spcBef>
              <a:defRPr sz="1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voorstelling resultaten audit:</a:t>
            </a:r>
          </a:p>
          <a:p>
            <a:pPr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marL="240631" indent="-240631" defTabSz="457200">
              <a:spcBef>
                <a:spcPts val="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pleidooi voor schaalvergroting en meer uniformiteit</a:t>
            </a:r>
          </a:p>
          <a:p>
            <a:pPr marL="240631" indent="-240631" defTabSz="457200">
              <a:spcBef>
                <a:spcPts val="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marL="240631" indent="-240631" defTabSz="457200">
              <a:spcBef>
                <a:spcPts val="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nachtelijk activiteit herbekijken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">
      <a:dk1>
        <a:srgbClr val="FFFFFF"/>
      </a:dk1>
      <a:lt1>
        <a:srgbClr val="999999"/>
      </a:lt1>
      <a:dk2>
        <a:srgbClr val="A7A7A7"/>
      </a:dk2>
      <a:lt2>
        <a:srgbClr val="535353"/>
      </a:lt2>
      <a:accent1>
        <a:srgbClr val="D9011F"/>
      </a:accent1>
      <a:accent2>
        <a:srgbClr val="FE0124"/>
      </a:accent2>
      <a:accent3>
        <a:srgbClr val="FE3450"/>
      </a:accent3>
      <a:accent4>
        <a:srgbClr val="FE677C"/>
      </a:accent4>
      <a:accent5>
        <a:srgbClr val="FF99A8"/>
      </a:accent5>
      <a:accent6>
        <a:srgbClr val="FFCDD3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79999" tIns="179999" rIns="179999" bIns="17999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9011F"/>
      </a:accent1>
      <a:accent2>
        <a:srgbClr val="FE0124"/>
      </a:accent2>
      <a:accent3>
        <a:srgbClr val="FE3450"/>
      </a:accent3>
      <a:accent4>
        <a:srgbClr val="FE677C"/>
      </a:accent4>
      <a:accent5>
        <a:srgbClr val="FF99A8"/>
      </a:accent5>
      <a:accent6>
        <a:srgbClr val="FFCDD3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79999" tIns="179999" rIns="179999" bIns="17999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1075</Words>
  <Application>Microsoft Office PowerPoint</Application>
  <PresentationFormat>Diavoorstelling (4:3)</PresentationFormat>
  <Paragraphs>231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Custom Design</vt:lpstr>
      <vt:lpstr>Dia 1</vt:lpstr>
      <vt:lpstr>Wachtposten: waar willen we naar toe? Mag het nog van Maggie De Block?</vt:lpstr>
      <vt:lpstr>basisidee</vt:lpstr>
      <vt:lpstr>waarom een wachtpost?</vt:lpstr>
      <vt:lpstr>wat geschiedenis</vt:lpstr>
      <vt:lpstr>wat geschiedenis</vt:lpstr>
      <vt:lpstr>wat geschiedenis</vt:lpstr>
      <vt:lpstr>wat geschiedenis</vt:lpstr>
      <vt:lpstr>wat geschiedenis</vt:lpstr>
      <vt:lpstr>wat geschiedenis:</vt:lpstr>
      <vt:lpstr>wat geschiedenis</vt:lpstr>
      <vt:lpstr>2018  Wachtplan De Block</vt:lpstr>
      <vt:lpstr>2018   wachtplan De Block</vt:lpstr>
      <vt:lpstr>2018 nieuw beleid huisartsenwachtdienst</vt:lpstr>
      <vt:lpstr>pijnpunten volgens het ASGB/kartel</vt:lpstr>
      <vt:lpstr>pijnpunten volgens het ASGB/kartel</vt:lpstr>
      <vt:lpstr>pijnpunten volgens het ASGB/kartel</vt:lpstr>
      <vt:lpstr>pijnpunten volgens het ASGB/kartel</vt:lpstr>
      <vt:lpstr>Dia 19</vt:lpstr>
      <vt:lpstr>Dia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ASGB</dc:creator>
  <cp:lastModifiedBy>ASGB</cp:lastModifiedBy>
  <cp:revision>3</cp:revision>
  <dcterms:modified xsi:type="dcterms:W3CDTF">2018-03-06T06:45:17Z</dcterms:modified>
</cp:coreProperties>
</file>