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41"/>
  </p:notesMasterIdLst>
  <p:handoutMasterIdLst>
    <p:handoutMasterId r:id="rId42"/>
  </p:handoutMasterIdLst>
  <p:sldIdLst>
    <p:sldId id="306" r:id="rId5"/>
    <p:sldId id="307" r:id="rId6"/>
    <p:sldId id="343" r:id="rId7"/>
    <p:sldId id="340" r:id="rId8"/>
    <p:sldId id="341" r:id="rId9"/>
    <p:sldId id="308" r:id="rId10"/>
    <p:sldId id="309" r:id="rId11"/>
    <p:sldId id="310" r:id="rId12"/>
    <p:sldId id="311" r:id="rId13"/>
    <p:sldId id="313" r:id="rId14"/>
    <p:sldId id="315" r:id="rId15"/>
    <p:sldId id="316" r:id="rId16"/>
    <p:sldId id="317" r:id="rId17"/>
    <p:sldId id="320" r:id="rId18"/>
    <p:sldId id="321" r:id="rId19"/>
    <p:sldId id="322" r:id="rId20"/>
    <p:sldId id="345" r:id="rId21"/>
    <p:sldId id="330" r:id="rId22"/>
    <p:sldId id="339" r:id="rId23"/>
    <p:sldId id="333" r:id="rId24"/>
    <p:sldId id="332" r:id="rId25"/>
    <p:sldId id="323" r:id="rId26"/>
    <p:sldId id="348" r:id="rId27"/>
    <p:sldId id="324" r:id="rId28"/>
    <p:sldId id="346" r:id="rId29"/>
    <p:sldId id="337" r:id="rId30"/>
    <p:sldId id="338" r:id="rId31"/>
    <p:sldId id="326" r:id="rId32"/>
    <p:sldId id="350" r:id="rId33"/>
    <p:sldId id="334" r:id="rId34"/>
    <p:sldId id="335" r:id="rId35"/>
    <p:sldId id="336" r:id="rId36"/>
    <p:sldId id="328" r:id="rId37"/>
    <p:sldId id="329" r:id="rId38"/>
    <p:sldId id="347" r:id="rId39"/>
    <p:sldId id="349" r:id="rId40"/>
  </p:sldIdLst>
  <p:sldSz cx="9144000" cy="6858000" type="screen4x3"/>
  <p:notesSz cx="6858000" cy="9144000"/>
  <p:defaultTextStyle>
    <a:defPPr>
      <a:defRPr lang="nl-B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3" autoAdjust="0"/>
    <p:restoredTop sz="73366" autoAdjust="0"/>
  </p:normalViewPr>
  <p:slideViewPr>
    <p:cSldViewPr>
      <p:cViewPr varScale="1">
        <p:scale>
          <a:sx n="81" d="100"/>
          <a:sy n="81" d="100"/>
        </p:scale>
        <p:origin x="2592" y="84"/>
      </p:cViewPr>
      <p:guideLst>
        <p:guide orient="horz" pos="2160"/>
        <p:guide pos="2880"/>
      </p:guideLst>
    </p:cSldViewPr>
  </p:slideViewPr>
  <p:outlineViewPr>
    <p:cViewPr>
      <p:scale>
        <a:sx n="33" d="100"/>
        <a:sy n="33" d="100"/>
      </p:scale>
      <p:origin x="0" y="-2594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086" y="-5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mn-cs"/>
              </a:defRPr>
            </a:lvl1pPr>
          </a:lstStyle>
          <a:p>
            <a:pPr>
              <a:defRPr/>
            </a:pPr>
            <a:endParaRPr lang="nl-BE"/>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cs typeface="+mn-cs"/>
              </a:defRPr>
            </a:lvl1pPr>
          </a:lstStyle>
          <a:p>
            <a:pPr>
              <a:defRPr/>
            </a:pPr>
            <a:endParaRPr lang="nl-BE"/>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nl-BE"/>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mn-cs"/>
              </a:defRPr>
            </a:lvl1pPr>
          </a:lstStyle>
          <a:p>
            <a:pPr>
              <a:defRPr/>
            </a:pPr>
            <a:fld id="{2F21EEE2-5FF8-4C4A-B843-6B5EED81F474}" type="slidenum">
              <a:rPr lang="nl-BE"/>
              <a:pPr>
                <a:defRPr/>
              </a:pPr>
              <a:t>‹nr.›</a:t>
            </a:fld>
            <a:endParaRPr lang="nl-B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nl-BE"/>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nl-BE"/>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BE" noProof="0"/>
              <a:t>Klik om de opmaakprofielen van de modeltekst te bewerken</a:t>
            </a:r>
          </a:p>
          <a:p>
            <a:pPr lvl="1"/>
            <a:r>
              <a:rPr lang="nl-BE" noProof="0"/>
              <a:t>Tweede niveau</a:t>
            </a:r>
          </a:p>
          <a:p>
            <a:pPr lvl="2"/>
            <a:r>
              <a:rPr lang="nl-BE" noProof="0"/>
              <a:t>Derde niveau</a:t>
            </a:r>
          </a:p>
          <a:p>
            <a:pPr lvl="3"/>
            <a:r>
              <a:rPr lang="nl-BE" noProof="0"/>
              <a:t>Vierde niveau</a:t>
            </a:r>
          </a:p>
          <a:p>
            <a:pPr lvl="4"/>
            <a:r>
              <a:rPr lang="nl-BE" noProof="0"/>
              <a:t>Vijfde niveau</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nl-BE"/>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320019E-D87E-47F3-8444-7F52654E2DE1}" type="slidenum">
              <a:rPr lang="nl-BE"/>
              <a:pPr>
                <a:defRPr/>
              </a:pPr>
              <a:t>‹nr.›</a:t>
            </a:fld>
            <a:endParaRPr lang="nl-BE"/>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asgb.be/node/15962"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jdelijke aanduiding voor dia-afbeelding 1"/>
          <p:cNvSpPr>
            <a:spLocks noGrp="1" noRot="1" noChangeAspect="1" noTextEdit="1"/>
          </p:cNvSpPr>
          <p:nvPr>
            <p:ph type="sldImg"/>
          </p:nvPr>
        </p:nvSpPr>
        <p:spPr>
          <a:ln/>
        </p:spPr>
      </p:sp>
      <p:sp>
        <p:nvSpPr>
          <p:cNvPr id="33795" name="Tijdelijke aanduiding voor notities 2"/>
          <p:cNvSpPr>
            <a:spLocks noGrp="1"/>
          </p:cNvSpPr>
          <p:nvPr>
            <p:ph type="body" idx="1"/>
          </p:nvPr>
        </p:nvSpPr>
        <p:spPr>
          <a:noFill/>
          <a:ln/>
        </p:spPr>
        <p:txBody>
          <a:bodyPr/>
          <a:lstStyle/>
          <a:p>
            <a:endParaRPr lang="nl-NL" dirty="0"/>
          </a:p>
        </p:txBody>
      </p:sp>
      <p:sp>
        <p:nvSpPr>
          <p:cNvPr id="33796" name="Tijdelijke aanduiding voor koptekst 3"/>
          <p:cNvSpPr>
            <a:spLocks noGrp="1"/>
          </p:cNvSpPr>
          <p:nvPr>
            <p:ph type="hdr" sz="quarter"/>
          </p:nvPr>
        </p:nvSpPr>
        <p:spPr/>
        <p:txBody>
          <a:bodyPr/>
          <a:lstStyle/>
          <a:p>
            <a:pPr>
              <a:defRPr/>
            </a:pPr>
            <a:endParaRPr lang="nl-NL"/>
          </a:p>
        </p:txBody>
      </p:sp>
      <p:sp>
        <p:nvSpPr>
          <p:cNvPr id="33797" name="Tijdelijke aanduiding voor dianummer 4"/>
          <p:cNvSpPr>
            <a:spLocks noGrp="1"/>
          </p:cNvSpPr>
          <p:nvPr>
            <p:ph type="sldNum" sz="quarter" idx="5"/>
          </p:nvPr>
        </p:nvSpPr>
        <p:spPr/>
        <p:txBody>
          <a:bodyPr/>
          <a:lstStyle/>
          <a:p>
            <a:pPr>
              <a:defRPr/>
            </a:pPr>
            <a:fld id="{C0FD7164-A7A9-4BF1-A81F-6DA13E37550B}" type="slidenum">
              <a:rPr lang="nl-BE" smtClean="0"/>
              <a:pPr>
                <a:defRPr/>
              </a:pPr>
              <a:t>1</a:t>
            </a:fld>
            <a:endParaRPr lang="nl-B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Op  onze vraag wat  precies bedoeld wordt met persoonsgerichte zorg was het antwoord: de tijd die een  arts met  de patiënt doorbrengt.</a:t>
            </a:r>
          </a:p>
          <a:p>
            <a:r>
              <a:rPr lang="nl-BE" dirty="0"/>
              <a:t>Het  bevorderen van de aanwezigheid van de artsen-specialisten in het ziekenhuis steunen wij al jaar  en dag.  Alleen  is  opnieuw  de vraag hoe? Onze  voorkeur ging naar het selectief bijkomend  opwaarderen van  de  ziekenhuisraadpleging, dat  zou automatisch  de  aantrekkelijkheid  van het werken in het ziekenhuis  bevorderen. Dat  stuitte  echter  op  een </a:t>
            </a:r>
            <a:r>
              <a:rPr lang="nl-BE" dirty="0" err="1"/>
              <a:t>njet</a:t>
            </a:r>
            <a:r>
              <a:rPr lang="nl-BE" dirty="0"/>
              <a:t> vanwege de BVAS. Ook de voorzitters zagen dit niet zitten uit vrees voor legale implicaties op basis van discriminatie. Nochtans wordt ook in andere disciplines dergelijk onderscheid gemaakt, bv. in de klinische biologie.</a:t>
            </a:r>
          </a:p>
          <a:p>
            <a:r>
              <a:rPr lang="nl-BE" dirty="0"/>
              <a:t>Het alternatief, het toekennen van een permanentievergoeding tijdens de  normale  werkuren zoals voor de pediaters, is  ook  niet evident: voor welke diensten, voor welke </a:t>
            </a:r>
            <a:r>
              <a:rPr lang="nl-BE" dirty="0" err="1"/>
              <a:t>subdisciplines</a:t>
            </a:r>
            <a:r>
              <a:rPr lang="nl-BE" dirty="0"/>
              <a:t>, voor hoeveel artsen, met welke controle, al dan niet gelinkt aan de grootte van het ziekenhuis, enz.? Betuttelende maatregelen zoals met een </a:t>
            </a:r>
            <a:r>
              <a:rPr lang="nl-BE" dirty="0" err="1"/>
              <a:t>tikklok</a:t>
            </a:r>
            <a:r>
              <a:rPr lang="nl-BE" dirty="0"/>
              <a:t> zien we ook niet zitten.</a:t>
            </a:r>
          </a:p>
          <a:p>
            <a:r>
              <a:rPr lang="nl-BE" dirty="0"/>
              <a:t>Voor eens en voorgoed moet het verschil worden duidelijk gemaakt  tussen beschikbaarheid (oproepbaar), permanentie overdag (intramuraal) en permanentie tijdens de oncomfortabele  uren (intramuraal; nacht,  weekend,  feestdag)</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10</a:t>
            </a:fld>
            <a:endParaRPr lang="nl-BE"/>
          </a:p>
        </p:txBody>
      </p:sp>
    </p:spTree>
    <p:extLst>
      <p:ext uri="{BB962C8B-B14F-4D97-AF65-F5344CB8AC3E}">
        <p14:creationId xmlns:p14="http://schemas.microsoft.com/office/powerpoint/2010/main" val="3689382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BE" dirty="0"/>
              <a:t>Met  eenvoudige/vereenvoudigde administratie zal ieder van ons het wel eens zijn.</a:t>
            </a:r>
          </a:p>
          <a:p>
            <a:pPr algn="l"/>
            <a:r>
              <a:rPr lang="nl-BE" dirty="0"/>
              <a:t>Blijkbaar is men er zelf niet erg gerust in en is de nodige controle vereist om fraude tegen te gaan. We kunnen dat alleen maar bijtreden. Er worden ons  in de TGR te veel dossiers voorgelegd waarbij sommige collega’s  de  regels nogal vrij interpreteren  met  alle budgettaire  gevolgen  </a:t>
            </a:r>
            <a:r>
              <a:rPr lang="nl-BE" dirty="0" err="1"/>
              <a:t>vandien</a:t>
            </a:r>
            <a:r>
              <a:rPr lang="nl-BE" dirty="0"/>
              <a:t>. Vaak volgen nadien dan lineaire besparingsmaatregelen waarvan iedereen de dupe wordt en dat systeem kunnen we moeilijk nog langer tolereren.</a:t>
            </a:r>
          </a:p>
          <a:p>
            <a:pPr algn="l"/>
            <a:r>
              <a:rPr lang="nl-BE" dirty="0"/>
              <a:t>Met  dergelijk handhavingsplan kunnen uiteindelijk alleen maar  de grootste </a:t>
            </a:r>
            <a:r>
              <a:rPr lang="nl-BE" dirty="0" err="1"/>
              <a:t>outliers</a:t>
            </a:r>
            <a:r>
              <a:rPr lang="nl-BE" dirty="0"/>
              <a:t> geïdentificeerd worden, dus is  het  beter  om  op voorhand  de hervormingen  zoveel  als  mogelijk frauderesistent te maken.</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11</a:t>
            </a:fld>
            <a:endParaRPr lang="nl-BE"/>
          </a:p>
        </p:txBody>
      </p:sp>
    </p:spTree>
    <p:extLst>
      <p:ext uri="{BB962C8B-B14F-4D97-AF65-F5344CB8AC3E}">
        <p14:creationId xmlns:p14="http://schemas.microsoft.com/office/powerpoint/2010/main" val="405393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Het  verkleinen van de inkomensverschillen tussen de verschillende specialismen is een van de belangrijkste doelstellingen van de hervorming.</a:t>
            </a:r>
          </a:p>
          <a:p>
            <a:r>
              <a:rPr lang="nl-BE" dirty="0"/>
              <a:t>Alleen zal  de 23 miljoen die daarvoor wordt aangehaald slechts een druppel op een hete plaat zijn.</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12</a:t>
            </a:fld>
            <a:endParaRPr lang="nl-BE"/>
          </a:p>
        </p:txBody>
      </p:sp>
    </p:spTree>
    <p:extLst>
      <p:ext uri="{BB962C8B-B14F-4D97-AF65-F5344CB8AC3E}">
        <p14:creationId xmlns:p14="http://schemas.microsoft.com/office/powerpoint/2010/main" val="364665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Voor de huisartsen zal de RVU (relatieve  waardeschaal,  </a:t>
            </a:r>
            <a:r>
              <a:rPr lang="nl-BE" dirty="0" err="1"/>
              <a:t>relative</a:t>
            </a:r>
            <a:r>
              <a:rPr lang="nl-BE" dirty="0"/>
              <a:t> </a:t>
            </a:r>
            <a:r>
              <a:rPr lang="nl-BE" dirty="0" err="1"/>
              <a:t>value</a:t>
            </a:r>
            <a:r>
              <a:rPr lang="nl-BE" dirty="0"/>
              <a:t> unit) van de ACA-verstrekkingen moeten rekening houden met de New Deal. Op  onze vraag hoe dan,  kregen we het antwoord dat de waarde van een RVU voor die verstrekkingen zal gehalveerd worden, zoals nu ook voorzien is.</a:t>
            </a:r>
          </a:p>
          <a:p>
            <a:r>
              <a:rPr lang="nl-BE" dirty="0"/>
              <a:t>Maar het  is niet omdat voor de andere huisartsen praktijkassistentie voorzien wordt dat ook hun verstrekkingen moeten worden aangepast,</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13</a:t>
            </a:fld>
            <a:endParaRPr lang="nl-BE"/>
          </a:p>
        </p:txBody>
      </p:sp>
    </p:spTree>
    <p:extLst>
      <p:ext uri="{BB962C8B-B14F-4D97-AF65-F5344CB8AC3E}">
        <p14:creationId xmlns:p14="http://schemas.microsoft.com/office/powerpoint/2010/main" val="2785833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Wij vonden dat een aantal dossiers niet naar  een latere fase konden worden uitgesteld omdat ze  inherent  verbonden zijn met andere ACA-verstrekkingen, bv. toezicht intensieve zorg, raadplegingen  op spoedgevallen.</a:t>
            </a:r>
          </a:p>
          <a:p>
            <a:r>
              <a:rPr lang="nl-BE" dirty="0"/>
              <a:t>Ook de beslissing hoe we  de accreditering in  de toekomst  gaan vergoeden moet van in het begin  duidelijk zijn. De </a:t>
            </a:r>
            <a:r>
              <a:rPr lang="nl-BE" dirty="0" err="1"/>
              <a:t>scheefgroeiing</a:t>
            </a:r>
            <a:r>
              <a:rPr lang="nl-BE" dirty="0"/>
              <a:t>, waarbij sommige  disciplines tot 10 keer meer vergoed worden voor hun navorming dan andere,  klagen we al vele jaren aan. In opeenvolgende akkoord is het voornemen tot correctie opgenomen maar we hebben moeten vaststellen dat de situatie dermate is scheefgegroeid  dat een correctie in het huidige  systeem eigenlijk niet meer  mogelijk is. Bij de hervorming mogen we dus zeker niet meer dezelfde piste bewandelen en de enige correcte oplossing is dan het afschaffen van  de Q-waarden en het forfaitair vergoeden  van  de navormingsinspanning die voor elke discipline toch min of meer dezelfde is.</a:t>
            </a:r>
          </a:p>
          <a:p>
            <a:r>
              <a:rPr lang="nl-BE" dirty="0"/>
              <a:t>In de oorspronkelijke nota waren GMD en zorgtrajecten niet opgenomen. Op onze vraag zullen die projecten behouden blijven.</a:t>
            </a:r>
          </a:p>
          <a:p>
            <a:r>
              <a:rPr lang="nl-BE" dirty="0"/>
              <a:t>Volgens sommige deelnemers zouden de verstrekkingen die gevat zijn  in  een conventie niet worden  meegenomen in de hervorming. Dat zou natuurlijk  onaanvaardbaar zijn en dat hebben we ook zo meegedeeld. We kregen hierover nog geen uitsluitsel.</a:t>
            </a:r>
          </a:p>
          <a:p>
            <a:r>
              <a:rPr lang="nl-BE" dirty="0"/>
              <a:t>We kregen wel de toezegging dat de twee fases alleen slaan op het overleg maar dat de uitvoering de  dossiers simultaan zal gebeuren.</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14</a:t>
            </a:fld>
            <a:endParaRPr lang="nl-BE"/>
          </a:p>
        </p:txBody>
      </p:sp>
    </p:spTree>
    <p:extLst>
      <p:ext uri="{BB962C8B-B14F-4D97-AF65-F5344CB8AC3E}">
        <p14:creationId xmlns:p14="http://schemas.microsoft.com/office/powerpoint/2010/main" val="35138790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Hoe men de kosten die verbonden zijn aan raadplegingen en aanverwante verstrekkingen gaat identificeren en vergoeden is ons op dit ogenblik totaal onduidelijk.</a:t>
            </a:r>
          </a:p>
          <a:p>
            <a:r>
              <a:rPr lang="nl-BE" dirty="0"/>
              <a:t>Hoe kan een genormeerd bedrag in verband met directe en indirecte kosten van een praktijkruimte bepaald worden? Is die voor elke discipline dezelfde? Zowel in het ziekenhuis als in privé? </a:t>
            </a:r>
          </a:p>
          <a:p>
            <a:r>
              <a:rPr lang="nl-BE" dirty="0"/>
              <a:t>De indirecte kosten in een ziekenhuis zijn toch niet  te vergelijken  met die in een privépraktijk? In een ziekenhuis huurt men de praktijkruimte aan een forse prijs per m², in een privépraktijk investeert men in vastgoed.  </a:t>
            </a:r>
          </a:p>
          <a:p>
            <a:r>
              <a:rPr lang="nl-BE" dirty="0"/>
              <a:t>Krijgt wie zowel in het ziekenhuis  als  in een privépraktijk werkt dan twee maal dat bedrag?  Terwijl  minstens  een deel van de week een van beide niet gebruikt  wordt?  Krijgen   artsen  die  een praktijkruimte  delen elk dat bedrag?</a:t>
            </a:r>
          </a:p>
          <a:p>
            <a:r>
              <a:rPr lang="nl-BE" dirty="0"/>
              <a:t>Hoe zullen voor een huisarts de kosten van een huisbezoek bepaald worden? Moet toch geen rekening gehouden worden met activiteit? Een endocrinoloog of reumatoloog heeft quasi uitsluitend raadplegingsactiviteit, voor een algemeen  chirurg  is dit veel beperkter.</a:t>
            </a:r>
          </a:p>
          <a:p>
            <a:r>
              <a:rPr lang="nl-BE" dirty="0"/>
              <a:t>In een ziekenhuis ijveren we ervoor dat het  kostengedeelte  in co-</a:t>
            </a:r>
            <a:r>
              <a:rPr lang="nl-BE" dirty="0" err="1"/>
              <a:t>governance</a:t>
            </a:r>
            <a:r>
              <a:rPr lang="nl-BE" dirty="0"/>
              <a:t>  beheerd wordt tussen artsen en directie. In een  privépraktijk  heeft alleen  de arts  beslissingsrecht.  Zal  dit  de  vlucht  uit het ziekenhuis dan niet eerder  aanmoedigen  dan ontraden?</a:t>
            </a:r>
          </a:p>
          <a:p>
            <a:r>
              <a:rPr lang="nl-BE" dirty="0"/>
              <a:t>Het spijt ons dat we u hierover vandaag  met meer vragen dan antwoorden moeten achterlaten.</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15</a:t>
            </a:fld>
            <a:endParaRPr lang="nl-BE"/>
          </a:p>
        </p:txBody>
      </p:sp>
    </p:spTree>
    <p:extLst>
      <p:ext uri="{BB962C8B-B14F-4D97-AF65-F5344CB8AC3E}">
        <p14:creationId xmlns:p14="http://schemas.microsoft.com/office/powerpoint/2010/main" val="13837397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Zoals reeds vermeld zal complexiteit  op zich niet weerhouden worden voor de raadplegingen.</a:t>
            </a:r>
          </a:p>
          <a:p>
            <a:r>
              <a:rPr lang="nl-BE" dirty="0"/>
              <a:t>We steunen volledig het idee van het toekennen van een standaardtijd  (inclusief het verplichte verslag waarvoor  de tijd dus ook moet voorzien worden).  Alleen blijkt het na de meermaals gevraagde verduidelijking helemaal niet om een standaardtijd te gaan zoals we die bv. kennen voor de heelkundige ingrepen of zoals die in de ATMC-verstrekkingen gehanteerd wordt.</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16</a:t>
            </a:fld>
            <a:endParaRPr lang="nl-BE"/>
          </a:p>
        </p:txBody>
      </p:sp>
    </p:spTree>
    <p:extLst>
      <p:ext uri="{BB962C8B-B14F-4D97-AF65-F5344CB8AC3E}">
        <p14:creationId xmlns:p14="http://schemas.microsoft.com/office/powerpoint/2010/main" val="17278782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‘Teneinde subjectiviteit te vermijden’. Maar wat men voorstelt zet nu net de deur wagenwijd open voor subjectiviteit. Zo zou iedere arts individueel en ad hoc zijn raadpleging in een van 3 (of 4) niveaus van duur kunnen aanrekenen (bv. 15 tot 30, 30 tot 45, &gt;45minuten). Het lijkt ons nogal evident dat dit tot grote problemen zal leiden.</a:t>
            </a:r>
          </a:p>
          <a:p>
            <a:r>
              <a:rPr lang="nl-BE" dirty="0"/>
              <a:t>Het toekennen van een coëfficiënt voor ‘bijzondere raadplegingen’ op basis van objectieve, controleerbare en niet-manipuleerbare indicatoren steunen we wel.</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17</a:t>
            </a:fld>
            <a:endParaRPr lang="nl-BE"/>
          </a:p>
        </p:txBody>
      </p:sp>
    </p:spTree>
    <p:extLst>
      <p:ext uri="{BB962C8B-B14F-4D97-AF65-F5344CB8AC3E}">
        <p14:creationId xmlns:p14="http://schemas.microsoft.com/office/powerpoint/2010/main" val="3007971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Dr. Claeys stond ons toe om dit extract uit een grotere </a:t>
            </a:r>
            <a:r>
              <a:rPr lang="nl-BE" dirty="0" err="1"/>
              <a:t>exceltabel</a:t>
            </a:r>
            <a:r>
              <a:rPr lang="nl-BE" dirty="0"/>
              <a:t> te delen. </a:t>
            </a:r>
          </a:p>
          <a:p>
            <a:r>
              <a:rPr lang="nl-BE" dirty="0"/>
              <a:t>De resp. disciplines  werd  gevraagd  om hun raadplegingsactiviteit  op  te  delen  qua duur. </a:t>
            </a:r>
          </a:p>
          <a:p>
            <a:r>
              <a:rPr lang="nl-BE" dirty="0"/>
              <a:t>De potentiële problemen liggen voor de hand.  </a:t>
            </a:r>
          </a:p>
          <a:p>
            <a:r>
              <a:rPr lang="nl-BE" dirty="0"/>
              <a:t>Nederlandstalige  internisten  doen dubbel  zoveel  zeer  langdurige raadplegingen  dan  de Franstalige,  voor  de  raadplegingen van kortere  duur is de  verhouding  omgekeerd.</a:t>
            </a:r>
          </a:p>
          <a:p>
            <a:r>
              <a:rPr lang="nl-BE" dirty="0"/>
              <a:t>Hoe  moeten we de raadplegingsactiviteit van de endocrinologen interpreteren? Is  er geen enkele die minder dan 30 minuten duurt? Is slechts de helft van een  week opgevuld  want  de  hospitalisatieactiviteit is verwaarloosbaar? </a:t>
            </a:r>
          </a:p>
          <a:p>
            <a:r>
              <a:rPr lang="nl-BE" dirty="0"/>
              <a:t>Dat  geldt ook voor de  reumatologen.</a:t>
            </a:r>
          </a:p>
          <a:p>
            <a:r>
              <a:rPr lang="nl-BE" dirty="0"/>
              <a:t>Zijn UZ nu  aparte disciplines?</a:t>
            </a:r>
          </a:p>
          <a:p>
            <a:r>
              <a:rPr lang="nl-BE" dirty="0"/>
              <a:t>Werd  in elke  discipline  correct abstractie  gemaakt van de technische verstrekkingen  die tijdens de raadpleging worden uitgevoerd?</a:t>
            </a:r>
          </a:p>
          <a:p>
            <a:r>
              <a:rPr lang="nl-BE" dirty="0"/>
              <a:t>De  overige weekactiviteit  zou moeten dienen om na te gaan of de aangehaalde raadplegingsactiviteit wel materieel mogelijk is. Een bijzonder merkwaardige procedure!</a:t>
            </a:r>
          </a:p>
          <a:p>
            <a:endParaRPr lang="nl-BE" dirty="0"/>
          </a:p>
          <a:p>
            <a:endParaRPr lang="nl-BE" dirty="0"/>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18</a:t>
            </a:fld>
            <a:endParaRPr lang="nl-BE"/>
          </a:p>
        </p:txBody>
      </p:sp>
    </p:spTree>
    <p:extLst>
      <p:ext uri="{BB962C8B-B14F-4D97-AF65-F5344CB8AC3E}">
        <p14:creationId xmlns:p14="http://schemas.microsoft.com/office/powerpoint/2010/main" val="3229374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dirty="0">
                <a:solidFill>
                  <a:srgbClr val="00B0F0"/>
                </a:solidFill>
                <a:effectLst/>
                <a:latin typeface="Calibri" panose="020F0502020204030204" pitchFamily="34" charset="0"/>
                <a:ea typeface="Calibri" panose="020F0502020204030204" pitchFamily="34" charset="0"/>
              </a:rPr>
              <a:t>Na de vorige vergadering is het ons nu dus  wel duidelijk waar men naartoe wil en is onze vrees bewaarheid. Met dit systeem kunnen we ons onmogelijk akkoord verklaren. </a:t>
            </a:r>
            <a:endParaRPr lang="nl-BE" sz="1200" dirty="0">
              <a:effectLst/>
              <a:latin typeface="Calibri" panose="020F0502020204030204" pitchFamily="34" charset="0"/>
              <a:ea typeface="Calibri" panose="020F0502020204030204" pitchFamily="34" charset="0"/>
            </a:endParaRPr>
          </a:p>
          <a:p>
            <a:r>
              <a:rPr lang="nl-BE" sz="1200" dirty="0">
                <a:solidFill>
                  <a:srgbClr val="00B0F0"/>
                </a:solidFill>
                <a:effectLst/>
                <a:latin typeface="Calibri" panose="020F0502020204030204" pitchFamily="34" charset="0"/>
                <a:ea typeface="Calibri" panose="020F0502020204030204" pitchFamily="34" charset="0"/>
              </a:rPr>
              <a:t>We hebben er lang over gediscussieerd in onze raad van bestuur en er is niemand die het voorgestelde systeem ziet zitten. In het toekennen aan de raadplegingen van een </a:t>
            </a:r>
            <a:r>
              <a:rPr lang="nl-BE" sz="1200" dirty="0" err="1">
                <a:solidFill>
                  <a:srgbClr val="00B0F0"/>
                </a:solidFill>
                <a:effectLst/>
                <a:latin typeface="Calibri" panose="020F0502020204030204" pitchFamily="34" charset="0"/>
                <a:ea typeface="Calibri" panose="020F0502020204030204" pitchFamily="34" charset="0"/>
              </a:rPr>
              <a:t>disciplinespecifieke</a:t>
            </a:r>
            <a:r>
              <a:rPr lang="nl-BE" sz="1200" dirty="0">
                <a:solidFill>
                  <a:srgbClr val="00B0F0"/>
                </a:solidFill>
                <a:effectLst/>
                <a:latin typeface="Calibri" panose="020F0502020204030204" pitchFamily="34" charset="0"/>
                <a:ea typeface="Calibri" panose="020F0502020204030204" pitchFamily="34" charset="0"/>
              </a:rPr>
              <a:t> RVU ziet niemand een probleem, dat gebeurt in feite vandaag ook zonder veel discussie.</a:t>
            </a:r>
            <a:endParaRPr lang="nl-BE" sz="1200" dirty="0">
              <a:effectLst/>
              <a:latin typeface="Calibri" panose="020F0502020204030204" pitchFamily="34" charset="0"/>
              <a:ea typeface="Calibri" panose="020F0502020204030204" pitchFamily="34" charset="0"/>
            </a:endParaRPr>
          </a:p>
          <a:p>
            <a:r>
              <a:rPr lang="nl-NL" sz="1200" dirty="0">
                <a:solidFill>
                  <a:srgbClr val="00B0F0"/>
                </a:solidFill>
                <a:effectLst/>
                <a:latin typeface="Calibri" panose="020F0502020204030204" pitchFamily="34" charset="0"/>
                <a:ea typeface="Calibri" panose="020F0502020204030204" pitchFamily="34" charset="0"/>
              </a:rPr>
              <a:t>-H</a:t>
            </a:r>
            <a:r>
              <a:rPr lang="nl-BE" sz="1200" dirty="0">
                <a:solidFill>
                  <a:srgbClr val="00B0F0"/>
                </a:solidFill>
                <a:effectLst/>
                <a:latin typeface="Calibri" panose="020F0502020204030204" pitchFamily="34" charset="0"/>
                <a:ea typeface="Calibri" panose="020F0502020204030204" pitchFamily="34" charset="0"/>
              </a:rPr>
              <a:t>et staat buiten kijf dat we inderdaad de factor tijd willen honoreren. Risico en stress worden voor een raadpleging niet weerhouden. </a:t>
            </a:r>
            <a:endParaRPr lang="nl-BE" sz="1200" dirty="0">
              <a:effectLst/>
              <a:latin typeface="Calibri" panose="020F0502020204030204" pitchFamily="34" charset="0"/>
              <a:ea typeface="Calibri" panose="020F0502020204030204" pitchFamily="34" charset="0"/>
            </a:endParaRPr>
          </a:p>
          <a:p>
            <a:r>
              <a:rPr lang="nl-NL"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-In de ATCM-werkgroepen van Prof. Leclercq/</a:t>
            </a:r>
            <a:r>
              <a:rPr lang="nl-NL" sz="12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Pirson</a:t>
            </a:r>
            <a:r>
              <a:rPr lang="nl-NL"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/Kips/</a:t>
            </a:r>
            <a:r>
              <a:rPr lang="nl-NL" sz="12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Tambeur</a:t>
            </a:r>
            <a:r>
              <a:rPr lang="nl-NL"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a:t>
            </a:r>
            <a:r>
              <a:rPr lang="nl-NL" sz="12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Kesteloot</a:t>
            </a:r>
            <a:r>
              <a:rPr lang="nl-NL"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i.v.m. de medisch-chirurgische technische verstrekkingen denkt er toch niemand aan om bv. elke chirurg of anesthesist de duur van elke individuele ingreep zelf te laten bepalen. Na breed overleg wordt aan elke ingreep een standaardduur (en een complexiteitsfactor en een risicofactor) toegekend. Tot hiertoe blijkbaar zonder al te veel problemen. Toch weet iedereen dat bv. </a:t>
            </a:r>
            <a:r>
              <a:rPr lang="nl-NL" sz="12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colectomie</a:t>
            </a:r>
            <a:r>
              <a:rPr lang="nl-NL"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door een minder ervaren chirurg, in een abdomen met meer vergroeiingen, bij een meer </a:t>
            </a:r>
            <a:r>
              <a:rPr lang="nl-NL" sz="12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obese</a:t>
            </a:r>
            <a:r>
              <a:rPr lang="nl-NL"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patiënt, langer zal duren.</a:t>
            </a:r>
            <a:endParaRPr lang="nl-BE" sz="1200" dirty="0">
              <a:effectLst/>
              <a:latin typeface="Calibri" panose="020F0502020204030204" pitchFamily="34" charset="0"/>
              <a:ea typeface="Calibri" panose="020F0502020204030204" pitchFamily="34" charset="0"/>
            </a:endParaRPr>
          </a:p>
          <a:p>
            <a:r>
              <a:rPr lang="nl-NL"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-Men was toch akkoord dat dit principe van ‘bluts met de buil’ niet volledig te vermijden is, niet elk probleem kan in de nomenclatuur worden opgelost. Een correcte keuze van indicatoren voor de bijzondere raadplegingen kan het verschil tussen bluts en buil bovendien al aanzienlijk verkleinen.</a:t>
            </a:r>
            <a:endParaRPr lang="nl-BE" sz="1200" dirty="0">
              <a:effectLst/>
              <a:latin typeface="Calibri" panose="020F0502020204030204" pitchFamily="34" charset="0"/>
              <a:ea typeface="Calibri" panose="020F0502020204030204" pitchFamily="34" charset="0"/>
            </a:endParaRPr>
          </a:p>
          <a:p>
            <a:r>
              <a:rPr lang="nl-NL" sz="1200" i="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-“Teneinde subjectiviteit te vermijden</a:t>
            </a:r>
            <a:r>
              <a:rPr lang="nl-NL" sz="1200" dirty="0">
                <a:solidFill>
                  <a:srgbClr val="00B0F0"/>
                </a:solidFill>
                <a:effectLst/>
                <a:latin typeface="Calibri" panose="020F0502020204030204" pitchFamily="34" charset="0"/>
                <a:ea typeface="Calibri" panose="020F0502020204030204" pitchFamily="34" charset="0"/>
              </a:rPr>
              <a:t> </a:t>
            </a:r>
            <a:r>
              <a:rPr lang="nl-NL" sz="1200" i="1" dirty="0">
                <a:solidFill>
                  <a:srgbClr val="00B0F0"/>
                </a:solidFill>
                <a:effectLst/>
                <a:latin typeface="Calibri" panose="020F0502020204030204" pitchFamily="34" charset="0"/>
                <a:ea typeface="Calibri" panose="020F0502020204030204" pitchFamily="34" charset="0"/>
              </a:rPr>
              <a:t>wordt best gewerkt met een coëfficiëntgetal aan de hand van objectief </a:t>
            </a:r>
            <a:r>
              <a:rPr lang="nl-NL" sz="1200" i="1" dirty="0" err="1">
                <a:solidFill>
                  <a:srgbClr val="00B0F0"/>
                </a:solidFill>
                <a:effectLst/>
                <a:latin typeface="Calibri" panose="020F0502020204030204" pitchFamily="34" charset="0"/>
                <a:ea typeface="Calibri" panose="020F0502020204030204" pitchFamily="34" charset="0"/>
              </a:rPr>
              <a:t>gedefiniëerde</a:t>
            </a:r>
            <a:r>
              <a:rPr lang="nl-NL" sz="1200" i="1" dirty="0">
                <a:solidFill>
                  <a:srgbClr val="00B0F0"/>
                </a:solidFill>
                <a:effectLst/>
                <a:latin typeface="Calibri" panose="020F0502020204030204" pitchFamily="34" charset="0"/>
                <a:ea typeface="Calibri" panose="020F0502020204030204" pitchFamily="34" charset="0"/>
              </a:rPr>
              <a:t> parameters</a:t>
            </a:r>
            <a:r>
              <a:rPr lang="nl-NL" sz="1200" i="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a:t>
            </a:r>
            <a:r>
              <a:rPr lang="nl-BE" sz="1200" i="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nl-BE"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volledig akkoord, maar het voorgestelde systeem institutionaliseert precies die subjectiviteit.  </a:t>
            </a:r>
            <a:r>
              <a:rPr lang="nl-NL"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Wat is de rationale om voor de indicatoren voor de bijzondere raadplegingen te werken met een  ‘</a:t>
            </a:r>
            <a:r>
              <a:rPr lang="nl-NL" sz="1200" dirty="0">
                <a:solidFill>
                  <a:srgbClr val="00B0F0"/>
                </a:solidFill>
                <a:effectLst/>
                <a:latin typeface="Calibri" panose="020F0502020204030204" pitchFamily="34" charset="0"/>
                <a:ea typeface="Calibri" panose="020F0502020204030204" pitchFamily="34" charset="0"/>
              </a:rPr>
              <a:t>coëfficiëntgetal aan de hand van objectief </a:t>
            </a:r>
            <a:r>
              <a:rPr lang="nl-NL" sz="1200" dirty="0" err="1">
                <a:solidFill>
                  <a:srgbClr val="00B0F0"/>
                </a:solidFill>
                <a:effectLst/>
                <a:latin typeface="Calibri" panose="020F0502020204030204" pitchFamily="34" charset="0"/>
                <a:ea typeface="Calibri" panose="020F0502020204030204" pitchFamily="34" charset="0"/>
              </a:rPr>
              <a:t>gedefiniëerde</a:t>
            </a:r>
            <a:r>
              <a:rPr lang="nl-NL" sz="1200" dirty="0">
                <a:solidFill>
                  <a:srgbClr val="00B0F0"/>
                </a:solidFill>
                <a:effectLst/>
                <a:latin typeface="Calibri" panose="020F0502020204030204" pitchFamily="34" charset="0"/>
                <a:ea typeface="Calibri" panose="020F0502020204030204" pitchFamily="34" charset="0"/>
              </a:rPr>
              <a:t> parameters (leeftijd, handicap,…)’ maar de basis waarop die coëfficiënt wordt toegepast volledig subjectief te laten bepalen?</a:t>
            </a:r>
            <a:endParaRPr lang="nl-BE" sz="1200" dirty="0">
              <a:effectLst/>
              <a:latin typeface="Calibri" panose="020F0502020204030204" pitchFamily="34" charset="0"/>
              <a:ea typeface="Calibri" panose="020F0502020204030204" pitchFamily="34" charset="0"/>
            </a:endParaRPr>
          </a:p>
          <a:p>
            <a:r>
              <a:rPr lang="nl-NL"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-De huidige onvrede i.v.m. de raadplegingshonoraria gaat er niet zozeer over dat de ene een hoger honorarium heeft dan de ander (in al de jaren dat we met herijking bezig zijn hebben we daarop zelden  of nooit kritiek gekregen) wel dat ze </a:t>
            </a:r>
            <a:r>
              <a:rPr lang="nl-NL" sz="12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allemààl</a:t>
            </a:r>
            <a:r>
              <a:rPr lang="nl-NL"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veel te laag zijn, soms zelfs niet voldoende om uit de kosten te komen (vandaar </a:t>
            </a:r>
            <a:r>
              <a:rPr lang="nl-NL" sz="12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deconventie</a:t>
            </a:r>
            <a:r>
              <a:rPr lang="nl-NL"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Deze hervorming van de nomenclatuur kan/mag niet anders dan tot een forse opwaardering van deze -en andere- intellectuele akten leiden. Dat niet elke individuele raadpleging precies zal overeenkomen met de voor die (sub)discipline ‘gemiddelde toegekende tijd’ is niet te vermijden maar zal op veel minder kritiek stuiten dan de huidige onderwaardering of de vaststelling dat de collega van dezelfde discipline ermee wegkomt om systematisch een langere raadplegingsduur te factureren. In een associatie ontstaat dan de onvermijdelijke druk om een en ander te optimaliseren/systematiseren.</a:t>
            </a:r>
            <a:endParaRPr lang="nl-BE" sz="1200" dirty="0">
              <a:effectLst/>
              <a:latin typeface="Calibri" panose="020F0502020204030204" pitchFamily="34" charset="0"/>
              <a:ea typeface="Calibri" panose="020F0502020204030204" pitchFamily="34" charset="0"/>
            </a:endParaRPr>
          </a:p>
          <a:p>
            <a:r>
              <a:rPr lang="nl-NL"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-In het voorgestelde systeem blijven grote </a:t>
            </a:r>
            <a:r>
              <a:rPr lang="nl-NL" sz="12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onevenwichten</a:t>
            </a:r>
            <a:r>
              <a:rPr lang="nl-NL"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overigens aanwezig want een raapleging van 16 minuten zal evenveel gewaardeerd worden als een van 29 minuten (&lt;15min; 15-30min; …) </a:t>
            </a:r>
            <a:r>
              <a:rPr lang="nl-NL" sz="12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en een van 31 minuten veel meer dan een van 29 minuten. </a:t>
            </a:r>
            <a:endParaRPr lang="nl-BE" sz="1200" dirty="0">
              <a:effectLst/>
              <a:latin typeface="Calibri" panose="020F0502020204030204" pitchFamily="34" charset="0"/>
              <a:ea typeface="Calibri" panose="020F0502020204030204" pitchFamily="34" charset="0"/>
            </a:endParaRPr>
          </a:p>
          <a:p>
            <a:r>
              <a:rPr lang="nl-NL"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-Het is niet omdat een raadpleging langer geduurd heeft dat dit altijd verantwoord was. Voor wie een slordig dossier heeft, slordige administratie voert, tussendoor telefonische privégesprekken voert, zal een (</a:t>
            </a:r>
            <a:r>
              <a:rPr lang="nl-NL" sz="12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opvolgings</a:t>
            </a:r>
            <a:r>
              <a:rPr lang="nl-NL"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)raadpleging langer duren. Moet die daarom beter vergoed worden? Wie weinig werk heeft -om wat voor reden ook- kan een raadpleging gemakkelijk wat langer laten duren om toch een beter inkomen te verwerven.  Voor wie meer ervaring heeft, beter opgeleid is, betere navorming gevolgd heeft, zich kan baseren op goede vorige verslagen, een performant EPD heeft, zal een raadpleging vlotter verlopen: moet die daarom slechter vergoed worden? Dr. Devos heeft er al meermaals op aangedrongen om anciënniteit en ‘</a:t>
            </a:r>
            <a:r>
              <a:rPr lang="nl-NL" sz="12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notoriété</a:t>
            </a:r>
            <a:r>
              <a:rPr lang="nl-NL"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mee in aanmerking te nemen voor het honorarium. Dat lijkt ons zeker geen goed idee maar wat nu voorligt is eigenlijk het tegenovergestelde. </a:t>
            </a:r>
            <a:endParaRPr lang="nl-BE" sz="1200" dirty="0">
              <a:effectLst/>
              <a:latin typeface="Calibri" panose="020F050202020403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nl-NL"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a:t>
            </a:r>
            <a:r>
              <a:rPr lang="nl-NL" sz="1200" i="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De opvolging van de verstrekkingen inzake </a:t>
            </a:r>
            <a:r>
              <a:rPr lang="nl-NL" sz="1200" i="1"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telegeneeskunde</a:t>
            </a:r>
            <a:r>
              <a:rPr lang="nl-NL" sz="1200" i="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tijdens de Covid-crisis toont aan dat snel correctief kan worden opgetreden</a:t>
            </a:r>
            <a:r>
              <a:rPr lang="nl-NL"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Dit toont vooral goed aan</a:t>
            </a:r>
            <a:r>
              <a:rPr lang="nl-BE"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dat wanneer fraude mogelijk gemaakt wordt er altijd wel kandidaten voor gevonden worden. Zowat elke week komt in de TGR een fraudedossier op tafel (van de laatste twee  tot  drie vergaderingen alleen al: stereotactische bestraling aangebracht door DGEC;  C-honoraria op spoed aangebracht door Dr. Verbeke; </a:t>
            </a:r>
            <a:r>
              <a:rPr lang="nl-BE" sz="1200" dirty="0">
                <a:solidFill>
                  <a:srgbClr val="FF0000"/>
                </a:solidFill>
                <a:effectLst/>
                <a:latin typeface="Calibri" panose="020F0502020204030204" pitchFamily="34" charset="0"/>
                <a:ea typeface="Calibri" panose="020F0502020204030204" pitchFamily="34" charset="0"/>
              </a:rPr>
              <a:t>de recente audit van de DGEC i.v.m. (</a:t>
            </a:r>
            <a:r>
              <a:rPr lang="nl-BE" sz="1200" dirty="0" err="1">
                <a:solidFill>
                  <a:srgbClr val="FF0000"/>
                </a:solidFill>
                <a:effectLst/>
                <a:latin typeface="Calibri" panose="020F0502020204030204" pitchFamily="34" charset="0"/>
                <a:ea typeface="Calibri" panose="020F0502020204030204" pitchFamily="34" charset="0"/>
              </a:rPr>
              <a:t>kinder</a:t>
            </a:r>
            <a:r>
              <a:rPr lang="nl-BE" sz="1200" dirty="0">
                <a:solidFill>
                  <a:srgbClr val="FF0000"/>
                </a:solidFill>
                <a:effectLst/>
                <a:latin typeface="Calibri" panose="020F0502020204030204" pitchFamily="34" charset="0"/>
                <a:ea typeface="Calibri" panose="020F0502020204030204" pitchFamily="34" charset="0"/>
              </a:rPr>
              <a:t>)psychiatrie; </a:t>
            </a:r>
            <a:r>
              <a:rPr lang="nl-BE"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CO-hemoglobine vermeld door Dr. </a:t>
            </a:r>
            <a:r>
              <a:rPr lang="nl-BE" sz="12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Landtmeters</a:t>
            </a:r>
            <a:r>
              <a:rPr lang="nl-BE"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De heer De Cock zal zich herinneren dat we dit laatste dossier al twintig jaar geleden op de agenda hebben gezet. Dat is dus ook hoe snel handhaving kan werken. En in het aangehaalde voorbeeld worden alleen de grootste </a:t>
            </a:r>
            <a:r>
              <a:rPr lang="nl-BE" sz="12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outliers</a:t>
            </a:r>
            <a:r>
              <a:rPr lang="nl-BE"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geïdentificeerd, wie daar net onder valt (bv. &lt;p90) blijft ongemoeid.</a:t>
            </a:r>
            <a:r>
              <a:rPr lang="nl-BE" sz="1200" dirty="0">
                <a:solidFill>
                  <a:srgbClr val="00B0F0"/>
                </a:solidFill>
                <a:effectLst/>
                <a:latin typeface="Calibri" panose="020F0502020204030204" pitchFamily="34" charset="0"/>
                <a:ea typeface="Calibri" panose="020F0502020204030204" pitchFamily="34" charset="0"/>
              </a:rPr>
              <a:t> Mogelijk ontstaat op die manier zelfs een negatieve spiraal.</a:t>
            </a:r>
            <a:endParaRPr lang="nl-BE" sz="1200" dirty="0">
              <a:effectLst/>
              <a:latin typeface="Calibri" panose="020F0502020204030204" pitchFamily="34" charset="0"/>
              <a:ea typeface="Calibri" panose="020F0502020204030204" pitchFamily="34" charset="0"/>
            </a:endParaRPr>
          </a:p>
          <a:p>
            <a:r>
              <a:rPr lang="nl-BE"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-De digitale controlesystemen waarover gesproken werd zijn voor dergelijke controle volstrekt onbetrouwbaar en manipuleerbaar (ingelogde tijd, elektronische agenda, enz.).</a:t>
            </a:r>
            <a:endParaRPr lang="nl-BE" sz="1200" dirty="0">
              <a:effectLst/>
              <a:latin typeface="Calibri" panose="020F0502020204030204" pitchFamily="34" charset="0"/>
              <a:ea typeface="Calibri" panose="020F0502020204030204" pitchFamily="34" charset="0"/>
            </a:endParaRPr>
          </a:p>
          <a:p>
            <a:r>
              <a:rPr lang="nl-BE"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-Het is geen geheim dat het Riziv nu al te weinig mankracht heeft. Post hoc correcties vragen veel tijd; discussies met de betrokken zorgverstrekkers (bv. inspecteur versus professor X) verlopen steeds moeizaam; advocaten worden opgevoerd; het hoeft geen betoog dat de ervaring met terugvorderingen slecht is. En  met correcties via lineaire  besparingen hebben we het nu wel gehad.</a:t>
            </a:r>
            <a:endParaRPr lang="nl-BE" sz="1200" dirty="0">
              <a:effectLst/>
              <a:latin typeface="Calibri" panose="020F0502020204030204" pitchFamily="34" charset="0"/>
              <a:ea typeface="Calibri" panose="020F0502020204030204" pitchFamily="34" charset="0"/>
            </a:endParaRPr>
          </a:p>
          <a:p>
            <a:r>
              <a:rPr lang="nl-BE"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-Het is een bijzonder merkwaardige procedure om het potentiële inkomen via raadplegingen te laten afhangen van wat men de rest van de week doet. Wie halftijds werkt en de rest van de week gaat golfen of tennissen heeft dan een hoger ‘trekkingsrecht’ op (zeer) langdurige raadplegingen en kan dan een gelijk of hoger inkomen verwerven dan wie voltijds raadplegingen doet. Het Riziv weet niet wie deel- of voltijds werkt en </a:t>
            </a:r>
            <a:r>
              <a:rPr lang="nl-BE" sz="1200" dirty="0">
                <a:solidFill>
                  <a:srgbClr val="00B0F0"/>
                </a:solidFill>
                <a:effectLst/>
                <a:latin typeface="Calibri" panose="020F0502020204030204" pitchFamily="34" charset="0"/>
                <a:ea typeface="Calibri" panose="020F0502020204030204" pitchFamily="34" charset="0"/>
              </a:rPr>
              <a:t>dus zal  het veel moeilijker tot onmogelijk zijn om aan te tonen dat er met de (zeer) langdurige raadplegingen overdreven werd.</a:t>
            </a:r>
            <a:endParaRPr lang="nl-BE" sz="1200" dirty="0">
              <a:effectLst/>
              <a:latin typeface="Calibri" panose="020F0502020204030204" pitchFamily="34" charset="0"/>
              <a:ea typeface="Calibri" panose="020F0502020204030204" pitchFamily="34" charset="0"/>
            </a:endParaRPr>
          </a:p>
          <a:p>
            <a:r>
              <a:rPr lang="nl-BE" sz="1200" dirty="0">
                <a:solidFill>
                  <a:srgbClr val="00B0F0"/>
                </a:solidFill>
                <a:effectLst/>
                <a:latin typeface="Calibri" panose="020F0502020204030204" pitchFamily="34" charset="0"/>
                <a:ea typeface="Calibri" panose="020F0502020204030204" pitchFamily="34" charset="0"/>
              </a:rPr>
              <a:t>-Wie met ASO/HAIO werkt kan per uur meer raadplegingen doen zonder er zelf meer tijd in te steken.  Omgekeerd zal ze onverantwoord langer duren wanneer de ASO moet zitten wachten op de supervisor.</a:t>
            </a:r>
            <a:endParaRPr lang="nl-BE" sz="1200" dirty="0">
              <a:effectLst/>
              <a:latin typeface="Calibri" panose="020F0502020204030204" pitchFamily="34" charset="0"/>
              <a:ea typeface="Calibri" panose="020F0502020204030204" pitchFamily="34" charset="0"/>
            </a:endParaRPr>
          </a:p>
          <a:p>
            <a:r>
              <a:rPr lang="nl-BE" sz="1200" dirty="0">
                <a:solidFill>
                  <a:srgbClr val="00B0F0"/>
                </a:solidFill>
                <a:effectLst/>
                <a:latin typeface="Calibri" panose="020F0502020204030204" pitchFamily="34" charset="0"/>
                <a:ea typeface="Calibri" panose="020F0502020204030204" pitchFamily="34" charset="0"/>
              </a:rPr>
              <a:t>-In de door Dr. Claeys ter beschikking gestelde tabellen zien we in sommige disciplines nu al moeilijk te begrijpen communautaire verschillen.</a:t>
            </a:r>
            <a:endParaRPr lang="nl-BE" sz="1200" dirty="0">
              <a:effectLst/>
              <a:latin typeface="Calibri" panose="020F0502020204030204" pitchFamily="34" charset="0"/>
              <a:ea typeface="Calibri" panose="020F0502020204030204" pitchFamily="34" charset="0"/>
            </a:endParaRPr>
          </a:p>
          <a:p>
            <a:r>
              <a:rPr lang="nl-BE" sz="1200" dirty="0">
                <a:solidFill>
                  <a:srgbClr val="00B0F0"/>
                </a:solidFill>
                <a:effectLst/>
                <a:latin typeface="Calibri" panose="020F0502020204030204" pitchFamily="34" charset="0"/>
                <a:ea typeface="Calibri" panose="020F0502020204030204" pitchFamily="34" charset="0"/>
              </a:rPr>
              <a:t>-We zijn het eens met Dr. Van Giel dat een huisartsenraadpleging van minder dan 10 minuten er eigenlijk  geen is. Maar gelooft iemand dat een huisarts voor een contact van 8 of 9 minuten dan een veel lager honorarium gaat aanrekenen?</a:t>
            </a:r>
            <a:endParaRPr lang="nl-BE" sz="1200" dirty="0">
              <a:effectLst/>
              <a:latin typeface="Calibri" panose="020F0502020204030204" pitchFamily="34" charset="0"/>
              <a:ea typeface="Calibri" panose="020F0502020204030204" pitchFamily="34" charset="0"/>
            </a:endParaRPr>
          </a:p>
          <a:p>
            <a:r>
              <a:rPr lang="nl-BE"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a:t>
            </a:r>
            <a:r>
              <a:rPr lang="nl-BE" sz="12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Het op voorhand vastleggen van een toegelaten percentage lange of zeer langdurige raadplegingen is </a:t>
            </a:r>
            <a:r>
              <a:rPr lang="nl-BE" sz="1200" dirty="0">
                <a:solidFill>
                  <a:srgbClr val="FF0000"/>
                </a:solidFill>
                <a:effectLst/>
                <a:latin typeface="AppleSystemUIFont"/>
                <a:ea typeface="Calibri" panose="020F0502020204030204" pitchFamily="34" charset="0"/>
                <a:cs typeface="AppleSystemUIFont"/>
              </a:rPr>
              <a:t> totaal onuitvoerbaar en niet uitlegbaar. Na x patiënten zou men dan ineens een ander tarief moeten gaan aanrekenen en dan vanaf 1 januari van het volgende  jaar opnieuw een ander. In de loop van het jaar kan je ook onmogelijk weten hoeveel patiënten je dat jaar gaat zien dus ook niet wanneer het  percentage zou bereikt zijn. En als het percentage  in het najaar nog  niet  bereikt  is  opent  dit dan een trekkingsrecht tot  het einde van het jaar? Welke budgettaire bokkensprongen gaat dit geven?</a:t>
            </a:r>
            <a:endParaRPr lang="nl-BE" sz="1200" dirty="0">
              <a:effectLst/>
              <a:latin typeface="Calibri" panose="020F0502020204030204" pitchFamily="34" charset="0"/>
              <a:ea typeface="Calibri" panose="020F0502020204030204" pitchFamily="34" charset="0"/>
            </a:endParaRPr>
          </a:p>
          <a:p>
            <a:r>
              <a:rPr lang="nl-BE" sz="12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Wij kunnen moeilijk begrijpen dat men de voorkeur geeft aan een systeem dat dermate fraudegevoelig is, dat met aan zekerheid grenzende waarschijnlijkheid tot ontsporingen,  onverantwoorde verschillen en onvrede zal leiden, met omslachtige a posteriori controles, in plaats van aan een a priori systeem waarmee geen fraude mogelijk is. De tegenstelling met de attitude in de TGR waar meer tijd gestoken wordt in het sluiten van achterdeuren dan in het uitwerken van nieuwe verstrekkingen kan moeilijk groter zijn.</a:t>
            </a:r>
            <a:endParaRPr lang="nl-BE" sz="1200" dirty="0">
              <a:effectLst/>
              <a:latin typeface="Calibri" panose="020F0502020204030204" pitchFamily="34" charset="0"/>
              <a:ea typeface="Calibri" panose="020F0502020204030204" pitchFamily="34" charset="0"/>
            </a:endParaRPr>
          </a:p>
          <a:p>
            <a:endParaRPr lang="nl-BE" dirty="0"/>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19</a:t>
            </a:fld>
            <a:endParaRPr lang="nl-BE"/>
          </a:p>
        </p:txBody>
      </p:sp>
    </p:spTree>
    <p:extLst>
      <p:ext uri="{BB962C8B-B14F-4D97-AF65-F5344CB8AC3E}">
        <p14:creationId xmlns:p14="http://schemas.microsoft.com/office/powerpoint/2010/main" val="1714335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just" defTabSz="914400" rtl="0" eaLnBrk="0" fontAlgn="base" latinLnBrk="0" hangingPunct="0">
              <a:lnSpc>
                <a:spcPct val="100000"/>
              </a:lnSpc>
              <a:spcBef>
                <a:spcPct val="30000"/>
              </a:spcBef>
              <a:spcAft>
                <a:spcPct val="0"/>
              </a:spcAft>
              <a:buClrTx/>
              <a:buSzTx/>
              <a:buFontTx/>
              <a:buNone/>
              <a:tabLst/>
              <a:defRPr/>
            </a:pPr>
            <a:r>
              <a:rPr lang="nl-BE" dirty="0"/>
              <a:t>De opwaardering van de zgn. intellectuele akten is al jaar en dag het belangrijkste programmapunt van het ASGB/Kartel. </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nl-BE" dirty="0"/>
              <a:t>Om niet de indruk te wekken dat artsen met technische verstrekkingen/disciplines geen intellectuele arbeid zouden  verrichten spreken we nu beter van ACA: </a:t>
            </a:r>
            <a:r>
              <a:rPr lang="nl-BE" dirty="0" err="1"/>
              <a:t>actes</a:t>
            </a:r>
            <a:r>
              <a:rPr lang="nl-BE" dirty="0"/>
              <a:t> </a:t>
            </a:r>
            <a:r>
              <a:rPr lang="nl-BE" dirty="0" err="1"/>
              <a:t>consultations</a:t>
            </a:r>
            <a:r>
              <a:rPr lang="nl-BE" dirty="0"/>
              <a:t> et associés – raadplegingen en aanverwante  verstrekkingen.</a:t>
            </a:r>
          </a:p>
          <a:p>
            <a:pPr algn="just"/>
            <a:r>
              <a:rPr lang="nl-BE" dirty="0"/>
              <a:t>Sedert de eerste medische verkiezingen  in 1998 zijn we  daar  ondanks onze minderheidspositie ook gedeeltelijk in geslaagd. Maar het gaat te traag en het blijft onvoldoende. Een reële opwaardering van alle intellectuele akten vergt honderden miljoenen euro en die zijn niet beschikbaar. Wat al gerealiseerd werd kon alleen via besparingen elders of via selectieve indexering. De marge is meestal al opgesoupeerd en indien niet dan staat de minister klaar om deze te confisqueren. </a:t>
            </a:r>
          </a:p>
          <a:p>
            <a:pPr algn="just"/>
            <a:r>
              <a:rPr lang="nl-BE" dirty="0"/>
              <a:t>In 2016 gaf ASGB/Kartel opdracht aan de dienst van Prof. Annemans (UZ Gent) om van de problematiek een analyse te maken en een  voorstel  van  oplossing uit  te werken. Op 1 december 2016  werd het rapport voorgesteld op een druk bijgewoond ASGB-symposium (https://asgb.be/node/15962). U kan het terugvinden op onze website  (</a:t>
            </a:r>
            <a:r>
              <a:rPr lang="nl-BE" sz="1800" u="sng" dirty="0">
                <a:solidFill>
                  <a:srgbClr val="0563C1"/>
                </a:solidFill>
                <a:effectLst/>
                <a:latin typeface="Calibri" panose="020F0502020204030204" pitchFamily="34" charset="0"/>
                <a:ea typeface="Calibri" panose="020F0502020204030204" pitchFamily="34" charset="0"/>
                <a:hlinkClick r:id="rId3"/>
              </a:rPr>
              <a:t>https://asgb.be/node/15962</a:t>
            </a:r>
            <a:r>
              <a:rPr lang="nl-BE" dirty="0"/>
              <a:t>). </a:t>
            </a:r>
          </a:p>
          <a:p>
            <a:endParaRPr lang="nl-BE" dirty="0"/>
          </a:p>
          <a:p>
            <a:endParaRPr lang="nl-BE" dirty="0"/>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2</a:t>
            </a:fld>
            <a:endParaRPr lang="nl-BE"/>
          </a:p>
        </p:txBody>
      </p:sp>
    </p:spTree>
    <p:extLst>
      <p:ext uri="{BB962C8B-B14F-4D97-AF65-F5344CB8AC3E}">
        <p14:creationId xmlns:p14="http://schemas.microsoft.com/office/powerpoint/2010/main" val="21847503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Ons voorstel is dus  eenvoudig  om  de  methodologie van de  ATCM-werkgroep te gebruiken om via breed overleg  een echte standaardtijd toe te kennen aan de raadpleging van elke discipline  en </a:t>
            </a:r>
            <a:r>
              <a:rPr lang="nl-BE" dirty="0" err="1"/>
              <a:t>subdiscipline</a:t>
            </a:r>
            <a:r>
              <a:rPr lang="nl-BE" dirty="0"/>
              <a:t>, met bijhorende RVU.</a:t>
            </a:r>
          </a:p>
          <a:p>
            <a:r>
              <a:rPr lang="nl-BE" dirty="0"/>
              <a:t>Indien dat mogelijk is  voor duizenden technische  verstrekkingen dan moet het ook mogelijk  zijn, en  zelfs  eenvoudiger, voor een twintigtal  raadplegingen.</a:t>
            </a:r>
          </a:p>
          <a:p>
            <a:r>
              <a:rPr lang="nl-BE" dirty="0"/>
              <a:t>En aan die basis-RVU kan een coëfficiënt worden toegevoegd op basis van eenvoudige, objectieve, controleerbare, niet-manipuleerbare indicatoren.</a:t>
            </a:r>
          </a:p>
          <a:p>
            <a:r>
              <a:rPr lang="nl-BE" dirty="0"/>
              <a:t>Na bevraging van de leden van ons BO en van onze leden werd volgende  lijst met suggesties opgesteld.</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20</a:t>
            </a:fld>
            <a:endParaRPr lang="nl-BE"/>
          </a:p>
        </p:txBody>
      </p:sp>
    </p:spTree>
    <p:extLst>
      <p:ext uri="{BB962C8B-B14F-4D97-AF65-F5344CB8AC3E}">
        <p14:creationId xmlns:p14="http://schemas.microsoft.com/office/powerpoint/2010/main" val="33730032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Die  zullen allicht  niet  allemaal (kunnen) weerhouden  worden, we staan open om er met de andere leden van de werkgroep over te discussiëren. Het systeem moet eenvoudig en bevattelijk blijven.</a:t>
            </a:r>
          </a:p>
          <a:p>
            <a:r>
              <a:rPr lang="nl-BE" dirty="0"/>
              <a:t>Ze kunnen ook niet alle gecumuleerd worden, bv. maximum  2?</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21</a:t>
            </a:fld>
            <a:endParaRPr lang="nl-BE"/>
          </a:p>
        </p:txBody>
      </p:sp>
    </p:spTree>
    <p:extLst>
      <p:ext uri="{BB962C8B-B14F-4D97-AF65-F5344CB8AC3E}">
        <p14:creationId xmlns:p14="http://schemas.microsoft.com/office/powerpoint/2010/main" val="30730178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De  technische prestaties krijgen een eigen RVU die aan de raadpleging kan worden toegevoegd. Dat lijkt ons correct.</a:t>
            </a:r>
          </a:p>
          <a:p>
            <a:r>
              <a:rPr lang="nl-BE" dirty="0"/>
              <a:t>Zoals reeds vermeld zouden het GMD en de  zorgtrajecten  wel  behouden blijven. We zien niet in welk ander dan het professioneel gedeelte aan deze verstrekkingen zou kunnen gekoppeld zijn?</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22</a:t>
            </a:fld>
            <a:endParaRPr lang="nl-BE"/>
          </a:p>
        </p:txBody>
      </p:sp>
    </p:spTree>
    <p:extLst>
      <p:ext uri="{BB962C8B-B14F-4D97-AF65-F5344CB8AC3E}">
        <p14:creationId xmlns:p14="http://schemas.microsoft.com/office/powerpoint/2010/main" val="39653097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We hebben het tot hiertoe vnl. over raadplegingen gehad  maar er  zijn  nog heel wat andere verstrekkingen die daarvan  het equivalent kunnen zijn. Die moeten worden </a:t>
            </a:r>
            <a:r>
              <a:rPr lang="nl-BE" dirty="0" err="1"/>
              <a:t>opgelijst</a:t>
            </a:r>
            <a:r>
              <a:rPr lang="nl-BE" dirty="0"/>
              <a:t> en goed gedefinieerd.</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23</a:t>
            </a:fld>
            <a:endParaRPr lang="nl-BE"/>
          </a:p>
        </p:txBody>
      </p:sp>
    </p:spTree>
    <p:extLst>
      <p:ext uri="{BB962C8B-B14F-4D97-AF65-F5344CB8AC3E}">
        <p14:creationId xmlns:p14="http://schemas.microsoft.com/office/powerpoint/2010/main" val="17506289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De  structuur waarmee men een  ziekenhuisverblijf wil honoreren met specifieke verstrekkingen  steunen  we volledig: intake, dagelijks  toezicht, consult, overleg, ontslagbeleid.</a:t>
            </a:r>
          </a:p>
          <a:p>
            <a:r>
              <a:rPr lang="nl-BE" dirty="0"/>
              <a:t>Alleen de manier waarop dit wordt  uitgewerkt stuit  op dezelfde kritiek als die voor de raadplegingen: subjectief, disproportioneel, fraudegevoelig.  Om er nog maar van te zwijgen dat in heel wat ziekenhuizen het gros van dat werk door ASO wordt uitgevoerd.</a:t>
            </a:r>
          </a:p>
          <a:p>
            <a:r>
              <a:rPr lang="nl-BE" dirty="0"/>
              <a:t>Hoe moet </a:t>
            </a:r>
            <a:r>
              <a:rPr lang="nl-BE" dirty="0" err="1"/>
              <a:t>comorbiditeit</a:t>
            </a:r>
            <a:r>
              <a:rPr lang="nl-BE" dirty="0"/>
              <a:t>  in dit voorstel gedefinieerd worden? Is  een stabiele  type 2 diabetes  equivalent aan een onstabiele </a:t>
            </a:r>
            <a:r>
              <a:rPr lang="nl-BE" dirty="0" err="1"/>
              <a:t>angor</a:t>
            </a:r>
            <a:r>
              <a:rPr lang="nl-BE" dirty="0"/>
              <a:t>? Duurt  de  intake  van een ongeplande opneming echt zoveel langer dan een electieve?</a:t>
            </a:r>
          </a:p>
          <a:p>
            <a:r>
              <a:rPr lang="nl-BE" dirty="0"/>
              <a:t>We  wensen dat  het  intakehonorarium inderdaad  gemoduleerd  wordt  in functie  van de pathologie maar daarvoor moeten opnieuw eenvoudige, objectieve, controleerbare, niet-manipuleerbare indicatoren gebruikt  worden. En is  het dan niet eenvoudigst  om daarvoor de RVU  van  de raadplegingen  te gebruiken? Maar we staan  open voor  andere suggesties.</a:t>
            </a:r>
          </a:p>
          <a:p>
            <a:r>
              <a:rPr lang="nl-BE" dirty="0"/>
              <a:t>Voor de  preanesthesieraadpleging  heeft het Kartel een apart voorstel  ingediend dat nog moet besproken worden.</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24</a:t>
            </a:fld>
            <a:endParaRPr lang="nl-BE"/>
          </a:p>
        </p:txBody>
      </p:sp>
    </p:spTree>
    <p:extLst>
      <p:ext uri="{BB962C8B-B14F-4D97-AF65-F5344CB8AC3E}">
        <p14:creationId xmlns:p14="http://schemas.microsoft.com/office/powerpoint/2010/main" val="36688122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Voor het dagelijks toezicht  gelden identiek dezelfde opmerkingen.</a:t>
            </a:r>
          </a:p>
          <a:p>
            <a:r>
              <a:rPr lang="nl-BE" dirty="0"/>
              <a:t>Moeten complicaties dermate meer  vergoed  worden?  Is een  complicatie het equivalent van complexiteit? </a:t>
            </a:r>
          </a:p>
          <a:p>
            <a:r>
              <a:rPr lang="nl-BE" dirty="0"/>
              <a:t>Dus opnieuw:  gebruik de RVU van de raadplegingen.  Het gebruik van APR-DRG zeker  ook bespreekbaar in het bijzonder op intensieve  zorg. Al moet de controle  op die registratie dan wel veel </a:t>
            </a:r>
            <a:r>
              <a:rPr lang="nl-BE" dirty="0" err="1"/>
              <a:t>sluitender</a:t>
            </a:r>
            <a:r>
              <a:rPr lang="nl-BE" dirty="0"/>
              <a:t> gebeuren.</a:t>
            </a:r>
          </a:p>
          <a:p>
            <a:r>
              <a:rPr lang="nl-BE" dirty="0"/>
              <a:t>We  hebben voorgesteld om in de heelkunde de immuniteitsperiode voor de toezichthonoraria te schrappen.</a:t>
            </a:r>
          </a:p>
          <a:p>
            <a:r>
              <a:rPr lang="nl-BE" dirty="0"/>
              <a:t>En  we  gaan akkoord  dat er kwaliteitscriteria aan dit  toezicht  verbonden  worden.</a:t>
            </a:r>
          </a:p>
          <a:p>
            <a:endParaRPr lang="nl-BE" dirty="0"/>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25</a:t>
            </a:fld>
            <a:endParaRPr lang="nl-BE"/>
          </a:p>
        </p:txBody>
      </p:sp>
    </p:spTree>
    <p:extLst>
      <p:ext uri="{BB962C8B-B14F-4D97-AF65-F5344CB8AC3E}">
        <p14:creationId xmlns:p14="http://schemas.microsoft.com/office/powerpoint/2010/main" val="12538109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We  steunen de vraag om  het  consult  aan  bed beter te honoreren en om ook de opvolging te  vergoeden.</a:t>
            </a:r>
          </a:p>
          <a:p>
            <a:r>
              <a:rPr lang="nl-BE" dirty="0"/>
              <a:t>Dat gebeurt best via een all-in honorarium dat geldt tot  ontslag.</a:t>
            </a:r>
          </a:p>
          <a:p>
            <a:r>
              <a:rPr lang="nl-BE" dirty="0"/>
              <a:t>Opnieuw kan modulatie gebeuren aan de  hand  van de complexiteit van de pathologie,  bv. via de reeds aangehaalde RVU.</a:t>
            </a:r>
          </a:p>
          <a:p>
            <a:r>
              <a:rPr lang="nl-BE" dirty="0"/>
              <a:t>Ook hieraan kunnen kwaliteitseisen, al was het maar een deftig verslag, verbonden worden.</a:t>
            </a:r>
          </a:p>
          <a:p>
            <a:r>
              <a:rPr lang="nl-BE" dirty="0"/>
              <a:t>Consulten van 80 minuten hebben we overigens nog niet vaak gezien…</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26</a:t>
            </a:fld>
            <a:endParaRPr lang="nl-BE"/>
          </a:p>
        </p:txBody>
      </p:sp>
    </p:spTree>
    <p:extLst>
      <p:ext uri="{BB962C8B-B14F-4D97-AF65-F5344CB8AC3E}">
        <p14:creationId xmlns:p14="http://schemas.microsoft.com/office/powerpoint/2010/main" val="16858546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De diverse verstrekkingen  die verbonden zijn aan het  ontslag zijn sterk overlappend en moeten  in één honorarium gevat worden.</a:t>
            </a:r>
          </a:p>
          <a:p>
            <a:pPr marL="0" marR="0" lvl="0" indent="0" algn="l" defTabSz="914400" rtl="0" eaLnBrk="0" fontAlgn="base" latinLnBrk="0" hangingPunct="0">
              <a:lnSpc>
                <a:spcPct val="100000"/>
              </a:lnSpc>
              <a:spcBef>
                <a:spcPct val="30000"/>
              </a:spcBef>
              <a:spcAft>
                <a:spcPct val="0"/>
              </a:spcAft>
              <a:buClrTx/>
              <a:buSzTx/>
              <a:buFontTx/>
              <a:buNone/>
              <a:tabLst/>
              <a:defRPr/>
            </a:pPr>
            <a:r>
              <a:rPr lang="nl-BE" dirty="0"/>
              <a:t>Opnieuw zelfde kritiek en voorstellen: men kan d</a:t>
            </a:r>
            <a:r>
              <a:rPr lang="nl-NL" sz="1200" dirty="0">
                <a:solidFill>
                  <a:srgbClr val="00B0F0"/>
                </a:solidFill>
                <a:effectLst/>
                <a:latin typeface="Calibri" panose="020F0502020204030204" pitchFamily="34" charset="0"/>
                <a:ea typeface="Calibri" panose="020F0502020204030204" pitchFamily="34" charset="0"/>
              </a:rPr>
              <a:t>e duur daarvan niet individueel subjectief laten bepalen. Een modulering in functie van de raadplegings-RVU lijkt ons eenvoudig en rationeel.</a:t>
            </a:r>
            <a:endParaRPr lang="nl-BE" sz="1200" dirty="0">
              <a:effectLst/>
              <a:latin typeface="Calibri" panose="020F0502020204030204" pitchFamily="34" charset="0"/>
              <a:ea typeface="Calibri" panose="020F0502020204030204" pitchFamily="34" charset="0"/>
            </a:endParaRPr>
          </a:p>
          <a:p>
            <a:r>
              <a:rPr lang="nl-BE" dirty="0"/>
              <a:t>We zijn er  absoluut tegen gekant dat de opvolging na ontslag hierin zou vervat zijn. Dat is onuitvoerbaar, unfair en contraproductief.</a:t>
            </a:r>
          </a:p>
          <a:p>
            <a:r>
              <a:rPr lang="nl-BE" sz="1800" dirty="0">
                <a:solidFill>
                  <a:srgbClr val="00B0F0"/>
                </a:solidFill>
                <a:effectLst/>
                <a:latin typeface="Calibri" panose="020F0502020204030204" pitchFamily="34" charset="0"/>
                <a:ea typeface="Calibri" panose="020F0502020204030204" pitchFamily="34" charset="0"/>
              </a:rPr>
              <a:t>Na onze opmerkingen werd deze piste initieel verlaten maar op vraag  van AADM ligt ze terug ter tafel.</a:t>
            </a:r>
          </a:p>
          <a:p>
            <a:r>
              <a:rPr lang="nl-NL" sz="1800" dirty="0">
                <a:solidFill>
                  <a:srgbClr val="00B0F0"/>
                </a:solidFill>
                <a:effectLst/>
                <a:latin typeface="Calibri" panose="020F0502020204030204" pitchFamily="34" charset="0"/>
                <a:ea typeface="Calibri" panose="020F0502020204030204" pitchFamily="34" charset="0"/>
              </a:rPr>
              <a:t>Onbegrijpelijk, want net voor de huisarts zou dergelijk  all-in forfaitair honorarium nefast kunnen zijn.  </a:t>
            </a:r>
            <a:endParaRPr lang="nl-BE" sz="1800" dirty="0">
              <a:effectLst/>
              <a:latin typeface="Calibri" panose="020F0502020204030204" pitchFamily="34" charset="0"/>
              <a:ea typeface="Calibri" panose="020F0502020204030204" pitchFamily="34" charset="0"/>
            </a:endParaRPr>
          </a:p>
          <a:p>
            <a:r>
              <a:rPr lang="nl-NL" sz="1800" dirty="0">
                <a:solidFill>
                  <a:srgbClr val="00B0F0"/>
                </a:solidFill>
                <a:effectLst/>
                <a:latin typeface="Calibri" panose="020F0502020204030204" pitchFamily="34" charset="0"/>
                <a:ea typeface="Calibri" panose="020F0502020204030204" pitchFamily="34" charset="0"/>
              </a:rPr>
              <a:t>Niet elke ontslagen patiënt heeft een huisarts, het dienstenpakket verschilt van de ene huisarts tot de andere, soms volstaat verpleegkundige thuiszorg (bv. wondverzorging), soms gebeurt de opvolging door een specialist, dezelfde of een andere dan degene die  het toezicht had tijdens de opneming (bv. internist na heelkunde of privé werkende specialist na verwijzing naar het ziekenhuis), voor de ene patiënt volstaat het verwijderen van de hechtingen na een week voor de andere is frequenter toezicht nodig, enz. Het is niet werkbaar - en onzes inziens ook niet wenselijk- om voor elke soort hospitalisatie dergelijk forfaitair honorarium op te stellen. De vrije keuze van de patiënt komt daarmee ook in het gedrang.</a:t>
            </a:r>
            <a:endParaRPr lang="nl-BE" sz="1800" dirty="0">
              <a:effectLst/>
              <a:latin typeface="Calibri" panose="020F0502020204030204" pitchFamily="34" charset="0"/>
              <a:ea typeface="Calibri" panose="020F0502020204030204" pitchFamily="34" charset="0"/>
            </a:endParaRPr>
          </a:p>
          <a:p>
            <a:r>
              <a:rPr lang="nl-NL" sz="1800" dirty="0">
                <a:solidFill>
                  <a:srgbClr val="00B0F0"/>
                </a:solidFill>
                <a:effectLst/>
                <a:latin typeface="Calibri" panose="020F0502020204030204" pitchFamily="34" charset="0"/>
                <a:ea typeface="Calibri" panose="020F0502020204030204" pitchFamily="34" charset="0"/>
              </a:rPr>
              <a:t>Het ontslaghonorarium omvat in onze visie dus een verplicht verslag en een ‘care plan </a:t>
            </a:r>
            <a:r>
              <a:rPr lang="nl-NL" sz="1800" dirty="0" err="1">
                <a:solidFill>
                  <a:srgbClr val="00B0F0"/>
                </a:solidFill>
                <a:effectLst/>
                <a:latin typeface="Calibri" panose="020F0502020204030204" pitchFamily="34" charset="0"/>
                <a:ea typeface="Calibri" panose="020F0502020204030204" pitchFamily="34" charset="0"/>
              </a:rPr>
              <a:t>oversight</a:t>
            </a:r>
            <a:r>
              <a:rPr lang="nl-NL" sz="1800" dirty="0">
                <a:solidFill>
                  <a:srgbClr val="00B0F0"/>
                </a:solidFill>
                <a:effectLst/>
                <a:latin typeface="Calibri" panose="020F0502020204030204" pitchFamily="34" charset="0"/>
                <a:ea typeface="Calibri" panose="020F0502020204030204" pitchFamily="34" charset="0"/>
              </a:rPr>
              <a:t>’ maar de verstrekte posthospitalisatiezorg moet per prestatie worden  aangerekend door degene die ze uitvoert. </a:t>
            </a:r>
          </a:p>
          <a:p>
            <a:endParaRPr lang="nl-BE" dirty="0"/>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27</a:t>
            </a:fld>
            <a:endParaRPr lang="nl-BE"/>
          </a:p>
        </p:txBody>
      </p:sp>
    </p:spTree>
    <p:extLst>
      <p:ext uri="{BB962C8B-B14F-4D97-AF65-F5344CB8AC3E}">
        <p14:creationId xmlns:p14="http://schemas.microsoft.com/office/powerpoint/2010/main" val="41698185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Op verzoek van de voorzitters wordt in de eerste fase alleen over het interdisciplinaire  overleg gesproken, het multidisciplinaire volgt later.</a:t>
            </a:r>
          </a:p>
          <a:p>
            <a:r>
              <a:rPr lang="nl-BE" dirty="0"/>
              <a:t>Een generiek model is o.i. contradictorisch met de bepaling dat het  aantal en de  kwalificatie van de deelnemers moet gepreciseerd  worden.</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28</a:t>
            </a:fld>
            <a:endParaRPr lang="nl-BE"/>
          </a:p>
        </p:txBody>
      </p:sp>
    </p:spTree>
    <p:extLst>
      <p:ext uri="{BB962C8B-B14F-4D97-AF65-F5344CB8AC3E}">
        <p14:creationId xmlns:p14="http://schemas.microsoft.com/office/powerpoint/2010/main" val="33087508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l-BE" dirty="0"/>
              <a:t>Hierbij,  en louter ter discussie, enkele suggesties  die ons  werden overgemaakt.</a:t>
            </a:r>
          </a:p>
          <a:p>
            <a:pPr marL="0" marR="0" lvl="0" indent="0" algn="l" defTabSz="914400" rtl="0" eaLnBrk="0" fontAlgn="base" latinLnBrk="0" hangingPunct="0">
              <a:lnSpc>
                <a:spcPct val="100000"/>
              </a:lnSpc>
              <a:spcBef>
                <a:spcPct val="30000"/>
              </a:spcBef>
              <a:spcAft>
                <a:spcPct val="0"/>
              </a:spcAft>
              <a:buClrTx/>
              <a:buSzTx/>
              <a:buFontTx/>
              <a:buNone/>
              <a:tabLst/>
              <a:defRPr/>
            </a:pPr>
            <a:r>
              <a:rPr lang="nl-BE" dirty="0"/>
              <a:t>De hervorming van het MOC ligt al enkele jaren  op  apegapen,  we hebben  er in  de TGR op aangedrongen om daar nu toch spoedig terug  werk van te maken.</a:t>
            </a:r>
          </a:p>
          <a:p>
            <a:pPr marL="0" marR="0" lvl="0" indent="0" algn="l" defTabSz="914400" rtl="0" eaLnBrk="0" fontAlgn="base" latinLnBrk="0" hangingPunct="0">
              <a:lnSpc>
                <a:spcPct val="100000"/>
              </a:lnSpc>
              <a:spcBef>
                <a:spcPct val="30000"/>
              </a:spcBef>
              <a:spcAft>
                <a:spcPct val="0"/>
              </a:spcAft>
              <a:buClrTx/>
              <a:buSzTx/>
              <a:buFontTx/>
              <a:buNone/>
              <a:tabLst/>
              <a:defRPr/>
            </a:pPr>
            <a:r>
              <a:rPr lang="nl-BE" dirty="0"/>
              <a:t>Deelname van  de pediater aan het MDO voor eetstoornissen op de K-dienst hebben we kunnen laten opnemen in het vorige akkoord maar wacht nog steeds op uitvoering.</a:t>
            </a:r>
          </a:p>
          <a:p>
            <a:pPr marL="0" marR="0" lvl="0" indent="0" algn="l" defTabSz="914400" rtl="0" eaLnBrk="0" fontAlgn="base" latinLnBrk="0" hangingPunct="0">
              <a:lnSpc>
                <a:spcPct val="100000"/>
              </a:lnSpc>
              <a:spcBef>
                <a:spcPct val="30000"/>
              </a:spcBef>
              <a:spcAft>
                <a:spcPct val="0"/>
              </a:spcAft>
              <a:buClrTx/>
              <a:buSzTx/>
              <a:buFontTx/>
              <a:buNone/>
              <a:tabLst/>
              <a:defRPr/>
            </a:pPr>
            <a:r>
              <a:rPr lang="nl-BE" dirty="0"/>
              <a:t>Tegelijk werden we door leden </a:t>
            </a:r>
            <a:r>
              <a:rPr lang="nl-BE" sz="1800" dirty="0">
                <a:solidFill>
                  <a:srgbClr val="FF0000"/>
                </a:solidFill>
                <a:effectLst/>
                <a:latin typeface="AppleSystemUIFont"/>
                <a:ea typeface="Calibri" panose="020F0502020204030204" pitchFamily="34" charset="0"/>
                <a:cs typeface="AppleSystemUIFont"/>
              </a:rPr>
              <a:t>bij herhaling  gewaarschuwd  voor  het  creëren van  praatbarakken.  Indien  al  de  suggesties van de focusgroepen zouden gevolgd worden dan kan  elke specialist alleen nog maar vergaderen van  de  morgen tot de avond.</a:t>
            </a:r>
            <a:endParaRPr lang="nl-BE" sz="1800" dirty="0">
              <a:effectLst/>
              <a:latin typeface="Calibri" panose="020F0502020204030204" pitchFamily="34" charset="0"/>
              <a:ea typeface="Calibri" panose="020F0502020204030204" pitchFamily="34" charset="0"/>
            </a:endParaRPr>
          </a:p>
          <a:p>
            <a:r>
              <a:rPr lang="nl-BE" sz="1800" dirty="0">
                <a:solidFill>
                  <a:srgbClr val="FF0000"/>
                </a:solidFill>
                <a:effectLst/>
                <a:latin typeface="AppleSystemUIFont"/>
                <a:ea typeface="Calibri" panose="020F0502020204030204" pitchFamily="34" charset="0"/>
                <a:cs typeface="AppleSystemUIFont"/>
              </a:rPr>
              <a:t>De  indicaties  moeten zeer strikt bewaakt worden en wetenschappelijk ondersteund zijn. Met een goed EPD kan bv. met 2 verschillende  raadplegingen  hetzelfde  resultaat bekomen worden  op  een vlottere  manier  en wellicht  goedkoper. Met de verkeerde indicaties kan dit leiden tot tijdverlies, inefficiënties, verlies van responsabilisering, zowel budgettair als t.o.v. de patiënt en de verwijzer. </a:t>
            </a:r>
            <a:endParaRPr lang="nl-BE" sz="1800" dirty="0">
              <a:effectLst/>
              <a:latin typeface="Calibri" panose="020F0502020204030204" pitchFamily="34" charset="0"/>
              <a:ea typeface="Calibri" panose="020F0502020204030204" pitchFamily="34" charset="0"/>
            </a:endParaRPr>
          </a:p>
          <a:p>
            <a:endParaRPr lang="nl-BE" dirty="0"/>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29</a:t>
            </a:fld>
            <a:endParaRPr lang="nl-BE"/>
          </a:p>
        </p:txBody>
      </p:sp>
    </p:spTree>
    <p:extLst>
      <p:ext uri="{BB962C8B-B14F-4D97-AF65-F5344CB8AC3E}">
        <p14:creationId xmlns:p14="http://schemas.microsoft.com/office/powerpoint/2010/main" val="340062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De principes  van dit  rapport werden  grotendeels  overgenomen  in  de opeenvolgende akkoorden 2018-2019, </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3</a:t>
            </a:fld>
            <a:endParaRPr lang="nl-BE"/>
          </a:p>
        </p:txBody>
      </p:sp>
    </p:spTree>
    <p:extLst>
      <p:ext uri="{BB962C8B-B14F-4D97-AF65-F5344CB8AC3E}">
        <p14:creationId xmlns:p14="http://schemas.microsoft.com/office/powerpoint/2010/main" val="41901093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Een vergoeding voor administratieve  en managementtaken is een vraag die we ook al vele jaren geleden op tafel gelegd hebben.</a:t>
            </a:r>
          </a:p>
          <a:p>
            <a:r>
              <a:rPr lang="nl-BE" dirty="0"/>
              <a:t>Het is positief dat dat daar nu aandacht voor komt.</a:t>
            </a:r>
          </a:p>
          <a:p>
            <a:r>
              <a:rPr lang="nl-BE" dirty="0"/>
              <a:t>De keuze voor nomenclatuur of BFM ligt voor ons nogal voor de hand. Van al de tegemoetkomingen  die nu  al in  het  BFM voorzien zijn (B4,  B5, HOST, MFC,  …) komt  maar  zelden iets terecht bij de betrokken artsen.</a:t>
            </a:r>
          </a:p>
          <a:p>
            <a:r>
              <a:rPr lang="nl-BE" dirty="0"/>
              <a:t>Voor sommige comités (bv. ethische commissie) is wettelijk ook volledige onafhankelijkheid voorzien.</a:t>
            </a:r>
          </a:p>
          <a:p>
            <a:r>
              <a:rPr lang="nl-BE" dirty="0"/>
              <a:t>We  hebben begrepen dat  deze vergoedingen zouden moeten gefinancierd worden vanuit de honorariummassa. Erg logisch is dit niet. Het zijn taken die al jaar en dag gratis worden opgenomen. Op zijn minst moeten de vergoedingen die in het BFM voorzien zijn hieraan worden toegevoegd.</a:t>
            </a:r>
          </a:p>
          <a:p>
            <a:endParaRPr lang="nl-BE" dirty="0"/>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30</a:t>
            </a:fld>
            <a:endParaRPr lang="nl-BE"/>
          </a:p>
        </p:txBody>
      </p:sp>
    </p:spTree>
    <p:extLst>
      <p:ext uri="{BB962C8B-B14F-4D97-AF65-F5344CB8AC3E}">
        <p14:creationId xmlns:p14="http://schemas.microsoft.com/office/powerpoint/2010/main" val="29911282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l-BE" dirty="0"/>
              <a:t>Opnieuw is de technische uitwerking niet zo eenvoudig.</a:t>
            </a:r>
          </a:p>
          <a:p>
            <a:r>
              <a:rPr lang="nl-BE" dirty="0"/>
              <a:t>Voor welke comités? We stellen voor om dit voorlopig te beperken tot de wettelijk verplichte. Waarbij dan de vraag rijst of dit geen probleem zal geven om nog kandidaten voor de andere te vinden. Het is ook niet de bedoeling dat we vergadertijgers gaan creëren die hieruit het gros van hun inkomen zouden genereren.</a:t>
            </a:r>
          </a:p>
          <a:p>
            <a:r>
              <a:rPr lang="nl-BE" dirty="0"/>
              <a:t>Voor welke diensten? We stellen voor om dit voorlopig te beperken tot de erkende beroepstitels niveau 2 en 3. </a:t>
            </a:r>
          </a:p>
          <a:p>
            <a:r>
              <a:rPr lang="nl-BE" dirty="0"/>
              <a:t>Voor elk comité kan een aantal deelnemende artsen, een vergaderduur en een vergaderfrequentie worden afgesproken en op die basis kan een forfaitaire vergoeding voorzien worden.</a:t>
            </a:r>
          </a:p>
          <a:p>
            <a:r>
              <a:rPr lang="nl-BE" dirty="0"/>
              <a:t>Er kan rekening gehouden worden met de grootte van het ziekenhuis.</a:t>
            </a:r>
          </a:p>
          <a:p>
            <a:r>
              <a:rPr lang="nl-BE" dirty="0"/>
              <a:t>In de ethische commissie zetelen ook niet-artsen (ethicus) of artsen van buiten het ziekenhuis (bv. huisarts).</a:t>
            </a:r>
          </a:p>
          <a:p>
            <a:r>
              <a:rPr lang="nl-BE" dirty="0"/>
              <a:t>Wij hebben een voorstel ingediend -tot hiertoe als enigen- maar dit onderdeel van de nota moet nog voor het eerst  concreet besproken worden.</a:t>
            </a:r>
          </a:p>
          <a:p>
            <a:r>
              <a:rPr lang="nl-BE" dirty="0"/>
              <a:t>De discussie over een billijk </a:t>
            </a:r>
            <a:r>
              <a:rPr lang="nl-BE" dirty="0" err="1"/>
              <a:t>normuurinkomen</a:t>
            </a:r>
            <a:r>
              <a:rPr lang="nl-BE" dirty="0"/>
              <a:t> kan daarbij niet uit de weg gegaan worden. Al hoeft de vergoeding voor deze vergaderingen o.i. ook niet exact dezelfde te zijn als die voor het klinische werk.</a:t>
            </a:r>
          </a:p>
          <a:p>
            <a:r>
              <a:rPr lang="nl-BE" dirty="0"/>
              <a:t>Ter herinnering: op ons verkiezingscongres vorig jaar legden we die vraag voor aan de aanwezigen: b</a:t>
            </a:r>
            <a:r>
              <a:rPr lang="nl-NL" b="0" i="0" dirty="0" err="1">
                <a:solidFill>
                  <a:srgbClr val="666666"/>
                </a:solidFill>
                <a:effectLst/>
                <a:latin typeface="Lato" panose="020F0502020204030203" pitchFamily="34" charset="0"/>
              </a:rPr>
              <a:t>ijna</a:t>
            </a:r>
            <a:r>
              <a:rPr lang="nl-NL" b="0" i="0" dirty="0">
                <a:solidFill>
                  <a:srgbClr val="666666"/>
                </a:solidFill>
                <a:effectLst/>
                <a:latin typeface="Lato" panose="020F0502020204030203" pitchFamily="34" charset="0"/>
              </a:rPr>
              <a:t> de helft (44%) was gewonnen voor een bruto </a:t>
            </a:r>
            <a:r>
              <a:rPr lang="nl-NL" b="0" i="0" dirty="0" err="1">
                <a:solidFill>
                  <a:srgbClr val="666666"/>
                </a:solidFill>
                <a:effectLst/>
                <a:latin typeface="Lato" panose="020F0502020204030203" pitchFamily="34" charset="0"/>
              </a:rPr>
              <a:t>normuurinkomen</a:t>
            </a:r>
            <a:r>
              <a:rPr lang="nl-NL" b="0" i="0" dirty="0">
                <a:solidFill>
                  <a:srgbClr val="666666"/>
                </a:solidFill>
                <a:effectLst/>
                <a:latin typeface="Lato" panose="020F0502020204030203" pitchFamily="34" charset="0"/>
              </a:rPr>
              <a:t> tussen 150 en 200 euro/uur. Ruim een kwart (27%) gaf de voorkeur aan 100 tot 150 euro. Een  minderheid verkoos  een bruto norminkomen tussen 200 en 250 euro (17%) of tussen 50 en 100 euro (12%). </a:t>
            </a:r>
            <a:endParaRPr lang="nl-BE" dirty="0"/>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31</a:t>
            </a:fld>
            <a:endParaRPr lang="nl-BE"/>
          </a:p>
        </p:txBody>
      </p:sp>
    </p:spTree>
    <p:extLst>
      <p:ext uri="{BB962C8B-B14F-4D97-AF65-F5344CB8AC3E}">
        <p14:creationId xmlns:p14="http://schemas.microsoft.com/office/powerpoint/2010/main" val="9997557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Mede op verzoek van onze (</a:t>
            </a:r>
            <a:r>
              <a:rPr lang="nl-BE" dirty="0" err="1"/>
              <a:t>kinder</a:t>
            </a:r>
            <a:r>
              <a:rPr lang="nl-BE" dirty="0"/>
              <a:t>)psychiaters hebben we er op aangedrongen om de psychiatrie, toch  de ACA-discipline bij uitstek, al in de eerste fase mee te  bespreken. Dit wordt nog urgenter nu op verzoek van de DGEC, na een recente audit, wijzigingen aan hun nomenclatuur worden voorgesteld. Het zou  gek  zijn  om deze eerst  in de  TGR  uit te werken om ze dan spoedig daarna in overeenstemming te brengen met de ACA. Dat geldt ook voor de nieuwe initiatieven die we in het lopende akkoord hebben kunnen laten opnemen: liaison, kinderpsychiatrie, somatische zorg in de PAAZ.</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33</a:t>
            </a:fld>
            <a:endParaRPr lang="nl-BE"/>
          </a:p>
        </p:txBody>
      </p:sp>
    </p:spTree>
    <p:extLst>
      <p:ext uri="{BB962C8B-B14F-4D97-AF65-F5344CB8AC3E}">
        <p14:creationId xmlns:p14="http://schemas.microsoft.com/office/powerpoint/2010/main" val="6799346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Het bezoek van de geriater, neuroloog, (neuro)psychiater in een WZC is inmiddels goedgekeurd en in uitvoering.</a:t>
            </a:r>
          </a:p>
          <a:p>
            <a:r>
              <a:rPr lang="nl-BE" dirty="0"/>
              <a:t>De vraag bestaat ook voor de infectioloog.</a:t>
            </a:r>
          </a:p>
          <a:p>
            <a:r>
              <a:rPr lang="nl-BE" dirty="0"/>
              <a:t>Hoewel P4P in eerste instantie werd afgewezen willen we dit toch terug op tafel leggen bv. voor wat betreft de </a:t>
            </a:r>
            <a:r>
              <a:rPr lang="nl-BE" dirty="0" err="1"/>
              <a:t>performantie</a:t>
            </a:r>
            <a:r>
              <a:rPr lang="nl-BE" dirty="0"/>
              <a:t> van  preventie.</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34</a:t>
            </a:fld>
            <a:endParaRPr lang="nl-BE"/>
          </a:p>
        </p:txBody>
      </p:sp>
    </p:spTree>
    <p:extLst>
      <p:ext uri="{BB962C8B-B14F-4D97-AF65-F5344CB8AC3E}">
        <p14:creationId xmlns:p14="http://schemas.microsoft.com/office/powerpoint/2010/main" val="16647473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Als algemeen besluit:</a:t>
            </a:r>
          </a:p>
          <a:p>
            <a:r>
              <a:rPr lang="nl-BE" dirty="0"/>
              <a:t>We  zijn akkoord  met  de grote  lijnen van de inmiddels aangepaste oriëntatienota.</a:t>
            </a:r>
          </a:p>
          <a:p>
            <a:r>
              <a:rPr lang="nl-BE" dirty="0"/>
              <a:t>De  RVU  voor  technische prestaties tijdens een raadpleging  is terecht complementair.</a:t>
            </a:r>
          </a:p>
          <a:p>
            <a:r>
              <a:rPr lang="nl-BE" dirty="0"/>
              <a:t>De  opbouw  van de honorering  van een ziekenhuisverblijf  vinden we  uitstekend.</a:t>
            </a:r>
          </a:p>
          <a:p>
            <a:r>
              <a:rPr lang="nl-BE" dirty="0"/>
              <a:t>We zijn tevreden dat GMD en zorgtrajecten als  aparte prestaties behouden blijven, dat er een vergoeding  komt voor interdisciplinair  overleg  en  voor managementtaken.</a:t>
            </a:r>
          </a:p>
          <a:p>
            <a:r>
              <a:rPr lang="nl-BE" dirty="0"/>
              <a:t>De  manier  waarop  de duur  en de  complexiteit  van  de  verstrekkingen  technisch  is uitgewerkt  is echter volstrekt onaanvaardbaar. </a:t>
            </a:r>
          </a:p>
          <a:p>
            <a:r>
              <a:rPr lang="nl-BE" dirty="0"/>
              <a:t>De  raadplegingshonoraria  kunnen alleen gebaseerd   zijn  op  échte standaardtijden,  niet  op  eigen  interpretatie. Idem voor de duur en de complexiteit van de aanverwante verstrekkingen.</a:t>
            </a:r>
          </a:p>
          <a:p>
            <a:r>
              <a:rPr lang="nl-BE" dirty="0"/>
              <a:t>De principes  voor  de  kostenregeling  blijven ons volstrekt onduidelijk.</a:t>
            </a:r>
          </a:p>
          <a:p>
            <a:r>
              <a:rPr lang="nl-BE" dirty="0"/>
              <a:t>Psychiatrie moet meegenomen worden in fase 1.</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35</a:t>
            </a:fld>
            <a:endParaRPr lang="nl-BE"/>
          </a:p>
        </p:txBody>
      </p:sp>
    </p:spTree>
    <p:extLst>
      <p:ext uri="{BB962C8B-B14F-4D97-AF65-F5344CB8AC3E}">
        <p14:creationId xmlns:p14="http://schemas.microsoft.com/office/powerpoint/2010/main" val="41085180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Het  gaat hier  om de  grootste hervorming van  de  nomenclatuur  die  we al  hebben meegemaakt. </a:t>
            </a:r>
          </a:p>
          <a:p>
            <a:r>
              <a:rPr lang="nl-BE" dirty="0"/>
              <a:t>Ze belangt  alle artsen aan, zowel huisartsen als specialisten. </a:t>
            </a:r>
          </a:p>
          <a:p>
            <a:r>
              <a:rPr lang="nl-BE" dirty="0"/>
              <a:t>Wil ze succes kennen  dan wordt ze best zo breed mogelijk door het corps  gedragen.  </a:t>
            </a:r>
          </a:p>
          <a:p>
            <a:r>
              <a:rPr lang="nl-BE" dirty="0"/>
              <a:t>De eerste vereiste daarvoor is informatie en toelichting. We hopen bij deze daartoe  een bijdrage te hebben geleverd.</a:t>
            </a:r>
          </a:p>
          <a:p>
            <a:r>
              <a:rPr lang="nl-BE" dirty="0"/>
              <a:t>We zijn er ons van bewust dat er open vragen blijven en we blijven er in de werkgroep op hameren om daarop spoedig duidelijke antwoorden te krijgen.</a:t>
            </a:r>
          </a:p>
          <a:p>
            <a:r>
              <a:rPr lang="nl-BE" dirty="0"/>
              <a:t>We hebben de wijsheid niet in pacht en rekenen ook op uw input om bij te sturen waar nodig.</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36</a:t>
            </a:fld>
            <a:endParaRPr lang="nl-BE"/>
          </a:p>
        </p:txBody>
      </p:sp>
    </p:spTree>
    <p:extLst>
      <p:ext uri="{BB962C8B-B14F-4D97-AF65-F5344CB8AC3E}">
        <p14:creationId xmlns:p14="http://schemas.microsoft.com/office/powerpoint/2010/main" val="3531450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2021</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4</a:t>
            </a:fld>
            <a:endParaRPr lang="nl-BE"/>
          </a:p>
        </p:txBody>
      </p:sp>
    </p:spTree>
    <p:extLst>
      <p:ext uri="{BB962C8B-B14F-4D97-AF65-F5344CB8AC3E}">
        <p14:creationId xmlns:p14="http://schemas.microsoft.com/office/powerpoint/2010/main" val="2305361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en  2022-2023.</a:t>
            </a:r>
          </a:p>
          <a:p>
            <a:r>
              <a:rPr lang="nl-BE" dirty="0"/>
              <a:t>De hervorming  van de  nomenclatuur kan niet losgezien worden van de andere werven: financiering van de ziekenhuizen, problematiek van de afdrachten en van de supplementen.</a:t>
            </a:r>
          </a:p>
          <a:p>
            <a:r>
              <a:rPr lang="nl-BE" dirty="0"/>
              <a:t>Deze  dossiers worden behandeld in een  werkgroep  waar onze  voorzitter  samen met collega’s  Pieter De Schouwer en Jonathan Brauner onze  belangen verdedigt.  Co-</a:t>
            </a:r>
            <a:r>
              <a:rPr lang="nl-BE" dirty="0" err="1"/>
              <a:t>governance</a:t>
            </a:r>
            <a:r>
              <a:rPr lang="nl-BE" dirty="0"/>
              <a:t>  is daar een van  onze belangrijke eisen.</a:t>
            </a:r>
          </a:p>
          <a:p>
            <a:r>
              <a:rPr lang="nl-BE" dirty="0"/>
              <a:t>(PS:  de rode tekst is overal  van  onze  hand).</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5</a:t>
            </a:fld>
            <a:endParaRPr lang="nl-BE"/>
          </a:p>
        </p:txBody>
      </p:sp>
    </p:spTree>
    <p:extLst>
      <p:ext uri="{BB962C8B-B14F-4D97-AF65-F5344CB8AC3E}">
        <p14:creationId xmlns:p14="http://schemas.microsoft.com/office/powerpoint/2010/main" val="457213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BE" dirty="0"/>
              <a:t>De  ACA-verstrekkingen worden behandeld  in  een werkgroep die wordt  voorgezeten door Prof. Dr. Johan Kips en de heer Jo De Cock.</a:t>
            </a:r>
          </a:p>
          <a:p>
            <a:pPr algn="l"/>
            <a:r>
              <a:rPr lang="nl-BE" dirty="0"/>
              <a:t>Zijn er in vertegenwoordigd: de  representatieve artsensyndicaten, het VBS,  de  ziekenfondsen,  de ziekenhuizen, de </a:t>
            </a:r>
            <a:r>
              <a:rPr lang="nl-BE" dirty="0" err="1"/>
              <a:t>beleidscel</a:t>
            </a:r>
            <a:r>
              <a:rPr lang="nl-BE" dirty="0"/>
              <a:t> van de minister en ambtenaren  van het Riziv.</a:t>
            </a:r>
          </a:p>
          <a:p>
            <a:pPr algn="l"/>
            <a:r>
              <a:rPr lang="nl-BE" dirty="0"/>
              <a:t>We  vonden  het wat verwonderlijk dat  de ziekenhuisbeheerders hieraan deelnemen.  In de  ATMC-werkgroepen waar  het onder  andere toch over kosten gaat zijn zij  niet  betrokken bij de </a:t>
            </a:r>
            <a:r>
              <a:rPr lang="nl-BE" dirty="0" err="1"/>
              <a:t>herschaling</a:t>
            </a:r>
            <a:r>
              <a:rPr lang="nl-BE" dirty="0"/>
              <a:t> van de prestaties, waarom dan wel bij de  ACA?</a:t>
            </a:r>
          </a:p>
          <a:p>
            <a:pPr algn="l"/>
            <a:r>
              <a:rPr lang="nl-BE" dirty="0"/>
              <a:t>De afspraak is  dat  zij  deelnemen  als observator en we hebben  duidelijk gesteld dat  er over  eventuele afhoudingen  op het professionele gedeelte van deze verstrekkingen geen sprake kan zijn.  </a:t>
            </a:r>
          </a:p>
          <a:p>
            <a:pPr marL="0" marR="0" lvl="0" indent="0" algn="l" defTabSz="914400" rtl="0" eaLnBrk="0" fontAlgn="base" latinLnBrk="0" hangingPunct="0">
              <a:lnSpc>
                <a:spcPct val="100000"/>
              </a:lnSpc>
              <a:spcBef>
                <a:spcPct val="30000"/>
              </a:spcBef>
              <a:spcAft>
                <a:spcPct val="0"/>
              </a:spcAft>
              <a:buClrTx/>
              <a:buSzTx/>
              <a:buFontTx/>
              <a:buNone/>
              <a:tabLst/>
              <a:defRPr/>
            </a:pPr>
            <a:r>
              <a:rPr lang="nl-BE" dirty="0"/>
              <a:t>Voor het Kartel zetelen Dr. Thomas Gevaert en Robert Rutsaert.</a:t>
            </a:r>
          </a:p>
          <a:p>
            <a:endParaRPr lang="nl-BE" dirty="0"/>
          </a:p>
          <a:p>
            <a:endParaRPr lang="nl-BE" dirty="0"/>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6</a:t>
            </a:fld>
            <a:endParaRPr lang="nl-BE"/>
          </a:p>
        </p:txBody>
      </p:sp>
    </p:spTree>
    <p:extLst>
      <p:ext uri="{BB962C8B-B14F-4D97-AF65-F5344CB8AC3E}">
        <p14:creationId xmlns:p14="http://schemas.microsoft.com/office/powerpoint/2010/main" val="450593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BE" dirty="0"/>
              <a:t>De ACA-werkgroep ging van start op 2 december 2022 en heeft sedertdien 4 keer vergaderd. Een Oriëntatienota met een aantal grote principes werd  door de voorzitters aan de leden voorgelegd.</a:t>
            </a:r>
          </a:p>
          <a:p>
            <a:pPr algn="l"/>
            <a:r>
              <a:rPr lang="nl-BE" dirty="0"/>
              <a:t>Die principes bleken initieel bijzonder vaag, onvolledig en deels onbegrijpelijk. Bij herhaling hebben we vragen tot verduidelijking gesteld en hebben we meerdere amendementen ingediend. </a:t>
            </a:r>
          </a:p>
          <a:p>
            <a:pPr algn="l"/>
            <a:r>
              <a:rPr lang="nl-BE" dirty="0"/>
              <a:t>Nadat we wat meer  verduidelijkingen gekregen hadden hebben we de materie uitgebreid, en bij herhaling, besproken op ons bestuursorgaan en hebben we voor sommige punten een ledenbevraging gedaan. </a:t>
            </a:r>
          </a:p>
          <a:p>
            <a:pPr algn="l"/>
            <a:r>
              <a:rPr lang="nl-BE" dirty="0"/>
              <a:t>Dat heeft geresulteerd in een eerste  Kartelnota die op 20/11/2023 aan  de  leden van  de  werkgroep  bezorgd  werd.</a:t>
            </a:r>
          </a:p>
          <a:p>
            <a:pPr algn="l"/>
            <a:r>
              <a:rPr lang="nl-BE" dirty="0"/>
              <a:t>Ter voorbereiding  van  de  vergadering  van  16/1/2024 werd  de  nota na  hernieuwde  discussie  in  ons  BO  en met de  resultaten  van  een ledenbevraging  aangepast en  op 5/1/2024  bezorgd  aan alle leden van de werkgroep.</a:t>
            </a:r>
          </a:p>
          <a:p>
            <a:pPr algn="l"/>
            <a:r>
              <a:rPr lang="nl-BE" dirty="0"/>
              <a:t>Deze vergadering werd helaas  op  het laatste ogenblik  afgelast  wegens ziekte  van een van de voorzitters. We hebben er intussen nog geen reactie  op gekregen.</a:t>
            </a:r>
          </a:p>
          <a:p>
            <a:endParaRPr lang="nl-BE" dirty="0"/>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7</a:t>
            </a:fld>
            <a:endParaRPr lang="nl-BE"/>
          </a:p>
        </p:txBody>
      </p:sp>
    </p:spTree>
    <p:extLst>
      <p:ext uri="{BB962C8B-B14F-4D97-AF65-F5344CB8AC3E}">
        <p14:creationId xmlns:p14="http://schemas.microsoft.com/office/powerpoint/2010/main" val="3551304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Initieel werd voorgesteld om voor raadplegingen en aanverwanten naast duur  ook  complexiteit en risico in rekening te brengen. Na onze opmerkingen werden deze factoren voor de raadplegingen geschrapt. In de talrijke focusgroepen was een eenvormige definitie van complexiteit ver te zoeken en aan een raadpleging is nu niet meteen veel risico verbonden. De complexiteit van een raadpleging zal zich automatisch vertalen in de duur ervan. Voor de aanverwante verstrekkingen kan complexiteit wel weerhouden worden. Het toezicht en het ontslagbeleid voor een hart-longtransplantatie is enigszins verschillend van dat voor een electieve cholecystectomie.</a:t>
            </a:r>
          </a:p>
          <a:p>
            <a:endParaRPr lang="nl-BE" dirty="0"/>
          </a:p>
          <a:p>
            <a:r>
              <a:rPr lang="nl-BE" dirty="0"/>
              <a:t>Onze vraag om ook de duur van de opleiding in aanmerking te nemen werd bij herhaling afgewezen. Het grootste probleem stelt zich bij de enorm verschillende opleidingsduur tussen een </a:t>
            </a:r>
            <a:r>
              <a:rPr lang="nl-BE" dirty="0" err="1"/>
              <a:t>urgentist</a:t>
            </a:r>
            <a:r>
              <a:rPr lang="nl-BE" dirty="0"/>
              <a:t> en een  BAG-arts die beiden op een spoedgevallendienst kunnen functioneren. Ook voor het bekomen van de bijzondere bekwaming in de </a:t>
            </a:r>
            <a:r>
              <a:rPr lang="nl-BE" dirty="0" err="1"/>
              <a:t>infectiologie</a:t>
            </a:r>
            <a:r>
              <a:rPr lang="nl-BE" dirty="0"/>
              <a:t> is een bijkomende opleiding van 2 tot 4 jaar vereist. Het antwoord dat deze duur onrechtreeks in aanmerking genomen wordt via de toegang tot technische prestaties voldoet uiteraard niet want het gaat helemaal niet over technische prestaties. De  spoedgevallen wil  men dus  in een  latere  fase aanpakken  al  betreuren wij dat.</a:t>
            </a:r>
          </a:p>
          <a:p>
            <a:endParaRPr lang="nl-BE" dirty="0"/>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8</a:t>
            </a:fld>
            <a:endParaRPr lang="nl-BE"/>
          </a:p>
        </p:txBody>
      </p:sp>
    </p:spTree>
    <p:extLst>
      <p:ext uri="{BB962C8B-B14F-4D97-AF65-F5344CB8AC3E}">
        <p14:creationId xmlns:p14="http://schemas.microsoft.com/office/powerpoint/2010/main" val="2151178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Met deze principes zal wel niemand het oneens  kunnen zijn maar zoals  vaak  zal alles afhangen van de concrete  technische  vertaling.</a:t>
            </a:r>
          </a:p>
        </p:txBody>
      </p:sp>
      <p:sp>
        <p:nvSpPr>
          <p:cNvPr id="4" name="Tijdelijke aanduiding voor koptekst 3"/>
          <p:cNvSpPr>
            <a:spLocks noGrp="1"/>
          </p:cNvSpPr>
          <p:nvPr>
            <p:ph type="hdr" sz="quarter"/>
          </p:nvPr>
        </p:nvSpPr>
        <p:spPr/>
        <p:txBody>
          <a:bodyPr/>
          <a:lstStyle/>
          <a:p>
            <a:pPr>
              <a:defRPr/>
            </a:pPr>
            <a:endParaRPr lang="nl-BE"/>
          </a:p>
        </p:txBody>
      </p:sp>
      <p:sp>
        <p:nvSpPr>
          <p:cNvPr id="5" name="Tijdelijke aanduiding voor dianummer 4"/>
          <p:cNvSpPr>
            <a:spLocks noGrp="1"/>
          </p:cNvSpPr>
          <p:nvPr>
            <p:ph type="sldNum" sz="quarter" idx="5"/>
          </p:nvPr>
        </p:nvSpPr>
        <p:spPr/>
        <p:txBody>
          <a:bodyPr/>
          <a:lstStyle/>
          <a:p>
            <a:pPr>
              <a:defRPr/>
            </a:pPr>
            <a:fld id="{6320019E-D87E-47F3-8444-7F52654E2DE1}" type="slidenum">
              <a:rPr lang="nl-BE" smtClean="0"/>
              <a:pPr>
                <a:defRPr/>
              </a:pPr>
              <a:t>9</a:t>
            </a:fld>
            <a:endParaRPr lang="nl-BE"/>
          </a:p>
        </p:txBody>
      </p:sp>
    </p:spTree>
    <p:extLst>
      <p:ext uri="{BB962C8B-B14F-4D97-AF65-F5344CB8AC3E}">
        <p14:creationId xmlns:p14="http://schemas.microsoft.com/office/powerpoint/2010/main" val="2237146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Rechthoek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hthoek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hthoek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hthoek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el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nl-NL"/>
              <a:t>Klik om de stijl te bewerken</a:t>
            </a:r>
            <a:endParaRPr lang="en-US"/>
          </a:p>
        </p:txBody>
      </p:sp>
      <p:sp>
        <p:nvSpPr>
          <p:cNvPr id="9" name="Ondertitel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nl-NL"/>
              <a:t>Klik om het opmaakprofiel van de modelondertitel te bewerken</a:t>
            </a:r>
            <a:endParaRPr lang="en-US"/>
          </a:p>
        </p:txBody>
      </p:sp>
      <p:sp>
        <p:nvSpPr>
          <p:cNvPr id="10" name="Tijdelijke aanduiding voor datum 27"/>
          <p:cNvSpPr>
            <a:spLocks noGrp="1"/>
          </p:cNvSpPr>
          <p:nvPr>
            <p:ph type="dt" sz="half" idx="10"/>
          </p:nvPr>
        </p:nvSpPr>
        <p:spPr>
          <a:xfrm>
            <a:off x="6400800" y="6354763"/>
            <a:ext cx="2286000" cy="366712"/>
          </a:xfrm>
        </p:spPr>
        <p:txBody>
          <a:bodyPr/>
          <a:lstStyle>
            <a:lvl1pPr>
              <a:defRPr sz="1400"/>
            </a:lvl1pPr>
          </a:lstStyle>
          <a:p>
            <a:pPr>
              <a:defRPr/>
            </a:pPr>
            <a:endParaRPr lang="nl-BE"/>
          </a:p>
        </p:txBody>
      </p:sp>
      <p:sp>
        <p:nvSpPr>
          <p:cNvPr id="11" name="Tijdelijke aanduiding voor voettekst 16"/>
          <p:cNvSpPr>
            <a:spLocks noGrp="1"/>
          </p:cNvSpPr>
          <p:nvPr>
            <p:ph type="ftr" sz="quarter" idx="11"/>
          </p:nvPr>
        </p:nvSpPr>
        <p:spPr>
          <a:xfrm>
            <a:off x="2898775" y="6354763"/>
            <a:ext cx="3475038" cy="366712"/>
          </a:xfrm>
        </p:spPr>
        <p:txBody>
          <a:bodyPr/>
          <a:lstStyle>
            <a:lvl1pPr>
              <a:defRPr/>
            </a:lvl1pPr>
          </a:lstStyle>
          <a:p>
            <a:pPr>
              <a:defRPr/>
            </a:pPr>
            <a:endParaRPr lang="nl-BE"/>
          </a:p>
        </p:txBody>
      </p:sp>
      <p:sp>
        <p:nvSpPr>
          <p:cNvPr id="12" name="Tijdelijke aanduiding voor dianummer 28"/>
          <p:cNvSpPr>
            <a:spLocks noGrp="1"/>
          </p:cNvSpPr>
          <p:nvPr>
            <p:ph type="sldNum" sz="quarter" idx="12"/>
          </p:nvPr>
        </p:nvSpPr>
        <p:spPr>
          <a:xfrm>
            <a:off x="1216025" y="6354763"/>
            <a:ext cx="1219200" cy="366712"/>
          </a:xfrm>
        </p:spPr>
        <p:txBody>
          <a:bodyPr/>
          <a:lstStyle>
            <a:lvl1pPr>
              <a:defRPr/>
            </a:lvl1pPr>
          </a:lstStyle>
          <a:p>
            <a:pPr>
              <a:defRPr/>
            </a:pPr>
            <a:fld id="{3617E49B-56D0-44A7-BE05-6315B8D3D794}" type="slidenum">
              <a:rPr lang="nl-BE"/>
              <a:pPr>
                <a:defRPr/>
              </a:pPr>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13"/>
          <p:cNvSpPr>
            <a:spLocks noGrp="1"/>
          </p:cNvSpPr>
          <p:nvPr>
            <p:ph type="dt" sz="half" idx="10"/>
          </p:nvPr>
        </p:nvSpPr>
        <p:spPr/>
        <p:txBody>
          <a:bodyPr/>
          <a:lstStyle>
            <a:lvl1pPr>
              <a:defRPr/>
            </a:lvl1pPr>
          </a:lstStyle>
          <a:p>
            <a:pPr>
              <a:defRPr/>
            </a:pPr>
            <a:endParaRPr lang="nl-BE"/>
          </a:p>
        </p:txBody>
      </p:sp>
      <p:sp>
        <p:nvSpPr>
          <p:cNvPr id="5" name="Tijdelijke aanduiding voor voettekst 2"/>
          <p:cNvSpPr>
            <a:spLocks noGrp="1"/>
          </p:cNvSpPr>
          <p:nvPr>
            <p:ph type="ftr" sz="quarter" idx="11"/>
          </p:nvPr>
        </p:nvSpPr>
        <p:spPr/>
        <p:txBody>
          <a:bodyPr/>
          <a:lstStyle>
            <a:lvl1pPr>
              <a:defRPr/>
            </a:lvl1pPr>
          </a:lstStyle>
          <a:p>
            <a:pPr>
              <a:defRPr/>
            </a:pPr>
            <a:endParaRPr lang="nl-BE"/>
          </a:p>
        </p:txBody>
      </p:sp>
      <p:sp>
        <p:nvSpPr>
          <p:cNvPr id="6" name="Tijdelijke aanduiding voor dianummer 22"/>
          <p:cNvSpPr>
            <a:spLocks noGrp="1"/>
          </p:cNvSpPr>
          <p:nvPr>
            <p:ph type="sldNum" sz="quarter" idx="12"/>
          </p:nvPr>
        </p:nvSpPr>
        <p:spPr/>
        <p:txBody>
          <a:bodyPr/>
          <a:lstStyle>
            <a:lvl1pPr>
              <a:defRPr/>
            </a:lvl1pPr>
          </a:lstStyle>
          <a:p>
            <a:pPr>
              <a:defRPr/>
            </a:pPr>
            <a:fld id="{B28E1C8D-0D1B-48E6-8905-A663937FF22F}" type="slidenum">
              <a:rPr lang="nl-BE"/>
              <a:pPr>
                <a:defRPr/>
              </a:pPr>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4" name="Rechte verbindingslijn 3"/>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5" name="Gelijkbenige driehoek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hte verbindingslijn 5"/>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endParaRPr lang="nl-BE"/>
          </a:p>
        </p:txBody>
      </p:sp>
      <p:sp>
        <p:nvSpPr>
          <p:cNvPr id="8" name="Tijdelijke aanduiding voor voettekst 4"/>
          <p:cNvSpPr>
            <a:spLocks noGrp="1"/>
          </p:cNvSpPr>
          <p:nvPr>
            <p:ph type="ftr" sz="quarter" idx="11"/>
          </p:nvPr>
        </p:nvSpPr>
        <p:spPr/>
        <p:txBody>
          <a:bodyPr/>
          <a:lstStyle>
            <a:lvl1pPr>
              <a:defRPr/>
            </a:lvl1pPr>
          </a:lstStyle>
          <a:p>
            <a:pPr>
              <a:defRPr/>
            </a:pPr>
            <a:endParaRPr lang="nl-BE"/>
          </a:p>
        </p:txBody>
      </p:sp>
      <p:sp>
        <p:nvSpPr>
          <p:cNvPr id="9" name="Tijdelijke aanduiding voor dianummer 5"/>
          <p:cNvSpPr>
            <a:spLocks noGrp="1"/>
          </p:cNvSpPr>
          <p:nvPr>
            <p:ph type="sldNum" sz="quarter" idx="12"/>
          </p:nvPr>
        </p:nvSpPr>
        <p:spPr/>
        <p:txBody>
          <a:bodyPr/>
          <a:lstStyle>
            <a:lvl1pPr>
              <a:defRPr/>
            </a:lvl1pPr>
          </a:lstStyle>
          <a:p>
            <a:pPr>
              <a:defRPr/>
            </a:pPr>
            <a:fld id="{4F244711-142B-44D9-9610-BC7A6113E126}" type="slidenum">
              <a:rPr lang="nl-BE"/>
              <a:pPr>
                <a:defRPr/>
              </a:pPr>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8" name="Tijdelijke aanduiding voor inhoud 7"/>
          <p:cNvSpPr>
            <a:spLocks noGrp="1"/>
          </p:cNvSpPr>
          <p:nvPr>
            <p:ph sz="quarter" idx="1"/>
          </p:nvPr>
        </p:nvSpPr>
        <p:spPr>
          <a:xfrm>
            <a:off x="457200" y="1219200"/>
            <a:ext cx="8229600" cy="493776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13"/>
          <p:cNvSpPr>
            <a:spLocks noGrp="1"/>
          </p:cNvSpPr>
          <p:nvPr>
            <p:ph type="dt" sz="half" idx="10"/>
          </p:nvPr>
        </p:nvSpPr>
        <p:spPr/>
        <p:txBody>
          <a:bodyPr/>
          <a:lstStyle>
            <a:lvl1pPr>
              <a:defRPr/>
            </a:lvl1pPr>
          </a:lstStyle>
          <a:p>
            <a:pPr>
              <a:defRPr/>
            </a:pPr>
            <a:endParaRPr lang="nl-BE"/>
          </a:p>
        </p:txBody>
      </p:sp>
      <p:sp>
        <p:nvSpPr>
          <p:cNvPr id="5" name="Tijdelijke aanduiding voor voettekst 2"/>
          <p:cNvSpPr>
            <a:spLocks noGrp="1"/>
          </p:cNvSpPr>
          <p:nvPr>
            <p:ph type="ftr" sz="quarter" idx="11"/>
          </p:nvPr>
        </p:nvSpPr>
        <p:spPr/>
        <p:txBody>
          <a:bodyPr/>
          <a:lstStyle>
            <a:lvl1pPr>
              <a:defRPr/>
            </a:lvl1pPr>
          </a:lstStyle>
          <a:p>
            <a:pPr>
              <a:defRPr/>
            </a:pPr>
            <a:endParaRPr lang="nl-BE"/>
          </a:p>
        </p:txBody>
      </p:sp>
      <p:sp>
        <p:nvSpPr>
          <p:cNvPr id="6" name="Tijdelijke aanduiding voor dianummer 22"/>
          <p:cNvSpPr>
            <a:spLocks noGrp="1"/>
          </p:cNvSpPr>
          <p:nvPr>
            <p:ph type="sldNum" sz="quarter" idx="12"/>
          </p:nvPr>
        </p:nvSpPr>
        <p:spPr/>
        <p:txBody>
          <a:bodyPr/>
          <a:lstStyle>
            <a:lvl1pPr>
              <a:defRPr/>
            </a:lvl1pPr>
          </a:lstStyle>
          <a:p>
            <a:pPr>
              <a:defRPr/>
            </a:pPr>
            <a:fld id="{7365F292-759C-4EC7-9BB3-4B1FDBD98A94}" type="slidenum">
              <a:rPr lang="nl-BE"/>
              <a:pPr>
                <a:defRPr/>
              </a:pPr>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4" name="Rechthoek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hthoek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el 1"/>
          <p:cNvSpPr>
            <a:spLocks noGrp="1"/>
          </p:cNvSpPr>
          <p:nvPr>
            <p:ph type="title"/>
          </p:nvPr>
        </p:nvSpPr>
        <p:spPr>
          <a:xfrm>
            <a:off x="1219200" y="2971800"/>
            <a:ext cx="6858000" cy="1066800"/>
          </a:xfrm>
        </p:spPr>
        <p:txBody>
          <a:bodyPr anchor="t"/>
          <a:lstStyle>
            <a:lvl1pPr algn="r">
              <a:buNone/>
              <a:defRPr sz="3200" b="0" cap="none" baseline="0"/>
            </a:lvl1pPr>
          </a:lstStyle>
          <a:p>
            <a:r>
              <a:rPr lang="nl-NL"/>
              <a:t>Klik om de stijl te bewerken</a:t>
            </a:r>
            <a:endParaRPr lang="en-US"/>
          </a:p>
        </p:txBody>
      </p:sp>
      <p:sp>
        <p:nvSpPr>
          <p:cNvPr id="3" name="Tijdelijke aanduiding voor tekst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l-NL"/>
              <a:t>Klik om de modelstijlen te bewerken</a:t>
            </a:r>
          </a:p>
        </p:txBody>
      </p:sp>
      <p:sp>
        <p:nvSpPr>
          <p:cNvPr id="6" name="Tijdelijke aanduiding voor datum 3"/>
          <p:cNvSpPr>
            <a:spLocks noGrp="1"/>
          </p:cNvSpPr>
          <p:nvPr>
            <p:ph type="dt" sz="half" idx="10"/>
          </p:nvPr>
        </p:nvSpPr>
        <p:spPr>
          <a:xfrm>
            <a:off x="6400800" y="6354763"/>
            <a:ext cx="2286000" cy="366712"/>
          </a:xfrm>
        </p:spPr>
        <p:txBody>
          <a:bodyPr/>
          <a:lstStyle>
            <a:lvl1pPr>
              <a:defRPr/>
            </a:lvl1pPr>
          </a:lstStyle>
          <a:p>
            <a:pPr>
              <a:defRPr/>
            </a:pPr>
            <a:endParaRPr lang="nl-BE"/>
          </a:p>
        </p:txBody>
      </p:sp>
      <p:sp>
        <p:nvSpPr>
          <p:cNvPr id="7" name="Tijdelijke aanduiding voor voettekst 4"/>
          <p:cNvSpPr>
            <a:spLocks noGrp="1"/>
          </p:cNvSpPr>
          <p:nvPr>
            <p:ph type="ftr" sz="quarter" idx="11"/>
          </p:nvPr>
        </p:nvSpPr>
        <p:spPr>
          <a:xfrm>
            <a:off x="2898775" y="6354763"/>
            <a:ext cx="3475038" cy="366712"/>
          </a:xfrm>
        </p:spPr>
        <p:txBody>
          <a:bodyPr/>
          <a:lstStyle>
            <a:lvl1pPr>
              <a:defRPr/>
            </a:lvl1pPr>
          </a:lstStyle>
          <a:p>
            <a:pPr>
              <a:defRPr/>
            </a:pPr>
            <a:endParaRPr lang="nl-BE"/>
          </a:p>
        </p:txBody>
      </p:sp>
      <p:sp>
        <p:nvSpPr>
          <p:cNvPr id="8" name="Tijdelijke aanduiding voor dianummer 5"/>
          <p:cNvSpPr>
            <a:spLocks noGrp="1"/>
          </p:cNvSpPr>
          <p:nvPr>
            <p:ph type="sldNum" sz="quarter" idx="12"/>
          </p:nvPr>
        </p:nvSpPr>
        <p:spPr>
          <a:xfrm>
            <a:off x="1069975" y="6354763"/>
            <a:ext cx="1520825" cy="366712"/>
          </a:xfrm>
        </p:spPr>
        <p:txBody>
          <a:bodyPr/>
          <a:lstStyle>
            <a:lvl1pPr>
              <a:defRPr/>
            </a:lvl1pPr>
          </a:lstStyle>
          <a:p>
            <a:pPr>
              <a:defRPr/>
            </a:pPr>
            <a:fld id="{44F02E24-68D4-4447-9542-71DFED0CB447}" type="slidenum">
              <a:rPr lang="nl-BE"/>
              <a:pPr>
                <a:defRPr/>
              </a:pPr>
              <a:t>‹nr.›</a:t>
            </a:fld>
            <a:endParaRPr lang="nl-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lang="nl-NL"/>
              <a:t>Klik om de stijl te bewerken</a:t>
            </a:r>
            <a:endParaRPr lang="en-US"/>
          </a:p>
        </p:txBody>
      </p:sp>
      <p:sp>
        <p:nvSpPr>
          <p:cNvPr id="9" name="Tijdelijke aanduiding voor inhoud 8"/>
          <p:cNvSpPr>
            <a:spLocks noGrp="1"/>
          </p:cNvSpPr>
          <p:nvPr>
            <p:ph sz="quarter" idx="1"/>
          </p:nvPr>
        </p:nvSpPr>
        <p:spPr>
          <a:xfrm>
            <a:off x="457200" y="1219200"/>
            <a:ext cx="4041648" cy="493776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11" name="Tijdelijke aanduiding voor inhoud 10"/>
          <p:cNvSpPr>
            <a:spLocks noGrp="1"/>
          </p:cNvSpPr>
          <p:nvPr>
            <p:ph sz="quarter" idx="2"/>
          </p:nvPr>
        </p:nvSpPr>
        <p:spPr>
          <a:xfrm>
            <a:off x="4632198" y="1216152"/>
            <a:ext cx="4041648" cy="493776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13"/>
          <p:cNvSpPr>
            <a:spLocks noGrp="1"/>
          </p:cNvSpPr>
          <p:nvPr>
            <p:ph type="dt" sz="half" idx="10"/>
          </p:nvPr>
        </p:nvSpPr>
        <p:spPr/>
        <p:txBody>
          <a:bodyPr/>
          <a:lstStyle>
            <a:lvl1pPr>
              <a:defRPr/>
            </a:lvl1pPr>
          </a:lstStyle>
          <a:p>
            <a:pPr>
              <a:defRPr/>
            </a:pPr>
            <a:endParaRPr lang="nl-BE"/>
          </a:p>
        </p:txBody>
      </p:sp>
      <p:sp>
        <p:nvSpPr>
          <p:cNvPr id="6" name="Tijdelijke aanduiding voor voettekst 2"/>
          <p:cNvSpPr>
            <a:spLocks noGrp="1"/>
          </p:cNvSpPr>
          <p:nvPr>
            <p:ph type="ftr" sz="quarter" idx="11"/>
          </p:nvPr>
        </p:nvSpPr>
        <p:spPr/>
        <p:txBody>
          <a:bodyPr/>
          <a:lstStyle>
            <a:lvl1pPr>
              <a:defRPr/>
            </a:lvl1pPr>
          </a:lstStyle>
          <a:p>
            <a:pPr>
              <a:defRPr/>
            </a:pPr>
            <a:endParaRPr lang="nl-BE"/>
          </a:p>
        </p:txBody>
      </p:sp>
      <p:sp>
        <p:nvSpPr>
          <p:cNvPr id="7" name="Tijdelijke aanduiding voor dianummer 22"/>
          <p:cNvSpPr>
            <a:spLocks noGrp="1"/>
          </p:cNvSpPr>
          <p:nvPr>
            <p:ph type="sldNum" sz="quarter" idx="12"/>
          </p:nvPr>
        </p:nvSpPr>
        <p:spPr/>
        <p:txBody>
          <a:bodyPr/>
          <a:lstStyle>
            <a:lvl1pPr>
              <a:defRPr/>
            </a:lvl1pPr>
          </a:lstStyle>
          <a:p>
            <a:pPr>
              <a:defRPr/>
            </a:pPr>
            <a:fld id="{C2D447EE-C88D-4FAA-BE15-5FACDC516F37}" type="slidenum">
              <a:rPr lang="nl-BE"/>
              <a:pPr>
                <a:defRPr/>
              </a:pPr>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nchor="ct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nl-NL"/>
              <a:t>Klik om de modelstijlen te bewerken</a:t>
            </a:r>
          </a:p>
        </p:txBody>
      </p:sp>
      <p:sp>
        <p:nvSpPr>
          <p:cNvPr id="4" name="Tijdelijke aanduiding voor tekst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nl-NL"/>
              <a:t>Klik om de modelstijlen te bewerken</a:t>
            </a:r>
          </a:p>
        </p:txBody>
      </p:sp>
      <p:sp>
        <p:nvSpPr>
          <p:cNvPr id="11" name="Tijdelijke aanduiding voor inhoud 10"/>
          <p:cNvSpPr>
            <a:spLocks noGrp="1"/>
          </p:cNvSpPr>
          <p:nvPr>
            <p:ph sz="quarter" idx="2"/>
          </p:nvPr>
        </p:nvSpPr>
        <p:spPr>
          <a:xfrm>
            <a:off x="457200" y="2133600"/>
            <a:ext cx="4038600" cy="40386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13" name="Tijdelijke aanduiding voor inhoud 12"/>
          <p:cNvSpPr>
            <a:spLocks noGrp="1"/>
          </p:cNvSpPr>
          <p:nvPr>
            <p:ph sz="quarter" idx="4"/>
          </p:nvPr>
        </p:nvSpPr>
        <p:spPr>
          <a:xfrm>
            <a:off x="4648200" y="2133600"/>
            <a:ext cx="4038600" cy="40386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13"/>
          <p:cNvSpPr>
            <a:spLocks noGrp="1"/>
          </p:cNvSpPr>
          <p:nvPr>
            <p:ph type="dt" sz="half" idx="10"/>
          </p:nvPr>
        </p:nvSpPr>
        <p:spPr/>
        <p:txBody>
          <a:bodyPr/>
          <a:lstStyle>
            <a:lvl1pPr>
              <a:defRPr/>
            </a:lvl1pPr>
          </a:lstStyle>
          <a:p>
            <a:pPr>
              <a:defRPr/>
            </a:pPr>
            <a:endParaRPr lang="nl-BE"/>
          </a:p>
        </p:txBody>
      </p:sp>
      <p:sp>
        <p:nvSpPr>
          <p:cNvPr id="8" name="Tijdelijke aanduiding voor voettekst 2"/>
          <p:cNvSpPr>
            <a:spLocks noGrp="1"/>
          </p:cNvSpPr>
          <p:nvPr>
            <p:ph type="ftr" sz="quarter" idx="11"/>
          </p:nvPr>
        </p:nvSpPr>
        <p:spPr/>
        <p:txBody>
          <a:bodyPr/>
          <a:lstStyle>
            <a:lvl1pPr>
              <a:defRPr/>
            </a:lvl1pPr>
          </a:lstStyle>
          <a:p>
            <a:pPr>
              <a:defRPr/>
            </a:pPr>
            <a:endParaRPr lang="nl-BE"/>
          </a:p>
        </p:txBody>
      </p:sp>
      <p:sp>
        <p:nvSpPr>
          <p:cNvPr id="9" name="Tijdelijke aanduiding voor dianummer 22"/>
          <p:cNvSpPr>
            <a:spLocks noGrp="1"/>
          </p:cNvSpPr>
          <p:nvPr>
            <p:ph type="sldNum" sz="quarter" idx="12"/>
          </p:nvPr>
        </p:nvSpPr>
        <p:spPr/>
        <p:txBody>
          <a:bodyPr/>
          <a:lstStyle>
            <a:lvl1pPr>
              <a:defRPr/>
            </a:lvl1pPr>
          </a:lstStyle>
          <a:p>
            <a:pPr>
              <a:defRPr/>
            </a:pPr>
            <a:fld id="{0E755399-DAFD-4760-BE42-6082F29B872F}" type="slidenum">
              <a:rPr lang="nl-BE"/>
              <a:pPr>
                <a:defRPr/>
              </a:pPr>
              <a:t>‹nr.›</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 name="Gelijkbenige driehoek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el 1"/>
          <p:cNvSpPr>
            <a:spLocks noGrp="1"/>
          </p:cNvSpPr>
          <p:nvPr>
            <p:ph type="title"/>
          </p:nvPr>
        </p:nvSpPr>
        <p:spPr>
          <a:xfrm>
            <a:off x="457200" y="228600"/>
            <a:ext cx="8229600" cy="914400"/>
          </a:xfrm>
        </p:spPr>
        <p:txBody>
          <a:bodyPr/>
          <a:lstStyle/>
          <a:p>
            <a:r>
              <a:rPr lang="nl-NL"/>
              <a:t>Klik om de stijl te bewerken</a:t>
            </a:r>
            <a:endParaRPr lang="en-US"/>
          </a:p>
        </p:txBody>
      </p:sp>
      <p:sp>
        <p:nvSpPr>
          <p:cNvPr id="4" name="Tijdelijke aanduiding voor datum 2"/>
          <p:cNvSpPr>
            <a:spLocks noGrp="1"/>
          </p:cNvSpPr>
          <p:nvPr>
            <p:ph type="dt" sz="half" idx="10"/>
          </p:nvPr>
        </p:nvSpPr>
        <p:spPr/>
        <p:txBody>
          <a:bodyPr/>
          <a:lstStyle>
            <a:lvl1pPr>
              <a:defRPr/>
            </a:lvl1pPr>
          </a:lstStyle>
          <a:p>
            <a:pPr>
              <a:defRPr/>
            </a:pPr>
            <a:endParaRPr lang="nl-BE"/>
          </a:p>
        </p:txBody>
      </p:sp>
      <p:sp>
        <p:nvSpPr>
          <p:cNvPr id="5" name="Tijdelijke aanduiding voor voettekst 3"/>
          <p:cNvSpPr>
            <a:spLocks noGrp="1"/>
          </p:cNvSpPr>
          <p:nvPr>
            <p:ph type="ftr" sz="quarter" idx="11"/>
          </p:nvPr>
        </p:nvSpPr>
        <p:spPr/>
        <p:txBody>
          <a:bodyPr/>
          <a:lstStyle>
            <a:lvl1pPr>
              <a:defRPr/>
            </a:lvl1pPr>
          </a:lstStyle>
          <a:p>
            <a:pPr>
              <a:defRPr/>
            </a:pPr>
            <a:endParaRPr lang="nl-BE"/>
          </a:p>
        </p:txBody>
      </p:sp>
      <p:sp>
        <p:nvSpPr>
          <p:cNvPr id="6" name="Tijdelijke aanduiding voor dianummer 4"/>
          <p:cNvSpPr>
            <a:spLocks noGrp="1"/>
          </p:cNvSpPr>
          <p:nvPr>
            <p:ph type="sldNum" sz="quarter" idx="12"/>
          </p:nvPr>
        </p:nvSpPr>
        <p:spPr/>
        <p:txBody>
          <a:bodyPr/>
          <a:lstStyle>
            <a:lvl1pPr>
              <a:defRPr/>
            </a:lvl1pPr>
          </a:lstStyle>
          <a:p>
            <a:pPr>
              <a:defRPr/>
            </a:pPr>
            <a:fld id="{7EEC33C1-04F0-437B-94CD-4605730972B6}" type="slidenum">
              <a:rPr lang="nl-BE"/>
              <a:pPr>
                <a:defRPr/>
              </a:pPr>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Rechte verbindingslijn 1"/>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3" name="Gelijkbenige driehoek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ijdelijke aanduiding voor datum 1"/>
          <p:cNvSpPr>
            <a:spLocks noGrp="1"/>
          </p:cNvSpPr>
          <p:nvPr>
            <p:ph type="dt" sz="half" idx="10"/>
          </p:nvPr>
        </p:nvSpPr>
        <p:spPr/>
        <p:txBody>
          <a:bodyPr/>
          <a:lstStyle>
            <a:lvl1pPr>
              <a:defRPr/>
            </a:lvl1pPr>
          </a:lstStyle>
          <a:p>
            <a:pPr>
              <a:defRPr/>
            </a:pPr>
            <a:endParaRPr lang="nl-BE"/>
          </a:p>
        </p:txBody>
      </p:sp>
      <p:sp>
        <p:nvSpPr>
          <p:cNvPr id="5" name="Tijdelijke aanduiding voor voettekst 2"/>
          <p:cNvSpPr>
            <a:spLocks noGrp="1"/>
          </p:cNvSpPr>
          <p:nvPr>
            <p:ph type="ftr" sz="quarter" idx="11"/>
          </p:nvPr>
        </p:nvSpPr>
        <p:spPr/>
        <p:txBody>
          <a:bodyPr/>
          <a:lstStyle>
            <a:lvl1pPr>
              <a:defRPr/>
            </a:lvl1pPr>
          </a:lstStyle>
          <a:p>
            <a:pPr>
              <a:defRPr/>
            </a:pPr>
            <a:endParaRPr lang="nl-BE"/>
          </a:p>
        </p:txBody>
      </p:sp>
      <p:sp>
        <p:nvSpPr>
          <p:cNvPr id="6" name="Tijdelijke aanduiding voor dianummer 3"/>
          <p:cNvSpPr>
            <a:spLocks noGrp="1"/>
          </p:cNvSpPr>
          <p:nvPr>
            <p:ph type="sldNum" sz="quarter" idx="12"/>
          </p:nvPr>
        </p:nvSpPr>
        <p:spPr/>
        <p:txBody>
          <a:bodyPr/>
          <a:lstStyle>
            <a:lvl1pPr>
              <a:defRPr/>
            </a:lvl1pPr>
          </a:lstStyle>
          <a:p>
            <a:pPr>
              <a:defRPr/>
            </a:pPr>
            <a:fld id="{2710241E-A475-4DFE-A5AA-A065B849D6F3}" type="slidenum">
              <a:rPr lang="nl-BE"/>
              <a:pPr>
                <a:defRPr/>
              </a:pPr>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5" name="Rechte verbindingslijn 4"/>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6" name="Rechte verbindingslijn 5"/>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7" name="Gelijkbenige driehoek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el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nl-NL"/>
              <a:t>Klik om de stijl te bewerken</a:t>
            </a:r>
            <a:endParaRPr lang="en-US"/>
          </a:p>
        </p:txBody>
      </p:sp>
      <p:sp>
        <p:nvSpPr>
          <p:cNvPr id="3" name="Tijdelijke aanduiding voor tekst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nl-NL"/>
              <a:t>Klik om de modelstijlen te bewerken</a:t>
            </a:r>
          </a:p>
        </p:txBody>
      </p:sp>
      <p:sp>
        <p:nvSpPr>
          <p:cNvPr id="12" name="Tijdelijke aanduiding voor inhoud 11"/>
          <p:cNvSpPr>
            <a:spLocks noGrp="1"/>
          </p:cNvSpPr>
          <p:nvPr>
            <p:ph sz="quarter" idx="1"/>
          </p:nvPr>
        </p:nvSpPr>
        <p:spPr>
          <a:xfrm>
            <a:off x="304800" y="304800"/>
            <a:ext cx="5715000" cy="5715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8" name="Tijdelijke aanduiding voor datum 4"/>
          <p:cNvSpPr>
            <a:spLocks noGrp="1"/>
          </p:cNvSpPr>
          <p:nvPr>
            <p:ph type="dt" sz="half" idx="10"/>
          </p:nvPr>
        </p:nvSpPr>
        <p:spPr/>
        <p:txBody>
          <a:bodyPr/>
          <a:lstStyle>
            <a:lvl1pPr>
              <a:defRPr/>
            </a:lvl1pPr>
          </a:lstStyle>
          <a:p>
            <a:pPr>
              <a:defRPr/>
            </a:pPr>
            <a:endParaRPr lang="nl-BE"/>
          </a:p>
        </p:txBody>
      </p:sp>
      <p:sp>
        <p:nvSpPr>
          <p:cNvPr id="9" name="Tijdelijke aanduiding voor voettekst 5"/>
          <p:cNvSpPr>
            <a:spLocks noGrp="1"/>
          </p:cNvSpPr>
          <p:nvPr>
            <p:ph type="ftr" sz="quarter" idx="11"/>
          </p:nvPr>
        </p:nvSpPr>
        <p:spPr/>
        <p:txBody>
          <a:bodyPr/>
          <a:lstStyle>
            <a:lvl1pPr>
              <a:defRPr/>
            </a:lvl1pPr>
          </a:lstStyle>
          <a:p>
            <a:pPr>
              <a:defRPr/>
            </a:pPr>
            <a:endParaRPr lang="nl-BE"/>
          </a:p>
        </p:txBody>
      </p:sp>
      <p:sp>
        <p:nvSpPr>
          <p:cNvPr id="10" name="Tijdelijke aanduiding voor dianummer 6"/>
          <p:cNvSpPr>
            <a:spLocks noGrp="1"/>
          </p:cNvSpPr>
          <p:nvPr>
            <p:ph type="sldNum" sz="quarter" idx="12"/>
          </p:nvPr>
        </p:nvSpPr>
        <p:spPr/>
        <p:txBody>
          <a:bodyPr/>
          <a:lstStyle>
            <a:lvl1pPr>
              <a:defRPr/>
            </a:lvl1pPr>
          </a:lstStyle>
          <a:p>
            <a:pPr>
              <a:defRPr/>
            </a:pPr>
            <a:fld id="{04BB121E-E83C-4E0D-9B0C-F9E66F2A850F}" type="slidenum">
              <a:rPr lang="nl-BE"/>
              <a:pPr>
                <a:defRPr/>
              </a:pPr>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1">
        <a:schemeClr val="bg2"/>
      </p:bgRef>
    </p:bg>
    <p:spTree>
      <p:nvGrpSpPr>
        <p:cNvPr id="1" name=""/>
        <p:cNvGrpSpPr/>
        <p:nvPr/>
      </p:nvGrpSpPr>
      <p:grpSpPr>
        <a:xfrm>
          <a:off x="0" y="0"/>
          <a:ext cx="0" cy="0"/>
          <a:chOff x="0" y="0"/>
          <a:chExt cx="0" cy="0"/>
        </a:xfrm>
      </p:grpSpPr>
      <p:sp>
        <p:nvSpPr>
          <p:cNvPr id="5" name="Rechte verbindingslijn 4"/>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6" name="Gelijkbenige driehoek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hthoek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el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nl-NL"/>
              <a:t>Klik om de stijl te bewerken</a:t>
            </a:r>
            <a:endParaRPr lang="en-US"/>
          </a:p>
        </p:txBody>
      </p:sp>
      <p:sp>
        <p:nvSpPr>
          <p:cNvPr id="3" name="Tijdelijke aanduiding voor afbeelding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nl-NL" noProof="0"/>
              <a:t>Klik op het pictogram als u een afbeelding wilt toevoegen</a:t>
            </a:r>
            <a:endParaRPr lang="en-US" noProof="0" dirty="0"/>
          </a:p>
        </p:txBody>
      </p:sp>
      <p:sp>
        <p:nvSpPr>
          <p:cNvPr id="4" name="Tijdelijke aanduiding voor tekst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nl-NL"/>
              <a:t>Klik om de modelstijlen te bewerken</a:t>
            </a:r>
          </a:p>
        </p:txBody>
      </p:sp>
      <p:sp>
        <p:nvSpPr>
          <p:cNvPr id="8" name="Tijdelijke aanduiding voor datum 4"/>
          <p:cNvSpPr>
            <a:spLocks noGrp="1"/>
          </p:cNvSpPr>
          <p:nvPr>
            <p:ph type="dt" sz="half" idx="10"/>
          </p:nvPr>
        </p:nvSpPr>
        <p:spPr/>
        <p:txBody>
          <a:bodyPr/>
          <a:lstStyle>
            <a:lvl1pPr>
              <a:defRPr/>
            </a:lvl1pPr>
          </a:lstStyle>
          <a:p>
            <a:pPr>
              <a:defRPr/>
            </a:pPr>
            <a:endParaRPr lang="nl-BE"/>
          </a:p>
        </p:txBody>
      </p:sp>
      <p:sp>
        <p:nvSpPr>
          <p:cNvPr id="9" name="Tijdelijke aanduiding voor voettekst 5"/>
          <p:cNvSpPr>
            <a:spLocks noGrp="1"/>
          </p:cNvSpPr>
          <p:nvPr>
            <p:ph type="ftr" sz="quarter" idx="11"/>
          </p:nvPr>
        </p:nvSpPr>
        <p:spPr/>
        <p:txBody>
          <a:bodyPr/>
          <a:lstStyle>
            <a:lvl1pPr>
              <a:defRPr/>
            </a:lvl1pPr>
          </a:lstStyle>
          <a:p>
            <a:pPr>
              <a:defRPr/>
            </a:pPr>
            <a:endParaRPr lang="nl-BE"/>
          </a:p>
        </p:txBody>
      </p:sp>
      <p:sp>
        <p:nvSpPr>
          <p:cNvPr id="10" name="Tijdelijke aanduiding voor dianummer 6"/>
          <p:cNvSpPr>
            <a:spLocks noGrp="1"/>
          </p:cNvSpPr>
          <p:nvPr>
            <p:ph type="sldNum" sz="quarter" idx="12"/>
          </p:nvPr>
        </p:nvSpPr>
        <p:spPr/>
        <p:txBody>
          <a:bodyPr/>
          <a:lstStyle>
            <a:lvl1pPr>
              <a:defRPr/>
            </a:lvl1pPr>
          </a:lstStyle>
          <a:p>
            <a:pPr>
              <a:defRPr/>
            </a:pPr>
            <a:fld id="{33C4BAA2-7B80-4485-B83F-5EC30C9E9B99}" type="slidenum">
              <a:rPr lang="nl-BE"/>
              <a:pPr>
                <a:defRPr/>
              </a:pPr>
              <a:t>‹nr.›</a:t>
            </a:fld>
            <a:endParaRPr lang="nl-B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nl-NL"/>
              <a:t>Klik om de stijl te bewerken</a:t>
            </a:r>
            <a:endParaRPr lang="en-US"/>
          </a:p>
        </p:txBody>
      </p:sp>
      <p:sp>
        <p:nvSpPr>
          <p:cNvPr id="1027" name="Tijdelijke aanduiding voor tekst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14" name="Tijdelijke aanduiding voor datum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latin typeface="Arial" charset="0"/>
                <a:cs typeface="+mn-cs"/>
              </a:defRPr>
            </a:lvl1pPr>
          </a:lstStyle>
          <a:p>
            <a:pPr>
              <a:defRPr/>
            </a:pPr>
            <a:endParaRPr lang="nl-BE"/>
          </a:p>
        </p:txBody>
      </p:sp>
      <p:sp>
        <p:nvSpPr>
          <p:cNvPr id="3" name="Tijdelijke aanduiding voor voettekst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latin typeface="Arial" charset="0"/>
                <a:cs typeface="+mn-cs"/>
              </a:defRPr>
            </a:lvl1pPr>
          </a:lstStyle>
          <a:p>
            <a:pPr>
              <a:defRPr/>
            </a:pPr>
            <a:endParaRPr lang="nl-BE"/>
          </a:p>
        </p:txBody>
      </p:sp>
      <p:sp>
        <p:nvSpPr>
          <p:cNvPr id="23" name="Tijdelijke aanduiding voor dianumm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latin typeface="Arial" charset="0"/>
                <a:cs typeface="+mn-cs"/>
              </a:defRPr>
            </a:lvl1pPr>
          </a:lstStyle>
          <a:p>
            <a:pPr>
              <a:defRPr/>
            </a:pPr>
            <a:fld id="{5E49EE43-078B-4899-A00A-065A1CC6B205}" type="slidenum">
              <a:rPr lang="nl-BE"/>
              <a:pPr>
                <a:defRPr/>
              </a:pPr>
              <a:t>‹nr.›</a:t>
            </a:fld>
            <a:endParaRPr lang="nl-BE"/>
          </a:p>
        </p:txBody>
      </p:sp>
      <p:sp>
        <p:nvSpPr>
          <p:cNvPr id="1031" name="Rechte verbindingslijn 2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1032" name="Rechte verbindingslijn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10" name="Gelijkbenige driehoek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39" r:id="rId1"/>
    <p:sldLayoutId id="2147483835" r:id="rId2"/>
    <p:sldLayoutId id="2147483840" r:id="rId3"/>
    <p:sldLayoutId id="2147483836" r:id="rId4"/>
    <p:sldLayoutId id="2147483837" r:id="rId5"/>
    <p:sldLayoutId id="2147483841" r:id="rId6"/>
    <p:sldLayoutId id="2147483842" r:id="rId7"/>
    <p:sldLayoutId id="2147483843" r:id="rId8"/>
    <p:sldLayoutId id="2147483844" r:id="rId9"/>
    <p:sldLayoutId id="2147483838" r:id="rId10"/>
    <p:sldLayoutId id="2147483845" r:id="rId11"/>
  </p:sldLayoutIdLst>
  <p:hf hdr="0" ft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sz="20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42938" y="2420888"/>
            <a:ext cx="7358062" cy="2579737"/>
          </a:xfrm>
        </p:spPr>
        <p:txBody>
          <a:bodyPr>
            <a:normAutofit fontScale="90000"/>
          </a:bodyPr>
          <a:lstStyle/>
          <a:p>
            <a:pPr algn="ctr" eaLnBrk="1" fontAlgn="auto" hangingPunct="1">
              <a:spcAft>
                <a:spcPts val="0"/>
              </a:spcAft>
              <a:defRPr/>
            </a:pPr>
            <a:r>
              <a:rPr lang="fr-BE" sz="3100" dirty="0"/>
              <a:t>On-line Symposium </a:t>
            </a:r>
            <a:r>
              <a:rPr lang="fr-BE" sz="3100" dirty="0" err="1"/>
              <a:t>Hervorming</a:t>
            </a:r>
            <a:r>
              <a:rPr lang="fr-BE" sz="3100" dirty="0"/>
              <a:t> van de </a:t>
            </a:r>
            <a:r>
              <a:rPr lang="fr-BE" sz="3100" dirty="0" err="1"/>
              <a:t>Nomenclatuur</a:t>
            </a:r>
            <a:br>
              <a:rPr lang="fr-BE" sz="3100" dirty="0"/>
            </a:br>
            <a:br>
              <a:rPr lang="fr-BE" sz="3100" dirty="0"/>
            </a:br>
            <a:r>
              <a:rPr lang="fr-BE" sz="3100" b="1" dirty="0"/>
              <a:t>ACA</a:t>
            </a:r>
            <a:r>
              <a:rPr lang="fr-BE" sz="2900" dirty="0"/>
              <a:t>  </a:t>
            </a:r>
            <a:br>
              <a:rPr lang="fr-BE" sz="2900" dirty="0"/>
            </a:br>
            <a:r>
              <a:rPr lang="fr-BE" sz="2200" dirty="0"/>
              <a:t>Actes consultations et associés </a:t>
            </a:r>
            <a:br>
              <a:rPr lang="fr-BE" sz="2200" dirty="0"/>
            </a:br>
            <a:r>
              <a:rPr lang="fr-BE" sz="2200" dirty="0" err="1"/>
              <a:t>Raadplegingen</a:t>
            </a:r>
            <a:r>
              <a:rPr lang="fr-BE" sz="2200" dirty="0"/>
              <a:t> en </a:t>
            </a:r>
            <a:r>
              <a:rPr lang="fr-BE" sz="2200" dirty="0" err="1"/>
              <a:t>aanverwante</a:t>
            </a:r>
            <a:r>
              <a:rPr lang="fr-BE" sz="2200" dirty="0"/>
              <a:t> </a:t>
            </a:r>
            <a:r>
              <a:rPr lang="fr-BE" sz="2200" dirty="0" err="1"/>
              <a:t>verstrekkingen</a:t>
            </a:r>
            <a:br>
              <a:rPr lang="fr-BE" sz="3100" dirty="0"/>
            </a:br>
            <a:br>
              <a:rPr lang="fr-BE" sz="3100" dirty="0"/>
            </a:br>
            <a:r>
              <a:rPr lang="fr-BE" sz="3100" dirty="0"/>
              <a:t>                                                      </a:t>
            </a:r>
            <a:r>
              <a:rPr lang="fr-BE" sz="1800" dirty="0">
                <a:latin typeface="Arial" panose="020B0604020202020204" pitchFamily="34" charset="0"/>
                <a:cs typeface="Arial" panose="020B0604020202020204" pitchFamily="34" charset="0"/>
              </a:rPr>
              <a:t>19/1/2024</a:t>
            </a:r>
            <a:br>
              <a:rPr lang="fr-BE" sz="1800" dirty="0">
                <a:latin typeface="Arial" panose="020B0604020202020204" pitchFamily="34" charset="0"/>
                <a:cs typeface="Arial" panose="020B0604020202020204" pitchFamily="34" charset="0"/>
              </a:rPr>
            </a:br>
            <a:br>
              <a:rPr lang="fr-BE" sz="3900" dirty="0"/>
            </a:br>
            <a:endParaRPr lang="nl-BE" dirty="0"/>
          </a:p>
        </p:txBody>
      </p:sp>
      <p:sp>
        <p:nvSpPr>
          <p:cNvPr id="2051" name="Ondertitel 2"/>
          <p:cNvSpPr>
            <a:spLocks noGrp="1"/>
          </p:cNvSpPr>
          <p:nvPr>
            <p:ph type="subTitle" idx="1"/>
          </p:nvPr>
        </p:nvSpPr>
        <p:spPr>
          <a:xfrm>
            <a:off x="4786313" y="5143500"/>
            <a:ext cx="3214687" cy="589756"/>
          </a:xfrm>
        </p:spPr>
        <p:txBody>
          <a:bodyPr>
            <a:normAutofit fontScale="25000" lnSpcReduction="20000"/>
          </a:bodyPr>
          <a:lstStyle/>
          <a:p>
            <a:pPr eaLnBrk="1" fontAlgn="auto" hangingPunct="1">
              <a:spcAft>
                <a:spcPts val="0"/>
              </a:spcAft>
              <a:buFont typeface="Wingdings 3"/>
              <a:buNone/>
              <a:defRPr/>
            </a:pPr>
            <a:r>
              <a:rPr lang="fr-BE" sz="6400" dirty="0">
                <a:solidFill>
                  <a:schemeClr val="tx1"/>
                </a:solidFill>
                <a:latin typeface="Arial" panose="020B0604020202020204" pitchFamily="34" charset="0"/>
                <a:cs typeface="Arial" panose="020B0604020202020204" pitchFamily="34" charset="0"/>
              </a:rPr>
              <a:t>Dr. Robert Rutsaert</a:t>
            </a:r>
          </a:p>
          <a:p>
            <a:pPr eaLnBrk="1" fontAlgn="auto" hangingPunct="1">
              <a:spcAft>
                <a:spcPts val="0"/>
              </a:spcAft>
              <a:buFont typeface="Wingdings 3"/>
              <a:buNone/>
              <a:defRPr/>
            </a:pPr>
            <a:br>
              <a:rPr lang="fr-BE" dirty="0"/>
            </a:br>
            <a:br>
              <a:rPr lang="fr-BE" dirty="0"/>
            </a:br>
            <a:endParaRPr lang="nl-BE" sz="1800" dirty="0"/>
          </a:p>
        </p:txBody>
      </p:sp>
      <p:sp>
        <p:nvSpPr>
          <p:cNvPr id="922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nl-NL"/>
          </a:p>
        </p:txBody>
      </p:sp>
      <p:pic>
        <p:nvPicPr>
          <p:cNvPr id="7" name="Picture 3" descr="Picture 3"/>
          <p:cNvPicPr>
            <a:picLocks noChangeAspect="1"/>
          </p:cNvPicPr>
          <p:nvPr/>
        </p:nvPicPr>
        <p:blipFill>
          <a:blip r:embed="rId3" cstate="print"/>
          <a:stretch>
            <a:fillRect/>
          </a:stretch>
        </p:blipFill>
        <p:spPr>
          <a:xfrm>
            <a:off x="395536" y="0"/>
            <a:ext cx="3788833" cy="1529579"/>
          </a:xfrm>
          <a:prstGeom prst="rect">
            <a:avLst/>
          </a:prstGeom>
          <a:ln w="12700">
            <a:miter lim="400000"/>
          </a:ln>
        </p:spPr>
      </p:pic>
      <p:pic>
        <p:nvPicPr>
          <p:cNvPr id="3" name="Picture 3" descr="C:\Users\ASGB\Desktop\ASGBKartel logo's def (3)\ASGBKartel logo's def\Icoon\jpg\Icoon-pos-Colour@3x-100.jpg">
            <a:extLst>
              <a:ext uri="{FF2B5EF4-FFF2-40B4-BE49-F238E27FC236}">
                <a16:creationId xmlns:a16="http://schemas.microsoft.com/office/drawing/2014/main" id="{68C68625-27F8-809A-2C53-75E9E41169BB}"/>
              </a:ext>
            </a:extLst>
          </p:cNvPr>
          <p:cNvPicPr>
            <a:picLocks noChangeAspect="1" noChangeArrowheads="1"/>
          </p:cNvPicPr>
          <p:nvPr/>
        </p:nvPicPr>
        <p:blipFill>
          <a:blip r:embed="rId4" cstate="print"/>
          <a:srcRect/>
          <a:stretch>
            <a:fillRect/>
          </a:stretch>
        </p:blipFill>
        <p:spPr bwMode="auto">
          <a:xfrm>
            <a:off x="8388424" y="44624"/>
            <a:ext cx="685676" cy="685676"/>
          </a:xfrm>
          <a:prstGeom prst="rect">
            <a:avLst/>
          </a:prstGeom>
          <a:noFill/>
        </p:spPr>
      </p:pic>
      <p:sp>
        <p:nvSpPr>
          <p:cNvPr id="4" name="Tijdelijke aanduiding voor dianummer 3">
            <a:extLst>
              <a:ext uri="{FF2B5EF4-FFF2-40B4-BE49-F238E27FC236}">
                <a16:creationId xmlns:a16="http://schemas.microsoft.com/office/drawing/2014/main" id="{E35E6161-D486-6903-50D5-E5F732CF7A88}"/>
              </a:ext>
            </a:extLst>
          </p:cNvPr>
          <p:cNvSpPr>
            <a:spLocks noGrp="1"/>
          </p:cNvSpPr>
          <p:nvPr>
            <p:ph type="sldNum" sz="quarter" idx="12"/>
          </p:nvPr>
        </p:nvSpPr>
        <p:spPr/>
        <p:txBody>
          <a:bodyPr/>
          <a:lstStyle/>
          <a:p>
            <a:pPr>
              <a:defRPr/>
            </a:pPr>
            <a:fld id="{3617E49B-56D0-44A7-BE05-6315B8D3D794}" type="slidenum">
              <a:rPr lang="nl-BE" smtClean="0"/>
              <a:pPr>
                <a:defRPr/>
              </a:pPr>
              <a:t>1</a:t>
            </a:fld>
            <a:endParaRPr lang="nl-B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p:txBody>
          <a:bodyPr/>
          <a:lstStyle/>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c) het ondersteunen van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persoonsgerichte zorg</a:t>
            </a:r>
            <a:r>
              <a:rPr lang="nl-NL" sz="1800" dirty="0">
                <a:effectLst/>
                <a:latin typeface="Calibri" panose="020F0502020204030204" pitchFamily="34" charset="0"/>
                <a:ea typeface="Calibri" panose="020F0502020204030204" pitchFamily="34" charset="0"/>
                <a:cs typeface="Times New Roman" panose="02020603050405020304" pitchFamily="18" charset="0"/>
              </a:rPr>
              <a:t>.</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l-NL" sz="15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Dit zal tot uiting worden gebracht in de tijdsdimensie die een goede interactie tussen zorgverlener en patiënt moet faciliteren</a:t>
            </a:r>
            <a:r>
              <a:rPr lang="nl-NL" sz="1500" dirty="0">
                <a:effectLst/>
                <a:latin typeface="Calibri" panose="020F0502020204030204" pitchFamily="34" charset="0"/>
                <a:ea typeface="Calibri" panose="020F0502020204030204" pitchFamily="34" charset="0"/>
                <a:cs typeface="Times New Roman" panose="02020603050405020304" pitchFamily="18" charset="0"/>
              </a:rPr>
              <a:t>.</a:t>
            </a:r>
            <a:endParaRPr lang="nl-BE" sz="1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d) het bevorderen van de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aanwezigheid van artsen-specialisten in het ziekenhuis</a:t>
            </a:r>
            <a:r>
              <a:rPr lang="nl-NL" sz="1800" dirty="0">
                <a:effectLst/>
                <a:latin typeface="Calibri" panose="020F0502020204030204" pitchFamily="34" charset="0"/>
                <a:ea typeface="Calibri" panose="020F0502020204030204" pitchFamily="34" charset="0"/>
                <a:cs typeface="Times New Roman" panose="02020603050405020304" pitchFamily="18" charset="0"/>
              </a:rPr>
              <a:t>.</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l-NL" sz="14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Dit betekent dat bij de uitwerking van de nomenclatuur rekening moet worden gehouden met het specifiek takenpakket van de artsen in het ziekenhuis.</a:t>
            </a:r>
            <a:endParaRPr lang="nl-BE" sz="14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2"/>
            <a:r>
              <a:rPr lang="nl-BE" sz="1400" dirty="0">
                <a:solidFill>
                  <a:srgbClr val="FF0000"/>
                </a:solidFill>
              </a:rPr>
              <a:t>beschikbaarheid (oproepbaar)</a:t>
            </a:r>
          </a:p>
          <a:p>
            <a:pPr lvl="2"/>
            <a:r>
              <a:rPr lang="nl-BE" sz="1400" dirty="0">
                <a:solidFill>
                  <a:srgbClr val="FF0000"/>
                </a:solidFill>
              </a:rPr>
              <a:t>intramurale permanentie overdag</a:t>
            </a:r>
          </a:p>
          <a:p>
            <a:pPr lvl="2"/>
            <a:r>
              <a:rPr lang="nl-BE" sz="1400" dirty="0">
                <a:solidFill>
                  <a:srgbClr val="FF0000"/>
                </a:solidFill>
              </a:rPr>
              <a:t>intramurale permanentie nacht/weekend/feestdagen</a:t>
            </a:r>
          </a:p>
          <a:p>
            <a:pPr lvl="2"/>
            <a:endParaRPr lang="nl-BE" sz="1400" dirty="0">
              <a:solidFill>
                <a:srgbClr val="FF0000"/>
              </a:solidFill>
            </a:endParaRPr>
          </a:p>
          <a:p>
            <a:pPr lvl="2"/>
            <a:r>
              <a:rPr lang="nl-BE" sz="1400" dirty="0">
                <a:solidFill>
                  <a:srgbClr val="FF0000"/>
                </a:solidFill>
              </a:rPr>
              <a:t>opwaardering ziekenhuisraadpleging?</a:t>
            </a:r>
          </a:p>
          <a:p>
            <a:pPr lvl="2"/>
            <a:r>
              <a:rPr lang="nl-BE" sz="1400" dirty="0">
                <a:solidFill>
                  <a:srgbClr val="FF0000"/>
                </a:solidFill>
              </a:rPr>
              <a:t>permanentiehonorarium (voor welke (sub)diensten, hoeveel artsen, grootte van het ziekenhuis, controle?)</a:t>
            </a:r>
          </a:p>
          <a:p>
            <a:pPr lvl="2"/>
            <a:endParaRPr lang="nl-BE" sz="1400" dirty="0">
              <a:solidFill>
                <a:srgbClr val="FF0000"/>
              </a:solidFill>
            </a:endParaRPr>
          </a:p>
          <a:p>
            <a:pPr lvl="2"/>
            <a:endParaRPr lang="nl-BE" dirty="0"/>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 - Principes</a:t>
            </a:r>
          </a:p>
        </p:txBody>
      </p:sp>
      <p:pic>
        <p:nvPicPr>
          <p:cNvPr id="2" name="Picture 3" descr="C:\Users\ASGB\Desktop\ASGBKartel logo's def (3)\ASGBKartel logo's def\Icoon\jpg\Icoon-pos-Colour@3x-100.jpg">
            <a:extLst>
              <a:ext uri="{FF2B5EF4-FFF2-40B4-BE49-F238E27FC236}">
                <a16:creationId xmlns:a16="http://schemas.microsoft.com/office/drawing/2014/main" id="{3A2ECE76-406D-55CA-2E4F-FB595E7F98FA}"/>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4" name="Tijdelijke aanduiding voor dianummer 3">
            <a:extLst>
              <a:ext uri="{FF2B5EF4-FFF2-40B4-BE49-F238E27FC236}">
                <a16:creationId xmlns:a16="http://schemas.microsoft.com/office/drawing/2014/main" id="{DFBE5A88-E1F5-6D94-589B-00E8453DBF62}"/>
              </a:ext>
            </a:extLst>
          </p:cNvPr>
          <p:cNvSpPr>
            <a:spLocks noGrp="1"/>
          </p:cNvSpPr>
          <p:nvPr>
            <p:ph type="sldNum" sz="quarter" idx="12"/>
          </p:nvPr>
        </p:nvSpPr>
        <p:spPr/>
        <p:txBody>
          <a:bodyPr/>
          <a:lstStyle/>
          <a:p>
            <a:pPr>
              <a:defRPr/>
            </a:pPr>
            <a:fld id="{7365F292-759C-4EC7-9BB3-4B1FDBD98A94}" type="slidenum">
              <a:rPr lang="nl-BE" smtClean="0"/>
              <a:pPr>
                <a:defRPr/>
              </a:pPr>
              <a:t>10</a:t>
            </a:fld>
            <a:endParaRPr lang="nl-BE"/>
          </a:p>
        </p:txBody>
      </p:sp>
    </p:spTree>
    <p:extLst>
      <p:ext uri="{BB962C8B-B14F-4D97-AF65-F5344CB8AC3E}">
        <p14:creationId xmlns:p14="http://schemas.microsoft.com/office/powerpoint/2010/main" val="538697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p:txBody>
          <a:bodyPr/>
          <a:lstStyle/>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e) het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vermijden van complexe registratie-inspanningen </a:t>
            </a:r>
            <a:r>
              <a:rPr lang="nl-NL" sz="1800" dirty="0">
                <a:effectLst/>
                <a:latin typeface="Calibri" panose="020F0502020204030204" pitchFamily="34" charset="0"/>
                <a:ea typeface="Calibri" panose="020F0502020204030204" pitchFamily="34" charset="0"/>
                <a:cs typeface="Times New Roman" panose="02020603050405020304" pitchFamily="18" charset="0"/>
              </a:rPr>
              <a:t>en het verzekeren van de nodige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controleerbaarheid</a:t>
            </a:r>
            <a:r>
              <a:rPr lang="nl-NL" sz="1800" dirty="0">
                <a:effectLst/>
                <a:latin typeface="Calibri" panose="020F0502020204030204" pitchFamily="34" charset="0"/>
                <a:ea typeface="Calibri" panose="020F0502020204030204" pitchFamily="34" charset="0"/>
                <a:cs typeface="Times New Roman" panose="02020603050405020304" pitchFamily="18" charset="0"/>
              </a:rPr>
              <a:t> van de realiteit en conformiteit van de verleende verstrekkingen.</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l-NL" sz="1500" dirty="0">
                <a:effectLst/>
                <a:latin typeface="Calibri" panose="020F0502020204030204" pitchFamily="34" charset="0"/>
                <a:ea typeface="Calibri" panose="020F0502020204030204" pitchFamily="34" charset="0"/>
                <a:cs typeface="Times New Roman" panose="02020603050405020304" pitchFamily="18" charset="0"/>
              </a:rPr>
              <a:t>Bij de inwerkingtreding van de vernieuwde nomenclatuur zal door het Riziv en de verzekeringsinstellingen een </a:t>
            </a:r>
            <a:r>
              <a:rPr lang="nl-NL" sz="1500" b="1" dirty="0">
                <a:effectLst/>
                <a:latin typeface="Calibri" panose="020F0502020204030204" pitchFamily="34" charset="0"/>
                <a:ea typeface="Calibri" panose="020F0502020204030204" pitchFamily="34" charset="0"/>
                <a:cs typeface="Times New Roman" panose="02020603050405020304" pitchFamily="18" charset="0"/>
              </a:rPr>
              <a:t>handhavingsplan</a:t>
            </a:r>
            <a:r>
              <a:rPr lang="nl-NL" sz="1500" dirty="0">
                <a:effectLst/>
                <a:latin typeface="Calibri" panose="020F0502020204030204" pitchFamily="34" charset="0"/>
                <a:ea typeface="Calibri" panose="020F0502020204030204" pitchFamily="34" charset="0"/>
                <a:cs typeface="Times New Roman" panose="02020603050405020304" pitchFamily="18" charset="0"/>
              </a:rPr>
              <a:t> moeten worden ontwikkeld waarbij de evolutie van uitgaven op macro-, </a:t>
            </a:r>
            <a:r>
              <a:rPr lang="nl-NL" sz="1500" dirty="0" err="1">
                <a:effectLst/>
                <a:latin typeface="Calibri" panose="020F0502020204030204" pitchFamily="34" charset="0"/>
                <a:ea typeface="Calibri" panose="020F0502020204030204" pitchFamily="34" charset="0"/>
                <a:cs typeface="Times New Roman" panose="02020603050405020304" pitchFamily="18" charset="0"/>
              </a:rPr>
              <a:t>meso</a:t>
            </a:r>
            <a:r>
              <a:rPr lang="nl-NL" sz="1500" dirty="0">
                <a:effectLst/>
                <a:latin typeface="Calibri" panose="020F0502020204030204" pitchFamily="34" charset="0"/>
                <a:ea typeface="Calibri" panose="020F0502020204030204" pitchFamily="34" charset="0"/>
                <a:cs typeface="Times New Roman" panose="02020603050405020304" pitchFamily="18" charset="0"/>
              </a:rPr>
              <a:t>- en microniveau wordt gemonitord. De opvolging van de verstrekkingen inzake </a:t>
            </a:r>
            <a:r>
              <a:rPr lang="nl-NL" sz="1500" dirty="0" err="1">
                <a:effectLst/>
                <a:latin typeface="Calibri" panose="020F0502020204030204" pitchFamily="34" charset="0"/>
                <a:ea typeface="Calibri" panose="020F0502020204030204" pitchFamily="34" charset="0"/>
                <a:cs typeface="Times New Roman" panose="02020603050405020304" pitchFamily="18" charset="0"/>
              </a:rPr>
              <a:t>telegeneeskunde</a:t>
            </a:r>
            <a:r>
              <a:rPr lang="nl-NL" sz="1500" dirty="0">
                <a:effectLst/>
                <a:latin typeface="Calibri" panose="020F0502020204030204" pitchFamily="34" charset="0"/>
                <a:ea typeface="Calibri" panose="020F0502020204030204" pitchFamily="34" charset="0"/>
                <a:cs typeface="Times New Roman" panose="02020603050405020304" pitchFamily="18" charset="0"/>
              </a:rPr>
              <a:t> tijdens de Covidcrisis toont aan dat snel correctief kan worden opgetreden.</a:t>
            </a:r>
          </a:p>
          <a:p>
            <a:pPr lvl="2">
              <a:lnSpc>
                <a:spcPct val="107000"/>
              </a:lnSpc>
              <a:spcAft>
                <a:spcPts val="800"/>
              </a:spcAft>
            </a:pPr>
            <a:r>
              <a:rPr lang="nl-NL" sz="1800" dirty="0">
                <a:solidFill>
                  <a:srgbClr val="FF0000"/>
                </a:solidFill>
                <a:latin typeface="Gill Sans MT" panose="020B0502020104020203" pitchFamily="34" charset="0"/>
                <a:ea typeface="Calibri" panose="020F0502020204030204" pitchFamily="34" charset="0"/>
                <a:cs typeface="Times New Roman" panose="02020603050405020304" pitchFamily="18" charset="0"/>
              </a:rPr>
              <a:t>toont vnl. aan dat door sommigen zal gefraudeerd worden wanneer het mogelijk is </a:t>
            </a:r>
          </a:p>
          <a:p>
            <a:endParaRPr lang="nl-BE" dirty="0"/>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 - Principes</a:t>
            </a:r>
          </a:p>
        </p:txBody>
      </p:sp>
      <p:pic>
        <p:nvPicPr>
          <p:cNvPr id="2" name="Picture 3" descr="C:\Users\ASGB\Desktop\ASGBKartel logo's def (3)\ASGBKartel logo's def\Icoon\jpg\Icoon-pos-Colour@3x-100.jpg">
            <a:extLst>
              <a:ext uri="{FF2B5EF4-FFF2-40B4-BE49-F238E27FC236}">
                <a16:creationId xmlns:a16="http://schemas.microsoft.com/office/drawing/2014/main" id="{A4672E49-7D3E-71A7-D1CA-9FF26A231954}"/>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4" name="Tijdelijke aanduiding voor dianummer 3">
            <a:extLst>
              <a:ext uri="{FF2B5EF4-FFF2-40B4-BE49-F238E27FC236}">
                <a16:creationId xmlns:a16="http://schemas.microsoft.com/office/drawing/2014/main" id="{32710DDB-3E25-948E-AD77-641DA0DD6A48}"/>
              </a:ext>
            </a:extLst>
          </p:cNvPr>
          <p:cNvSpPr>
            <a:spLocks noGrp="1"/>
          </p:cNvSpPr>
          <p:nvPr>
            <p:ph type="sldNum" sz="quarter" idx="12"/>
          </p:nvPr>
        </p:nvSpPr>
        <p:spPr/>
        <p:txBody>
          <a:bodyPr/>
          <a:lstStyle/>
          <a:p>
            <a:pPr>
              <a:defRPr/>
            </a:pPr>
            <a:fld id="{7365F292-759C-4EC7-9BB3-4B1FDBD98A94}" type="slidenum">
              <a:rPr lang="nl-BE" smtClean="0"/>
              <a:pPr>
                <a:defRPr/>
              </a:pPr>
              <a:t>11</a:t>
            </a:fld>
            <a:endParaRPr lang="nl-BE"/>
          </a:p>
        </p:txBody>
      </p:sp>
    </p:spTree>
    <p:extLst>
      <p:ext uri="{BB962C8B-B14F-4D97-AF65-F5344CB8AC3E}">
        <p14:creationId xmlns:p14="http://schemas.microsoft.com/office/powerpoint/2010/main" val="1258118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p:txBody>
          <a:bodyPr/>
          <a:lstStyle/>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f) het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verkleinen van de inkomensverschillen </a:t>
            </a:r>
            <a:r>
              <a:rPr lang="nl-NL" sz="1800" dirty="0">
                <a:effectLst/>
                <a:latin typeface="Calibri" panose="020F0502020204030204" pitchFamily="34" charset="0"/>
                <a:ea typeface="Calibri" panose="020F0502020204030204" pitchFamily="34" charset="0"/>
                <a:cs typeface="Times New Roman" panose="02020603050405020304" pitchFamily="18" charset="0"/>
              </a:rPr>
              <a:t>tussen de verschillende specialismen via bijkomende middelen (momenteel 23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mio</a:t>
            </a:r>
            <a:r>
              <a:rPr lang="nl-NL" sz="1800" dirty="0">
                <a:effectLst/>
                <a:latin typeface="Calibri" panose="020F0502020204030204" pitchFamily="34" charset="0"/>
                <a:ea typeface="Calibri" panose="020F0502020204030204" pitchFamily="34" charset="0"/>
                <a:cs typeface="Times New Roman" panose="02020603050405020304" pitchFamily="18" charset="0"/>
              </a:rPr>
              <a:t> Euro gereserveerd) en/of  een verschuiving van een gedeelte van de honorariummassa binnen de partiële doelstelling honoraria.</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r>
              <a:rPr lang="nl-BE" dirty="0"/>
              <a:t>                 </a:t>
            </a:r>
            <a:r>
              <a:rPr lang="nl-BE" sz="2000" dirty="0">
                <a:solidFill>
                  <a:srgbClr val="FF0000"/>
                </a:solidFill>
              </a:rPr>
              <a:t>daarvoor zal 23 </a:t>
            </a:r>
            <a:r>
              <a:rPr lang="nl-BE" sz="2000" dirty="0" err="1">
                <a:solidFill>
                  <a:srgbClr val="FF0000"/>
                </a:solidFill>
              </a:rPr>
              <a:t>mio</a:t>
            </a:r>
            <a:r>
              <a:rPr lang="nl-BE" sz="2000" dirty="0">
                <a:solidFill>
                  <a:srgbClr val="FF0000"/>
                </a:solidFill>
              </a:rPr>
              <a:t> zeker niet volstaan</a:t>
            </a:r>
            <a:endParaRPr lang="nl-BE" dirty="0">
              <a:solidFill>
                <a:srgbClr val="FF0000"/>
              </a:solidFill>
            </a:endParaRPr>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 - Principes</a:t>
            </a:r>
          </a:p>
        </p:txBody>
      </p:sp>
      <p:pic>
        <p:nvPicPr>
          <p:cNvPr id="2" name="Picture 3" descr="C:\Users\ASGB\Desktop\ASGBKartel logo's def (3)\ASGBKartel logo's def\Icoon\jpg\Icoon-pos-Colour@3x-100.jpg">
            <a:extLst>
              <a:ext uri="{FF2B5EF4-FFF2-40B4-BE49-F238E27FC236}">
                <a16:creationId xmlns:a16="http://schemas.microsoft.com/office/drawing/2014/main" id="{52E77EFA-0842-2C28-D0CB-C52C4785A00E}"/>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4" name="Tijdelijke aanduiding voor dianummer 3">
            <a:extLst>
              <a:ext uri="{FF2B5EF4-FFF2-40B4-BE49-F238E27FC236}">
                <a16:creationId xmlns:a16="http://schemas.microsoft.com/office/drawing/2014/main" id="{4DC1CF1E-B6CF-7D87-4E8C-99EA6668168A}"/>
              </a:ext>
            </a:extLst>
          </p:cNvPr>
          <p:cNvSpPr>
            <a:spLocks noGrp="1"/>
          </p:cNvSpPr>
          <p:nvPr>
            <p:ph type="sldNum" sz="quarter" idx="12"/>
          </p:nvPr>
        </p:nvSpPr>
        <p:spPr/>
        <p:txBody>
          <a:bodyPr/>
          <a:lstStyle/>
          <a:p>
            <a:pPr>
              <a:defRPr/>
            </a:pPr>
            <a:fld id="{7365F292-759C-4EC7-9BB3-4B1FDBD98A94}" type="slidenum">
              <a:rPr lang="nl-BE" smtClean="0"/>
              <a:pPr>
                <a:defRPr/>
              </a:pPr>
              <a:t>12</a:t>
            </a:fld>
            <a:endParaRPr lang="nl-BE"/>
          </a:p>
        </p:txBody>
      </p:sp>
    </p:spTree>
    <p:extLst>
      <p:ext uri="{BB962C8B-B14F-4D97-AF65-F5344CB8AC3E}">
        <p14:creationId xmlns:p14="http://schemas.microsoft.com/office/powerpoint/2010/main" val="2583007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p:txBody>
          <a:bodyPr/>
          <a:lstStyle/>
          <a:p>
            <a:pPr>
              <a:lnSpc>
                <a:spcPct val="107000"/>
              </a:lnSpc>
              <a:spcAft>
                <a:spcPts val="80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g) het verzekeren van de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coherentie met de andere hervormingsdomeinen </a:t>
            </a:r>
            <a:r>
              <a:rPr lang="nl-NL" sz="1800" dirty="0">
                <a:effectLst/>
                <a:latin typeface="Calibri" panose="020F0502020204030204" pitchFamily="34" charset="0"/>
                <a:ea typeface="Calibri" panose="020F0502020204030204" pitchFamily="34" charset="0"/>
                <a:cs typeface="Times New Roman" panose="02020603050405020304" pitchFamily="18" charset="0"/>
              </a:rPr>
              <a:t>van de nomenclatuur.</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l-NL" sz="1500" dirty="0">
                <a:effectLst/>
                <a:latin typeface="Calibri" panose="020F0502020204030204" pitchFamily="34" charset="0"/>
                <a:ea typeface="Calibri" panose="020F0502020204030204" pitchFamily="34" charset="0"/>
                <a:cs typeface="Times New Roman" panose="02020603050405020304" pitchFamily="18" charset="0"/>
              </a:rPr>
              <a:t>relatieve ACA-waardeschaal (RVU) die in een later stadium zal worden geïntegreerd in de finale globale interdisciplinaire schaal. </a:t>
            </a:r>
          </a:p>
          <a:p>
            <a:pPr lvl="1">
              <a:lnSpc>
                <a:spcPct val="107000"/>
              </a:lnSpc>
              <a:spcAft>
                <a:spcPts val="800"/>
              </a:spcAft>
            </a:pPr>
            <a:r>
              <a:rPr lang="nl-NL" sz="1500" dirty="0">
                <a:latin typeface="Calibri" panose="020F0502020204030204" pitchFamily="34" charset="0"/>
                <a:ea typeface="Calibri" panose="020F0502020204030204" pitchFamily="34" charset="0"/>
                <a:cs typeface="Times New Roman" panose="02020603050405020304" pitchFamily="18" charset="0"/>
              </a:rPr>
              <a:t>w</a:t>
            </a:r>
            <a:r>
              <a:rPr lang="nl-NL" sz="1500" dirty="0">
                <a:effectLst/>
                <a:latin typeface="Calibri" panose="020F0502020204030204" pitchFamily="34" charset="0"/>
                <a:ea typeface="Calibri" panose="020F0502020204030204" pitchFamily="34" charset="0"/>
                <a:cs typeface="Times New Roman" panose="02020603050405020304" pitchFamily="18" charset="0"/>
              </a:rPr>
              <a:t>at de huisartsen betreft </a:t>
            </a:r>
            <a:r>
              <a:rPr lang="nl-NL" sz="1500" b="1" dirty="0">
                <a:effectLst/>
                <a:latin typeface="Calibri" panose="020F0502020204030204" pitchFamily="34" charset="0"/>
                <a:ea typeface="Calibri" panose="020F0502020204030204" pitchFamily="34" charset="0"/>
                <a:cs typeface="Times New Roman" panose="02020603050405020304" pitchFamily="18" charset="0"/>
              </a:rPr>
              <a:t>dient rekening worden gehouden </a:t>
            </a:r>
            <a:r>
              <a:rPr lang="nl-NL" sz="1500" dirty="0">
                <a:effectLst/>
                <a:latin typeface="Calibri" panose="020F0502020204030204" pitchFamily="34" charset="0"/>
                <a:ea typeface="Calibri" panose="020F0502020204030204" pitchFamily="34" charset="0"/>
                <a:cs typeface="Times New Roman" panose="02020603050405020304" pitchFamily="18" charset="0"/>
              </a:rPr>
              <a:t>met het organisatie- en financieringsmodel voor de huisartspraktijken dat in het kader van de </a:t>
            </a:r>
            <a:r>
              <a:rPr lang="nl-NL" sz="1500" b="1" dirty="0">
                <a:effectLst/>
                <a:latin typeface="Calibri" panose="020F0502020204030204" pitchFamily="34" charset="0"/>
                <a:ea typeface="Calibri" panose="020F0502020204030204" pitchFamily="34" charset="0"/>
                <a:cs typeface="Times New Roman" panose="02020603050405020304" pitchFamily="18" charset="0"/>
              </a:rPr>
              <a:t>New Deal </a:t>
            </a:r>
            <a:r>
              <a:rPr lang="nl-NL" sz="1500" dirty="0">
                <a:effectLst/>
                <a:latin typeface="Calibri" panose="020F0502020204030204" pitchFamily="34" charset="0"/>
                <a:ea typeface="Calibri" panose="020F0502020204030204" pitchFamily="34" charset="0"/>
                <a:cs typeface="Times New Roman" panose="02020603050405020304" pitchFamily="18" charset="0"/>
              </a:rPr>
              <a:t>werd uitgewerkt alsook met de voorstellen inzake </a:t>
            </a:r>
            <a:r>
              <a:rPr lang="nl-NL" sz="1500" b="1" dirty="0">
                <a:effectLst/>
                <a:latin typeface="Calibri" panose="020F0502020204030204" pitchFamily="34" charset="0"/>
                <a:ea typeface="Calibri" panose="020F0502020204030204" pitchFamily="34" charset="0"/>
                <a:cs typeface="Times New Roman" panose="02020603050405020304" pitchFamily="18" charset="0"/>
              </a:rPr>
              <a:t>ondersteuning van de praktijk </a:t>
            </a:r>
            <a:r>
              <a:rPr lang="nl-NL" sz="1500" dirty="0">
                <a:effectLst/>
                <a:latin typeface="Calibri" panose="020F0502020204030204" pitchFamily="34" charset="0"/>
                <a:ea typeface="Calibri" panose="020F0502020204030204" pitchFamily="34" charset="0"/>
                <a:cs typeface="Times New Roman" panose="02020603050405020304" pitchFamily="18" charset="0"/>
              </a:rPr>
              <a:t>die thans in de NCAZ worden besproken.</a:t>
            </a:r>
            <a:endParaRPr lang="nl-BE" sz="1500" dirty="0">
              <a:effectLst/>
              <a:latin typeface="Calibri" panose="020F0502020204030204" pitchFamily="34" charset="0"/>
              <a:ea typeface="Calibri" panose="020F0502020204030204" pitchFamily="34" charset="0"/>
              <a:cs typeface="Times New Roman" panose="02020603050405020304" pitchFamily="18" charset="0"/>
            </a:endParaRPr>
          </a:p>
          <a:p>
            <a:pPr lvl="3"/>
            <a:r>
              <a:rPr lang="nl-BE" sz="1800" dirty="0">
                <a:solidFill>
                  <a:srgbClr val="FF0000"/>
                </a:solidFill>
              </a:rPr>
              <a:t>rekening houden: hoe? andere RVU voor raadpleging in ND?</a:t>
            </a:r>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 - Principes</a:t>
            </a:r>
          </a:p>
        </p:txBody>
      </p:sp>
      <p:pic>
        <p:nvPicPr>
          <p:cNvPr id="2" name="Picture 3" descr="C:\Users\ASGB\Desktop\ASGBKartel logo's def (3)\ASGBKartel logo's def\Icoon\jpg\Icoon-pos-Colour@3x-100.jpg">
            <a:extLst>
              <a:ext uri="{FF2B5EF4-FFF2-40B4-BE49-F238E27FC236}">
                <a16:creationId xmlns:a16="http://schemas.microsoft.com/office/drawing/2014/main" id="{1DB69AA5-9EAA-EFF4-4D5C-9A146ADB4754}"/>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4" name="Tijdelijke aanduiding voor dianummer 3">
            <a:extLst>
              <a:ext uri="{FF2B5EF4-FFF2-40B4-BE49-F238E27FC236}">
                <a16:creationId xmlns:a16="http://schemas.microsoft.com/office/drawing/2014/main" id="{83B3CE3D-68EA-E666-1ECB-1F07F637BA13}"/>
              </a:ext>
            </a:extLst>
          </p:cNvPr>
          <p:cNvSpPr>
            <a:spLocks noGrp="1"/>
          </p:cNvSpPr>
          <p:nvPr>
            <p:ph type="sldNum" sz="quarter" idx="12"/>
          </p:nvPr>
        </p:nvSpPr>
        <p:spPr/>
        <p:txBody>
          <a:bodyPr/>
          <a:lstStyle/>
          <a:p>
            <a:pPr>
              <a:defRPr/>
            </a:pPr>
            <a:fld id="{7365F292-759C-4EC7-9BB3-4B1FDBD98A94}" type="slidenum">
              <a:rPr lang="nl-BE" smtClean="0"/>
              <a:pPr>
                <a:defRPr/>
              </a:pPr>
              <a:t>13</a:t>
            </a:fld>
            <a:endParaRPr lang="nl-BE"/>
          </a:p>
        </p:txBody>
      </p:sp>
    </p:spTree>
    <p:extLst>
      <p:ext uri="{BB962C8B-B14F-4D97-AF65-F5344CB8AC3E}">
        <p14:creationId xmlns:p14="http://schemas.microsoft.com/office/powerpoint/2010/main" val="3584640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a:xfrm>
            <a:off x="457200" y="1219200"/>
            <a:ext cx="8229600" cy="5486400"/>
          </a:xfrm>
        </p:spPr>
        <p:txBody>
          <a:bodyPr/>
          <a:lstStyle/>
          <a:p>
            <a:pPr>
              <a:lnSpc>
                <a:spcPct val="107000"/>
              </a:lnSpc>
              <a:spcAft>
                <a:spcPts val="800"/>
              </a:spcAft>
            </a:pPr>
            <a:r>
              <a:rPr lang="nl-NL" sz="1600" dirty="0">
                <a:effectLst/>
                <a:latin typeface="Calibri" panose="020F0502020204030204" pitchFamily="34" charset="0"/>
                <a:ea typeface="Calibri" panose="020F0502020204030204" pitchFamily="34" charset="0"/>
                <a:cs typeface="Times New Roman" panose="02020603050405020304" pitchFamily="18" charset="0"/>
              </a:rPr>
              <a:t>3.2. tweede fase vanaf 1 januari 2024 tot 30 september 2024:</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600" dirty="0">
                <a:effectLst/>
                <a:latin typeface="Calibri" panose="020F0502020204030204" pitchFamily="34" charset="0"/>
                <a:ea typeface="Calibri" panose="020F0502020204030204" pitchFamily="34" charset="0"/>
                <a:cs typeface="Times New Roman" panose="02020603050405020304" pitchFamily="18" charset="0"/>
              </a:rPr>
              <a:t>- </a:t>
            </a:r>
            <a:r>
              <a:rPr lang="nl-NL" sz="1600" b="1" dirty="0">
                <a:effectLst/>
                <a:latin typeface="Calibri" panose="020F0502020204030204" pitchFamily="34" charset="0"/>
                <a:ea typeface="Calibri" panose="020F0502020204030204" pitchFamily="34" charset="0"/>
                <a:cs typeface="Times New Roman" panose="02020603050405020304" pitchFamily="18" charset="0"/>
              </a:rPr>
              <a:t>intensieve zorg </a:t>
            </a:r>
            <a:r>
              <a:rPr lang="nl-NL" sz="1600" dirty="0">
                <a:effectLst/>
                <a:latin typeface="Calibri" panose="020F0502020204030204" pitchFamily="34" charset="0"/>
                <a:ea typeface="Calibri" panose="020F0502020204030204" pitchFamily="34" charset="0"/>
                <a:cs typeface="Times New Roman" panose="02020603050405020304" pitchFamily="18" charset="0"/>
              </a:rPr>
              <a:t>(</a:t>
            </a:r>
            <a:r>
              <a:rPr lang="nl-NL"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toezichthonoraria koppelen aan APR/DRG? </a:t>
            </a:r>
            <a:r>
              <a:rPr lang="nl-NL" sz="1600" dirty="0">
                <a:effectLst/>
                <a:latin typeface="Calibri" panose="020F0502020204030204" pitchFamily="34" charset="0"/>
                <a:ea typeface="Calibri" panose="020F0502020204030204" pitchFamily="34" charset="0"/>
                <a:cs typeface="Times New Roman" panose="02020603050405020304" pitchFamily="18" charset="0"/>
              </a:rPr>
              <a:t>specifieke RVU voor technische prestaties binnen het gehanteerde model KUL/ULB? </a:t>
            </a:r>
            <a:r>
              <a:rPr lang="nl-NL"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differentiatie op basis van kwalificatie?</a:t>
            </a:r>
            <a:r>
              <a:rPr lang="nl-NL" sz="1600" dirty="0">
                <a:effectLst/>
                <a:latin typeface="Calibri" panose="020F0502020204030204" pitchFamily="34" charset="0"/>
                <a:ea typeface="Calibri" panose="020F0502020204030204" pitchFamily="34" charset="0"/>
                <a:cs typeface="Times New Roman" panose="02020603050405020304" pitchFamily="18" charset="0"/>
              </a:rPr>
              <a:t>).</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600" dirty="0">
                <a:effectLst/>
                <a:latin typeface="Calibri" panose="020F0502020204030204" pitchFamily="34" charset="0"/>
                <a:ea typeface="Calibri" panose="020F0502020204030204" pitchFamily="34" charset="0"/>
                <a:cs typeface="Times New Roman" panose="02020603050405020304" pitchFamily="18" charset="0"/>
              </a:rPr>
              <a:t>- </a:t>
            </a:r>
            <a:r>
              <a:rPr lang="nl-NL" sz="1600" b="1" dirty="0">
                <a:effectLst/>
                <a:latin typeface="Calibri" panose="020F0502020204030204" pitchFamily="34" charset="0"/>
                <a:ea typeface="Calibri" panose="020F0502020204030204" pitchFamily="34" charset="0"/>
                <a:cs typeface="Times New Roman" panose="02020603050405020304" pitchFamily="18" charset="0"/>
              </a:rPr>
              <a:t>spoedgevallen</a:t>
            </a:r>
            <a:r>
              <a:rPr lang="nl-NL" sz="1600" dirty="0">
                <a:effectLst/>
                <a:latin typeface="Calibri" panose="020F0502020204030204" pitchFamily="34" charset="0"/>
                <a:ea typeface="Calibri" panose="020F0502020204030204" pitchFamily="34" charset="0"/>
                <a:cs typeface="Times New Roman" panose="02020603050405020304" pitchFamily="18" charset="0"/>
              </a:rPr>
              <a:t> (</a:t>
            </a:r>
            <a:r>
              <a:rPr lang="nl-NL"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permanentiehonorarium MUG? differentiatie op basis van kwalificatie</a:t>
            </a:r>
            <a:r>
              <a:rPr lang="nl-NL" sz="1600" dirty="0">
                <a:effectLst/>
                <a:latin typeface="Calibri" panose="020F0502020204030204" pitchFamily="34" charset="0"/>
                <a:ea typeface="Calibri" panose="020F0502020204030204" pitchFamily="34" charset="0"/>
                <a:cs typeface="Times New Roman" panose="02020603050405020304" pitchFamily="18" charset="0"/>
              </a:rPr>
              <a:t>).</a:t>
            </a:r>
            <a:r>
              <a:rPr lang="nl-NL"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nl-NL" sz="1600" dirty="0">
                <a:effectLst/>
                <a:latin typeface="Calibri" panose="020F0502020204030204" pitchFamily="34" charset="0"/>
                <a:ea typeface="Calibri" panose="020F0502020204030204" pitchFamily="34" charset="0"/>
                <a:cs typeface="Times New Roman" panose="02020603050405020304" pitchFamily="18" charset="0"/>
              </a:rPr>
              <a:t>specifieke RVU voor technische prestaties binnen het gehanteerde model KUL/ULB).</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600" dirty="0">
                <a:effectLst/>
                <a:latin typeface="Calibri" panose="020F0502020204030204" pitchFamily="34" charset="0"/>
                <a:ea typeface="Calibri" panose="020F0502020204030204" pitchFamily="34" charset="0"/>
                <a:cs typeface="Times New Roman" panose="02020603050405020304" pitchFamily="18" charset="0"/>
              </a:rPr>
              <a:t>- </a:t>
            </a:r>
            <a:r>
              <a:rPr lang="nl-NL" sz="1600" b="1" dirty="0">
                <a:effectLst/>
                <a:latin typeface="Calibri" panose="020F0502020204030204" pitchFamily="34" charset="0"/>
                <a:ea typeface="Calibri" panose="020F0502020204030204" pitchFamily="34" charset="0"/>
                <a:cs typeface="Times New Roman" panose="02020603050405020304" pitchFamily="18" charset="0"/>
              </a:rPr>
              <a:t>laboratoriumgeneeskunde</a:t>
            </a:r>
            <a:r>
              <a:rPr lang="nl-NL" sz="1600" dirty="0">
                <a:effectLst/>
                <a:latin typeface="Calibri" panose="020F0502020204030204" pitchFamily="34" charset="0"/>
                <a:ea typeface="Calibri" panose="020F0502020204030204" pitchFamily="34" charset="0"/>
                <a:cs typeface="Times New Roman" panose="02020603050405020304" pitchFamily="18" charset="0"/>
              </a:rPr>
              <a:t> (uitwerking </a:t>
            </a:r>
            <a:r>
              <a:rPr lang="nl-NL"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takenprofiel</a:t>
            </a:r>
            <a:r>
              <a:rPr lang="nl-NL" sz="1600" dirty="0">
                <a:effectLst/>
                <a:latin typeface="Calibri" panose="020F0502020204030204" pitchFamily="34" charset="0"/>
                <a:ea typeface="Calibri" panose="020F0502020204030204" pitchFamily="34" charset="0"/>
                <a:cs typeface="Times New Roman" panose="02020603050405020304" pitchFamily="18" charset="0"/>
              </a:rPr>
              <a:t> voor vaststelling professioneel gedeelte).</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600" dirty="0">
                <a:effectLst/>
                <a:latin typeface="Calibri" panose="020F0502020204030204" pitchFamily="34" charset="0"/>
                <a:ea typeface="Calibri" panose="020F0502020204030204" pitchFamily="34" charset="0"/>
                <a:cs typeface="Times New Roman" panose="02020603050405020304" pitchFamily="18" charset="0"/>
              </a:rPr>
              <a:t>- </a:t>
            </a:r>
            <a:r>
              <a:rPr lang="nl-NL" sz="1600" b="1" dirty="0" err="1">
                <a:effectLst/>
                <a:latin typeface="Calibri" panose="020F0502020204030204" pitchFamily="34" charset="0"/>
                <a:ea typeface="Calibri" panose="020F0502020204030204" pitchFamily="34" charset="0"/>
                <a:cs typeface="Times New Roman" panose="02020603050405020304" pitchFamily="18" charset="0"/>
              </a:rPr>
              <a:t>telegeneeskund</a:t>
            </a:r>
            <a:r>
              <a:rPr lang="nl-NL" sz="1600" dirty="0" err="1">
                <a:effectLst/>
                <a:latin typeface="Calibri" panose="020F0502020204030204" pitchFamily="34" charset="0"/>
                <a:ea typeface="Calibri" panose="020F0502020204030204" pitchFamily="34" charset="0"/>
                <a:cs typeface="Times New Roman" panose="02020603050405020304" pitchFamily="18" charset="0"/>
              </a:rPr>
              <a:t>e</a:t>
            </a:r>
            <a:r>
              <a:rPr lang="nl-NL" sz="1600" dirty="0">
                <a:effectLst/>
                <a:latin typeface="Calibri" panose="020F0502020204030204" pitchFamily="34" charset="0"/>
                <a:ea typeface="Calibri" panose="020F0502020204030204" pitchFamily="34" charset="0"/>
                <a:cs typeface="Times New Roman" panose="02020603050405020304" pitchFamily="18" charset="0"/>
              </a:rPr>
              <a:t> (in functie van de conclusies lopende werkgroep).</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600" dirty="0">
                <a:effectLst/>
                <a:latin typeface="Calibri" panose="020F0502020204030204" pitchFamily="34" charset="0"/>
                <a:ea typeface="Calibri" panose="020F0502020204030204" pitchFamily="34" charset="0"/>
                <a:cs typeface="Times New Roman" panose="02020603050405020304" pitchFamily="18" charset="0"/>
              </a:rPr>
              <a:t>- financiering </a:t>
            </a:r>
            <a:r>
              <a:rPr lang="nl-NL" sz="1600" b="1" dirty="0">
                <a:effectLst/>
                <a:latin typeface="Calibri" panose="020F0502020204030204" pitchFamily="34" charset="0"/>
                <a:ea typeface="Calibri" panose="020F0502020204030204" pitchFamily="34" charset="0"/>
                <a:cs typeface="Times New Roman" panose="02020603050405020304" pitchFamily="18" charset="0"/>
              </a:rPr>
              <a:t>accreditering</a:t>
            </a:r>
            <a:r>
              <a:rPr lang="nl-NL" sz="1600" dirty="0">
                <a:effectLst/>
                <a:latin typeface="Calibri" panose="020F0502020204030204" pitchFamily="34" charset="0"/>
                <a:ea typeface="Calibri" panose="020F0502020204030204" pitchFamily="34" charset="0"/>
                <a:cs typeface="Times New Roman" panose="02020603050405020304" pitchFamily="18" charset="0"/>
              </a:rPr>
              <a:t> (op basis van </a:t>
            </a:r>
            <a:r>
              <a:rPr lang="nl-NL"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forfaitaire vergoeding </a:t>
            </a:r>
            <a:r>
              <a:rPr lang="nl-NL" sz="1600" dirty="0">
                <a:effectLst/>
                <a:latin typeface="Calibri" panose="020F0502020204030204" pitchFamily="34" charset="0"/>
                <a:ea typeface="Calibri" panose="020F0502020204030204" pitchFamily="34" charset="0"/>
                <a:cs typeface="Times New Roman" panose="02020603050405020304" pitchFamily="18" charset="0"/>
              </a:rPr>
              <a:t>met afschaffing Q-waarden? correctiefactor op RVU om onderscheid tussen al dan niet geaccrediteerde artsen te bewaren)</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600" dirty="0">
                <a:effectLst/>
                <a:latin typeface="Calibri" panose="020F0502020204030204" pitchFamily="34" charset="0"/>
                <a:ea typeface="Calibri" panose="020F0502020204030204" pitchFamily="34" charset="0"/>
                <a:cs typeface="Times New Roman" panose="02020603050405020304" pitchFamily="18" charset="0"/>
              </a:rPr>
              <a:t>- financiering van het professioneel gedeelte opgenomen in </a:t>
            </a:r>
            <a:r>
              <a:rPr lang="nl-NL"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zorgtrajecten?  </a:t>
            </a:r>
            <a:r>
              <a:rPr lang="nl-NL" sz="16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Quid</a:t>
            </a:r>
            <a:r>
              <a:rPr lang="nl-NL"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conventies?</a:t>
            </a:r>
            <a:endParaRPr lang="nl-BE"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r>
              <a:rPr lang="nl-BE" dirty="0">
                <a:solidFill>
                  <a:srgbClr val="FF0000"/>
                </a:solidFill>
              </a:rPr>
              <a:t>                  </a:t>
            </a:r>
            <a:r>
              <a:rPr lang="nl-BE" sz="2000" dirty="0">
                <a:solidFill>
                  <a:srgbClr val="FF0000"/>
                </a:solidFill>
              </a:rPr>
              <a:t>fases van overleg niet van uitvoering</a:t>
            </a:r>
            <a:endParaRPr lang="nl-BE" dirty="0">
              <a:solidFill>
                <a:srgbClr val="FF0000"/>
              </a:solidFill>
            </a:endParaRPr>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 – </a:t>
            </a:r>
            <a:r>
              <a:rPr lang="nl-BE" dirty="0"/>
              <a:t>twee etappes</a:t>
            </a:r>
          </a:p>
        </p:txBody>
      </p:sp>
      <p:pic>
        <p:nvPicPr>
          <p:cNvPr id="2" name="Picture 3" descr="C:\Users\ASGB\Desktop\ASGBKartel logo's def (3)\ASGBKartel logo's def\Icoon\jpg\Icoon-pos-Colour@3x-100.jpg">
            <a:extLst>
              <a:ext uri="{FF2B5EF4-FFF2-40B4-BE49-F238E27FC236}">
                <a16:creationId xmlns:a16="http://schemas.microsoft.com/office/drawing/2014/main" id="{94D83235-6E7F-4931-336D-5FC901192DA9}"/>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4" name="Tijdelijke aanduiding voor dianummer 3">
            <a:extLst>
              <a:ext uri="{FF2B5EF4-FFF2-40B4-BE49-F238E27FC236}">
                <a16:creationId xmlns:a16="http://schemas.microsoft.com/office/drawing/2014/main" id="{4364CCDF-605A-368F-DA4D-DF0E45F880A4}"/>
              </a:ext>
            </a:extLst>
          </p:cNvPr>
          <p:cNvSpPr>
            <a:spLocks noGrp="1"/>
          </p:cNvSpPr>
          <p:nvPr>
            <p:ph type="sldNum" sz="quarter" idx="12"/>
          </p:nvPr>
        </p:nvSpPr>
        <p:spPr/>
        <p:txBody>
          <a:bodyPr/>
          <a:lstStyle/>
          <a:p>
            <a:pPr>
              <a:defRPr/>
            </a:pPr>
            <a:fld id="{7365F292-759C-4EC7-9BB3-4B1FDBD98A94}" type="slidenum">
              <a:rPr lang="nl-BE" smtClean="0"/>
              <a:pPr>
                <a:defRPr/>
              </a:pPr>
              <a:t>14</a:t>
            </a:fld>
            <a:endParaRPr lang="nl-BE"/>
          </a:p>
        </p:txBody>
      </p:sp>
    </p:spTree>
    <p:extLst>
      <p:ext uri="{BB962C8B-B14F-4D97-AF65-F5344CB8AC3E}">
        <p14:creationId xmlns:p14="http://schemas.microsoft.com/office/powerpoint/2010/main" val="2245133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a:xfrm>
            <a:off x="457200" y="1219200"/>
            <a:ext cx="8229600" cy="5486400"/>
          </a:xfrm>
        </p:spPr>
        <p:txBody>
          <a:bodyPr/>
          <a:lstStyle/>
          <a:p>
            <a:pPr>
              <a:lnSpc>
                <a:spcPct val="107000"/>
              </a:lnSpc>
              <a:spcAft>
                <a:spcPts val="800"/>
              </a:spcAft>
            </a:pPr>
            <a:r>
              <a:rPr lang="nl-NL" sz="1800" dirty="0" err="1">
                <a:effectLst/>
                <a:latin typeface="Calibri" panose="020F0502020204030204" pitchFamily="34" charset="0"/>
                <a:ea typeface="Calibri" panose="020F0502020204030204" pitchFamily="34" charset="0"/>
                <a:cs typeface="Times New Roman" panose="02020603050405020304" pitchFamily="18" charset="0"/>
              </a:rPr>
              <a:t>Quid</a:t>
            </a:r>
            <a:r>
              <a:rPr lang="nl-NL" sz="1800" dirty="0">
                <a:effectLst/>
                <a:latin typeface="Calibri" panose="020F0502020204030204" pitchFamily="34" charset="0"/>
                <a:ea typeface="Calibri" panose="020F0502020204030204" pitchFamily="34" charset="0"/>
                <a:cs typeface="Times New Roman" panose="02020603050405020304" pitchFamily="18" charset="0"/>
              </a:rPr>
              <a:t> met de aanrekening van de </a:t>
            </a:r>
            <a:r>
              <a:rPr lang="nl-NL"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kosten</a:t>
            </a:r>
            <a:r>
              <a:rPr lang="nl-NL" sz="1800" dirty="0">
                <a:effectLst/>
                <a:latin typeface="Calibri" panose="020F0502020204030204" pitchFamily="34" charset="0"/>
                <a:ea typeface="Calibri" panose="020F0502020204030204" pitchFamily="34" charset="0"/>
                <a:cs typeface="Times New Roman" panose="02020603050405020304" pitchFamily="18" charset="0"/>
              </a:rPr>
              <a:t>?</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l-NL" sz="1500" dirty="0">
                <a:effectLst/>
                <a:latin typeface="Calibri" panose="020F0502020204030204" pitchFamily="34" charset="0"/>
                <a:ea typeface="Calibri" panose="020F0502020204030204" pitchFamily="34" charset="0"/>
                <a:cs typeface="Times New Roman" panose="02020603050405020304" pitchFamily="18" charset="0"/>
              </a:rPr>
              <a:t>Het is niet mogelijk om op basis van de bij de overheid beschikbare gegevens kosten te identificeren voor raadplegingen en gelijkaardige verstrekkingen. </a:t>
            </a:r>
          </a:p>
          <a:p>
            <a:pPr lvl="1">
              <a:lnSpc>
                <a:spcPct val="107000"/>
              </a:lnSpc>
              <a:spcAft>
                <a:spcPts val="800"/>
              </a:spcAft>
            </a:pPr>
            <a:r>
              <a:rPr lang="nl-NL" sz="1500" dirty="0">
                <a:effectLst/>
                <a:latin typeface="Calibri" panose="020F0502020204030204" pitchFamily="34" charset="0"/>
                <a:ea typeface="Calibri" panose="020F0502020204030204" pitchFamily="34" charset="0"/>
                <a:cs typeface="Times New Roman" panose="02020603050405020304" pitchFamily="18" charset="0"/>
              </a:rPr>
              <a:t>Tevens bestaat geen enkele normering ter zake noch op het vlak van infrastructuur noch op het vlak van personeel. </a:t>
            </a:r>
          </a:p>
          <a:p>
            <a:pPr lvl="1">
              <a:lnSpc>
                <a:spcPct val="107000"/>
              </a:lnSpc>
              <a:spcAft>
                <a:spcPts val="800"/>
              </a:spcAft>
            </a:pPr>
            <a:r>
              <a:rPr lang="nl-NL" sz="1500" dirty="0">
                <a:effectLst/>
                <a:latin typeface="Calibri" panose="020F0502020204030204" pitchFamily="34" charset="0"/>
                <a:ea typeface="Calibri" panose="020F0502020204030204" pitchFamily="34" charset="0"/>
                <a:cs typeface="Times New Roman" panose="02020603050405020304" pitchFamily="18" charset="0"/>
              </a:rPr>
              <a:t>Dit belet niet dat uit de ziekenhuisboekhoudingen bepaalde elementen kunnen worden afgeleid die de basis kunnen vormen voor een verantwoorde kostenidentificatie  voor ambulante verstrekkingen ongeacht of deze in het ziekenhuis of in een private praktijk worden uitgevoerd.</a:t>
            </a:r>
          </a:p>
          <a:p>
            <a:pPr lvl="1">
              <a:lnSpc>
                <a:spcPct val="107000"/>
              </a:lnSpc>
              <a:spcAft>
                <a:spcPts val="800"/>
              </a:spcAft>
            </a:pPr>
            <a:r>
              <a:rPr lang="nl-NL" sz="1500" dirty="0">
                <a:effectLst/>
                <a:latin typeface="Calibri" panose="020F0502020204030204" pitchFamily="34" charset="0"/>
                <a:ea typeface="Calibri" panose="020F0502020204030204" pitchFamily="34" charset="0"/>
                <a:cs typeface="Times New Roman" panose="02020603050405020304" pitchFamily="18" charset="0"/>
              </a:rPr>
              <a:t>De bedoeling is een </a:t>
            </a:r>
            <a:r>
              <a:rPr lang="nl-NL" sz="1500" b="1" dirty="0">
                <a:effectLst/>
                <a:latin typeface="Calibri" panose="020F0502020204030204" pitchFamily="34" charset="0"/>
                <a:ea typeface="Calibri" panose="020F0502020204030204" pitchFamily="34" charset="0"/>
                <a:cs typeface="Times New Roman" panose="02020603050405020304" pitchFamily="18" charset="0"/>
              </a:rPr>
              <a:t>genormeerd forfaitair bedrag </a:t>
            </a:r>
            <a:r>
              <a:rPr lang="nl-NL" sz="1500" dirty="0">
                <a:effectLst/>
                <a:latin typeface="Calibri" panose="020F0502020204030204" pitchFamily="34" charset="0"/>
                <a:ea typeface="Calibri" panose="020F0502020204030204" pitchFamily="34" charset="0"/>
                <a:cs typeface="Times New Roman" panose="02020603050405020304" pitchFamily="18" charset="0"/>
              </a:rPr>
              <a:t>te identificeren dat verband houdt met de </a:t>
            </a:r>
            <a:r>
              <a:rPr lang="nl-NL" sz="1500" b="1" dirty="0">
                <a:effectLst/>
                <a:latin typeface="Calibri" panose="020F0502020204030204" pitchFamily="34" charset="0"/>
                <a:ea typeface="Calibri" panose="020F0502020204030204" pitchFamily="34" charset="0"/>
                <a:cs typeface="Times New Roman" panose="02020603050405020304" pitchFamily="18" charset="0"/>
              </a:rPr>
              <a:t>directe en indirecte kosten </a:t>
            </a:r>
            <a:r>
              <a:rPr lang="nl-NL" sz="1500" dirty="0">
                <a:effectLst/>
                <a:latin typeface="Calibri" panose="020F0502020204030204" pitchFamily="34" charset="0"/>
                <a:ea typeface="Calibri" panose="020F0502020204030204" pitchFamily="34" charset="0"/>
                <a:cs typeface="Times New Roman" panose="02020603050405020304" pitchFamily="18" charset="0"/>
              </a:rPr>
              <a:t>voor het gebruik van een praktijkruimte.  </a:t>
            </a:r>
            <a:endParaRPr lang="nl-BE" sz="1500" dirty="0">
              <a:effectLst/>
              <a:latin typeface="Calibri" panose="020F0502020204030204" pitchFamily="34" charset="0"/>
              <a:ea typeface="Calibri" panose="020F0502020204030204" pitchFamily="34" charset="0"/>
              <a:cs typeface="Times New Roman" panose="02020603050405020304" pitchFamily="18" charset="0"/>
            </a:endParaRPr>
          </a:p>
          <a:p>
            <a:pPr lvl="2"/>
            <a:r>
              <a:rPr lang="nl-BE" sz="2400" dirty="0">
                <a:solidFill>
                  <a:srgbClr val="FF0000"/>
                </a:solidFill>
              </a:rPr>
              <a:t>                                 ??</a:t>
            </a:r>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 - kosten</a:t>
            </a:r>
          </a:p>
        </p:txBody>
      </p:sp>
      <p:pic>
        <p:nvPicPr>
          <p:cNvPr id="2" name="Picture 3" descr="C:\Users\ASGB\Desktop\ASGBKartel logo's def (3)\ASGBKartel logo's def\Icoon\jpg\Icoon-pos-Colour@3x-100.jpg">
            <a:extLst>
              <a:ext uri="{FF2B5EF4-FFF2-40B4-BE49-F238E27FC236}">
                <a16:creationId xmlns:a16="http://schemas.microsoft.com/office/drawing/2014/main" id="{EB1B2C6E-8679-0FA2-78BC-59CE8A54CF37}"/>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4" name="Tijdelijke aanduiding voor dianummer 3">
            <a:extLst>
              <a:ext uri="{FF2B5EF4-FFF2-40B4-BE49-F238E27FC236}">
                <a16:creationId xmlns:a16="http://schemas.microsoft.com/office/drawing/2014/main" id="{8C19F21C-06DA-C308-C04C-F9E2CEA276EA}"/>
              </a:ext>
            </a:extLst>
          </p:cNvPr>
          <p:cNvSpPr>
            <a:spLocks noGrp="1"/>
          </p:cNvSpPr>
          <p:nvPr>
            <p:ph type="sldNum" sz="quarter" idx="12"/>
          </p:nvPr>
        </p:nvSpPr>
        <p:spPr/>
        <p:txBody>
          <a:bodyPr/>
          <a:lstStyle/>
          <a:p>
            <a:pPr>
              <a:defRPr/>
            </a:pPr>
            <a:fld id="{7365F292-759C-4EC7-9BB3-4B1FDBD98A94}" type="slidenum">
              <a:rPr lang="nl-BE" smtClean="0"/>
              <a:pPr>
                <a:defRPr/>
              </a:pPr>
              <a:t>15</a:t>
            </a:fld>
            <a:endParaRPr lang="nl-BE"/>
          </a:p>
        </p:txBody>
      </p:sp>
    </p:spTree>
    <p:extLst>
      <p:ext uri="{BB962C8B-B14F-4D97-AF65-F5344CB8AC3E}">
        <p14:creationId xmlns:p14="http://schemas.microsoft.com/office/powerpoint/2010/main" val="1954458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a:xfrm>
            <a:off x="457200" y="1219200"/>
            <a:ext cx="8229600" cy="5486400"/>
          </a:xfrm>
        </p:spPr>
        <p:txBody>
          <a:bodyPr/>
          <a:lstStyle/>
          <a:p>
            <a:pPr>
              <a:lnSpc>
                <a:spcPct val="107000"/>
              </a:lnSpc>
              <a:spcAft>
                <a:spcPts val="80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4.1. </a:t>
            </a:r>
            <a:r>
              <a:rPr lang="nl-NL" sz="1400" b="1" dirty="0">
                <a:effectLst/>
                <a:latin typeface="Calibri" panose="020F0502020204030204" pitchFamily="34" charset="0"/>
                <a:ea typeface="Calibri" panose="020F0502020204030204" pitchFamily="34" charset="0"/>
                <a:cs typeface="Times New Roman" panose="02020603050405020304" pitchFamily="18" charset="0"/>
              </a:rPr>
              <a:t>Grotere </a:t>
            </a:r>
            <a:r>
              <a:rPr lang="nl-NL" sz="1400" b="1" dirty="0" err="1">
                <a:effectLst/>
                <a:latin typeface="Calibri" panose="020F0502020204030204" pitchFamily="34" charset="0"/>
                <a:ea typeface="Calibri" panose="020F0502020204030204" pitchFamily="34" charset="0"/>
                <a:cs typeface="Times New Roman" panose="02020603050405020304" pitchFamily="18" charset="0"/>
              </a:rPr>
              <a:t>granulariteit</a:t>
            </a:r>
            <a:r>
              <a:rPr lang="nl-NL" sz="1400" b="1" dirty="0">
                <a:effectLst/>
                <a:latin typeface="Calibri" panose="020F0502020204030204" pitchFamily="34" charset="0"/>
                <a:ea typeface="Calibri" panose="020F0502020204030204" pitchFamily="34" charset="0"/>
                <a:cs typeface="Times New Roman" panose="02020603050405020304" pitchFamily="18" charset="0"/>
              </a:rPr>
              <a:t> van de raadplegingen</a:t>
            </a:r>
            <a:endParaRPr lang="nl-BE" sz="1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internationale vergelijking : </a:t>
            </a:r>
            <a:r>
              <a:rPr lang="nl-NL" sz="1400" b="1" dirty="0">
                <a:effectLst/>
                <a:latin typeface="Calibri" panose="020F0502020204030204" pitchFamily="34" charset="0"/>
                <a:ea typeface="Calibri" panose="020F0502020204030204" pitchFamily="34" charset="0"/>
                <a:cs typeface="Times New Roman" panose="02020603050405020304" pitchFamily="18" charset="0"/>
              </a:rPr>
              <a:t>tijdsduur, complexiteit, eerste contact of vervolgconsultatie</a:t>
            </a:r>
            <a:r>
              <a:rPr lang="nl-NL" sz="1400" dirty="0">
                <a:effectLst/>
                <a:latin typeface="Calibri" panose="020F0502020204030204" pitchFamily="34" charset="0"/>
                <a:ea typeface="Calibri" panose="020F0502020204030204" pitchFamily="34" charset="0"/>
                <a:cs typeface="Times New Roman" panose="02020603050405020304" pitchFamily="18" charset="0"/>
              </a:rPr>
              <a:t>,…</a:t>
            </a:r>
            <a:endParaRPr lang="nl-BE"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400" dirty="0">
                <a:solidFill>
                  <a:srgbClr val="FF0000"/>
                </a:solidFill>
                <a:latin typeface="Gill Sans MT" panose="020B0502020104020203" pitchFamily="34" charset="0"/>
                <a:ea typeface="Calibri" panose="020F0502020204030204" pitchFamily="34" charset="0"/>
                <a:cs typeface="Times New Roman" panose="02020603050405020304" pitchFamily="18" charset="0"/>
              </a:rPr>
              <a:t>                  </a:t>
            </a:r>
            <a:r>
              <a:rPr lang="nl-NL" sz="1800" dirty="0">
                <a:solidFill>
                  <a:srgbClr val="FF0000"/>
                </a:solidFill>
                <a:latin typeface="Calibri" panose="020F0502020204030204" pitchFamily="34" charset="0"/>
                <a:ea typeface="Calibri" panose="020F0502020204030204" pitchFamily="34" charset="0"/>
                <a:cs typeface="Calibri" panose="020F0502020204030204" pitchFamily="34" charset="0"/>
              </a:rPr>
              <a:t>complexiteit is geschrapt, vervat in duur</a:t>
            </a:r>
            <a:endParaRPr lang="nl-BE" sz="1800"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concreet wordt voorgesteld om te werken met drie levels van toepassing voor de verschillende specialismen </a:t>
            </a:r>
            <a:r>
              <a:rPr lang="nl-NL" sz="1400" b="1" dirty="0">
                <a:effectLst/>
                <a:latin typeface="Calibri" panose="020F0502020204030204" pitchFamily="34" charset="0"/>
                <a:ea typeface="Calibri" panose="020F0502020204030204" pitchFamily="34" charset="0"/>
                <a:cs typeface="Times New Roman" panose="02020603050405020304" pitchFamily="18" charset="0"/>
              </a:rPr>
              <a:t>basisraadpleging, langdurige raadpleging en bijzondere raadpleging</a:t>
            </a:r>
            <a:r>
              <a:rPr lang="nl-NL" sz="14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aan deze verschillende soorten raadplegingen zou een </a:t>
            </a:r>
            <a:r>
              <a:rPr lang="nl-NL" sz="1400" b="1" u="sng" dirty="0">
                <a:effectLst/>
                <a:latin typeface="Calibri" panose="020F0502020204030204" pitchFamily="34" charset="0"/>
                <a:ea typeface="Calibri" panose="020F0502020204030204" pitchFamily="34" charset="0"/>
                <a:cs typeface="Times New Roman" panose="02020603050405020304" pitchFamily="18" charset="0"/>
              </a:rPr>
              <a:t>standaardduurtijd</a:t>
            </a:r>
            <a:r>
              <a:rPr lang="nl-NL" sz="1400" u="sng" dirty="0">
                <a:effectLst/>
                <a:latin typeface="Calibri" panose="020F0502020204030204" pitchFamily="34" charset="0"/>
                <a:ea typeface="Calibri" panose="020F0502020204030204" pitchFamily="34" charset="0"/>
                <a:cs typeface="Times New Roman" panose="02020603050405020304" pitchFamily="18" charset="0"/>
              </a:rPr>
              <a:t> </a:t>
            </a:r>
            <a:r>
              <a:rPr lang="nl-NL" sz="1400" dirty="0">
                <a:effectLst/>
                <a:latin typeface="Calibri" panose="020F0502020204030204" pitchFamily="34" charset="0"/>
                <a:ea typeface="Calibri" panose="020F0502020204030204" pitchFamily="34" charset="0"/>
                <a:cs typeface="Times New Roman" panose="02020603050405020304" pitchFamily="18" charset="0"/>
              </a:rPr>
              <a:t> worden gekoppeld.</a:t>
            </a:r>
          </a:p>
          <a:p>
            <a:pPr lvl="1">
              <a:lnSpc>
                <a:spcPct val="107000"/>
              </a:lnSpc>
              <a:spcAft>
                <a:spcPts val="800"/>
              </a:spcAft>
            </a:pPr>
            <a:r>
              <a:rPr lang="nl-NL" sz="1800" dirty="0">
                <a:solidFill>
                  <a:srgbClr val="FF0000"/>
                </a:solidFill>
                <a:latin typeface="Gill Sans MT" panose="020B0502020104020203" pitchFamily="34" charset="0"/>
                <a:ea typeface="Calibri" panose="020F0502020204030204" pitchFamily="34" charset="0"/>
                <a:cs typeface="Times New Roman" panose="02020603050405020304" pitchFamily="18" charset="0"/>
              </a:rPr>
              <a:t>       </a:t>
            </a:r>
            <a:r>
              <a:rPr lang="nl-NL" sz="1800" dirty="0">
                <a:solidFill>
                  <a:srgbClr val="FF0000"/>
                </a:solidFill>
                <a:latin typeface="Calibri" panose="020F0502020204030204" pitchFamily="34" charset="0"/>
                <a:ea typeface="Calibri" panose="020F0502020204030204" pitchFamily="34" charset="0"/>
                <a:cs typeface="Calibri" panose="020F0502020204030204" pitchFamily="34" charset="0"/>
              </a:rPr>
              <a:t>+ toegekende tijd  voor verplicht verslag</a:t>
            </a:r>
          </a:p>
          <a:p>
            <a:pPr lvl="1">
              <a:lnSpc>
                <a:spcPct val="107000"/>
              </a:lnSpc>
              <a:spcAft>
                <a:spcPts val="800"/>
              </a:spcAft>
            </a:pPr>
            <a:r>
              <a:rPr lang="nl-NL" sz="1800" dirty="0">
                <a:solidFill>
                  <a:srgbClr val="FF0000"/>
                </a:solidFill>
                <a:latin typeface="Calibri" panose="020F0502020204030204" pitchFamily="34" charset="0"/>
                <a:ea typeface="Calibri" panose="020F0502020204030204" pitchFamily="34" charset="0"/>
                <a:cs typeface="Calibri" panose="020F0502020204030204" pitchFamily="34" charset="0"/>
              </a:rPr>
              <a:t>        standaardtijd?</a:t>
            </a:r>
          </a:p>
          <a:p>
            <a:endParaRPr lang="nl-BE" sz="1800" dirty="0"/>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a:t>
            </a:r>
          </a:p>
        </p:txBody>
      </p:sp>
      <p:pic>
        <p:nvPicPr>
          <p:cNvPr id="4" name="Picture 3" descr="C:\Users\ASGB\Desktop\ASGBKartel logo's def (3)\ASGBKartel logo's def\Icoon\jpg\Icoon-pos-Colour@3x-100.jpg">
            <a:extLst>
              <a:ext uri="{FF2B5EF4-FFF2-40B4-BE49-F238E27FC236}">
                <a16:creationId xmlns:a16="http://schemas.microsoft.com/office/drawing/2014/main" id="{704DD030-D718-3745-2F4D-6632BA67DEEE}"/>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5" name="Tijdelijke aanduiding voor dianummer 4">
            <a:extLst>
              <a:ext uri="{FF2B5EF4-FFF2-40B4-BE49-F238E27FC236}">
                <a16:creationId xmlns:a16="http://schemas.microsoft.com/office/drawing/2014/main" id="{7B59E5DC-1030-A3BB-D7CD-8EFC6BE8F5FB}"/>
              </a:ext>
            </a:extLst>
          </p:cNvPr>
          <p:cNvSpPr>
            <a:spLocks noGrp="1"/>
          </p:cNvSpPr>
          <p:nvPr>
            <p:ph type="sldNum" sz="quarter" idx="12"/>
          </p:nvPr>
        </p:nvSpPr>
        <p:spPr/>
        <p:txBody>
          <a:bodyPr/>
          <a:lstStyle/>
          <a:p>
            <a:pPr>
              <a:defRPr/>
            </a:pPr>
            <a:fld id="{7365F292-759C-4EC7-9BB3-4B1FDBD98A94}" type="slidenum">
              <a:rPr lang="nl-BE" smtClean="0"/>
              <a:pPr>
                <a:defRPr/>
              </a:pPr>
              <a:t>16</a:t>
            </a:fld>
            <a:endParaRPr lang="nl-BE"/>
          </a:p>
        </p:txBody>
      </p:sp>
    </p:spTree>
    <p:extLst>
      <p:ext uri="{BB962C8B-B14F-4D97-AF65-F5344CB8AC3E}">
        <p14:creationId xmlns:p14="http://schemas.microsoft.com/office/powerpoint/2010/main" val="315982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ijdelijke aanduiding voor inhoud 4">
            <a:extLst>
              <a:ext uri="{FF2B5EF4-FFF2-40B4-BE49-F238E27FC236}">
                <a16:creationId xmlns:a16="http://schemas.microsoft.com/office/drawing/2014/main" id="{2C1794F0-B773-1804-C53C-50CEDBF706ED}"/>
              </a:ext>
            </a:extLst>
          </p:cNvPr>
          <p:cNvGraphicFramePr>
            <a:graphicFrameLocks noGrp="1"/>
          </p:cNvGraphicFramePr>
          <p:nvPr>
            <p:ph sz="quarter" idx="1"/>
            <p:extLst>
              <p:ext uri="{D42A27DB-BD31-4B8C-83A1-F6EECF244321}">
                <p14:modId xmlns:p14="http://schemas.microsoft.com/office/powerpoint/2010/main" val="1605096794"/>
              </p:ext>
            </p:extLst>
          </p:nvPr>
        </p:nvGraphicFramePr>
        <p:xfrm>
          <a:off x="827584" y="4509120"/>
          <a:ext cx="7264474" cy="1656182"/>
        </p:xfrm>
        <a:graphic>
          <a:graphicData uri="http://schemas.openxmlformats.org/drawingml/2006/table">
            <a:tbl>
              <a:tblPr>
                <a:tableStyleId>{5C22544A-7EE6-4342-B048-85BDC9FD1C3A}</a:tableStyleId>
              </a:tblPr>
              <a:tblGrid>
                <a:gridCol w="1913112">
                  <a:extLst>
                    <a:ext uri="{9D8B030D-6E8A-4147-A177-3AD203B41FA5}">
                      <a16:colId xmlns:a16="http://schemas.microsoft.com/office/drawing/2014/main" val="1620783606"/>
                    </a:ext>
                  </a:extLst>
                </a:gridCol>
                <a:gridCol w="802704">
                  <a:extLst>
                    <a:ext uri="{9D8B030D-6E8A-4147-A177-3AD203B41FA5}">
                      <a16:colId xmlns:a16="http://schemas.microsoft.com/office/drawing/2014/main" val="1077429043"/>
                    </a:ext>
                  </a:extLst>
                </a:gridCol>
                <a:gridCol w="642164">
                  <a:extLst>
                    <a:ext uri="{9D8B030D-6E8A-4147-A177-3AD203B41FA5}">
                      <a16:colId xmlns:a16="http://schemas.microsoft.com/office/drawing/2014/main" val="97519945"/>
                    </a:ext>
                  </a:extLst>
                </a:gridCol>
                <a:gridCol w="642164">
                  <a:extLst>
                    <a:ext uri="{9D8B030D-6E8A-4147-A177-3AD203B41FA5}">
                      <a16:colId xmlns:a16="http://schemas.microsoft.com/office/drawing/2014/main" val="2673480972"/>
                    </a:ext>
                  </a:extLst>
                </a:gridCol>
                <a:gridCol w="3264330">
                  <a:extLst>
                    <a:ext uri="{9D8B030D-6E8A-4147-A177-3AD203B41FA5}">
                      <a16:colId xmlns:a16="http://schemas.microsoft.com/office/drawing/2014/main" val="2072545967"/>
                    </a:ext>
                  </a:extLst>
                </a:gridCol>
              </a:tblGrid>
              <a:tr h="287437">
                <a:tc>
                  <a:txBody>
                    <a:bodyPr/>
                    <a:lstStyle/>
                    <a:p>
                      <a:pPr algn="l" fontAlgn="ctr"/>
                      <a:r>
                        <a:rPr lang="nl-BE" sz="1100" b="1" u="none" strike="noStrike">
                          <a:effectLst/>
                        </a:rPr>
                        <a:t>Prestatie</a:t>
                      </a:r>
                      <a:endParaRPr lang="nl-BE"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nl-BE" sz="1100" b="1" u="none" strike="noStrike">
                          <a:effectLst/>
                        </a:rPr>
                        <a:t>duur</a:t>
                      </a:r>
                      <a:endParaRPr lang="nl-BE"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nl-BE" sz="1100" b="1" u="none" strike="noStrike">
                          <a:effectLst/>
                        </a:rPr>
                        <a:t>compl</a:t>
                      </a:r>
                      <a:endParaRPr lang="nl-BE"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nl-BE" sz="1100" b="1" u="none" strike="noStrike">
                          <a:effectLst/>
                        </a:rPr>
                        <a:t>risico</a:t>
                      </a:r>
                      <a:endParaRPr lang="nl-BE"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nl-BE" sz="1100" b="1" u="none" strike="noStrike" dirty="0">
                          <a:effectLst/>
                        </a:rPr>
                        <a:t>RVU AMA</a:t>
                      </a:r>
                      <a:endParaRPr lang="nl-BE"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92842615"/>
                  </a:ext>
                </a:extLst>
              </a:tr>
              <a:tr h="273749">
                <a:tc>
                  <a:txBody>
                    <a:bodyPr/>
                    <a:lstStyle/>
                    <a:p>
                      <a:pPr algn="l" fontAlgn="ctr"/>
                      <a:r>
                        <a:rPr lang="nl-BE" sz="1100" u="none" strike="noStrike">
                          <a:effectLst/>
                        </a:rPr>
                        <a:t>Ambulant</a:t>
                      </a:r>
                      <a:endParaRPr lang="nl-BE" sz="1100" b="1" i="0" u="none" strike="noStrike">
                        <a:solidFill>
                          <a:srgbClr val="FF0000"/>
                        </a:solidFill>
                        <a:effectLst/>
                        <a:latin typeface="Calibri" panose="020F0502020204030204" pitchFamily="34" charset="0"/>
                      </a:endParaRPr>
                    </a:p>
                  </a:txBody>
                  <a:tcPr marL="9525" marR="9525" marT="9525" marB="0" anchor="ctr"/>
                </a:tc>
                <a:tc>
                  <a:txBody>
                    <a:bodyPr/>
                    <a:lstStyle/>
                    <a:p>
                      <a:pPr algn="l" fontAlgn="ctr"/>
                      <a:r>
                        <a:rPr lang="nl-BE" sz="1100" u="none" strike="noStrike">
                          <a:effectLst/>
                        </a:rPr>
                        <a:t> </a:t>
                      </a:r>
                      <a:endParaRPr lang="nl-BE" sz="1100" b="0" i="0" u="none" strike="noStrike">
                        <a:solidFill>
                          <a:srgbClr val="000000"/>
                        </a:solidFill>
                        <a:effectLst/>
                        <a:latin typeface="Calibri" panose="020F0502020204030204" pitchFamily="34" charset="0"/>
                      </a:endParaRPr>
                    </a:p>
                  </a:txBody>
                  <a:tcPr marL="9525" marR="9525" marT="9525" marB="0" anchor="ctr"/>
                </a:tc>
                <a:tc rowSpan="5">
                  <a:txBody>
                    <a:bodyPr/>
                    <a:lstStyle/>
                    <a:p>
                      <a:pPr algn="l" fontAlgn="ctr"/>
                      <a:r>
                        <a:rPr lang="nl-BE" sz="1100" u="none" strike="noStrike">
                          <a:effectLst/>
                        </a:rPr>
                        <a:t> </a:t>
                      </a:r>
                      <a:endParaRPr lang="nl-BE" sz="1100" b="0" i="0" u="none" strike="noStrike">
                        <a:solidFill>
                          <a:srgbClr val="000000"/>
                        </a:solidFill>
                        <a:effectLst/>
                        <a:latin typeface="Calibri" panose="020F0502020204030204" pitchFamily="34" charset="0"/>
                      </a:endParaRPr>
                    </a:p>
                  </a:txBody>
                  <a:tcPr marL="9525" marR="9525" marT="9525" marB="0" anchor="ctr"/>
                </a:tc>
                <a:tc rowSpan="5">
                  <a:txBody>
                    <a:bodyPr/>
                    <a:lstStyle/>
                    <a:p>
                      <a:pPr algn="l" fontAlgn="ctr"/>
                      <a:r>
                        <a:rPr lang="nl-BE" sz="1100" u="none" strike="noStrike">
                          <a:effectLst/>
                        </a:rPr>
                        <a:t> </a:t>
                      </a:r>
                      <a:endParaRPr lang="nl-BE"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100" u="none" strike="noStrike">
                          <a:effectLst/>
                        </a:rPr>
                        <a:t>Type of decision making / time : New pt</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37741453"/>
                  </a:ext>
                </a:extLst>
              </a:tr>
              <a:tr h="273749">
                <a:tc>
                  <a:txBody>
                    <a:bodyPr/>
                    <a:lstStyle/>
                    <a:p>
                      <a:pPr algn="l" fontAlgn="ctr"/>
                      <a:r>
                        <a:rPr lang="nl-BE" sz="1100" u="none" strike="noStrike">
                          <a:effectLst/>
                        </a:rPr>
                        <a:t>Raadpleging</a:t>
                      </a:r>
                      <a:endParaRPr lang="nl-BE"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nl-BE" sz="1100" u="none" strike="noStrike">
                          <a:effectLst/>
                        </a:rPr>
                        <a:t> </a:t>
                      </a:r>
                      <a:endParaRPr lang="nl-BE" sz="1100" b="0" i="0" u="none" strike="noStrike">
                        <a:solidFill>
                          <a:srgbClr val="000000"/>
                        </a:solidFill>
                        <a:effectLst/>
                        <a:latin typeface="Calibri" panose="020F0502020204030204" pitchFamily="34" charset="0"/>
                      </a:endParaRPr>
                    </a:p>
                  </a:txBody>
                  <a:tcPr marL="9525" marR="9525" marT="9525" marB="0" anchor="ctr"/>
                </a:tc>
                <a:tc vMerge="1">
                  <a:txBody>
                    <a:bodyPr/>
                    <a:lstStyle/>
                    <a:p>
                      <a:endParaRPr lang="nl-BE"/>
                    </a:p>
                  </a:txBody>
                  <a:tcPr/>
                </a:tc>
                <a:tc vMerge="1">
                  <a:txBody>
                    <a:bodyPr/>
                    <a:lstStyle/>
                    <a:p>
                      <a:endParaRPr lang="nl-BE"/>
                    </a:p>
                  </a:txBody>
                  <a:tcPr/>
                </a:tc>
                <a:tc>
                  <a:txBody>
                    <a:bodyPr/>
                    <a:lstStyle/>
                    <a:p>
                      <a:pPr algn="l" fontAlgn="ctr"/>
                      <a:r>
                        <a:rPr lang="en-US" sz="1100" u="none" strike="noStrike">
                          <a:effectLst/>
                        </a:rPr>
                        <a:t>Straightforward  (15 – 29 min) 0.93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76316117"/>
                  </a:ext>
                </a:extLst>
              </a:tr>
              <a:tr h="273749">
                <a:tc>
                  <a:txBody>
                    <a:bodyPr/>
                    <a:lstStyle/>
                    <a:p>
                      <a:pPr algn="l" fontAlgn="t"/>
                      <a:r>
                        <a:rPr lang="nl-BE" sz="1100" u="none" strike="noStrike" dirty="0">
                          <a:effectLst/>
                        </a:rPr>
                        <a:t> </a:t>
                      </a:r>
                      <a:endParaRPr lang="nl-BE"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ctr"/>
                      <a:r>
                        <a:rPr lang="nl-BE" sz="1100" u="none" strike="noStrike" dirty="0">
                          <a:effectLst/>
                        </a:rPr>
                        <a:t>15 ?</a:t>
                      </a:r>
                      <a:endParaRPr lang="nl-BE" sz="1100" b="0" i="0" u="none" strike="noStrike" dirty="0">
                        <a:solidFill>
                          <a:srgbClr val="000000"/>
                        </a:solidFill>
                        <a:effectLst/>
                        <a:latin typeface="Calibri" panose="020F0502020204030204" pitchFamily="34" charset="0"/>
                      </a:endParaRPr>
                    </a:p>
                  </a:txBody>
                  <a:tcPr marL="9525" marR="9525" marT="9525" marB="0" anchor="ctr"/>
                </a:tc>
                <a:tc vMerge="1">
                  <a:txBody>
                    <a:bodyPr/>
                    <a:lstStyle/>
                    <a:p>
                      <a:endParaRPr lang="nl-BE"/>
                    </a:p>
                  </a:txBody>
                  <a:tcPr/>
                </a:tc>
                <a:tc vMerge="1">
                  <a:txBody>
                    <a:bodyPr/>
                    <a:lstStyle/>
                    <a:p>
                      <a:endParaRPr lang="nl-BE"/>
                    </a:p>
                  </a:txBody>
                  <a:tcPr/>
                </a:tc>
                <a:tc>
                  <a:txBody>
                    <a:bodyPr/>
                    <a:lstStyle/>
                    <a:p>
                      <a:pPr algn="l" fontAlgn="ctr"/>
                      <a:r>
                        <a:rPr lang="en-US" sz="1100" u="none" strike="noStrike">
                          <a:effectLst/>
                        </a:rPr>
                        <a:t>Low complexity (30 - 44 min) 1.6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21129414"/>
                  </a:ext>
                </a:extLst>
              </a:tr>
              <a:tr h="273749">
                <a:tc>
                  <a:txBody>
                    <a:bodyPr/>
                    <a:lstStyle/>
                    <a:p>
                      <a:pPr algn="l" fontAlgn="t"/>
                      <a:r>
                        <a:rPr lang="nl-BE" sz="1100" u="none" strike="noStrike">
                          <a:effectLst/>
                        </a:rPr>
                        <a:t> </a:t>
                      </a:r>
                      <a:endParaRPr lang="nl-BE" sz="1100" b="0" i="0" u="none" strike="noStrike">
                        <a:solidFill>
                          <a:srgbClr val="000000"/>
                        </a:solidFill>
                        <a:effectLst/>
                        <a:latin typeface="Calibri" panose="020F0502020204030204" pitchFamily="34" charset="0"/>
                      </a:endParaRPr>
                    </a:p>
                  </a:txBody>
                  <a:tcPr marL="9525" marR="9525" marT="9525" marB="0"/>
                </a:tc>
                <a:tc>
                  <a:txBody>
                    <a:bodyPr/>
                    <a:lstStyle/>
                    <a:p>
                      <a:pPr algn="l" fontAlgn="ctr"/>
                      <a:r>
                        <a:rPr lang="nl-BE" sz="1100" u="none" strike="noStrike" dirty="0">
                          <a:effectLst/>
                        </a:rPr>
                        <a:t>30 ?</a:t>
                      </a:r>
                      <a:endParaRPr lang="nl-BE" sz="1100" b="0" i="0" u="none" strike="noStrike" dirty="0">
                        <a:solidFill>
                          <a:srgbClr val="000000"/>
                        </a:solidFill>
                        <a:effectLst/>
                        <a:latin typeface="Calibri" panose="020F0502020204030204" pitchFamily="34" charset="0"/>
                      </a:endParaRPr>
                    </a:p>
                  </a:txBody>
                  <a:tcPr marL="9525" marR="9525" marT="9525" marB="0" anchor="ctr"/>
                </a:tc>
                <a:tc vMerge="1">
                  <a:txBody>
                    <a:bodyPr/>
                    <a:lstStyle/>
                    <a:p>
                      <a:endParaRPr lang="nl-BE"/>
                    </a:p>
                  </a:txBody>
                  <a:tcPr/>
                </a:tc>
                <a:tc vMerge="1">
                  <a:txBody>
                    <a:bodyPr/>
                    <a:lstStyle/>
                    <a:p>
                      <a:endParaRPr lang="nl-BE"/>
                    </a:p>
                  </a:txBody>
                  <a:tcPr/>
                </a:tc>
                <a:tc>
                  <a:txBody>
                    <a:bodyPr/>
                    <a:lstStyle/>
                    <a:p>
                      <a:pPr algn="l" fontAlgn="ctr"/>
                      <a:r>
                        <a:rPr lang="en-US" sz="1100" u="none" strike="noStrike">
                          <a:effectLst/>
                        </a:rPr>
                        <a:t>Moderate complexity (45 – 59 min) 2.6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445641676"/>
                  </a:ext>
                </a:extLst>
              </a:tr>
              <a:tr h="273749">
                <a:tc>
                  <a:txBody>
                    <a:bodyPr/>
                    <a:lstStyle/>
                    <a:p>
                      <a:pPr algn="l" fontAlgn="t"/>
                      <a:r>
                        <a:rPr lang="nl-BE" sz="1100" u="none" strike="noStrike">
                          <a:effectLst/>
                        </a:rPr>
                        <a:t> </a:t>
                      </a:r>
                      <a:endParaRPr lang="nl-BE" sz="1100" b="0" i="0" u="none" strike="noStrike">
                        <a:solidFill>
                          <a:srgbClr val="000000"/>
                        </a:solidFill>
                        <a:effectLst/>
                        <a:latin typeface="Calibri" panose="020F0502020204030204" pitchFamily="34" charset="0"/>
                      </a:endParaRPr>
                    </a:p>
                  </a:txBody>
                  <a:tcPr marL="9525" marR="9525" marT="9525" marB="0"/>
                </a:tc>
                <a:tc>
                  <a:txBody>
                    <a:bodyPr/>
                    <a:lstStyle/>
                    <a:p>
                      <a:pPr algn="l" fontAlgn="ctr"/>
                      <a:r>
                        <a:rPr lang="nl-BE" sz="1100" u="none" strike="noStrike" dirty="0">
                          <a:effectLst/>
                        </a:rPr>
                        <a:t>45 ?</a:t>
                      </a:r>
                      <a:endParaRPr lang="nl-BE" sz="1100" b="0" i="0" u="none" strike="noStrike" dirty="0">
                        <a:solidFill>
                          <a:srgbClr val="000000"/>
                        </a:solidFill>
                        <a:effectLst/>
                        <a:latin typeface="Calibri" panose="020F0502020204030204" pitchFamily="34" charset="0"/>
                      </a:endParaRPr>
                    </a:p>
                  </a:txBody>
                  <a:tcPr marL="9525" marR="9525" marT="9525" marB="0" anchor="ctr"/>
                </a:tc>
                <a:tc vMerge="1">
                  <a:txBody>
                    <a:bodyPr/>
                    <a:lstStyle/>
                    <a:p>
                      <a:endParaRPr lang="nl-BE"/>
                    </a:p>
                  </a:txBody>
                  <a:tcPr/>
                </a:tc>
                <a:tc vMerge="1">
                  <a:txBody>
                    <a:bodyPr/>
                    <a:lstStyle/>
                    <a:p>
                      <a:endParaRPr lang="nl-BE"/>
                    </a:p>
                  </a:txBody>
                  <a:tcPr/>
                </a:tc>
                <a:tc>
                  <a:txBody>
                    <a:bodyPr/>
                    <a:lstStyle/>
                    <a:p>
                      <a:pPr algn="l" fontAlgn="ctr"/>
                      <a:r>
                        <a:rPr lang="en-US" sz="1100" u="none" strike="noStrike" dirty="0">
                          <a:effectLst/>
                        </a:rPr>
                        <a:t>High complexity (60 – 74 min) 3.5</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93923350"/>
                  </a:ext>
                </a:extLst>
              </a:tr>
            </a:tbl>
          </a:graphicData>
        </a:graphic>
      </p:graphicFrame>
      <p:sp>
        <p:nvSpPr>
          <p:cNvPr id="4" name="Tijdelijke aanduiding voor dianummer 3">
            <a:extLst>
              <a:ext uri="{FF2B5EF4-FFF2-40B4-BE49-F238E27FC236}">
                <a16:creationId xmlns:a16="http://schemas.microsoft.com/office/drawing/2014/main" id="{87071BED-7B0F-85C4-3A1B-C6F3E8D52E03}"/>
              </a:ext>
            </a:extLst>
          </p:cNvPr>
          <p:cNvSpPr>
            <a:spLocks noGrp="1"/>
          </p:cNvSpPr>
          <p:nvPr>
            <p:ph type="sldNum" sz="quarter" idx="12"/>
          </p:nvPr>
        </p:nvSpPr>
        <p:spPr/>
        <p:txBody>
          <a:bodyPr/>
          <a:lstStyle/>
          <a:p>
            <a:pPr>
              <a:defRPr/>
            </a:pPr>
            <a:fld id="{7365F292-759C-4EC7-9BB3-4B1FDBD98A94}" type="slidenum">
              <a:rPr lang="nl-BE" smtClean="0"/>
              <a:pPr>
                <a:defRPr/>
              </a:pPr>
              <a:t>17</a:t>
            </a:fld>
            <a:endParaRPr lang="nl-BE"/>
          </a:p>
        </p:txBody>
      </p:sp>
      <p:sp>
        <p:nvSpPr>
          <p:cNvPr id="6" name="Titel 1">
            <a:extLst>
              <a:ext uri="{FF2B5EF4-FFF2-40B4-BE49-F238E27FC236}">
                <a16:creationId xmlns:a16="http://schemas.microsoft.com/office/drawing/2014/main" id="{D70A17FD-4229-1B4B-C71B-9357DF17E38B}"/>
              </a:ext>
            </a:extLst>
          </p:cNvPr>
          <p:cNvSpPr>
            <a:spLocks noGrp="1"/>
          </p:cNvSpPr>
          <p:nvPr>
            <p:ph type="title"/>
          </p:nvPr>
        </p:nvSpPr>
        <p:spPr>
          <a:xfrm>
            <a:off x="457200" y="152400"/>
            <a:ext cx="8229600" cy="990600"/>
          </a:xfrm>
        </p:spPr>
        <p:txBody>
          <a:bodyPr/>
          <a:lstStyle/>
          <a:p>
            <a:r>
              <a:rPr lang="nl-BE" dirty="0"/>
              <a:t>	      </a:t>
            </a:r>
            <a:r>
              <a:rPr lang="nl-BE" b="1" dirty="0"/>
              <a:t>ACA - standaardtijd</a:t>
            </a:r>
          </a:p>
        </p:txBody>
      </p:sp>
      <p:sp>
        <p:nvSpPr>
          <p:cNvPr id="8" name="Tekstvak 7">
            <a:extLst>
              <a:ext uri="{FF2B5EF4-FFF2-40B4-BE49-F238E27FC236}">
                <a16:creationId xmlns:a16="http://schemas.microsoft.com/office/drawing/2014/main" id="{13065188-18D1-A927-2B9A-1C51FD85504B}"/>
              </a:ext>
            </a:extLst>
          </p:cNvPr>
          <p:cNvSpPr txBox="1"/>
          <p:nvPr/>
        </p:nvSpPr>
        <p:spPr>
          <a:xfrm>
            <a:off x="612775" y="1263567"/>
            <a:ext cx="7631633" cy="2849050"/>
          </a:xfrm>
          <a:prstGeom prst="rect">
            <a:avLst/>
          </a:prstGeom>
          <a:noFill/>
        </p:spPr>
        <p:txBody>
          <a:bodyPr wrap="square">
            <a:spAutoFit/>
          </a:bodyPr>
          <a:lstStyle/>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De langdurige en bijzondere raadplegingen zullen nader worden gedefinieerd op basis van de betrokken pathologie of andere objectieve parameters. De bedoeling is in principe te werken met de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factor tijd </a:t>
            </a:r>
            <a:r>
              <a:rPr lang="nl-NL" sz="1800" dirty="0">
                <a:effectLst/>
                <a:latin typeface="Calibri" panose="020F0502020204030204" pitchFamily="34" charset="0"/>
                <a:ea typeface="Calibri" panose="020F0502020204030204" pitchFamily="34" charset="0"/>
                <a:cs typeface="Times New Roman" panose="02020603050405020304" pitchFamily="18" charset="0"/>
              </a:rPr>
              <a:t>en niet met een limitatieve lijst van aandoeningen. Teneinde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subjectiviteit</a:t>
            </a:r>
            <a:r>
              <a:rPr lang="nl-NL" sz="1800" dirty="0">
                <a:effectLst/>
                <a:latin typeface="Calibri" panose="020F0502020204030204" pitchFamily="34" charset="0"/>
                <a:ea typeface="Calibri" panose="020F0502020204030204" pitchFamily="34" charset="0"/>
                <a:cs typeface="Times New Roman" panose="02020603050405020304" pitchFamily="18" charset="0"/>
              </a:rPr>
              <a:t> te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vermijden</a:t>
            </a:r>
            <a:r>
              <a:rPr lang="nl-NL" sz="1800" dirty="0">
                <a:effectLst/>
                <a:latin typeface="Calibri" panose="020F0502020204030204" pitchFamily="34" charset="0"/>
                <a:ea typeface="Calibri" panose="020F0502020204030204" pitchFamily="34" charset="0"/>
                <a:cs typeface="Times New Roman" panose="02020603050405020304" pitchFamily="18" charset="0"/>
              </a:rPr>
              <a:t> wordt best gewerkt met een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coëfficientgetal</a:t>
            </a:r>
            <a:r>
              <a:rPr lang="nl-NL" sz="1800" dirty="0">
                <a:effectLst/>
                <a:latin typeface="Calibri" panose="020F0502020204030204" pitchFamily="34" charset="0"/>
                <a:ea typeface="Calibri" panose="020F0502020204030204" pitchFamily="34" charset="0"/>
                <a:cs typeface="Times New Roman" panose="02020603050405020304" pitchFamily="18" charset="0"/>
              </a:rPr>
              <a:t> aan de hand van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objectief </a:t>
            </a:r>
            <a:r>
              <a:rPr lang="nl-NL" sz="1800" b="1" dirty="0" err="1">
                <a:effectLst/>
                <a:latin typeface="Calibri" panose="020F0502020204030204" pitchFamily="34" charset="0"/>
                <a:ea typeface="Calibri" panose="020F0502020204030204" pitchFamily="34" charset="0"/>
                <a:cs typeface="Times New Roman" panose="02020603050405020304" pitchFamily="18" charset="0"/>
              </a:rPr>
              <a:t>gedefiniëerde</a:t>
            </a:r>
            <a:r>
              <a:rPr lang="nl-NL" sz="1800" b="1" dirty="0">
                <a:effectLst/>
                <a:latin typeface="Calibri" panose="020F0502020204030204" pitchFamily="34" charset="0"/>
                <a:ea typeface="Calibri" panose="020F0502020204030204" pitchFamily="34" charset="0"/>
                <a:cs typeface="Times New Roman" panose="02020603050405020304" pitchFamily="18" charset="0"/>
              </a:rPr>
              <a:t> parameters </a:t>
            </a:r>
            <a:r>
              <a:rPr lang="nl-NL" sz="1800" dirty="0">
                <a:effectLst/>
                <a:latin typeface="Calibri" panose="020F0502020204030204" pitchFamily="34" charset="0"/>
                <a:ea typeface="Calibri" panose="020F0502020204030204" pitchFamily="34" charset="0"/>
                <a:cs typeface="Times New Roman" panose="02020603050405020304" pitchFamily="18" charset="0"/>
              </a:rPr>
              <a:t>(leeftijd, handicap,…). </a:t>
            </a: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Aan de verschillende artsenorganisaties werd de vraag gesteld om ter zake concrete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voorstellen te formuleren </a:t>
            </a:r>
            <a:r>
              <a:rPr lang="nl-NL" sz="1800" dirty="0">
                <a:effectLst/>
                <a:latin typeface="Calibri" panose="020F0502020204030204" pitchFamily="34" charset="0"/>
                <a:ea typeface="Calibri" panose="020F0502020204030204" pitchFamily="34" charset="0"/>
                <a:cs typeface="Times New Roman" panose="02020603050405020304" pitchFamily="18" charset="0"/>
              </a:rPr>
              <a:t>met het oog op de vergadering van 21 november 2023.</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3" descr="C:\Users\ASGB\Desktop\ASGBKartel logo's def (3)\ASGBKartel logo's def\Icoon\jpg\Icoon-pos-Colour@3x-100.jpg">
            <a:extLst>
              <a:ext uri="{FF2B5EF4-FFF2-40B4-BE49-F238E27FC236}">
                <a16:creationId xmlns:a16="http://schemas.microsoft.com/office/drawing/2014/main" id="{6220F63B-07E5-8A97-2DD2-3EA755DA810D}"/>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Tree>
    <p:extLst>
      <p:ext uri="{BB962C8B-B14F-4D97-AF65-F5344CB8AC3E}">
        <p14:creationId xmlns:p14="http://schemas.microsoft.com/office/powerpoint/2010/main" val="448697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a:extLst>
              <a:ext uri="{FF2B5EF4-FFF2-40B4-BE49-F238E27FC236}">
                <a16:creationId xmlns:a16="http://schemas.microsoft.com/office/drawing/2014/main" id="{B3F6E3AC-A0CF-52CC-775E-B33057716211}"/>
              </a:ext>
            </a:extLst>
          </p:cNvPr>
          <p:cNvPicPr>
            <a:picLocks noGrp="1" noChangeAspect="1"/>
          </p:cNvPicPr>
          <p:nvPr>
            <p:ph sz="quarter" idx="1"/>
          </p:nvPr>
        </p:nvPicPr>
        <p:blipFill>
          <a:blip r:embed="rId3"/>
          <a:stretch>
            <a:fillRect/>
          </a:stretch>
        </p:blipFill>
        <p:spPr>
          <a:xfrm>
            <a:off x="227398" y="1988840"/>
            <a:ext cx="8689204" cy="3526391"/>
          </a:xfrm>
        </p:spPr>
      </p:pic>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 - VBS</a:t>
            </a:r>
          </a:p>
        </p:txBody>
      </p:sp>
      <p:pic>
        <p:nvPicPr>
          <p:cNvPr id="2" name="Picture 3" descr="C:\Users\ASGB\Desktop\ASGBKartel logo's def (3)\ASGBKartel logo's def\Icoon\jpg\Icoon-pos-Colour@3x-100.jpg">
            <a:extLst>
              <a:ext uri="{FF2B5EF4-FFF2-40B4-BE49-F238E27FC236}">
                <a16:creationId xmlns:a16="http://schemas.microsoft.com/office/drawing/2014/main" id="{D1DD8DF4-356A-04A4-076D-3F8706DD458B}"/>
              </a:ext>
            </a:extLst>
          </p:cNvPr>
          <p:cNvPicPr>
            <a:picLocks noChangeAspect="1" noChangeArrowheads="1"/>
          </p:cNvPicPr>
          <p:nvPr/>
        </p:nvPicPr>
        <p:blipFill>
          <a:blip r:embed="rId4" cstate="print"/>
          <a:srcRect/>
          <a:stretch>
            <a:fillRect/>
          </a:stretch>
        </p:blipFill>
        <p:spPr bwMode="auto">
          <a:xfrm>
            <a:off x="8388424" y="44624"/>
            <a:ext cx="685676" cy="685676"/>
          </a:xfrm>
          <a:prstGeom prst="rect">
            <a:avLst/>
          </a:prstGeom>
          <a:noFill/>
        </p:spPr>
      </p:pic>
      <p:sp>
        <p:nvSpPr>
          <p:cNvPr id="3" name="Tijdelijke aanduiding voor dianummer 2">
            <a:extLst>
              <a:ext uri="{FF2B5EF4-FFF2-40B4-BE49-F238E27FC236}">
                <a16:creationId xmlns:a16="http://schemas.microsoft.com/office/drawing/2014/main" id="{52989A84-3931-C31F-885F-4BC56247DD0F}"/>
              </a:ext>
            </a:extLst>
          </p:cNvPr>
          <p:cNvSpPr>
            <a:spLocks noGrp="1"/>
          </p:cNvSpPr>
          <p:nvPr>
            <p:ph type="sldNum" sz="quarter" idx="12"/>
          </p:nvPr>
        </p:nvSpPr>
        <p:spPr/>
        <p:txBody>
          <a:bodyPr/>
          <a:lstStyle/>
          <a:p>
            <a:pPr>
              <a:defRPr/>
            </a:pPr>
            <a:fld id="{7365F292-759C-4EC7-9BB3-4B1FDBD98A94}" type="slidenum">
              <a:rPr lang="nl-BE" smtClean="0"/>
              <a:pPr>
                <a:defRPr/>
              </a:pPr>
              <a:t>18</a:t>
            </a:fld>
            <a:endParaRPr lang="nl-BE"/>
          </a:p>
        </p:txBody>
      </p:sp>
    </p:spTree>
    <p:extLst>
      <p:ext uri="{BB962C8B-B14F-4D97-AF65-F5344CB8AC3E}">
        <p14:creationId xmlns:p14="http://schemas.microsoft.com/office/powerpoint/2010/main" val="2198304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a:xfrm>
            <a:off x="457200" y="1219200"/>
            <a:ext cx="8229600" cy="5486400"/>
          </a:xfrm>
        </p:spPr>
        <p:txBody>
          <a:bodyPr/>
          <a:lstStyle/>
          <a:p>
            <a:pPr>
              <a:lnSpc>
                <a:spcPct val="107000"/>
              </a:lnSpc>
              <a:spcAft>
                <a:spcPts val="800"/>
              </a:spcAft>
            </a:pPr>
            <a:r>
              <a:rPr lang="nl-BE" sz="16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Argumenten:</a:t>
            </a:r>
          </a:p>
          <a:p>
            <a:pPr>
              <a:lnSpc>
                <a:spcPct val="107000"/>
              </a:lnSpc>
              <a:spcAft>
                <a:spcPts val="800"/>
              </a:spcAft>
            </a:pPr>
            <a:r>
              <a:rPr lang="nl-BE" sz="1800" dirty="0">
                <a:solidFill>
                  <a:srgbClr val="FF0000"/>
                </a:solidFill>
                <a:cs typeface="Times New Roman" panose="02020603050405020304" pitchFamily="18" charset="0"/>
              </a:rPr>
              <a:t>-volledig akkoord met factor tijd indien effectief standaardtijd</a:t>
            </a:r>
          </a:p>
          <a:p>
            <a:pPr>
              <a:lnSpc>
                <a:spcPct val="107000"/>
              </a:lnSpc>
              <a:spcAft>
                <a:spcPts val="800"/>
              </a:spcAft>
            </a:pPr>
            <a:r>
              <a:rPr lang="nl-BE" sz="1800" dirty="0">
                <a:solidFill>
                  <a:srgbClr val="FF0000"/>
                </a:solidFill>
              </a:rPr>
              <a:t>-zeer fraudegevoelig; controle nagenoeg onmogelijk</a:t>
            </a:r>
          </a:p>
          <a:p>
            <a:pPr>
              <a:lnSpc>
                <a:spcPct val="107000"/>
              </a:lnSpc>
              <a:spcAft>
                <a:spcPts val="800"/>
              </a:spcAft>
            </a:pPr>
            <a:r>
              <a:rPr lang="nl-BE" sz="1800" dirty="0">
                <a:solidFill>
                  <a:srgbClr val="FF0000"/>
                </a:solidFill>
              </a:rPr>
              <a:t>-in beste geval alleen grootste </a:t>
            </a:r>
            <a:r>
              <a:rPr lang="nl-BE" sz="1800" dirty="0" err="1">
                <a:solidFill>
                  <a:srgbClr val="FF0000"/>
                </a:solidFill>
              </a:rPr>
              <a:t>outliers</a:t>
            </a:r>
            <a:r>
              <a:rPr lang="nl-BE" sz="1800" dirty="0">
                <a:solidFill>
                  <a:srgbClr val="FF0000"/>
                </a:solidFill>
              </a:rPr>
              <a:t> </a:t>
            </a:r>
            <a:r>
              <a:rPr lang="nl-BE" sz="1400" dirty="0">
                <a:solidFill>
                  <a:srgbClr val="FF0000"/>
                </a:solidFill>
              </a:rPr>
              <a:t>(&gt;p90), </a:t>
            </a:r>
            <a:r>
              <a:rPr lang="nl-BE" sz="1800" dirty="0">
                <a:solidFill>
                  <a:srgbClr val="FF0000"/>
                </a:solidFill>
              </a:rPr>
              <a:t>neerwaartse spiraal?</a:t>
            </a:r>
          </a:p>
          <a:p>
            <a:pPr>
              <a:lnSpc>
                <a:spcPct val="107000"/>
              </a:lnSpc>
              <a:spcAft>
                <a:spcPts val="800"/>
              </a:spcAft>
            </a:pPr>
            <a:r>
              <a:rPr lang="nl-BE" sz="1800" dirty="0">
                <a:solidFill>
                  <a:srgbClr val="FF0000"/>
                </a:solidFill>
              </a:rPr>
              <a:t>-groter ‘trekkingsrecht’ bij deeltijds werk</a:t>
            </a:r>
          </a:p>
          <a:p>
            <a:pPr>
              <a:lnSpc>
                <a:spcPct val="107000"/>
              </a:lnSpc>
              <a:spcAft>
                <a:spcPts val="800"/>
              </a:spcAft>
            </a:pPr>
            <a:r>
              <a:rPr lang="nl-BE" sz="1800" dirty="0">
                <a:solidFill>
                  <a:srgbClr val="FF0000"/>
                </a:solidFill>
                <a:cs typeface="Times New Roman" panose="02020603050405020304" pitchFamily="18" charset="0"/>
              </a:rPr>
              <a:t>-zie ATCM, zelfde procedure </a:t>
            </a:r>
            <a:r>
              <a:rPr lang="nl-BE" sz="1600" dirty="0">
                <a:solidFill>
                  <a:srgbClr val="FF0000"/>
                </a:solidFill>
                <a:cs typeface="Times New Roman" panose="02020603050405020304" pitchFamily="18" charset="0"/>
              </a:rPr>
              <a:t>(bv. </a:t>
            </a:r>
            <a:r>
              <a:rPr lang="nl-BE" sz="1600" dirty="0" err="1">
                <a:solidFill>
                  <a:srgbClr val="FF0000"/>
                </a:solidFill>
                <a:cs typeface="Times New Roman" panose="02020603050405020304" pitchFamily="18" charset="0"/>
              </a:rPr>
              <a:t>colectomie</a:t>
            </a:r>
            <a:r>
              <a:rPr lang="nl-BE" sz="1600" dirty="0">
                <a:solidFill>
                  <a:srgbClr val="FF0000"/>
                </a:solidFill>
                <a:cs typeface="Times New Roman" panose="02020603050405020304" pitchFamily="18" charset="0"/>
              </a:rPr>
              <a:t>)</a:t>
            </a:r>
          </a:p>
          <a:p>
            <a:pPr>
              <a:lnSpc>
                <a:spcPct val="107000"/>
              </a:lnSpc>
              <a:spcAft>
                <a:spcPts val="800"/>
              </a:spcAft>
            </a:pPr>
            <a:r>
              <a:rPr lang="nl-BE" sz="1800" dirty="0">
                <a:solidFill>
                  <a:srgbClr val="FF0000"/>
                </a:solidFill>
              </a:rPr>
              <a:t>-16 minuten = 29 minuten; 31 minuten = 2x 29 minuten</a:t>
            </a:r>
          </a:p>
          <a:p>
            <a:pPr>
              <a:lnSpc>
                <a:spcPct val="107000"/>
              </a:lnSpc>
              <a:spcAft>
                <a:spcPts val="800"/>
              </a:spcAft>
            </a:pPr>
            <a:r>
              <a:rPr lang="nl-BE" sz="1800" dirty="0">
                <a:solidFill>
                  <a:srgbClr val="FF0000"/>
                </a:solidFill>
              </a:rPr>
              <a:t>-langere duur niet altijd verantwoord </a:t>
            </a:r>
            <a:r>
              <a:rPr lang="nl-BE" sz="1400" dirty="0">
                <a:solidFill>
                  <a:srgbClr val="FF0000"/>
                </a:solidFill>
              </a:rPr>
              <a:t>(ervaring, dossier, verslagen, telefoons, …)</a:t>
            </a:r>
            <a:endParaRPr lang="nl-BE" sz="1800" dirty="0">
              <a:solidFill>
                <a:srgbClr val="FF0000"/>
              </a:solidFill>
            </a:endParaRPr>
          </a:p>
          <a:p>
            <a:pPr>
              <a:lnSpc>
                <a:spcPct val="107000"/>
              </a:lnSpc>
              <a:spcAft>
                <a:spcPts val="800"/>
              </a:spcAft>
            </a:pPr>
            <a:r>
              <a:rPr lang="nl-BE" sz="1800" dirty="0">
                <a:solidFill>
                  <a:srgbClr val="FF0000"/>
                </a:solidFill>
              </a:rPr>
              <a:t>-ASO/HAIO</a:t>
            </a:r>
          </a:p>
          <a:p>
            <a:pPr>
              <a:lnSpc>
                <a:spcPct val="107000"/>
              </a:lnSpc>
              <a:spcAft>
                <a:spcPts val="800"/>
              </a:spcAft>
            </a:pPr>
            <a:r>
              <a:rPr lang="nl-BE" sz="1800" dirty="0">
                <a:solidFill>
                  <a:srgbClr val="FF0000"/>
                </a:solidFill>
              </a:rPr>
              <a:t>- &lt;-&gt; procedures TGR</a:t>
            </a:r>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 - standaardtijd</a:t>
            </a:r>
          </a:p>
        </p:txBody>
      </p:sp>
      <p:pic>
        <p:nvPicPr>
          <p:cNvPr id="2" name="Picture 3" descr="C:\Users\ASGB\Desktop\ASGBKartel logo's def (3)\ASGBKartel logo's def\Icoon\jpg\Icoon-pos-Colour@3x-100.jpg">
            <a:extLst>
              <a:ext uri="{FF2B5EF4-FFF2-40B4-BE49-F238E27FC236}">
                <a16:creationId xmlns:a16="http://schemas.microsoft.com/office/drawing/2014/main" id="{EB6EDF63-34D0-AE9B-72B0-7204DB5DAF56}"/>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4" name="Tijdelijke aanduiding voor dianummer 3">
            <a:extLst>
              <a:ext uri="{FF2B5EF4-FFF2-40B4-BE49-F238E27FC236}">
                <a16:creationId xmlns:a16="http://schemas.microsoft.com/office/drawing/2014/main" id="{49B750FE-CCCD-477E-DAE7-DF1955B620F6}"/>
              </a:ext>
            </a:extLst>
          </p:cNvPr>
          <p:cNvSpPr>
            <a:spLocks noGrp="1"/>
          </p:cNvSpPr>
          <p:nvPr>
            <p:ph type="sldNum" sz="quarter" idx="12"/>
          </p:nvPr>
        </p:nvSpPr>
        <p:spPr/>
        <p:txBody>
          <a:bodyPr/>
          <a:lstStyle/>
          <a:p>
            <a:pPr>
              <a:defRPr/>
            </a:pPr>
            <a:fld id="{7365F292-759C-4EC7-9BB3-4B1FDBD98A94}" type="slidenum">
              <a:rPr lang="nl-BE" smtClean="0"/>
              <a:pPr>
                <a:defRPr/>
              </a:pPr>
              <a:t>19</a:t>
            </a:fld>
            <a:endParaRPr lang="nl-BE"/>
          </a:p>
        </p:txBody>
      </p:sp>
    </p:spTree>
    <p:extLst>
      <p:ext uri="{BB962C8B-B14F-4D97-AF65-F5344CB8AC3E}">
        <p14:creationId xmlns:p14="http://schemas.microsoft.com/office/powerpoint/2010/main" val="2930273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B52560-122D-AF49-626A-998FC01A364C}"/>
              </a:ext>
            </a:extLst>
          </p:cNvPr>
          <p:cNvSpPr>
            <a:spLocks noGrp="1"/>
          </p:cNvSpPr>
          <p:nvPr>
            <p:ph type="title"/>
          </p:nvPr>
        </p:nvSpPr>
        <p:spPr>
          <a:xfrm>
            <a:off x="457200" y="152400"/>
            <a:ext cx="8229600" cy="684312"/>
          </a:xfrm>
        </p:spPr>
        <p:txBody>
          <a:bodyPr/>
          <a:lstStyle/>
          <a:p>
            <a:r>
              <a:rPr lang="nl-BE" dirty="0"/>
              <a:t>			      </a:t>
            </a:r>
            <a:r>
              <a:rPr lang="nl-BE" b="1" dirty="0"/>
              <a:t>ACA</a:t>
            </a:r>
          </a:p>
        </p:txBody>
      </p:sp>
      <p:sp>
        <p:nvSpPr>
          <p:cNvPr id="3" name="Tijdelijke aanduiding voor inhoud 2">
            <a:extLst>
              <a:ext uri="{FF2B5EF4-FFF2-40B4-BE49-F238E27FC236}">
                <a16:creationId xmlns:a16="http://schemas.microsoft.com/office/drawing/2014/main" id="{F2C7069E-BCC0-A47F-E85E-BCB203FCB902}"/>
              </a:ext>
            </a:extLst>
          </p:cNvPr>
          <p:cNvSpPr>
            <a:spLocks noGrp="1"/>
          </p:cNvSpPr>
          <p:nvPr>
            <p:ph sz="quarter" idx="1"/>
          </p:nvPr>
        </p:nvSpPr>
        <p:spPr/>
        <p:txBody>
          <a:bodyPr/>
          <a:lstStyle/>
          <a:p>
            <a:pPr>
              <a:lnSpc>
                <a:spcPct val="107000"/>
              </a:lnSpc>
              <a:spcAft>
                <a:spcPts val="80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latin typeface="Calibri" panose="020F0502020204030204" pitchFamily="34" charset="0"/>
                <a:ea typeface="Calibri" panose="020F0502020204030204" pitchFamily="34" charset="0"/>
                <a:cs typeface="Times New Roman" panose="02020603050405020304" pitchFamily="18" charset="0"/>
              </a:rPr>
              <a:t>Programma Kartel: herijking, opwaardering intellectuele akten</a:t>
            </a:r>
          </a:p>
          <a:p>
            <a:pPr>
              <a:lnSpc>
                <a:spcPct val="107000"/>
              </a:lnSpc>
              <a:spcAft>
                <a:spcPts val="800"/>
              </a:spcAft>
            </a:pPr>
            <a:r>
              <a:rPr lang="nl-NL" sz="1800" dirty="0">
                <a:latin typeface="Calibri" panose="020F0502020204030204" pitchFamily="34" charset="0"/>
                <a:ea typeface="Calibri" panose="020F0502020204030204" pitchFamily="34" charset="0"/>
                <a:cs typeface="Times New Roman" panose="02020603050405020304" pitchFamily="18" charset="0"/>
              </a:rPr>
              <a:t>2016: opdracht aan Prof. Annemans (zie www.asgb.be)</a:t>
            </a:r>
          </a:p>
        </p:txBody>
      </p:sp>
      <p:pic>
        <p:nvPicPr>
          <p:cNvPr id="5" name="Picture 3" descr="C:\Users\ASGB\Desktop\ASGBKartel logo's def (3)\ASGBKartel logo's def\Icoon\jpg\Icoon-pos-Colour@3x-100.jpg">
            <a:extLst>
              <a:ext uri="{FF2B5EF4-FFF2-40B4-BE49-F238E27FC236}">
                <a16:creationId xmlns:a16="http://schemas.microsoft.com/office/drawing/2014/main" id="{91CF3D9F-8188-A601-5722-6273377BCAFA}"/>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4" name="Tijdelijke aanduiding voor dianummer 3">
            <a:extLst>
              <a:ext uri="{FF2B5EF4-FFF2-40B4-BE49-F238E27FC236}">
                <a16:creationId xmlns:a16="http://schemas.microsoft.com/office/drawing/2014/main" id="{88BFB159-6015-0727-D281-A9E08892FA9F}"/>
              </a:ext>
            </a:extLst>
          </p:cNvPr>
          <p:cNvSpPr>
            <a:spLocks noGrp="1"/>
          </p:cNvSpPr>
          <p:nvPr>
            <p:ph type="sldNum" sz="quarter" idx="12"/>
          </p:nvPr>
        </p:nvSpPr>
        <p:spPr/>
        <p:txBody>
          <a:bodyPr/>
          <a:lstStyle/>
          <a:p>
            <a:pPr>
              <a:defRPr/>
            </a:pPr>
            <a:fld id="{7365F292-759C-4EC7-9BB3-4B1FDBD98A94}" type="slidenum">
              <a:rPr lang="nl-BE" smtClean="0"/>
              <a:pPr>
                <a:defRPr/>
              </a:pPr>
              <a:t>2</a:t>
            </a:fld>
            <a:endParaRPr lang="nl-BE"/>
          </a:p>
        </p:txBody>
      </p:sp>
    </p:spTree>
    <p:extLst>
      <p:ext uri="{BB962C8B-B14F-4D97-AF65-F5344CB8AC3E}">
        <p14:creationId xmlns:p14="http://schemas.microsoft.com/office/powerpoint/2010/main" val="1071471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a:xfrm>
            <a:off x="457200" y="1219200"/>
            <a:ext cx="8229600" cy="5486400"/>
          </a:xfrm>
        </p:spPr>
        <p:txBody>
          <a:bodyPr/>
          <a:lstStyle/>
          <a:p>
            <a:pPr lvl="1"/>
            <a:endParaRPr lang="nl-BE" sz="2100" b="1" dirty="0">
              <a:solidFill>
                <a:srgbClr val="FF0000"/>
              </a:solidFill>
            </a:endParaRPr>
          </a:p>
          <a:p>
            <a:pPr lvl="1"/>
            <a:endParaRPr lang="nl-BE" sz="2100" b="1" dirty="0">
              <a:solidFill>
                <a:srgbClr val="FF0000"/>
              </a:solidFill>
            </a:endParaRPr>
          </a:p>
          <a:p>
            <a:pPr lvl="1"/>
            <a:r>
              <a:rPr lang="nl-BE" sz="2100" b="1" dirty="0">
                <a:solidFill>
                  <a:srgbClr val="FF0000"/>
                </a:solidFill>
              </a:rPr>
              <a:t>standaardtijd = RVU per discipline</a:t>
            </a:r>
            <a:r>
              <a:rPr lang="nl-BE" sz="2100" dirty="0">
                <a:solidFill>
                  <a:srgbClr val="FF0000"/>
                </a:solidFill>
              </a:rPr>
              <a:t> </a:t>
            </a:r>
            <a:r>
              <a:rPr lang="nl-BE" sz="2100" dirty="0" err="1">
                <a:solidFill>
                  <a:srgbClr val="FF0000"/>
                </a:solidFill>
              </a:rPr>
              <a:t>cfr</a:t>
            </a:r>
            <a:r>
              <a:rPr lang="nl-BE" sz="2100" dirty="0">
                <a:solidFill>
                  <a:srgbClr val="FF0000"/>
                </a:solidFill>
              </a:rPr>
              <a:t>. ATMC</a:t>
            </a:r>
          </a:p>
          <a:p>
            <a:pPr lvl="1"/>
            <a:endParaRPr lang="nl-BE" sz="2100" dirty="0">
              <a:solidFill>
                <a:srgbClr val="FF0000"/>
              </a:solidFill>
            </a:endParaRPr>
          </a:p>
          <a:p>
            <a:pPr lvl="1"/>
            <a:r>
              <a:rPr lang="nl-BE" sz="2100" dirty="0">
                <a:solidFill>
                  <a:srgbClr val="FF0000"/>
                </a:solidFill>
              </a:rPr>
              <a:t>+ indicatoren (coëfficiënt) voor bijzondere raadplegingen: </a:t>
            </a:r>
          </a:p>
          <a:p>
            <a:pPr lvl="1"/>
            <a:r>
              <a:rPr lang="nl-BE" sz="2000" dirty="0">
                <a:solidFill>
                  <a:srgbClr val="FF0000"/>
                </a:solidFill>
              </a:rPr>
              <a:t>    </a:t>
            </a:r>
            <a:r>
              <a:rPr lang="nl-BE" sz="1800" dirty="0">
                <a:solidFill>
                  <a:srgbClr val="FF0000"/>
                </a:solidFill>
              </a:rPr>
              <a:t>eenvoudig, objectief, niet-manipuleerbaar, controleerbaar</a:t>
            </a:r>
            <a:endParaRPr lang="nl-BE" sz="2000" dirty="0">
              <a:solidFill>
                <a:srgbClr val="FF0000"/>
              </a:solidFill>
            </a:endParaRPr>
          </a:p>
          <a:p>
            <a:pPr lvl="1"/>
            <a:endParaRPr lang="nl-BE" sz="2100" dirty="0">
              <a:solidFill>
                <a:srgbClr val="FF0000"/>
              </a:solidFill>
            </a:endParaRPr>
          </a:p>
          <a:p>
            <a:pPr lvl="1"/>
            <a:r>
              <a:rPr lang="nl-BE" sz="2100" dirty="0">
                <a:solidFill>
                  <a:srgbClr val="FF0000"/>
                </a:solidFill>
              </a:rPr>
              <a:t>bevraging leden 24/10/2023</a:t>
            </a:r>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a:t>
            </a:r>
          </a:p>
        </p:txBody>
      </p:sp>
      <p:pic>
        <p:nvPicPr>
          <p:cNvPr id="2" name="Picture 3" descr="C:\Users\ASGB\Desktop\ASGBKartel logo's def (3)\ASGBKartel logo's def\Icoon\jpg\Icoon-pos-Colour@3x-100.jpg">
            <a:extLst>
              <a:ext uri="{FF2B5EF4-FFF2-40B4-BE49-F238E27FC236}">
                <a16:creationId xmlns:a16="http://schemas.microsoft.com/office/drawing/2014/main" id="{372D6453-4690-9521-3F02-FC5FCB09308D}"/>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4" name="Tijdelijke aanduiding voor dianummer 3">
            <a:extLst>
              <a:ext uri="{FF2B5EF4-FFF2-40B4-BE49-F238E27FC236}">
                <a16:creationId xmlns:a16="http://schemas.microsoft.com/office/drawing/2014/main" id="{6C9686E9-47D7-9557-F4F7-3DA195A565BE}"/>
              </a:ext>
            </a:extLst>
          </p:cNvPr>
          <p:cNvSpPr>
            <a:spLocks noGrp="1"/>
          </p:cNvSpPr>
          <p:nvPr>
            <p:ph type="sldNum" sz="quarter" idx="12"/>
          </p:nvPr>
        </p:nvSpPr>
        <p:spPr/>
        <p:txBody>
          <a:bodyPr/>
          <a:lstStyle/>
          <a:p>
            <a:pPr>
              <a:defRPr/>
            </a:pPr>
            <a:fld id="{7365F292-759C-4EC7-9BB3-4B1FDBD98A94}" type="slidenum">
              <a:rPr lang="nl-BE" smtClean="0"/>
              <a:pPr>
                <a:defRPr/>
              </a:pPr>
              <a:t>20</a:t>
            </a:fld>
            <a:endParaRPr lang="nl-BE"/>
          </a:p>
        </p:txBody>
      </p:sp>
    </p:spTree>
    <p:extLst>
      <p:ext uri="{BB962C8B-B14F-4D97-AF65-F5344CB8AC3E}">
        <p14:creationId xmlns:p14="http://schemas.microsoft.com/office/powerpoint/2010/main" val="2590089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a:xfrm>
            <a:off x="457200" y="1143000"/>
            <a:ext cx="8229600" cy="5715000"/>
          </a:xfrm>
        </p:spPr>
        <p:txBody>
          <a:bodyPr/>
          <a:lstStyle/>
          <a:p>
            <a:r>
              <a:rPr lang="nl-BE" sz="1400" dirty="0">
                <a:solidFill>
                  <a:srgbClr val="FF0000"/>
                </a:solidFill>
                <a:effectLst/>
                <a:latin typeface="Gill Sans MT" panose="020B0502020104020203" pitchFamily="34" charset="0"/>
                <a:ea typeface="Calibri" panose="020F0502020204030204" pitchFamily="34" charset="0"/>
              </a:rPr>
              <a:t>- de eerste raapleging per arts/discipline</a:t>
            </a:r>
          </a:p>
          <a:p>
            <a:r>
              <a:rPr lang="nl-BE" sz="1400" dirty="0">
                <a:solidFill>
                  <a:srgbClr val="FF0000"/>
                </a:solidFill>
                <a:effectLst/>
                <a:latin typeface="Gill Sans MT" panose="020B0502020104020203" pitchFamily="34" charset="0"/>
                <a:ea typeface="Calibri" panose="020F0502020204030204" pitchFamily="34" charset="0"/>
              </a:rPr>
              <a:t>- leeftijd &gt;75-80j</a:t>
            </a:r>
          </a:p>
          <a:p>
            <a:r>
              <a:rPr lang="nl-BE" sz="1400" dirty="0">
                <a:solidFill>
                  <a:srgbClr val="FF0000"/>
                </a:solidFill>
                <a:effectLst/>
                <a:latin typeface="Gill Sans MT" panose="020B0502020104020203" pitchFamily="34" charset="0"/>
                <a:ea typeface="Calibri" panose="020F0502020204030204" pitchFamily="34" charset="0"/>
              </a:rPr>
              <a:t>- leeftijd &lt;7j</a:t>
            </a:r>
          </a:p>
          <a:p>
            <a:r>
              <a:rPr lang="nl-BE" sz="1400" dirty="0">
                <a:solidFill>
                  <a:srgbClr val="FF0000"/>
                </a:solidFill>
                <a:effectLst/>
                <a:latin typeface="Gill Sans MT" panose="020B0502020104020203" pitchFamily="34" charset="0"/>
                <a:ea typeface="Calibri" panose="020F0502020204030204" pitchFamily="34" charset="0"/>
              </a:rPr>
              <a:t>- eerste raadpleging na ontslag uit het ziekenhuis (met verblijf van &gt; x dagen?)</a:t>
            </a:r>
          </a:p>
          <a:p>
            <a:r>
              <a:rPr lang="nl-BE" sz="1400" dirty="0">
                <a:solidFill>
                  <a:srgbClr val="FF0000"/>
                </a:solidFill>
                <a:effectLst/>
                <a:latin typeface="Gill Sans MT" panose="020B0502020104020203" pitchFamily="34" charset="0"/>
                <a:ea typeface="Calibri" panose="020F0502020204030204" pitchFamily="34" charset="0"/>
              </a:rPr>
              <a:t>- eerste raadpleging na ontslag uit het ziekenhuis met verblijf op intensieve zorg</a:t>
            </a:r>
          </a:p>
          <a:p>
            <a:r>
              <a:rPr lang="nl-BE" sz="1400" dirty="0">
                <a:solidFill>
                  <a:srgbClr val="FF0000"/>
                </a:solidFill>
                <a:effectLst/>
                <a:latin typeface="Gill Sans MT" panose="020B0502020104020203" pitchFamily="34" charset="0"/>
                <a:ea typeface="Calibri" panose="020F0502020204030204" pitchFamily="34" charset="0"/>
              </a:rPr>
              <a:t>- eerste raadpleging na hospitalisatie op G-dienst, in PZ</a:t>
            </a:r>
          </a:p>
          <a:p>
            <a:r>
              <a:rPr lang="nl-BE" sz="1400" dirty="0">
                <a:solidFill>
                  <a:srgbClr val="FF0000"/>
                </a:solidFill>
                <a:effectLst/>
                <a:latin typeface="Gill Sans MT" panose="020B0502020104020203" pitchFamily="34" charset="0"/>
                <a:ea typeface="Calibri" panose="020F0502020204030204" pitchFamily="34" charset="0"/>
              </a:rPr>
              <a:t>- mentale retardatie en opgenomen in…</a:t>
            </a:r>
          </a:p>
          <a:p>
            <a:r>
              <a:rPr lang="nl-BE" sz="1400" dirty="0">
                <a:solidFill>
                  <a:srgbClr val="FF0000"/>
                </a:solidFill>
                <a:effectLst/>
                <a:latin typeface="Gill Sans MT" panose="020B0502020104020203" pitchFamily="34" charset="0"/>
                <a:ea typeface="Calibri" panose="020F0502020204030204" pitchFamily="34" charset="0"/>
              </a:rPr>
              <a:t>- invaliditeit &gt; x %</a:t>
            </a:r>
          </a:p>
          <a:p>
            <a:r>
              <a:rPr lang="nl-BE" sz="1400" dirty="0">
                <a:solidFill>
                  <a:srgbClr val="FF0000"/>
                </a:solidFill>
                <a:effectLst/>
                <a:latin typeface="Gill Sans MT" panose="020B0502020104020203" pitchFamily="34" charset="0"/>
                <a:ea typeface="Calibri" panose="020F0502020204030204" pitchFamily="34" charset="0"/>
              </a:rPr>
              <a:t>- patiënt in hechtenis</a:t>
            </a:r>
          </a:p>
          <a:p>
            <a:r>
              <a:rPr lang="nl-BE" sz="1400" dirty="0">
                <a:solidFill>
                  <a:srgbClr val="FF0000"/>
                </a:solidFill>
                <a:effectLst/>
                <a:latin typeface="Gill Sans MT" panose="020B0502020104020203" pitchFamily="34" charset="0"/>
                <a:ea typeface="Calibri" panose="020F0502020204030204" pitchFamily="34" charset="0"/>
              </a:rPr>
              <a:t>- verblijf in WZC </a:t>
            </a:r>
          </a:p>
          <a:p>
            <a:r>
              <a:rPr lang="nl-BE" sz="1400" dirty="0">
                <a:solidFill>
                  <a:srgbClr val="FF0000"/>
                </a:solidFill>
                <a:effectLst/>
                <a:latin typeface="Gill Sans MT" panose="020B0502020104020203" pitchFamily="34" charset="0"/>
                <a:ea typeface="Calibri" panose="020F0502020204030204" pitchFamily="34" charset="0"/>
              </a:rPr>
              <a:t>- toch </a:t>
            </a:r>
            <a:r>
              <a:rPr lang="nl-BE" sz="1400" dirty="0" err="1">
                <a:solidFill>
                  <a:srgbClr val="FF0000"/>
                </a:solidFill>
                <a:effectLst/>
                <a:latin typeface="Gill Sans MT" panose="020B0502020104020203" pitchFamily="34" charset="0"/>
                <a:ea typeface="Calibri" panose="020F0502020204030204" pitchFamily="34" charset="0"/>
              </a:rPr>
              <a:t>pathologiegebonden</a:t>
            </a:r>
            <a:r>
              <a:rPr lang="nl-BE" sz="1400" dirty="0">
                <a:solidFill>
                  <a:srgbClr val="FF0000"/>
                </a:solidFill>
                <a:effectLst/>
                <a:latin typeface="Gill Sans MT" panose="020B0502020104020203" pitchFamily="34" charset="0"/>
                <a:ea typeface="Calibri" panose="020F0502020204030204" pitchFamily="34" charset="0"/>
              </a:rPr>
              <a:t>? (mucoviscidose, chronische nierinsufficiëntie, getransplanteerd, …)</a:t>
            </a:r>
          </a:p>
          <a:p>
            <a:r>
              <a:rPr lang="nl-BE" sz="1400" dirty="0">
                <a:solidFill>
                  <a:srgbClr val="FF0000"/>
                </a:solidFill>
                <a:effectLst/>
                <a:latin typeface="Gill Sans MT" panose="020B0502020104020203" pitchFamily="34" charset="0"/>
                <a:ea typeface="Calibri" panose="020F0502020204030204" pitchFamily="34" charset="0"/>
              </a:rPr>
              <a:t>- voorafgaand aan euthanasievraag</a:t>
            </a:r>
          </a:p>
          <a:p>
            <a:r>
              <a:rPr lang="nl-BE" sz="1400" dirty="0">
                <a:solidFill>
                  <a:srgbClr val="FF0000"/>
                </a:solidFill>
                <a:effectLst/>
                <a:latin typeface="Gill Sans MT" panose="020B0502020104020203" pitchFamily="34" charset="0"/>
                <a:ea typeface="Calibri" panose="020F0502020204030204" pitchFamily="34" charset="0"/>
              </a:rPr>
              <a:t>- MAF overschreden in het voorbije jaar</a:t>
            </a:r>
          </a:p>
          <a:p>
            <a:r>
              <a:rPr lang="nl-BE" sz="1400" dirty="0">
                <a:solidFill>
                  <a:srgbClr val="FF0000"/>
                </a:solidFill>
                <a:effectLst/>
                <a:latin typeface="Gill Sans MT" panose="020B0502020104020203" pitchFamily="34" charset="0"/>
                <a:ea typeface="Calibri" panose="020F0502020204030204" pitchFamily="34" charset="0"/>
              </a:rPr>
              <a:t>- het voorbije jaar een contact met 4 of meer verschillende medische disciplines</a:t>
            </a:r>
          </a:p>
          <a:p>
            <a:r>
              <a:rPr lang="nl-BE" sz="1400" dirty="0">
                <a:solidFill>
                  <a:srgbClr val="FF0000"/>
                </a:solidFill>
                <a:effectLst/>
                <a:latin typeface="Gill Sans MT" panose="020B0502020104020203" pitchFamily="34" charset="0"/>
                <a:ea typeface="Calibri" panose="020F0502020204030204" pitchFamily="34" charset="0"/>
              </a:rPr>
              <a:t>- het voorbije jaar 2 of meer keren opgenomen</a:t>
            </a:r>
          </a:p>
          <a:p>
            <a:r>
              <a:rPr lang="nl-BE" sz="1400" dirty="0">
                <a:solidFill>
                  <a:srgbClr val="FF0000"/>
                </a:solidFill>
                <a:effectLst/>
                <a:latin typeface="Gill Sans MT" panose="020B0502020104020203" pitchFamily="34" charset="0"/>
                <a:ea typeface="Calibri" panose="020F0502020204030204" pitchFamily="34" charset="0"/>
              </a:rPr>
              <a:t>- het voorbije jaar opgenomen in psychiatrisch ziekenhuis</a:t>
            </a:r>
          </a:p>
          <a:p>
            <a:r>
              <a:rPr lang="nl-BE" sz="1400" dirty="0">
                <a:solidFill>
                  <a:srgbClr val="FF0000"/>
                </a:solidFill>
                <a:effectLst/>
                <a:latin typeface="Gill Sans MT" panose="020B0502020104020203" pitchFamily="34" charset="0"/>
                <a:ea typeface="Calibri" panose="020F0502020204030204" pitchFamily="34" charset="0"/>
              </a:rPr>
              <a:t>- eerste raadpleging na een MOC</a:t>
            </a:r>
          </a:p>
          <a:p>
            <a:r>
              <a:rPr lang="nl-BE" sz="1400" dirty="0">
                <a:solidFill>
                  <a:srgbClr val="FF0000"/>
                </a:solidFill>
                <a:latin typeface="Gill Sans MT" panose="020B0502020104020203" pitchFamily="34" charset="0"/>
                <a:ea typeface="Calibri" panose="020F0502020204030204" pitchFamily="34" charset="0"/>
              </a:rPr>
              <a:t>- niet-aangeboren hersenbeschadiging</a:t>
            </a:r>
            <a:endParaRPr lang="nl-BE" sz="1400" dirty="0">
              <a:solidFill>
                <a:srgbClr val="FF0000"/>
              </a:solidFill>
              <a:effectLst/>
              <a:latin typeface="Gill Sans MT" panose="020B0502020104020203" pitchFamily="34" charset="0"/>
              <a:ea typeface="Calibri" panose="020F0502020204030204" pitchFamily="34" charset="0"/>
            </a:endParaRPr>
          </a:p>
          <a:p>
            <a:endParaRPr lang="nl-BE" sz="1600" dirty="0">
              <a:solidFill>
                <a:srgbClr val="FF0000"/>
              </a:solidFill>
            </a:endParaRPr>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sz="2800" b="1" dirty="0"/>
              <a:t>ACA - indicatoren voor bijzondere raadpleging  - suggesties</a:t>
            </a:r>
          </a:p>
        </p:txBody>
      </p:sp>
      <p:pic>
        <p:nvPicPr>
          <p:cNvPr id="2" name="Picture 3" descr="C:\Users\ASGB\Desktop\ASGBKartel logo's def (3)\ASGBKartel logo's def\Icoon\jpg\Icoon-pos-Colour@3x-100.jpg">
            <a:extLst>
              <a:ext uri="{FF2B5EF4-FFF2-40B4-BE49-F238E27FC236}">
                <a16:creationId xmlns:a16="http://schemas.microsoft.com/office/drawing/2014/main" id="{E3EE5BCD-81A8-25ED-74F2-EF57211153F2}"/>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4" name="Tijdelijke aanduiding voor dianummer 3">
            <a:extLst>
              <a:ext uri="{FF2B5EF4-FFF2-40B4-BE49-F238E27FC236}">
                <a16:creationId xmlns:a16="http://schemas.microsoft.com/office/drawing/2014/main" id="{D8341AC2-BA7E-504E-0AA3-0EF75A0C7511}"/>
              </a:ext>
            </a:extLst>
          </p:cNvPr>
          <p:cNvSpPr>
            <a:spLocks noGrp="1"/>
          </p:cNvSpPr>
          <p:nvPr>
            <p:ph type="sldNum" sz="quarter" idx="12"/>
          </p:nvPr>
        </p:nvSpPr>
        <p:spPr/>
        <p:txBody>
          <a:bodyPr/>
          <a:lstStyle/>
          <a:p>
            <a:pPr>
              <a:defRPr/>
            </a:pPr>
            <a:fld id="{7365F292-759C-4EC7-9BB3-4B1FDBD98A94}" type="slidenum">
              <a:rPr lang="nl-BE" smtClean="0"/>
              <a:pPr>
                <a:defRPr/>
              </a:pPr>
              <a:t>21</a:t>
            </a:fld>
            <a:endParaRPr lang="nl-BE"/>
          </a:p>
        </p:txBody>
      </p:sp>
    </p:spTree>
    <p:extLst>
      <p:ext uri="{BB962C8B-B14F-4D97-AF65-F5344CB8AC3E}">
        <p14:creationId xmlns:p14="http://schemas.microsoft.com/office/powerpoint/2010/main" val="1391445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a:xfrm>
            <a:off x="457200" y="1219200"/>
            <a:ext cx="8229600" cy="5486400"/>
          </a:xfrm>
        </p:spPr>
        <p:txBody>
          <a:bodyPr/>
          <a:lstStyle/>
          <a:p>
            <a:pPr>
              <a:lnSpc>
                <a:spcPct val="107000"/>
              </a:lnSpc>
              <a:spcAft>
                <a:spcPts val="80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Technische prestaties aparte RVU </a:t>
            </a:r>
            <a:r>
              <a:rPr lang="nl-NL" sz="1800" dirty="0">
                <a:effectLst/>
                <a:latin typeface="Calibri" panose="020F0502020204030204" pitchFamily="34" charset="0"/>
                <a:ea typeface="Calibri" panose="020F0502020204030204" pitchFamily="34" charset="0"/>
                <a:cs typeface="Times New Roman" panose="02020603050405020304" pitchFamily="18" charset="0"/>
              </a:rPr>
              <a:t>die aan het raadplegingshonorarium kan worden toegevoegd.    </a:t>
            </a:r>
            <a:r>
              <a:rPr lang="nl-BE" sz="1800" dirty="0">
                <a:solidFill>
                  <a:srgbClr val="FF0000"/>
                </a:solidFill>
                <a:effectLst/>
                <a:latin typeface="Gill Sans MT" panose="020B0502020104020203" pitchFamily="34" charset="0"/>
                <a:ea typeface="Calibri" panose="020F0502020204030204" pitchFamily="34" charset="0"/>
                <a:cs typeface="Times New Roman" panose="02020603050405020304" pitchFamily="18" charset="0"/>
              </a:rPr>
              <a:t>                        oké</a:t>
            </a: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Het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GMD</a:t>
            </a:r>
            <a:r>
              <a:rPr lang="nl-NL" sz="1800" dirty="0">
                <a:effectLst/>
                <a:latin typeface="Calibri" panose="020F0502020204030204" pitchFamily="34" charset="0"/>
                <a:ea typeface="Calibri" panose="020F0502020204030204" pitchFamily="34" charset="0"/>
                <a:cs typeface="Times New Roman" panose="02020603050405020304" pitchFamily="18" charset="0"/>
              </a:rPr>
              <a:t> blijft behouden als een specifieke verstrekking. </a:t>
            </a:r>
            <a:r>
              <a:rPr lang="nl-N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oké</a:t>
            </a: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Een bijzondere aandacht moet ook worden geschonken aan de raadplegingshonoraria voorzien in de </a:t>
            </a:r>
            <a:r>
              <a:rPr lang="nl-NL"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zorgtrajecten </a:t>
            </a:r>
            <a:r>
              <a:rPr lang="nl-N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(i.p.v. ‘</a:t>
            </a:r>
            <a:r>
              <a:rPr lang="nl-NL" sz="1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bundled</a:t>
            </a:r>
            <a:r>
              <a:rPr lang="nl-N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payment</a:t>
            </a:r>
            <a:r>
              <a:rPr lang="nl-N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nl-NL" sz="1800" dirty="0">
                <a:effectLst/>
                <a:latin typeface="Calibri" panose="020F0502020204030204" pitchFamily="34" charset="0"/>
                <a:ea typeface="Calibri" panose="020F0502020204030204" pitchFamily="34" charset="0"/>
                <a:cs typeface="Times New Roman" panose="02020603050405020304" pitchFamily="18" charset="0"/>
              </a:rPr>
              <a:t>.</a:t>
            </a:r>
          </a:p>
          <a:p>
            <a:pPr lvl="1">
              <a:lnSpc>
                <a:spcPct val="107000"/>
              </a:lnSpc>
              <a:spcAft>
                <a:spcPts val="800"/>
              </a:spcAft>
            </a:pPr>
            <a:r>
              <a:rPr lang="nl-NL"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nl-NL" sz="1800" dirty="0">
                <a:effectLst/>
                <a:latin typeface="Calibri" panose="020F0502020204030204" pitchFamily="34" charset="0"/>
                <a:ea typeface="Calibri" panose="020F0502020204030204" pitchFamily="34" charset="0"/>
                <a:cs typeface="Times New Roman" panose="02020603050405020304" pitchFamily="18" charset="0"/>
              </a:rPr>
              <a:t>financiering van het professioneel gedeelte </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nl-NL" sz="1800" dirty="0">
                <a:effectLst/>
                <a:latin typeface="Calibri" panose="020F0502020204030204" pitchFamily="34" charset="0"/>
                <a:ea typeface="Calibri" panose="020F0502020204030204" pitchFamily="34" charset="0"/>
                <a:cs typeface="Times New Roman" panose="02020603050405020304" pitchFamily="18" charset="0"/>
              </a:rPr>
              <a:t>opgenomen in zorgtrajecten en conventies”.</a:t>
            </a:r>
            <a:r>
              <a:rPr lang="nl-BE" sz="1400" dirty="0">
                <a:effectLst/>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a:t>
            </a:r>
            <a:r>
              <a:rPr lang="nl-BE" sz="1800" dirty="0">
                <a:solidFill>
                  <a:srgbClr val="FF0000"/>
                </a:solidFill>
                <a:effectLst/>
                <a:latin typeface="Gill Sans MT" panose="020B0502020104020203" pitchFamily="34" charset="0"/>
                <a:ea typeface="Calibri" panose="020F0502020204030204" pitchFamily="34" charset="0"/>
                <a:cs typeface="Times New Roman" panose="02020603050405020304" pitchFamily="18" charset="0"/>
              </a:rPr>
              <a:t>r is er geen ander?</a:t>
            </a:r>
          </a:p>
          <a:p>
            <a:pPr lvl="1">
              <a:lnSpc>
                <a:spcPct val="107000"/>
              </a:lnSpc>
              <a:spcAft>
                <a:spcPts val="800"/>
              </a:spcAft>
            </a:pPr>
            <a:endParaRPr lang="nl-BE"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BE" sz="1800" dirty="0"/>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a:t>
            </a:r>
          </a:p>
        </p:txBody>
      </p:sp>
      <p:pic>
        <p:nvPicPr>
          <p:cNvPr id="2" name="Picture 3" descr="C:\Users\ASGB\Desktop\ASGBKartel logo's def (3)\ASGBKartel logo's def\Icoon\jpg\Icoon-pos-Colour@3x-100.jpg">
            <a:extLst>
              <a:ext uri="{FF2B5EF4-FFF2-40B4-BE49-F238E27FC236}">
                <a16:creationId xmlns:a16="http://schemas.microsoft.com/office/drawing/2014/main" id="{BFA66FDA-7578-3644-9F85-4530F92097CA}"/>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4" name="Tijdelijke aanduiding voor dianummer 3">
            <a:extLst>
              <a:ext uri="{FF2B5EF4-FFF2-40B4-BE49-F238E27FC236}">
                <a16:creationId xmlns:a16="http://schemas.microsoft.com/office/drawing/2014/main" id="{C5A92CDF-40AD-F882-A82C-FB31CEC063A1}"/>
              </a:ext>
            </a:extLst>
          </p:cNvPr>
          <p:cNvSpPr>
            <a:spLocks noGrp="1"/>
          </p:cNvSpPr>
          <p:nvPr>
            <p:ph type="sldNum" sz="quarter" idx="12"/>
          </p:nvPr>
        </p:nvSpPr>
        <p:spPr/>
        <p:txBody>
          <a:bodyPr/>
          <a:lstStyle/>
          <a:p>
            <a:pPr>
              <a:defRPr/>
            </a:pPr>
            <a:fld id="{7365F292-759C-4EC7-9BB3-4B1FDBD98A94}" type="slidenum">
              <a:rPr lang="nl-BE" smtClean="0"/>
              <a:pPr>
                <a:defRPr/>
              </a:pPr>
              <a:t>22</a:t>
            </a:fld>
            <a:endParaRPr lang="nl-BE"/>
          </a:p>
        </p:txBody>
      </p:sp>
    </p:spTree>
    <p:extLst>
      <p:ext uri="{BB962C8B-B14F-4D97-AF65-F5344CB8AC3E}">
        <p14:creationId xmlns:p14="http://schemas.microsoft.com/office/powerpoint/2010/main" val="379006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732F53BC-F160-D530-E2B1-B02B31CA63DF}"/>
              </a:ext>
            </a:extLst>
          </p:cNvPr>
          <p:cNvSpPr>
            <a:spLocks noGrp="1"/>
          </p:cNvSpPr>
          <p:nvPr>
            <p:ph sz="quarter" idx="1"/>
          </p:nvPr>
        </p:nvSpPr>
        <p:spPr/>
        <p:txBody>
          <a:bodyPr/>
          <a:lstStyle/>
          <a:p>
            <a:r>
              <a:rPr lang="nl-BE" sz="1800" dirty="0">
                <a:solidFill>
                  <a:srgbClr val="FF0000"/>
                </a:solidFill>
                <a:effectLst/>
                <a:latin typeface="Calibri" panose="020F0502020204030204" pitchFamily="34" charset="0"/>
                <a:ea typeface="Calibri" panose="020F0502020204030204" pitchFamily="34" charset="0"/>
              </a:rPr>
              <a:t>Er zijn tal van verstrekkingen die niet als raadpleging of consult gecatalogeerd zijn maar die er toch het equivalent van zijn.</a:t>
            </a:r>
          </a:p>
          <a:p>
            <a:r>
              <a:rPr lang="nl-BE" sz="1800" dirty="0">
                <a:solidFill>
                  <a:srgbClr val="FF0000"/>
                </a:solidFill>
                <a:effectLst/>
                <a:latin typeface="Calibri" panose="020F0502020204030204" pitchFamily="34" charset="0"/>
                <a:ea typeface="Calibri" panose="020F0502020204030204" pitchFamily="34" charset="0"/>
              </a:rPr>
              <a:t>- voorbereiding transplantatie</a:t>
            </a:r>
          </a:p>
          <a:p>
            <a:r>
              <a:rPr lang="nl-BE" sz="1800" dirty="0">
                <a:solidFill>
                  <a:srgbClr val="FF0000"/>
                </a:solidFill>
                <a:effectLst/>
                <a:latin typeface="Calibri" panose="020F0502020204030204" pitchFamily="34" charset="0"/>
                <a:ea typeface="Calibri" panose="020F0502020204030204" pitchFamily="34" charset="0"/>
              </a:rPr>
              <a:t>- opmaak revalidatieplan</a:t>
            </a:r>
          </a:p>
          <a:p>
            <a:r>
              <a:rPr lang="nl-BE" sz="1800" dirty="0">
                <a:solidFill>
                  <a:srgbClr val="FF0000"/>
                </a:solidFill>
                <a:effectLst/>
                <a:latin typeface="Calibri" panose="020F0502020204030204" pitchFamily="34" charset="0"/>
                <a:ea typeface="Calibri" panose="020F0502020204030204" pitchFamily="34" charset="0"/>
              </a:rPr>
              <a:t>- opmaken ACP</a:t>
            </a:r>
          </a:p>
          <a:p>
            <a:r>
              <a:rPr lang="nl-BE" sz="1800" dirty="0">
                <a:solidFill>
                  <a:srgbClr val="FF0000"/>
                </a:solidFill>
                <a:effectLst/>
                <a:latin typeface="Calibri" panose="020F0502020204030204" pitchFamily="34" charset="0"/>
                <a:ea typeface="Calibri" panose="020F0502020204030204" pitchFamily="34" charset="0"/>
              </a:rPr>
              <a:t>- bilan SPINE</a:t>
            </a:r>
          </a:p>
          <a:p>
            <a:r>
              <a:rPr lang="nl-BE" sz="1800" dirty="0">
                <a:solidFill>
                  <a:srgbClr val="FF0000"/>
                </a:solidFill>
                <a:effectLst/>
                <a:latin typeface="Calibri" panose="020F0502020204030204" pitchFamily="34" charset="0"/>
                <a:ea typeface="Calibri" panose="020F0502020204030204" pitchFamily="34" charset="0"/>
              </a:rPr>
              <a:t>- onderzoek pasgeborene</a:t>
            </a:r>
          </a:p>
          <a:p>
            <a:r>
              <a:rPr lang="nl-BE" sz="1800" dirty="0">
                <a:solidFill>
                  <a:srgbClr val="FF0000"/>
                </a:solidFill>
                <a:effectLst/>
                <a:latin typeface="Calibri" panose="020F0502020204030204" pitchFamily="34" charset="0"/>
                <a:ea typeface="Calibri" panose="020F0502020204030204" pitchFamily="34" charset="0"/>
              </a:rPr>
              <a:t>- dringende psychiatrische interventie</a:t>
            </a:r>
          </a:p>
          <a:p>
            <a:r>
              <a:rPr lang="nl-BE" sz="1800" dirty="0">
                <a:solidFill>
                  <a:srgbClr val="FF0000"/>
                </a:solidFill>
                <a:latin typeface="Calibri" panose="020F0502020204030204" pitchFamily="34" charset="0"/>
                <a:ea typeface="Calibri" panose="020F0502020204030204" pitchFamily="34" charset="0"/>
              </a:rPr>
              <a:t>- psychotherapie</a:t>
            </a:r>
            <a:endParaRPr lang="nl-BE" sz="1800" dirty="0">
              <a:solidFill>
                <a:srgbClr val="FF0000"/>
              </a:solidFill>
              <a:effectLst/>
              <a:latin typeface="Calibri" panose="020F0502020204030204" pitchFamily="34" charset="0"/>
              <a:ea typeface="Calibri" panose="020F0502020204030204" pitchFamily="34" charset="0"/>
            </a:endParaRPr>
          </a:p>
          <a:p>
            <a:r>
              <a:rPr lang="nl-BE" sz="1800" dirty="0">
                <a:solidFill>
                  <a:srgbClr val="FF0000"/>
                </a:solidFill>
                <a:effectLst/>
                <a:latin typeface="Calibri" panose="020F0502020204030204" pitchFamily="34" charset="0"/>
                <a:ea typeface="Calibri" panose="020F0502020204030204" pitchFamily="34" charset="0"/>
              </a:rPr>
              <a:t>- …</a:t>
            </a:r>
          </a:p>
          <a:p>
            <a:r>
              <a:rPr lang="nl-BE" dirty="0"/>
              <a:t>  </a:t>
            </a:r>
          </a:p>
          <a:p>
            <a:pPr lvl="4"/>
            <a:endParaRPr lang="nl-BE" dirty="0"/>
          </a:p>
        </p:txBody>
      </p:sp>
      <p:sp>
        <p:nvSpPr>
          <p:cNvPr id="4" name="Tijdelijke aanduiding voor dianummer 3">
            <a:extLst>
              <a:ext uri="{FF2B5EF4-FFF2-40B4-BE49-F238E27FC236}">
                <a16:creationId xmlns:a16="http://schemas.microsoft.com/office/drawing/2014/main" id="{10A3ACEF-0B50-EAF1-F819-F8B18C999455}"/>
              </a:ext>
            </a:extLst>
          </p:cNvPr>
          <p:cNvSpPr>
            <a:spLocks noGrp="1"/>
          </p:cNvSpPr>
          <p:nvPr>
            <p:ph type="sldNum" sz="quarter" idx="12"/>
          </p:nvPr>
        </p:nvSpPr>
        <p:spPr/>
        <p:txBody>
          <a:bodyPr/>
          <a:lstStyle/>
          <a:p>
            <a:pPr>
              <a:defRPr/>
            </a:pPr>
            <a:fld id="{7365F292-759C-4EC7-9BB3-4B1FDBD98A94}" type="slidenum">
              <a:rPr lang="nl-BE" smtClean="0"/>
              <a:pPr>
                <a:defRPr/>
              </a:pPr>
              <a:t>23</a:t>
            </a:fld>
            <a:endParaRPr lang="nl-BE"/>
          </a:p>
        </p:txBody>
      </p:sp>
      <p:sp>
        <p:nvSpPr>
          <p:cNvPr id="5" name="Titel 1">
            <a:extLst>
              <a:ext uri="{FF2B5EF4-FFF2-40B4-BE49-F238E27FC236}">
                <a16:creationId xmlns:a16="http://schemas.microsoft.com/office/drawing/2014/main" id="{604732E4-B328-72F9-390E-8AE4E526C719}"/>
              </a:ext>
            </a:extLst>
          </p:cNvPr>
          <p:cNvSpPr>
            <a:spLocks noGrp="1"/>
          </p:cNvSpPr>
          <p:nvPr>
            <p:ph type="title"/>
          </p:nvPr>
        </p:nvSpPr>
        <p:spPr>
          <a:xfrm>
            <a:off x="457200" y="152400"/>
            <a:ext cx="8229600" cy="990600"/>
          </a:xfrm>
        </p:spPr>
        <p:txBody>
          <a:bodyPr/>
          <a:lstStyle/>
          <a:p>
            <a:r>
              <a:rPr lang="nl-BE" dirty="0"/>
              <a:t>				</a:t>
            </a:r>
            <a:r>
              <a:rPr lang="nl-BE" b="1" dirty="0"/>
              <a:t>ACA</a:t>
            </a:r>
          </a:p>
        </p:txBody>
      </p:sp>
      <p:pic>
        <p:nvPicPr>
          <p:cNvPr id="6" name="Picture 3" descr="C:\Users\ASGB\Desktop\ASGBKartel logo's def (3)\ASGBKartel logo's def\Icoon\jpg\Icoon-pos-Colour@3x-100.jpg">
            <a:extLst>
              <a:ext uri="{FF2B5EF4-FFF2-40B4-BE49-F238E27FC236}">
                <a16:creationId xmlns:a16="http://schemas.microsoft.com/office/drawing/2014/main" id="{85F3137C-2ABE-2DA3-6970-88030CF91590}"/>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Tree>
    <p:extLst>
      <p:ext uri="{BB962C8B-B14F-4D97-AF65-F5344CB8AC3E}">
        <p14:creationId xmlns:p14="http://schemas.microsoft.com/office/powerpoint/2010/main" val="3063872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a:xfrm>
            <a:off x="457200" y="1219200"/>
            <a:ext cx="8229600" cy="5486400"/>
          </a:xfrm>
        </p:spPr>
        <p:txBody>
          <a:bodyPr/>
          <a:lstStyle/>
          <a:p>
            <a:pPr>
              <a:lnSpc>
                <a:spcPct val="107000"/>
              </a:lnSpc>
              <a:spcAft>
                <a:spcPts val="80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 Specifieke  verstrekkingen bij </a:t>
            </a:r>
            <a:r>
              <a:rPr lang="nl-NL" sz="1400" b="1" dirty="0">
                <a:effectLst/>
                <a:latin typeface="Calibri" panose="020F0502020204030204" pitchFamily="34" charset="0"/>
                <a:ea typeface="Calibri" panose="020F0502020204030204" pitchFamily="34" charset="0"/>
                <a:cs typeface="Times New Roman" panose="02020603050405020304" pitchFamily="18" charset="0"/>
              </a:rPr>
              <a:t>opname en beëindiging van een ziekenhuisverblijf</a:t>
            </a:r>
            <a:endParaRPr lang="nl-BE"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400" dirty="0">
                <a:latin typeface="Calibri" panose="020F0502020204030204" pitchFamily="34" charset="0"/>
                <a:ea typeface="Calibri" panose="020F0502020204030204" pitchFamily="34" charset="0"/>
                <a:cs typeface="Times New Roman" panose="02020603050405020304" pitchFamily="18" charset="0"/>
              </a:rPr>
              <a:t>De opmaak van het </a:t>
            </a:r>
            <a:r>
              <a:rPr lang="nl-NL" sz="1400" b="1" dirty="0">
                <a:latin typeface="Calibri" panose="020F0502020204030204" pitchFamily="34" charset="0"/>
                <a:ea typeface="Calibri" panose="020F0502020204030204" pitchFamily="34" charset="0"/>
                <a:cs typeface="Times New Roman" panose="02020603050405020304" pitchFamily="18" charset="0"/>
              </a:rPr>
              <a:t>opnamedossier</a:t>
            </a:r>
            <a:r>
              <a:rPr lang="nl-NL" sz="1400" dirty="0">
                <a:latin typeface="Calibri" panose="020F0502020204030204" pitchFamily="34" charset="0"/>
                <a:ea typeface="Calibri" panose="020F0502020204030204" pitchFamily="34" charset="0"/>
                <a:cs typeface="Times New Roman" panose="02020603050405020304" pitchFamily="18" charset="0"/>
              </a:rPr>
              <a:t>  bij de start van het ziekenhuisverblijf valt te onderscheiden van een pre-anesthesieraadpleging bij een heelkundige ingreep. Voor beide verstrekkingen moeten adequate parameters worden vastgesteld. </a:t>
            </a:r>
          </a:p>
          <a:p>
            <a:pPr>
              <a:lnSpc>
                <a:spcPct val="107000"/>
              </a:lnSpc>
              <a:spcAft>
                <a:spcPts val="800"/>
              </a:spcAft>
            </a:pPr>
            <a:r>
              <a:rPr lang="nl-NL" sz="1400" dirty="0">
                <a:solidFill>
                  <a:srgbClr val="FF0000"/>
                </a:solidFill>
                <a:latin typeface="Calibri" panose="020F0502020204030204" pitchFamily="34" charset="0"/>
                <a:ea typeface="Calibri" panose="020F0502020204030204" pitchFamily="34" charset="0"/>
                <a:cs typeface="Calibri" panose="020F0502020204030204" pitchFamily="34" charset="0"/>
              </a:rPr>
              <a:t>     Prima</a:t>
            </a:r>
          </a:p>
          <a:p>
            <a:pPr>
              <a:lnSpc>
                <a:spcPct val="107000"/>
              </a:lnSpc>
              <a:spcAft>
                <a:spcPts val="800"/>
              </a:spcAft>
            </a:pPr>
            <a:r>
              <a:rPr lang="nl-NL" sz="1400"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nl-NL" sz="1400" dirty="0" err="1">
                <a:solidFill>
                  <a:srgbClr val="FF0000"/>
                </a:solidFill>
                <a:latin typeface="Calibri" panose="020F0502020204030204" pitchFamily="34" charset="0"/>
                <a:ea typeface="Calibri" panose="020F0502020204030204" pitchFamily="34" charset="0"/>
                <a:cs typeface="Calibri" panose="020F0502020204030204" pitchFamily="34" charset="0"/>
              </a:rPr>
              <a:t>Cfr</a:t>
            </a:r>
            <a:r>
              <a:rPr lang="nl-NL" sz="1400" dirty="0">
                <a:solidFill>
                  <a:srgbClr val="FF0000"/>
                </a:solidFill>
                <a:latin typeface="Calibri" panose="020F0502020204030204" pitchFamily="34" charset="0"/>
                <a:ea typeface="Calibri" panose="020F0502020204030204" pitchFamily="34" charset="0"/>
                <a:cs typeface="Calibri" panose="020F0502020204030204" pitchFamily="34" charset="0"/>
              </a:rPr>
              <a:t>. Kartelvoorstel i.v.m. preanesthesieraadpleging</a:t>
            </a:r>
          </a:p>
          <a:p>
            <a:pPr>
              <a:lnSpc>
                <a:spcPct val="107000"/>
              </a:lnSpc>
              <a:spcAft>
                <a:spcPts val="800"/>
              </a:spcAft>
            </a:pPr>
            <a:r>
              <a:rPr lang="nl-NL" sz="1400" dirty="0">
                <a:solidFill>
                  <a:srgbClr val="FF0000"/>
                </a:solidFill>
                <a:latin typeface="Calibri" panose="020F0502020204030204" pitchFamily="34" charset="0"/>
                <a:ea typeface="Calibri" panose="020F0502020204030204" pitchFamily="34" charset="0"/>
                <a:cs typeface="Calibri" panose="020F0502020204030204" pitchFamily="34" charset="0"/>
              </a:rPr>
              <a:t>     MAAR:  zelfde discussie; ASO; gelijkaardige RVU per discipline?</a:t>
            </a:r>
            <a:endParaRPr lang="nl-BE" sz="1800"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 - hospitalisatie</a:t>
            </a:r>
          </a:p>
        </p:txBody>
      </p:sp>
      <p:pic>
        <p:nvPicPr>
          <p:cNvPr id="4" name="Picture 3" descr="C:\Users\ASGB\Desktop\ASGBKartel logo's def (3)\ASGBKartel logo's def\Icoon\jpg\Icoon-pos-Colour@3x-100.jpg">
            <a:extLst>
              <a:ext uri="{FF2B5EF4-FFF2-40B4-BE49-F238E27FC236}">
                <a16:creationId xmlns:a16="http://schemas.microsoft.com/office/drawing/2014/main" id="{A7B75863-3125-65FD-262F-820AE44D5937}"/>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5" name="Tijdelijke aanduiding voor dianummer 4">
            <a:extLst>
              <a:ext uri="{FF2B5EF4-FFF2-40B4-BE49-F238E27FC236}">
                <a16:creationId xmlns:a16="http://schemas.microsoft.com/office/drawing/2014/main" id="{CB5BB34B-D913-CB5B-2326-F6EA86E67FC5}"/>
              </a:ext>
            </a:extLst>
          </p:cNvPr>
          <p:cNvSpPr>
            <a:spLocks noGrp="1"/>
          </p:cNvSpPr>
          <p:nvPr>
            <p:ph type="sldNum" sz="quarter" idx="12"/>
          </p:nvPr>
        </p:nvSpPr>
        <p:spPr/>
        <p:txBody>
          <a:bodyPr/>
          <a:lstStyle/>
          <a:p>
            <a:pPr>
              <a:defRPr/>
            </a:pPr>
            <a:fld id="{7365F292-759C-4EC7-9BB3-4B1FDBD98A94}" type="slidenum">
              <a:rPr lang="nl-BE" smtClean="0"/>
              <a:pPr>
                <a:defRPr/>
              </a:pPr>
              <a:t>24</a:t>
            </a:fld>
            <a:endParaRPr lang="nl-BE"/>
          </a:p>
        </p:txBody>
      </p:sp>
      <p:graphicFrame>
        <p:nvGraphicFramePr>
          <p:cNvPr id="7" name="Tabel 6">
            <a:extLst>
              <a:ext uri="{FF2B5EF4-FFF2-40B4-BE49-F238E27FC236}">
                <a16:creationId xmlns:a16="http://schemas.microsoft.com/office/drawing/2014/main" id="{7ED7003A-0AE9-8E62-4F16-2136803E7603}"/>
              </a:ext>
            </a:extLst>
          </p:cNvPr>
          <p:cNvGraphicFramePr>
            <a:graphicFrameLocks noGrp="1"/>
          </p:cNvGraphicFramePr>
          <p:nvPr>
            <p:extLst>
              <p:ext uri="{D42A27DB-BD31-4B8C-83A1-F6EECF244321}">
                <p14:modId xmlns:p14="http://schemas.microsoft.com/office/powerpoint/2010/main" val="1390987164"/>
              </p:ext>
            </p:extLst>
          </p:nvPr>
        </p:nvGraphicFramePr>
        <p:xfrm>
          <a:off x="1123950" y="3717032"/>
          <a:ext cx="6896100" cy="2295525"/>
        </p:xfrm>
        <a:graphic>
          <a:graphicData uri="http://schemas.openxmlformats.org/drawingml/2006/table">
            <a:tbl>
              <a:tblPr>
                <a:tableStyleId>{5C22544A-7EE6-4342-B048-85BDC9FD1C3A}</a:tableStyleId>
              </a:tblPr>
              <a:tblGrid>
                <a:gridCol w="2612808">
                  <a:extLst>
                    <a:ext uri="{9D8B030D-6E8A-4147-A177-3AD203B41FA5}">
                      <a16:colId xmlns:a16="http://schemas.microsoft.com/office/drawing/2014/main" val="3005795903"/>
                    </a:ext>
                  </a:extLst>
                </a:gridCol>
                <a:gridCol w="642494">
                  <a:extLst>
                    <a:ext uri="{9D8B030D-6E8A-4147-A177-3AD203B41FA5}">
                      <a16:colId xmlns:a16="http://schemas.microsoft.com/office/drawing/2014/main" val="2330487402"/>
                    </a:ext>
                  </a:extLst>
                </a:gridCol>
                <a:gridCol w="513995">
                  <a:extLst>
                    <a:ext uri="{9D8B030D-6E8A-4147-A177-3AD203B41FA5}">
                      <a16:colId xmlns:a16="http://schemas.microsoft.com/office/drawing/2014/main" val="827532550"/>
                    </a:ext>
                  </a:extLst>
                </a:gridCol>
                <a:gridCol w="513995">
                  <a:extLst>
                    <a:ext uri="{9D8B030D-6E8A-4147-A177-3AD203B41FA5}">
                      <a16:colId xmlns:a16="http://schemas.microsoft.com/office/drawing/2014/main" val="1094971820"/>
                    </a:ext>
                  </a:extLst>
                </a:gridCol>
                <a:gridCol w="2612808">
                  <a:extLst>
                    <a:ext uri="{9D8B030D-6E8A-4147-A177-3AD203B41FA5}">
                      <a16:colId xmlns:a16="http://schemas.microsoft.com/office/drawing/2014/main" val="370109605"/>
                    </a:ext>
                  </a:extLst>
                </a:gridCol>
              </a:tblGrid>
              <a:tr h="571500">
                <a:tc rowSpan="3">
                  <a:txBody>
                    <a:bodyPr/>
                    <a:lstStyle/>
                    <a:p>
                      <a:pPr algn="l" fontAlgn="ctr"/>
                      <a:r>
                        <a:rPr lang="nl-BE" sz="1100" u="none" strike="noStrike" dirty="0">
                          <a:effectLst/>
                        </a:rPr>
                        <a:t>Intake</a:t>
                      </a:r>
                      <a:endParaRPr lang="nl-BE" sz="1100" b="0" i="0" u="none" strike="noStrike" dirty="0">
                        <a:solidFill>
                          <a:srgbClr val="000000"/>
                        </a:solidFill>
                        <a:effectLst/>
                        <a:latin typeface="Calibri" panose="020F0502020204030204" pitchFamily="34" charset="0"/>
                      </a:endParaRPr>
                    </a:p>
                  </a:txBody>
                  <a:tcPr marL="9525" marR="9525" marT="9525" marB="0" anchor="ctr"/>
                </a:tc>
                <a:tc rowSpan="3">
                  <a:txBody>
                    <a:bodyPr/>
                    <a:lstStyle/>
                    <a:p>
                      <a:pPr algn="l" fontAlgn="ctr"/>
                      <a:r>
                        <a:rPr lang="nl-BE" sz="1100" u="none" strike="noStrike" dirty="0">
                          <a:effectLst/>
                        </a:rPr>
                        <a:t> </a:t>
                      </a:r>
                      <a:endParaRPr lang="nl-BE" sz="1100" b="0" i="0" u="none" strike="noStrike" dirty="0">
                        <a:solidFill>
                          <a:srgbClr val="000000"/>
                        </a:solidFill>
                        <a:effectLst/>
                        <a:latin typeface="Calibri" panose="020F0502020204030204" pitchFamily="34" charset="0"/>
                      </a:endParaRPr>
                    </a:p>
                  </a:txBody>
                  <a:tcPr marL="9525" marR="9525" marT="9525" marB="0" anchor="ctr"/>
                </a:tc>
                <a:tc rowSpan="3">
                  <a:txBody>
                    <a:bodyPr/>
                    <a:lstStyle/>
                    <a:p>
                      <a:pPr algn="l" fontAlgn="ctr"/>
                      <a:r>
                        <a:rPr lang="nl-BE" sz="1100" u="none" strike="noStrike">
                          <a:effectLst/>
                        </a:rPr>
                        <a:t> </a:t>
                      </a:r>
                      <a:endParaRPr lang="nl-BE" sz="1100" b="0" i="0" u="none" strike="noStrike">
                        <a:solidFill>
                          <a:srgbClr val="000000"/>
                        </a:solidFill>
                        <a:effectLst/>
                        <a:latin typeface="Calibri" panose="020F0502020204030204" pitchFamily="34" charset="0"/>
                      </a:endParaRPr>
                    </a:p>
                  </a:txBody>
                  <a:tcPr marL="9525" marR="9525" marT="9525" marB="0" anchor="ctr"/>
                </a:tc>
                <a:tc rowSpan="3">
                  <a:txBody>
                    <a:bodyPr/>
                    <a:lstStyle/>
                    <a:p>
                      <a:pPr algn="l" fontAlgn="ctr"/>
                      <a:r>
                        <a:rPr lang="nl-BE" sz="1100" u="none" strike="noStrike">
                          <a:effectLst/>
                        </a:rPr>
                        <a:t> </a:t>
                      </a:r>
                      <a:endParaRPr lang="nl-BE"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nl-BE" sz="1100" u="none" strike="noStrike" dirty="0">
                          <a:effectLst/>
                        </a:rPr>
                        <a:t>Electief 40 min : 1.63</a:t>
                      </a:r>
                      <a:endParaRPr lang="nl-B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93191069"/>
                  </a:ext>
                </a:extLst>
              </a:tr>
              <a:tr h="952500">
                <a:tc vMerge="1">
                  <a:txBody>
                    <a:bodyPr/>
                    <a:lstStyle/>
                    <a:p>
                      <a:endParaRPr lang="nl-BE"/>
                    </a:p>
                  </a:txBody>
                  <a:tcPr/>
                </a:tc>
                <a:tc vMerge="1">
                  <a:txBody>
                    <a:bodyPr/>
                    <a:lstStyle/>
                    <a:p>
                      <a:endParaRPr lang="nl-BE"/>
                    </a:p>
                  </a:txBody>
                  <a:tcPr/>
                </a:tc>
                <a:tc vMerge="1">
                  <a:txBody>
                    <a:bodyPr/>
                    <a:lstStyle/>
                    <a:p>
                      <a:endParaRPr lang="nl-BE"/>
                    </a:p>
                  </a:txBody>
                  <a:tcPr/>
                </a:tc>
                <a:tc vMerge="1">
                  <a:txBody>
                    <a:bodyPr/>
                    <a:lstStyle/>
                    <a:p>
                      <a:endParaRPr lang="nl-BE"/>
                    </a:p>
                  </a:txBody>
                  <a:tcPr/>
                </a:tc>
                <a:tc>
                  <a:txBody>
                    <a:bodyPr/>
                    <a:lstStyle/>
                    <a:p>
                      <a:pPr algn="l" fontAlgn="ctr"/>
                      <a:r>
                        <a:rPr lang="nl-BE" sz="1100" u="none" strike="noStrike" dirty="0">
                          <a:effectLst/>
                        </a:rPr>
                        <a:t>Co-morbiditeit 55 min : 2.60</a:t>
                      </a:r>
                      <a:endParaRPr lang="nl-B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1464503"/>
                  </a:ext>
                </a:extLst>
              </a:tr>
              <a:tr h="771525">
                <a:tc vMerge="1">
                  <a:txBody>
                    <a:bodyPr/>
                    <a:lstStyle/>
                    <a:p>
                      <a:endParaRPr lang="nl-BE"/>
                    </a:p>
                  </a:txBody>
                  <a:tcPr/>
                </a:tc>
                <a:tc vMerge="1">
                  <a:txBody>
                    <a:bodyPr/>
                    <a:lstStyle/>
                    <a:p>
                      <a:endParaRPr lang="nl-BE"/>
                    </a:p>
                  </a:txBody>
                  <a:tcPr/>
                </a:tc>
                <a:tc vMerge="1">
                  <a:txBody>
                    <a:bodyPr/>
                    <a:lstStyle/>
                    <a:p>
                      <a:endParaRPr lang="nl-BE"/>
                    </a:p>
                  </a:txBody>
                  <a:tcPr/>
                </a:tc>
                <a:tc vMerge="1">
                  <a:txBody>
                    <a:bodyPr/>
                    <a:lstStyle/>
                    <a:p>
                      <a:endParaRPr lang="nl-BE"/>
                    </a:p>
                  </a:txBody>
                  <a:tcPr/>
                </a:tc>
                <a:tc>
                  <a:txBody>
                    <a:bodyPr/>
                    <a:lstStyle/>
                    <a:p>
                      <a:pPr algn="l" fontAlgn="ctr"/>
                      <a:r>
                        <a:rPr lang="nl-BE" sz="1100" u="none" strike="noStrike" dirty="0">
                          <a:effectLst/>
                        </a:rPr>
                        <a:t>Ongepland 75 min : 3.50</a:t>
                      </a:r>
                      <a:endParaRPr lang="nl-B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11078043"/>
                  </a:ext>
                </a:extLst>
              </a:tr>
            </a:tbl>
          </a:graphicData>
        </a:graphic>
      </p:graphicFrame>
    </p:spTree>
    <p:extLst>
      <p:ext uri="{BB962C8B-B14F-4D97-AF65-F5344CB8AC3E}">
        <p14:creationId xmlns:p14="http://schemas.microsoft.com/office/powerpoint/2010/main" val="2424915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ijdelijke aanduiding voor inhoud 4">
            <a:extLst>
              <a:ext uri="{FF2B5EF4-FFF2-40B4-BE49-F238E27FC236}">
                <a16:creationId xmlns:a16="http://schemas.microsoft.com/office/drawing/2014/main" id="{43687D57-0BE9-8BF8-1982-3F319A81314E}"/>
              </a:ext>
            </a:extLst>
          </p:cNvPr>
          <p:cNvGraphicFramePr>
            <a:graphicFrameLocks noGrp="1"/>
          </p:cNvGraphicFramePr>
          <p:nvPr>
            <p:ph sz="quarter" idx="1"/>
            <p:extLst>
              <p:ext uri="{D42A27DB-BD31-4B8C-83A1-F6EECF244321}">
                <p14:modId xmlns:p14="http://schemas.microsoft.com/office/powerpoint/2010/main" val="2853221461"/>
              </p:ext>
            </p:extLst>
          </p:nvPr>
        </p:nvGraphicFramePr>
        <p:xfrm>
          <a:off x="1043608" y="3179833"/>
          <a:ext cx="6840760" cy="2056461"/>
        </p:xfrm>
        <a:graphic>
          <a:graphicData uri="http://schemas.openxmlformats.org/drawingml/2006/table">
            <a:tbl>
              <a:tblPr>
                <a:tableStyleId>{5C22544A-7EE6-4342-B048-85BDC9FD1C3A}</a:tableStyleId>
              </a:tblPr>
              <a:tblGrid>
                <a:gridCol w="2591841">
                  <a:extLst>
                    <a:ext uri="{9D8B030D-6E8A-4147-A177-3AD203B41FA5}">
                      <a16:colId xmlns:a16="http://schemas.microsoft.com/office/drawing/2014/main" val="3213370965"/>
                    </a:ext>
                  </a:extLst>
                </a:gridCol>
                <a:gridCol w="637338">
                  <a:extLst>
                    <a:ext uri="{9D8B030D-6E8A-4147-A177-3AD203B41FA5}">
                      <a16:colId xmlns:a16="http://schemas.microsoft.com/office/drawing/2014/main" val="60141250"/>
                    </a:ext>
                  </a:extLst>
                </a:gridCol>
                <a:gridCol w="509870">
                  <a:extLst>
                    <a:ext uri="{9D8B030D-6E8A-4147-A177-3AD203B41FA5}">
                      <a16:colId xmlns:a16="http://schemas.microsoft.com/office/drawing/2014/main" val="1602718599"/>
                    </a:ext>
                  </a:extLst>
                </a:gridCol>
                <a:gridCol w="509870">
                  <a:extLst>
                    <a:ext uri="{9D8B030D-6E8A-4147-A177-3AD203B41FA5}">
                      <a16:colId xmlns:a16="http://schemas.microsoft.com/office/drawing/2014/main" val="1232589224"/>
                    </a:ext>
                  </a:extLst>
                </a:gridCol>
                <a:gridCol w="2591841">
                  <a:extLst>
                    <a:ext uri="{9D8B030D-6E8A-4147-A177-3AD203B41FA5}">
                      <a16:colId xmlns:a16="http://schemas.microsoft.com/office/drawing/2014/main" val="348337164"/>
                    </a:ext>
                  </a:extLst>
                </a:gridCol>
              </a:tblGrid>
              <a:tr h="170072">
                <a:tc rowSpan="3">
                  <a:txBody>
                    <a:bodyPr/>
                    <a:lstStyle/>
                    <a:p>
                      <a:pPr algn="l" fontAlgn="ctr"/>
                      <a:r>
                        <a:rPr lang="nl-BE" sz="1100" u="none" strike="noStrike" dirty="0">
                          <a:effectLst/>
                        </a:rPr>
                        <a:t>Dagelijks toezicht</a:t>
                      </a:r>
                      <a:endParaRPr lang="nl-BE" sz="1100" b="0" i="0" u="none" strike="noStrike" dirty="0">
                        <a:solidFill>
                          <a:srgbClr val="000000"/>
                        </a:solidFill>
                        <a:effectLst/>
                        <a:latin typeface="Calibri" panose="020F0502020204030204" pitchFamily="34" charset="0"/>
                      </a:endParaRPr>
                    </a:p>
                  </a:txBody>
                  <a:tcPr marL="9525" marR="9525" marT="9525" marB="0" anchor="ctr"/>
                </a:tc>
                <a:tc rowSpan="3">
                  <a:txBody>
                    <a:bodyPr/>
                    <a:lstStyle/>
                    <a:p>
                      <a:pPr algn="l" fontAlgn="ctr"/>
                      <a:r>
                        <a:rPr lang="nl-BE" sz="1100" u="none" strike="noStrike" dirty="0">
                          <a:effectLst/>
                        </a:rPr>
                        <a:t> </a:t>
                      </a:r>
                      <a:endParaRPr lang="nl-BE" sz="1100" b="0" i="0" u="none" strike="noStrike" dirty="0">
                        <a:solidFill>
                          <a:srgbClr val="000000"/>
                        </a:solidFill>
                        <a:effectLst/>
                        <a:latin typeface="Calibri" panose="020F0502020204030204" pitchFamily="34" charset="0"/>
                      </a:endParaRPr>
                    </a:p>
                  </a:txBody>
                  <a:tcPr marL="9525" marR="9525" marT="9525" marB="0" anchor="ctr"/>
                </a:tc>
                <a:tc rowSpan="3">
                  <a:txBody>
                    <a:bodyPr/>
                    <a:lstStyle/>
                    <a:p>
                      <a:pPr algn="l" fontAlgn="ctr"/>
                      <a:r>
                        <a:rPr lang="nl-BE" sz="1100" u="none" strike="noStrike">
                          <a:effectLst/>
                        </a:rPr>
                        <a:t> </a:t>
                      </a:r>
                      <a:endParaRPr lang="nl-BE" sz="1100" b="0" i="0" u="none" strike="noStrike">
                        <a:solidFill>
                          <a:srgbClr val="000000"/>
                        </a:solidFill>
                        <a:effectLst/>
                        <a:latin typeface="Calibri" panose="020F0502020204030204" pitchFamily="34" charset="0"/>
                      </a:endParaRPr>
                    </a:p>
                  </a:txBody>
                  <a:tcPr marL="9525" marR="9525" marT="9525" marB="0" anchor="ctr"/>
                </a:tc>
                <a:tc rowSpan="3">
                  <a:txBody>
                    <a:bodyPr/>
                    <a:lstStyle/>
                    <a:p>
                      <a:pPr algn="l" fontAlgn="ctr"/>
                      <a:r>
                        <a:rPr lang="nl-BE" sz="1100" u="none" strike="noStrike">
                          <a:effectLst/>
                        </a:rPr>
                        <a:t> </a:t>
                      </a:r>
                      <a:endParaRPr lang="nl-BE"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nl-BE" sz="1100" u="none" strike="noStrike" dirty="0">
                          <a:effectLst/>
                        </a:rPr>
                        <a:t>Stabiel, 25 min: 1.00</a:t>
                      </a:r>
                      <a:endParaRPr lang="nl-B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03212383"/>
                  </a:ext>
                </a:extLst>
              </a:tr>
              <a:tr h="850360">
                <a:tc vMerge="1">
                  <a:txBody>
                    <a:bodyPr/>
                    <a:lstStyle/>
                    <a:p>
                      <a:endParaRPr lang="nl-BE"/>
                    </a:p>
                  </a:txBody>
                  <a:tcPr/>
                </a:tc>
                <a:tc vMerge="1">
                  <a:txBody>
                    <a:bodyPr/>
                    <a:lstStyle/>
                    <a:p>
                      <a:endParaRPr lang="nl-BE"/>
                    </a:p>
                  </a:txBody>
                  <a:tcPr/>
                </a:tc>
                <a:tc vMerge="1">
                  <a:txBody>
                    <a:bodyPr/>
                    <a:lstStyle/>
                    <a:p>
                      <a:endParaRPr lang="nl-BE"/>
                    </a:p>
                  </a:txBody>
                  <a:tcPr/>
                </a:tc>
                <a:tc vMerge="1">
                  <a:txBody>
                    <a:bodyPr/>
                    <a:lstStyle/>
                    <a:p>
                      <a:endParaRPr lang="nl-BE"/>
                    </a:p>
                  </a:txBody>
                  <a:tcPr/>
                </a:tc>
                <a:tc>
                  <a:txBody>
                    <a:bodyPr/>
                    <a:lstStyle/>
                    <a:p>
                      <a:pPr algn="l" fontAlgn="ctr"/>
                      <a:r>
                        <a:rPr lang="fr-FR" sz="1100" u="none" strike="noStrike" dirty="0">
                          <a:effectLst/>
                        </a:rPr>
                        <a:t>Mineure </a:t>
                      </a:r>
                      <a:r>
                        <a:rPr lang="fr-FR" sz="1100" u="none" strike="noStrike" dirty="0" err="1">
                          <a:effectLst/>
                        </a:rPr>
                        <a:t>complicatie</a:t>
                      </a:r>
                      <a:r>
                        <a:rPr lang="fr-FR" sz="1100" u="none" strike="noStrike" dirty="0">
                          <a:effectLst/>
                        </a:rPr>
                        <a:t>, 35 min: 1.59</a:t>
                      </a:r>
                      <a:endParaRPr lang="fr-FR"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15347817"/>
                  </a:ext>
                </a:extLst>
              </a:tr>
              <a:tr h="1028936">
                <a:tc vMerge="1">
                  <a:txBody>
                    <a:bodyPr/>
                    <a:lstStyle/>
                    <a:p>
                      <a:endParaRPr lang="nl-BE"/>
                    </a:p>
                  </a:txBody>
                  <a:tcPr/>
                </a:tc>
                <a:tc vMerge="1">
                  <a:txBody>
                    <a:bodyPr/>
                    <a:lstStyle/>
                    <a:p>
                      <a:endParaRPr lang="nl-BE"/>
                    </a:p>
                  </a:txBody>
                  <a:tcPr/>
                </a:tc>
                <a:tc vMerge="1">
                  <a:txBody>
                    <a:bodyPr/>
                    <a:lstStyle/>
                    <a:p>
                      <a:endParaRPr lang="nl-BE"/>
                    </a:p>
                  </a:txBody>
                  <a:tcPr/>
                </a:tc>
                <a:tc vMerge="1">
                  <a:txBody>
                    <a:bodyPr/>
                    <a:lstStyle/>
                    <a:p>
                      <a:endParaRPr lang="nl-BE"/>
                    </a:p>
                  </a:txBody>
                  <a:tcPr/>
                </a:tc>
                <a:tc>
                  <a:txBody>
                    <a:bodyPr/>
                    <a:lstStyle/>
                    <a:p>
                      <a:pPr algn="l" fontAlgn="ctr"/>
                      <a:r>
                        <a:rPr lang="it-IT" sz="1100" u="none" strike="noStrike" dirty="0">
                          <a:effectLst/>
                        </a:rPr>
                        <a:t>Significante complicatie, 50 min: 2.40</a:t>
                      </a:r>
                      <a:endParaRPr lang="it-IT"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14708493"/>
                  </a:ext>
                </a:extLst>
              </a:tr>
            </a:tbl>
          </a:graphicData>
        </a:graphic>
      </p:graphicFrame>
      <p:sp>
        <p:nvSpPr>
          <p:cNvPr id="4" name="Tijdelijke aanduiding voor dianummer 3">
            <a:extLst>
              <a:ext uri="{FF2B5EF4-FFF2-40B4-BE49-F238E27FC236}">
                <a16:creationId xmlns:a16="http://schemas.microsoft.com/office/drawing/2014/main" id="{C954B285-4737-0630-7F48-D54CD17EA747}"/>
              </a:ext>
            </a:extLst>
          </p:cNvPr>
          <p:cNvSpPr>
            <a:spLocks noGrp="1"/>
          </p:cNvSpPr>
          <p:nvPr>
            <p:ph type="sldNum" sz="quarter" idx="12"/>
          </p:nvPr>
        </p:nvSpPr>
        <p:spPr/>
        <p:txBody>
          <a:bodyPr/>
          <a:lstStyle/>
          <a:p>
            <a:pPr>
              <a:defRPr/>
            </a:pPr>
            <a:fld id="{7365F292-759C-4EC7-9BB3-4B1FDBD98A94}" type="slidenum">
              <a:rPr lang="nl-BE" smtClean="0"/>
              <a:pPr>
                <a:defRPr/>
              </a:pPr>
              <a:t>25</a:t>
            </a:fld>
            <a:endParaRPr lang="nl-BE"/>
          </a:p>
        </p:txBody>
      </p:sp>
      <p:sp>
        <p:nvSpPr>
          <p:cNvPr id="7" name="Tekstvak 6">
            <a:extLst>
              <a:ext uri="{FF2B5EF4-FFF2-40B4-BE49-F238E27FC236}">
                <a16:creationId xmlns:a16="http://schemas.microsoft.com/office/drawing/2014/main" id="{446523A2-E8F0-97F0-B4AA-E550E3915C99}"/>
              </a:ext>
            </a:extLst>
          </p:cNvPr>
          <p:cNvSpPr txBox="1"/>
          <p:nvPr/>
        </p:nvSpPr>
        <p:spPr>
          <a:xfrm>
            <a:off x="899592" y="1487285"/>
            <a:ext cx="7560840" cy="1367234"/>
          </a:xfrm>
          <a:prstGeom prst="rect">
            <a:avLst/>
          </a:prstGeom>
          <a:noFill/>
        </p:spPr>
        <p:txBody>
          <a:bodyPr wrap="square">
            <a:spAutoFit/>
          </a:bodyPr>
          <a:lstStyle/>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4.3.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Opvolging van de opgenomen patiënt </a:t>
            </a:r>
            <a:endParaRPr lang="nl-BE"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In de eerste plaats moet nagegaan worden op welke wijze de thans geldende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toezichthonoraria</a:t>
            </a:r>
            <a:r>
              <a:rPr lang="nl-NL" sz="1800" dirty="0">
                <a:effectLst/>
                <a:latin typeface="Calibri" panose="020F0502020204030204" pitchFamily="34" charset="0"/>
                <a:ea typeface="Calibri" panose="020F0502020204030204" pitchFamily="34" charset="0"/>
                <a:cs typeface="Times New Roman" panose="02020603050405020304" pitchFamily="18" charset="0"/>
              </a:rPr>
              <a:t> kunnen worden hervormd om beter rekening te houden met de complexiteit van de pathologie.</a:t>
            </a:r>
            <a:r>
              <a:rPr lang="nl-N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akkoord</a:t>
            </a:r>
          </a:p>
        </p:txBody>
      </p:sp>
      <p:sp>
        <p:nvSpPr>
          <p:cNvPr id="9" name="Tekstvak 8">
            <a:extLst>
              <a:ext uri="{FF2B5EF4-FFF2-40B4-BE49-F238E27FC236}">
                <a16:creationId xmlns:a16="http://schemas.microsoft.com/office/drawing/2014/main" id="{94A77E2D-58AB-B643-6F2E-689E7C5ADF3A}"/>
              </a:ext>
            </a:extLst>
          </p:cNvPr>
          <p:cNvSpPr txBox="1"/>
          <p:nvPr/>
        </p:nvSpPr>
        <p:spPr>
          <a:xfrm>
            <a:off x="1727684" y="4378436"/>
            <a:ext cx="2952328" cy="1977914"/>
          </a:xfrm>
          <a:prstGeom prst="rect">
            <a:avLst/>
          </a:prstGeom>
          <a:noFill/>
        </p:spPr>
        <p:txBody>
          <a:bodyPr wrap="square">
            <a:spAutoFit/>
          </a:bodyPr>
          <a:lstStyle/>
          <a:p>
            <a:pPr lvl="1">
              <a:lnSpc>
                <a:spcPct val="150000"/>
              </a:lnSpc>
              <a:spcAft>
                <a:spcPts val="600"/>
              </a:spcAft>
            </a:pPr>
            <a:r>
              <a:rPr lang="nl-NL" sz="1400" dirty="0">
                <a:solidFill>
                  <a:srgbClr val="FF0000"/>
                </a:solidFill>
                <a:effectLst/>
                <a:latin typeface="Gill Sans MT" panose="020B0502020104020203" pitchFamily="34" charset="0"/>
                <a:ea typeface="Calibri" panose="020F0502020204030204" pitchFamily="34" charset="0"/>
                <a:cs typeface="Times New Roman" panose="02020603050405020304" pitchFamily="18" charset="0"/>
              </a:rPr>
              <a:t>RVU ~ raadplegingen </a:t>
            </a:r>
          </a:p>
          <a:p>
            <a:pPr lvl="1">
              <a:lnSpc>
                <a:spcPct val="150000"/>
              </a:lnSpc>
              <a:spcAft>
                <a:spcPts val="600"/>
              </a:spcAft>
            </a:pPr>
            <a:r>
              <a:rPr lang="nl-NL" sz="1400" dirty="0">
                <a:solidFill>
                  <a:srgbClr val="FF0000"/>
                </a:solidFill>
                <a:effectLst/>
                <a:latin typeface="Gill Sans MT" panose="020B0502020104020203" pitchFamily="34" charset="0"/>
                <a:ea typeface="Calibri" panose="020F0502020204030204" pitchFamily="34" charset="0"/>
                <a:cs typeface="Times New Roman" panose="02020603050405020304" pitchFamily="18" charset="0"/>
              </a:rPr>
              <a:t>APR-DRG?</a:t>
            </a:r>
          </a:p>
          <a:p>
            <a:pPr lvl="1">
              <a:lnSpc>
                <a:spcPct val="150000"/>
              </a:lnSpc>
              <a:spcAft>
                <a:spcPts val="600"/>
              </a:spcAft>
            </a:pPr>
            <a:r>
              <a:rPr lang="nl-NL"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afschaffen immuniteit</a:t>
            </a:r>
          </a:p>
          <a:p>
            <a:pPr lvl="1">
              <a:lnSpc>
                <a:spcPct val="150000"/>
              </a:lnSpc>
              <a:spcAft>
                <a:spcPts val="600"/>
              </a:spcAft>
            </a:pPr>
            <a:r>
              <a:rPr lang="nl-NL"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complicatie = complexiteit?</a:t>
            </a:r>
          </a:p>
          <a:p>
            <a:pPr lvl="1">
              <a:lnSpc>
                <a:spcPct val="150000"/>
              </a:lnSpc>
              <a:spcAft>
                <a:spcPts val="600"/>
              </a:spcAft>
            </a:pPr>
            <a:r>
              <a:rPr lang="nl-NL" sz="1400" dirty="0">
                <a:solidFill>
                  <a:srgbClr val="FF0000"/>
                </a:solidFill>
                <a:latin typeface="Gill Sans MT" panose="020B0502020104020203" pitchFamily="34" charset="0"/>
                <a:ea typeface="Calibri" panose="020F0502020204030204" pitchFamily="34" charset="0"/>
                <a:cs typeface="Times New Roman" panose="02020603050405020304" pitchFamily="18" charset="0"/>
              </a:rPr>
              <a:t>kwaliteitscriteria</a:t>
            </a:r>
            <a:endParaRPr lang="nl-NL" sz="1400" dirty="0">
              <a:solidFill>
                <a:srgbClr val="FF0000"/>
              </a:solidFill>
              <a:effectLst/>
              <a:latin typeface="Gill Sans MT" panose="020B0502020104020203" pitchFamily="34" charset="0"/>
              <a:ea typeface="Calibri" panose="020F0502020204030204" pitchFamily="34" charset="0"/>
              <a:cs typeface="Times New Roman" panose="02020603050405020304" pitchFamily="18" charset="0"/>
            </a:endParaRPr>
          </a:p>
        </p:txBody>
      </p:sp>
      <p:sp>
        <p:nvSpPr>
          <p:cNvPr id="10" name="Titel 1">
            <a:extLst>
              <a:ext uri="{FF2B5EF4-FFF2-40B4-BE49-F238E27FC236}">
                <a16:creationId xmlns:a16="http://schemas.microsoft.com/office/drawing/2014/main" id="{311F0F69-5F38-3856-E3DF-E2737A96C4C5}"/>
              </a:ext>
            </a:extLst>
          </p:cNvPr>
          <p:cNvSpPr>
            <a:spLocks noGrp="1"/>
          </p:cNvSpPr>
          <p:nvPr>
            <p:ph type="title"/>
          </p:nvPr>
        </p:nvSpPr>
        <p:spPr>
          <a:xfrm>
            <a:off x="457200" y="152400"/>
            <a:ext cx="8229600" cy="990600"/>
          </a:xfrm>
        </p:spPr>
        <p:txBody>
          <a:bodyPr/>
          <a:lstStyle/>
          <a:p>
            <a:r>
              <a:rPr lang="nl-BE" dirty="0"/>
              <a:t>			</a:t>
            </a:r>
            <a:r>
              <a:rPr lang="nl-BE" b="1" dirty="0"/>
              <a:t>ACA - toezicht</a:t>
            </a:r>
          </a:p>
        </p:txBody>
      </p:sp>
      <p:pic>
        <p:nvPicPr>
          <p:cNvPr id="11" name="Picture 3" descr="C:\Users\ASGB\Desktop\ASGBKartel logo's def (3)\ASGBKartel logo's def\Icoon\jpg\Icoon-pos-Colour@3x-100.jpg">
            <a:extLst>
              <a:ext uri="{FF2B5EF4-FFF2-40B4-BE49-F238E27FC236}">
                <a16:creationId xmlns:a16="http://schemas.microsoft.com/office/drawing/2014/main" id="{5DA83D67-BA3C-9D49-5D50-E4C3CDE992B4}"/>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Tree>
    <p:extLst>
      <p:ext uri="{BB962C8B-B14F-4D97-AF65-F5344CB8AC3E}">
        <p14:creationId xmlns:p14="http://schemas.microsoft.com/office/powerpoint/2010/main" val="8033922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a:xfrm>
            <a:off x="457200" y="1219200"/>
            <a:ext cx="8229600" cy="5486400"/>
          </a:xfrm>
        </p:spPr>
        <p:txBody>
          <a:bodyPr/>
          <a:lstStyle/>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4.3.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Opvolging van de opgenomen patiënt </a:t>
            </a:r>
            <a:endParaRPr lang="nl-BE"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Ook verdient het aanbeveling om de door de behandelende arts aangevraagde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consulten aan bed </a:t>
            </a:r>
            <a:r>
              <a:rPr lang="nl-NL" sz="1800" dirty="0">
                <a:effectLst/>
                <a:latin typeface="Calibri" panose="020F0502020204030204" pitchFamily="34" charset="0"/>
                <a:ea typeface="Calibri" panose="020F0502020204030204" pitchFamily="34" charset="0"/>
                <a:cs typeface="Times New Roman" panose="02020603050405020304" pitchFamily="18" charset="0"/>
              </a:rPr>
              <a:t>te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herevalueren</a:t>
            </a:r>
            <a:r>
              <a:rPr lang="nl-NL" sz="1800" dirty="0">
                <a:effectLst/>
                <a:latin typeface="Calibri" panose="020F0502020204030204" pitchFamily="34" charset="0"/>
                <a:ea typeface="Calibri" panose="020F0502020204030204" pitchFamily="34" charset="0"/>
                <a:cs typeface="Times New Roman" panose="02020603050405020304" pitchFamily="18" charset="0"/>
              </a:rPr>
              <a:t> rekening houdend met de vereiste tijdsinvestering en eventuele andere omstandigheden. Verdere nuanceringen kunnen aangebracht worden via de toepassingsregels. Teneinde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referral</a:t>
            </a: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caroussels</a:t>
            </a:r>
            <a:r>
              <a:rPr lang="nl-NL" sz="1800" dirty="0">
                <a:effectLst/>
                <a:latin typeface="Calibri" panose="020F0502020204030204" pitchFamily="34" charset="0"/>
                <a:ea typeface="Calibri" panose="020F0502020204030204" pitchFamily="34" charset="0"/>
                <a:cs typeface="Times New Roman" panose="02020603050405020304" pitchFamily="18" charset="0"/>
              </a:rPr>
              <a:t> te vermijden zal hierbij ook rapportering in het medisch dossier worden vereist.</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nl-BE" sz="1800" dirty="0">
                <a:solidFill>
                  <a:srgbClr val="FF0000"/>
                </a:solidFill>
              </a:rPr>
              <a:t>idem</a:t>
            </a:r>
          </a:p>
          <a:p>
            <a:pPr lvl="1"/>
            <a:r>
              <a:rPr lang="nl-BE" sz="1800" dirty="0">
                <a:solidFill>
                  <a:srgbClr val="FF0000"/>
                </a:solidFill>
              </a:rPr>
              <a:t>inclusief follow up tot ontslag; met verslag</a:t>
            </a:r>
          </a:p>
          <a:p>
            <a:pPr lvl="1"/>
            <a:r>
              <a:rPr lang="nl-BE" sz="1800" dirty="0">
                <a:solidFill>
                  <a:srgbClr val="FF0000"/>
                </a:solidFill>
              </a:rPr>
              <a:t>~ RVU van de raadpleging</a:t>
            </a:r>
          </a:p>
          <a:p>
            <a:pPr lvl="1"/>
            <a:endParaRPr lang="nl-BE" sz="1800" dirty="0">
              <a:solidFill>
                <a:srgbClr val="FF0000"/>
              </a:solidFill>
            </a:endParaRPr>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 - consult</a:t>
            </a:r>
          </a:p>
        </p:txBody>
      </p:sp>
      <p:graphicFrame>
        <p:nvGraphicFramePr>
          <p:cNvPr id="2" name="Tabel 1">
            <a:extLst>
              <a:ext uri="{FF2B5EF4-FFF2-40B4-BE49-F238E27FC236}">
                <a16:creationId xmlns:a16="http://schemas.microsoft.com/office/drawing/2014/main" id="{C638E58A-EE07-8579-6E3E-D552C34366B1}"/>
              </a:ext>
            </a:extLst>
          </p:cNvPr>
          <p:cNvGraphicFramePr>
            <a:graphicFrameLocks noGrp="1"/>
          </p:cNvGraphicFramePr>
          <p:nvPr>
            <p:extLst>
              <p:ext uri="{D42A27DB-BD31-4B8C-83A1-F6EECF244321}">
                <p14:modId xmlns:p14="http://schemas.microsoft.com/office/powerpoint/2010/main" val="2559764953"/>
              </p:ext>
            </p:extLst>
          </p:nvPr>
        </p:nvGraphicFramePr>
        <p:xfrm>
          <a:off x="5292080" y="3284984"/>
          <a:ext cx="3098800" cy="3057525"/>
        </p:xfrm>
        <a:graphic>
          <a:graphicData uri="http://schemas.openxmlformats.org/drawingml/2006/table">
            <a:tbl>
              <a:tblPr>
                <a:tableStyleId>{5C22544A-7EE6-4342-B048-85BDC9FD1C3A}</a:tableStyleId>
              </a:tblPr>
              <a:tblGrid>
                <a:gridCol w="3098800">
                  <a:extLst>
                    <a:ext uri="{9D8B030D-6E8A-4147-A177-3AD203B41FA5}">
                      <a16:colId xmlns:a16="http://schemas.microsoft.com/office/drawing/2014/main" val="3216285497"/>
                    </a:ext>
                  </a:extLst>
                </a:gridCol>
              </a:tblGrid>
              <a:tr h="190500">
                <a:tc>
                  <a:txBody>
                    <a:bodyPr/>
                    <a:lstStyle/>
                    <a:p>
                      <a:pPr algn="l" fontAlgn="ctr"/>
                      <a:r>
                        <a:rPr lang="nl-BE" sz="1100" b="1" u="none" strike="noStrike" dirty="0">
                          <a:effectLst/>
                        </a:rPr>
                        <a:t>Duur/complexiteit</a:t>
                      </a:r>
                      <a:endParaRPr lang="nl-BE"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89062972"/>
                  </a:ext>
                </a:extLst>
              </a:tr>
              <a:tr h="762000">
                <a:tc>
                  <a:txBody>
                    <a:bodyPr/>
                    <a:lstStyle/>
                    <a:p>
                      <a:pPr algn="l" fontAlgn="ctr"/>
                      <a:r>
                        <a:rPr lang="en-US" sz="1100" u="none" strike="noStrike">
                          <a:effectLst/>
                        </a:rPr>
                        <a:t>Low severity, 35 min : 1.50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1887756"/>
                  </a:ext>
                </a:extLst>
              </a:tr>
              <a:tr h="571500">
                <a:tc>
                  <a:txBody>
                    <a:bodyPr/>
                    <a:lstStyle/>
                    <a:p>
                      <a:pPr algn="l" fontAlgn="ctr"/>
                      <a:r>
                        <a:rPr lang="nl-BE" sz="1100" u="none" strike="noStrike" dirty="0">
                          <a:effectLst/>
                        </a:rPr>
                        <a:t>Moderate, 45 min : 2.00</a:t>
                      </a:r>
                      <a:endParaRPr lang="nl-B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65231134"/>
                  </a:ext>
                </a:extLst>
              </a:tr>
              <a:tr h="952500">
                <a:tc>
                  <a:txBody>
                    <a:bodyPr/>
                    <a:lstStyle/>
                    <a:p>
                      <a:pPr algn="l" fontAlgn="ctr"/>
                      <a:r>
                        <a:rPr lang="en-US" sz="1100" u="none" strike="noStrike" dirty="0">
                          <a:effectLst/>
                        </a:rPr>
                        <a:t>Moderate to high, 60 min : 2.72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89672443"/>
                  </a:ext>
                </a:extLst>
              </a:tr>
              <a:tr h="581025">
                <a:tc>
                  <a:txBody>
                    <a:bodyPr/>
                    <a:lstStyle/>
                    <a:p>
                      <a:pPr algn="l" fontAlgn="ctr"/>
                      <a:r>
                        <a:rPr lang="nl-BE" sz="1100" u="none" strike="noStrike" dirty="0">
                          <a:effectLst/>
                        </a:rPr>
                        <a:t>High 80 min : 3.86</a:t>
                      </a:r>
                      <a:endParaRPr lang="nl-B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43686108"/>
                  </a:ext>
                </a:extLst>
              </a:tr>
            </a:tbl>
          </a:graphicData>
        </a:graphic>
      </p:graphicFrame>
      <p:pic>
        <p:nvPicPr>
          <p:cNvPr id="4" name="Picture 3" descr="C:\Users\ASGB\Desktop\ASGBKartel logo's def (3)\ASGBKartel logo's def\Icoon\jpg\Icoon-pos-Colour@3x-100.jpg">
            <a:extLst>
              <a:ext uri="{FF2B5EF4-FFF2-40B4-BE49-F238E27FC236}">
                <a16:creationId xmlns:a16="http://schemas.microsoft.com/office/drawing/2014/main" id="{E1D53ACC-51C9-672A-12F1-7A3D053D6F30}"/>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5" name="Tijdelijke aanduiding voor dianummer 4">
            <a:extLst>
              <a:ext uri="{FF2B5EF4-FFF2-40B4-BE49-F238E27FC236}">
                <a16:creationId xmlns:a16="http://schemas.microsoft.com/office/drawing/2014/main" id="{BFB39010-8464-F3A1-4EF8-C733C50358D0}"/>
              </a:ext>
            </a:extLst>
          </p:cNvPr>
          <p:cNvSpPr>
            <a:spLocks noGrp="1"/>
          </p:cNvSpPr>
          <p:nvPr>
            <p:ph type="sldNum" sz="quarter" idx="12"/>
          </p:nvPr>
        </p:nvSpPr>
        <p:spPr/>
        <p:txBody>
          <a:bodyPr/>
          <a:lstStyle/>
          <a:p>
            <a:pPr>
              <a:defRPr/>
            </a:pPr>
            <a:fld id="{7365F292-759C-4EC7-9BB3-4B1FDBD98A94}" type="slidenum">
              <a:rPr lang="nl-BE" smtClean="0"/>
              <a:pPr>
                <a:defRPr/>
              </a:pPr>
              <a:t>26</a:t>
            </a:fld>
            <a:endParaRPr lang="nl-BE"/>
          </a:p>
        </p:txBody>
      </p:sp>
    </p:spTree>
    <p:extLst>
      <p:ext uri="{BB962C8B-B14F-4D97-AF65-F5344CB8AC3E}">
        <p14:creationId xmlns:p14="http://schemas.microsoft.com/office/powerpoint/2010/main" val="36816332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 - ontslag</a:t>
            </a:r>
          </a:p>
        </p:txBody>
      </p:sp>
      <p:sp>
        <p:nvSpPr>
          <p:cNvPr id="8" name="Tekstvak 7">
            <a:extLst>
              <a:ext uri="{FF2B5EF4-FFF2-40B4-BE49-F238E27FC236}">
                <a16:creationId xmlns:a16="http://schemas.microsoft.com/office/drawing/2014/main" id="{B1F9EB09-5A65-6B6D-8EBA-03BAA6FC0F21}"/>
              </a:ext>
            </a:extLst>
          </p:cNvPr>
          <p:cNvSpPr txBox="1"/>
          <p:nvPr/>
        </p:nvSpPr>
        <p:spPr>
          <a:xfrm>
            <a:off x="827584" y="1412776"/>
            <a:ext cx="7776864" cy="3943002"/>
          </a:xfrm>
          <a:prstGeom prst="rect">
            <a:avLst/>
          </a:prstGeom>
          <a:noFill/>
        </p:spPr>
        <p:txBody>
          <a:bodyPr wrap="square">
            <a:spAutoFit/>
          </a:bodyPr>
          <a:lstStyle/>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De evaluatie bij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ontslag</a:t>
            </a:r>
            <a:r>
              <a:rPr lang="nl-NL" sz="1800" dirty="0">
                <a:effectLst/>
                <a:latin typeface="Calibri" panose="020F0502020204030204" pitchFamily="34" charset="0"/>
                <a:ea typeface="Calibri" panose="020F0502020204030204" pitchFamily="34" charset="0"/>
                <a:cs typeface="Times New Roman" panose="02020603050405020304" pitchFamily="18" charset="0"/>
              </a:rPr>
              <a:t> heeft tot doel om de patiënt en de huisarts op een goede manier te informeren. Hierbij geldt het principe dat een </a:t>
            </a:r>
            <a:r>
              <a:rPr lang="nl-NL"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verplicht verslag aan de huisarts </a:t>
            </a:r>
            <a:r>
              <a:rPr lang="nl-N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wordt overgemaakt en op de </a:t>
            </a:r>
            <a:r>
              <a:rPr lang="nl-NL"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hubs</a:t>
            </a:r>
            <a:r>
              <a:rPr lang="nl-NL" sz="1800" b="1" dirty="0">
                <a:effectLst/>
                <a:latin typeface="Calibri" panose="020F0502020204030204" pitchFamily="34" charset="0"/>
                <a:ea typeface="Calibri" panose="020F0502020204030204" pitchFamily="34" charset="0"/>
                <a:cs typeface="Times New Roman" panose="02020603050405020304" pitchFamily="18" charset="0"/>
              </a:rPr>
              <a:t> </a:t>
            </a:r>
            <a:r>
              <a:rPr lang="nl-NL" sz="1800" dirty="0">
                <a:effectLst/>
                <a:latin typeface="Calibri" panose="020F0502020204030204" pitchFamily="34" charset="0"/>
                <a:ea typeface="Calibri" panose="020F0502020204030204" pitchFamily="34" charset="0"/>
                <a:cs typeface="Times New Roman" panose="02020603050405020304" pitchFamily="18" charset="0"/>
              </a:rPr>
              <a:t>beschikbaar is voor de personen die een therapeutische relatie hebben met de patiënt.</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De evaluatie bij ontslag bevat naast het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ontslagverslag</a:t>
            </a:r>
            <a:r>
              <a:rPr lang="nl-NL" sz="1800" dirty="0">
                <a:effectLst/>
                <a:latin typeface="Calibri" panose="020F0502020204030204" pitchFamily="34" charset="0"/>
                <a:ea typeface="Calibri" panose="020F0502020204030204" pitchFamily="34" charset="0"/>
                <a:cs typeface="Times New Roman" panose="02020603050405020304" pitchFamily="18" charset="0"/>
              </a:rPr>
              <a:t> ook  het opstellen van een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care plan </a:t>
            </a:r>
            <a:r>
              <a:rPr lang="nl-NL" sz="1800" b="1" dirty="0" err="1">
                <a:effectLst/>
                <a:latin typeface="Calibri" panose="020F0502020204030204" pitchFamily="34" charset="0"/>
                <a:ea typeface="Calibri" panose="020F0502020204030204" pitchFamily="34" charset="0"/>
                <a:cs typeface="Times New Roman" panose="02020603050405020304" pitchFamily="18" charset="0"/>
              </a:rPr>
              <a:t>oversight</a:t>
            </a:r>
            <a:r>
              <a:rPr lang="nl-NL" sz="1800" dirty="0">
                <a:effectLst/>
                <a:latin typeface="Calibri" panose="020F0502020204030204" pitchFamily="34" charset="0"/>
                <a:ea typeface="Calibri" panose="020F0502020204030204" pitchFamily="34" charset="0"/>
                <a:cs typeface="Times New Roman" panose="02020603050405020304" pitchFamily="18" charset="0"/>
              </a:rPr>
              <a:t>’,  inzonderheid bij chronische aandoeningen waarbij opvolgmomenten aangewezen zijn met respect van de vrije keuze van de patiënt</a:t>
            </a:r>
            <a:r>
              <a:rPr lang="nl-N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nl-NL"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nl-NL" sz="2000" dirty="0">
                <a:solidFill>
                  <a:srgbClr val="FF0000"/>
                </a:solidFill>
                <a:latin typeface="Gill Sans MT" panose="020B0502020104020203" pitchFamily="34" charset="0"/>
                <a:ea typeface="Calibri" panose="020F0502020204030204" pitchFamily="34" charset="0"/>
                <a:cs typeface="Times New Roman" panose="02020603050405020304" pitchFamily="18" charset="0"/>
              </a:rPr>
              <a:t>i</a:t>
            </a:r>
            <a:r>
              <a:rPr lang="nl-NL" sz="2000" dirty="0">
                <a:solidFill>
                  <a:srgbClr val="FF0000"/>
                </a:solidFill>
                <a:effectLst/>
                <a:latin typeface="Gill Sans MT" panose="020B0502020104020203" pitchFamily="34" charset="0"/>
                <a:ea typeface="Calibri" panose="020F0502020204030204" pitchFamily="34" charset="0"/>
                <a:cs typeface="Times New Roman" panose="02020603050405020304" pitchFamily="18" charset="0"/>
              </a:rPr>
              <a:t>nclusief</a:t>
            </a:r>
          </a:p>
          <a:p>
            <a:pPr>
              <a:lnSpc>
                <a:spcPct val="107000"/>
              </a:lnSpc>
              <a:spcAft>
                <a:spcPts val="800"/>
              </a:spcAft>
            </a:pPr>
            <a:r>
              <a:rPr lang="nl-NL" sz="2000" dirty="0">
                <a:solidFill>
                  <a:srgbClr val="FF0000"/>
                </a:solidFill>
                <a:latin typeface="Gill Sans MT" panose="020B0502020104020203" pitchFamily="34" charset="0"/>
                <a:ea typeface="Calibri" panose="020F0502020204030204" pitchFamily="34" charset="0"/>
                <a:cs typeface="Times New Roman" panose="02020603050405020304" pitchFamily="18" charset="0"/>
              </a:rPr>
              <a:t>-géén all-in forfait</a:t>
            </a:r>
          </a:p>
          <a:p>
            <a:pPr>
              <a:lnSpc>
                <a:spcPct val="107000"/>
              </a:lnSpc>
              <a:spcAft>
                <a:spcPts val="800"/>
              </a:spcAft>
            </a:pPr>
            <a:r>
              <a:rPr lang="nl-NL" sz="2000" dirty="0">
                <a:solidFill>
                  <a:srgbClr val="FF0000"/>
                </a:solidFill>
                <a:effectLst/>
                <a:latin typeface="Gill Sans MT" panose="020B0502020104020203" pitchFamily="34" charset="0"/>
                <a:ea typeface="Calibri" panose="020F0502020204030204" pitchFamily="34" charset="0"/>
                <a:cs typeface="Times New Roman" panose="02020603050405020304" pitchFamily="18" charset="0"/>
              </a:rPr>
              <a:t>~ RVU</a:t>
            </a:r>
            <a:endParaRPr lang="nl-BE" sz="1600" dirty="0">
              <a:solidFill>
                <a:srgbClr val="FF0000"/>
              </a:solidFill>
              <a:effectLst/>
              <a:latin typeface="Gill Sans MT" panose="020B0502020104020203" pitchFamily="34" charset="0"/>
              <a:ea typeface="Calibri" panose="020F0502020204030204" pitchFamily="34" charset="0"/>
              <a:cs typeface="Times New Roman" panose="02020603050405020304" pitchFamily="18" charset="0"/>
            </a:endParaRPr>
          </a:p>
        </p:txBody>
      </p:sp>
      <p:graphicFrame>
        <p:nvGraphicFramePr>
          <p:cNvPr id="9" name="Tabel 8">
            <a:extLst>
              <a:ext uri="{FF2B5EF4-FFF2-40B4-BE49-F238E27FC236}">
                <a16:creationId xmlns:a16="http://schemas.microsoft.com/office/drawing/2014/main" id="{6256FCBE-65B7-4A35-8E65-C18FF18CF110}"/>
              </a:ext>
            </a:extLst>
          </p:cNvPr>
          <p:cNvGraphicFramePr>
            <a:graphicFrameLocks noGrp="1"/>
          </p:cNvGraphicFramePr>
          <p:nvPr>
            <p:extLst>
              <p:ext uri="{D42A27DB-BD31-4B8C-83A1-F6EECF244321}">
                <p14:modId xmlns:p14="http://schemas.microsoft.com/office/powerpoint/2010/main" val="3399732353"/>
              </p:ext>
            </p:extLst>
          </p:nvPr>
        </p:nvGraphicFramePr>
        <p:xfrm>
          <a:off x="3347864" y="3717032"/>
          <a:ext cx="5616625" cy="2232249"/>
        </p:xfrm>
        <a:graphic>
          <a:graphicData uri="http://schemas.openxmlformats.org/drawingml/2006/table">
            <a:tbl>
              <a:tblPr>
                <a:tableStyleId>{5C22544A-7EE6-4342-B048-85BDC9FD1C3A}</a:tableStyleId>
              </a:tblPr>
              <a:tblGrid>
                <a:gridCol w="2015222">
                  <a:extLst>
                    <a:ext uri="{9D8B030D-6E8A-4147-A177-3AD203B41FA5}">
                      <a16:colId xmlns:a16="http://schemas.microsoft.com/office/drawing/2014/main" val="3385319517"/>
                    </a:ext>
                  </a:extLst>
                </a:gridCol>
                <a:gridCol w="540210">
                  <a:extLst>
                    <a:ext uri="{9D8B030D-6E8A-4147-A177-3AD203B41FA5}">
                      <a16:colId xmlns:a16="http://schemas.microsoft.com/office/drawing/2014/main" val="4039784194"/>
                    </a:ext>
                  </a:extLst>
                </a:gridCol>
                <a:gridCol w="432169">
                  <a:extLst>
                    <a:ext uri="{9D8B030D-6E8A-4147-A177-3AD203B41FA5}">
                      <a16:colId xmlns:a16="http://schemas.microsoft.com/office/drawing/2014/main" val="2583206318"/>
                    </a:ext>
                  </a:extLst>
                </a:gridCol>
                <a:gridCol w="432169">
                  <a:extLst>
                    <a:ext uri="{9D8B030D-6E8A-4147-A177-3AD203B41FA5}">
                      <a16:colId xmlns:a16="http://schemas.microsoft.com/office/drawing/2014/main" val="3186177641"/>
                    </a:ext>
                  </a:extLst>
                </a:gridCol>
                <a:gridCol w="2196855">
                  <a:extLst>
                    <a:ext uri="{9D8B030D-6E8A-4147-A177-3AD203B41FA5}">
                      <a16:colId xmlns:a16="http://schemas.microsoft.com/office/drawing/2014/main" val="2204005800"/>
                    </a:ext>
                  </a:extLst>
                </a:gridCol>
              </a:tblGrid>
              <a:tr h="315512">
                <a:tc rowSpan="2">
                  <a:txBody>
                    <a:bodyPr/>
                    <a:lstStyle/>
                    <a:p>
                      <a:pPr algn="l" fontAlgn="ctr"/>
                      <a:r>
                        <a:rPr lang="nl-BE" sz="1100" u="none" strike="noStrike" dirty="0">
                          <a:effectLst/>
                        </a:rPr>
                        <a:t>Ontslagmanagement</a:t>
                      </a:r>
                      <a:endParaRPr lang="nl-BE" sz="1100" b="0"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l" fontAlgn="ctr"/>
                      <a:r>
                        <a:rPr lang="nl-BE" sz="1100" u="none" strike="noStrike">
                          <a:effectLst/>
                        </a:rPr>
                        <a:t> </a:t>
                      </a:r>
                      <a:endParaRPr lang="nl-BE" sz="1100" b="0" i="0" u="none" strike="noStrike">
                        <a:solidFill>
                          <a:srgbClr val="000000"/>
                        </a:solidFill>
                        <a:effectLst/>
                        <a:latin typeface="Calibri" panose="020F0502020204030204" pitchFamily="34" charset="0"/>
                      </a:endParaRPr>
                    </a:p>
                  </a:txBody>
                  <a:tcPr marL="9525" marR="9525" marT="9525" marB="0" anchor="ctr"/>
                </a:tc>
                <a:tc rowSpan="2">
                  <a:txBody>
                    <a:bodyPr/>
                    <a:lstStyle/>
                    <a:p>
                      <a:pPr algn="l" fontAlgn="ctr"/>
                      <a:r>
                        <a:rPr lang="nl-BE" sz="1100" u="none" strike="noStrike">
                          <a:effectLst/>
                        </a:rPr>
                        <a:t> </a:t>
                      </a:r>
                      <a:endParaRPr lang="nl-BE" sz="1100" b="0" i="0" u="none" strike="noStrike">
                        <a:solidFill>
                          <a:srgbClr val="000000"/>
                        </a:solidFill>
                        <a:effectLst/>
                        <a:latin typeface="Calibri" panose="020F0502020204030204" pitchFamily="34" charset="0"/>
                      </a:endParaRPr>
                    </a:p>
                  </a:txBody>
                  <a:tcPr marL="9525" marR="9525" marT="9525" marB="0" anchor="ctr"/>
                </a:tc>
                <a:tc rowSpan="2">
                  <a:txBody>
                    <a:bodyPr/>
                    <a:lstStyle/>
                    <a:p>
                      <a:pPr algn="l" fontAlgn="ctr"/>
                      <a:r>
                        <a:rPr lang="nl-BE" sz="1100" u="none" strike="noStrike">
                          <a:effectLst/>
                        </a:rPr>
                        <a:t> </a:t>
                      </a:r>
                      <a:endParaRPr lang="nl-BE"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nl-BE" sz="1100" u="none" strike="noStrike">
                          <a:effectLst/>
                        </a:rPr>
                        <a:t>&lt; 30 min : 1.50</a:t>
                      </a:r>
                      <a:endParaRPr lang="nl-BE"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55201239"/>
                  </a:ext>
                </a:extLst>
              </a:tr>
              <a:tr h="323400">
                <a:tc vMerge="1">
                  <a:txBody>
                    <a:bodyPr/>
                    <a:lstStyle/>
                    <a:p>
                      <a:endParaRPr lang="nl-BE"/>
                    </a:p>
                  </a:txBody>
                  <a:tcPr/>
                </a:tc>
                <a:tc vMerge="1">
                  <a:txBody>
                    <a:bodyPr/>
                    <a:lstStyle/>
                    <a:p>
                      <a:endParaRPr lang="nl-BE"/>
                    </a:p>
                  </a:txBody>
                  <a:tcPr/>
                </a:tc>
                <a:tc vMerge="1">
                  <a:txBody>
                    <a:bodyPr/>
                    <a:lstStyle/>
                    <a:p>
                      <a:endParaRPr lang="nl-BE"/>
                    </a:p>
                  </a:txBody>
                  <a:tcPr/>
                </a:tc>
                <a:tc vMerge="1">
                  <a:txBody>
                    <a:bodyPr/>
                    <a:lstStyle/>
                    <a:p>
                      <a:endParaRPr lang="nl-BE"/>
                    </a:p>
                  </a:txBody>
                  <a:tcPr/>
                </a:tc>
                <a:tc>
                  <a:txBody>
                    <a:bodyPr/>
                    <a:lstStyle/>
                    <a:p>
                      <a:pPr algn="l" fontAlgn="ctr"/>
                      <a:r>
                        <a:rPr lang="nl-BE" sz="1100" u="none" strike="noStrike">
                          <a:effectLst/>
                        </a:rPr>
                        <a:t>&gt;30 min : 2.15</a:t>
                      </a:r>
                      <a:endParaRPr lang="nl-BE"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70030712"/>
                  </a:ext>
                </a:extLst>
              </a:tr>
              <a:tr h="481157">
                <a:tc>
                  <a:txBody>
                    <a:bodyPr/>
                    <a:lstStyle/>
                    <a:p>
                      <a:pPr algn="l" fontAlgn="ctr"/>
                      <a:r>
                        <a:rPr lang="nl-BE" sz="1100" u="none" strike="noStrike" dirty="0">
                          <a:effectLst/>
                        </a:rPr>
                        <a:t>Opstellen “care plan”</a:t>
                      </a:r>
                      <a:endParaRPr lang="nl-BE"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nl-BE" sz="1100" u="none" strike="noStrike">
                          <a:effectLst/>
                        </a:rPr>
                        <a:t> </a:t>
                      </a:r>
                      <a:endParaRPr lang="nl-BE"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nl-BE" sz="1100" u="none" strike="noStrike">
                          <a:effectLst/>
                        </a:rPr>
                        <a:t> </a:t>
                      </a:r>
                      <a:endParaRPr lang="nl-BE"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nl-BE" sz="1100" u="none" strike="noStrike">
                          <a:effectLst/>
                        </a:rPr>
                        <a:t> </a:t>
                      </a:r>
                      <a:endParaRPr lang="nl-BE"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nl-BE" sz="1100" u="none" strike="noStrike">
                          <a:effectLst/>
                        </a:rPr>
                        <a:t>RVU 1.10</a:t>
                      </a:r>
                      <a:endParaRPr lang="nl-BE"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14031918"/>
                  </a:ext>
                </a:extLst>
              </a:tr>
              <a:tr h="1112180">
                <a:tc>
                  <a:txBody>
                    <a:bodyPr/>
                    <a:lstStyle/>
                    <a:p>
                      <a:pPr algn="l" fontAlgn="ctr"/>
                      <a:r>
                        <a:rPr lang="nl-NL" sz="1100" u="none" strike="noStrike" dirty="0">
                          <a:effectLst/>
                        </a:rPr>
                        <a:t>Opvolging na ontslag </a:t>
                      </a:r>
                      <a:r>
                        <a:rPr lang="nl-NL" sz="1100" u="none" strike="noStrike" dirty="0" err="1">
                          <a:effectLst/>
                        </a:rPr>
                        <a:t>i.k.v</a:t>
                      </a:r>
                      <a:r>
                        <a:rPr lang="nl-NL" sz="1100" u="none" strike="noStrike" dirty="0">
                          <a:effectLst/>
                        </a:rPr>
                        <a:t>. </a:t>
                      </a:r>
                      <a:r>
                        <a:rPr lang="nl-NL" sz="1100" u="none" strike="noStrike" dirty="0" err="1">
                          <a:effectLst/>
                        </a:rPr>
                        <a:t>chronic</a:t>
                      </a:r>
                      <a:r>
                        <a:rPr lang="nl-NL" sz="1100" u="none" strike="noStrike" dirty="0">
                          <a:effectLst/>
                        </a:rPr>
                        <a:t> care services</a:t>
                      </a: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nl-BE" sz="1100" u="none" strike="noStrike">
                          <a:effectLst/>
                        </a:rPr>
                        <a:t> </a:t>
                      </a:r>
                      <a:endParaRPr lang="nl-BE"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nl-BE" sz="1100" u="none" strike="noStrike">
                          <a:effectLst/>
                        </a:rPr>
                        <a:t> </a:t>
                      </a:r>
                      <a:endParaRPr lang="nl-BE"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nl-BE" sz="1100" u="none" strike="noStrike">
                          <a:effectLst/>
                        </a:rPr>
                        <a:t> </a:t>
                      </a:r>
                      <a:endParaRPr lang="nl-BE"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nl-NL" sz="1100" u="none" strike="noStrike" dirty="0">
                          <a:effectLst/>
                        </a:rPr>
                        <a:t>RVU 1.50, 1 x per maand</a:t>
                      </a:r>
                      <a:endParaRPr lang="nl-NL"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48654601"/>
                  </a:ext>
                </a:extLst>
              </a:tr>
            </a:tbl>
          </a:graphicData>
        </a:graphic>
      </p:graphicFrame>
      <p:pic>
        <p:nvPicPr>
          <p:cNvPr id="2" name="Picture 3" descr="C:\Users\ASGB\Desktop\ASGBKartel logo's def (3)\ASGBKartel logo's def\Icoon\jpg\Icoon-pos-Colour@3x-100.jpg">
            <a:extLst>
              <a:ext uri="{FF2B5EF4-FFF2-40B4-BE49-F238E27FC236}">
                <a16:creationId xmlns:a16="http://schemas.microsoft.com/office/drawing/2014/main" id="{D2C6E120-BDEE-FA51-6F7F-955338929620}"/>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3" name="Tijdelijke aanduiding voor dianummer 2">
            <a:extLst>
              <a:ext uri="{FF2B5EF4-FFF2-40B4-BE49-F238E27FC236}">
                <a16:creationId xmlns:a16="http://schemas.microsoft.com/office/drawing/2014/main" id="{EC385E04-6C11-EB6A-491C-C6BD856FB140}"/>
              </a:ext>
            </a:extLst>
          </p:cNvPr>
          <p:cNvSpPr>
            <a:spLocks noGrp="1"/>
          </p:cNvSpPr>
          <p:nvPr>
            <p:ph type="sldNum" sz="quarter" idx="12"/>
          </p:nvPr>
        </p:nvSpPr>
        <p:spPr/>
        <p:txBody>
          <a:bodyPr/>
          <a:lstStyle/>
          <a:p>
            <a:pPr>
              <a:defRPr/>
            </a:pPr>
            <a:fld id="{7365F292-759C-4EC7-9BB3-4B1FDBD98A94}" type="slidenum">
              <a:rPr lang="nl-BE" smtClean="0"/>
              <a:pPr>
                <a:defRPr/>
              </a:pPr>
              <a:t>27</a:t>
            </a:fld>
            <a:endParaRPr lang="nl-BE"/>
          </a:p>
        </p:txBody>
      </p:sp>
    </p:spTree>
    <p:extLst>
      <p:ext uri="{BB962C8B-B14F-4D97-AF65-F5344CB8AC3E}">
        <p14:creationId xmlns:p14="http://schemas.microsoft.com/office/powerpoint/2010/main" val="36074084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a:xfrm>
            <a:off x="457200" y="1219200"/>
            <a:ext cx="8229600" cy="5486400"/>
          </a:xfrm>
        </p:spPr>
        <p:txBody>
          <a:bodyPr/>
          <a:lstStyle/>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4.4. </a:t>
            </a:r>
            <a:r>
              <a:rPr lang="nl-NL" sz="1800" b="1" dirty="0" err="1">
                <a:effectLst/>
                <a:latin typeface="Calibri" panose="020F0502020204030204" pitchFamily="34" charset="0"/>
                <a:ea typeface="Calibri" panose="020F0502020204030204" pitchFamily="34" charset="0"/>
                <a:cs typeface="Times New Roman" panose="02020603050405020304" pitchFamily="18" charset="0"/>
              </a:rPr>
              <a:t>Inter</a:t>
            </a:r>
            <a:r>
              <a:rPr lang="nl-NL" sz="1800" dirty="0">
                <a:effectLst/>
                <a:latin typeface="Calibri" panose="020F0502020204030204" pitchFamily="34" charset="0"/>
                <a:ea typeface="Calibri" panose="020F0502020204030204" pitchFamily="34" charset="0"/>
                <a:cs typeface="Times New Roman" panose="02020603050405020304" pitchFamily="18" charset="0"/>
              </a:rPr>
              <a:t>- en multidisciplinair overleg</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Thans voorziet de nomenclatuur reeds in een vergoeding van een aantal interdisciplinaire overlegactiviteiten, o.m. op het vlak van oncologie en neurologie.</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Op basis van de discussies in de TGR is het wellicht aangewezen om op dit vlak een meer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generiek model </a:t>
            </a:r>
            <a:r>
              <a:rPr lang="nl-NL" sz="1800" dirty="0">
                <a:effectLst/>
                <a:latin typeface="Calibri" panose="020F0502020204030204" pitchFamily="34" charset="0"/>
                <a:ea typeface="Calibri" panose="020F0502020204030204" pitchFamily="34" charset="0"/>
                <a:cs typeface="Times New Roman" panose="02020603050405020304" pitchFamily="18" charset="0"/>
              </a:rPr>
              <a:t>voor interdisciplinair overleg uit te werken. Hierbij moet een onderscheid gemaakt worden tussen de vergoeding van de organisator, de behandelende arts, de rapporteur en de andere participanten in functie van de respectievelijke verantwoordelijkheden. Het is belangrijk ook het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aantal en de kwalificatie van de deelnemers te preciseren </a:t>
            </a:r>
            <a:r>
              <a:rPr lang="nl-NL" sz="1800" dirty="0">
                <a:effectLst/>
                <a:latin typeface="Calibri" panose="020F0502020204030204" pitchFamily="34" charset="0"/>
                <a:ea typeface="Calibri" panose="020F0502020204030204" pitchFamily="34" charset="0"/>
                <a:cs typeface="Times New Roman" panose="02020603050405020304" pitchFamily="18" charset="0"/>
              </a:rPr>
              <a:t>naargelang de betrokken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pathologiëen</a:t>
            </a: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nl-BE" sz="1400" dirty="0"/>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 - overleg</a:t>
            </a:r>
          </a:p>
        </p:txBody>
      </p:sp>
      <p:pic>
        <p:nvPicPr>
          <p:cNvPr id="2" name="Picture 3" descr="C:\Users\ASGB\Desktop\ASGBKartel logo's def (3)\ASGBKartel logo's def\Icoon\jpg\Icoon-pos-Colour@3x-100.jpg">
            <a:extLst>
              <a:ext uri="{FF2B5EF4-FFF2-40B4-BE49-F238E27FC236}">
                <a16:creationId xmlns:a16="http://schemas.microsoft.com/office/drawing/2014/main" id="{AAF76363-9942-C965-18B6-C325D77F0288}"/>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4" name="Tijdelijke aanduiding voor dianummer 3">
            <a:extLst>
              <a:ext uri="{FF2B5EF4-FFF2-40B4-BE49-F238E27FC236}">
                <a16:creationId xmlns:a16="http://schemas.microsoft.com/office/drawing/2014/main" id="{3D26D914-1D7B-4810-BC00-990D63009791}"/>
              </a:ext>
            </a:extLst>
          </p:cNvPr>
          <p:cNvSpPr>
            <a:spLocks noGrp="1"/>
          </p:cNvSpPr>
          <p:nvPr>
            <p:ph type="sldNum" sz="quarter" idx="12"/>
          </p:nvPr>
        </p:nvSpPr>
        <p:spPr/>
        <p:txBody>
          <a:bodyPr/>
          <a:lstStyle/>
          <a:p>
            <a:pPr>
              <a:defRPr/>
            </a:pPr>
            <a:fld id="{7365F292-759C-4EC7-9BB3-4B1FDBD98A94}" type="slidenum">
              <a:rPr lang="nl-BE" smtClean="0"/>
              <a:pPr>
                <a:defRPr/>
              </a:pPr>
              <a:t>28</a:t>
            </a:fld>
            <a:endParaRPr lang="nl-BE"/>
          </a:p>
        </p:txBody>
      </p:sp>
      <p:sp>
        <p:nvSpPr>
          <p:cNvPr id="7" name="Tekstvak 6">
            <a:extLst>
              <a:ext uri="{FF2B5EF4-FFF2-40B4-BE49-F238E27FC236}">
                <a16:creationId xmlns:a16="http://schemas.microsoft.com/office/drawing/2014/main" id="{7C69AF79-3D13-2CBA-B4E2-4A7ADAF27773}"/>
              </a:ext>
            </a:extLst>
          </p:cNvPr>
          <p:cNvSpPr txBox="1"/>
          <p:nvPr/>
        </p:nvSpPr>
        <p:spPr>
          <a:xfrm>
            <a:off x="2699792" y="4797152"/>
            <a:ext cx="4572000" cy="369332"/>
          </a:xfrm>
          <a:prstGeom prst="rect">
            <a:avLst/>
          </a:prstGeom>
          <a:noFill/>
        </p:spPr>
        <p:txBody>
          <a:bodyPr wrap="square">
            <a:spAutoFit/>
          </a:bodyPr>
          <a:lstStyle/>
          <a:p>
            <a:r>
              <a:rPr lang="nl-NL" sz="1800" dirty="0">
                <a:solidFill>
                  <a:srgbClr val="FF0000"/>
                </a:solidFill>
                <a:latin typeface="Gill Sans MT" panose="020B0502020104020203" pitchFamily="34" charset="0"/>
                <a:ea typeface="Calibri" panose="020F0502020204030204" pitchFamily="34" charset="0"/>
                <a:cs typeface="Times New Roman" panose="02020603050405020304" pitchFamily="18" charset="0"/>
              </a:rPr>
              <a:t> redelijk contradictorisch</a:t>
            </a:r>
            <a:endParaRPr lang="nl-BE" dirty="0"/>
          </a:p>
        </p:txBody>
      </p:sp>
    </p:spTree>
    <p:extLst>
      <p:ext uri="{BB962C8B-B14F-4D97-AF65-F5344CB8AC3E}">
        <p14:creationId xmlns:p14="http://schemas.microsoft.com/office/powerpoint/2010/main" val="312004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59592484-07C9-5E2A-0527-87AAE8950358}"/>
              </a:ext>
            </a:extLst>
          </p:cNvPr>
          <p:cNvSpPr>
            <a:spLocks noGrp="1"/>
          </p:cNvSpPr>
          <p:nvPr>
            <p:ph sz="quarter" idx="1"/>
          </p:nvPr>
        </p:nvSpPr>
        <p:spPr/>
        <p:txBody>
          <a:bodyPr/>
          <a:lstStyle/>
          <a:p>
            <a:endParaRPr lang="nl-BE" sz="1800" dirty="0">
              <a:solidFill>
                <a:srgbClr val="FF0000"/>
              </a:solidFill>
              <a:effectLst/>
              <a:latin typeface="Calibri" panose="020F0502020204030204" pitchFamily="34" charset="0"/>
              <a:ea typeface="Calibri" panose="020F0502020204030204" pitchFamily="34" charset="0"/>
            </a:endParaRPr>
          </a:p>
          <a:p>
            <a:endParaRPr lang="nl-BE" sz="1800" dirty="0">
              <a:solidFill>
                <a:srgbClr val="FF0000"/>
              </a:solidFill>
              <a:latin typeface="Calibri" panose="020F0502020204030204" pitchFamily="34" charset="0"/>
              <a:ea typeface="Calibri" panose="020F0502020204030204" pitchFamily="34" charset="0"/>
            </a:endParaRPr>
          </a:p>
          <a:p>
            <a:r>
              <a:rPr lang="nl-BE" sz="1800" dirty="0">
                <a:solidFill>
                  <a:srgbClr val="FF0000"/>
                </a:solidFill>
                <a:effectLst/>
                <a:latin typeface="Calibri" panose="020F0502020204030204" pitchFamily="34" charset="0"/>
                <a:ea typeface="Calibri" panose="020F0502020204030204" pitchFamily="34" charset="0"/>
              </a:rPr>
              <a:t>- MOC</a:t>
            </a:r>
          </a:p>
          <a:p>
            <a:r>
              <a:rPr lang="nl-BE" sz="1800" dirty="0">
                <a:solidFill>
                  <a:srgbClr val="FF0000"/>
                </a:solidFill>
                <a:effectLst/>
                <a:latin typeface="Calibri" panose="020F0502020204030204" pitchFamily="34" charset="0"/>
                <a:ea typeface="Calibri" panose="020F0502020204030204" pitchFamily="34" charset="0"/>
              </a:rPr>
              <a:t>- deelname pediater aan MDO op K-dienst bij eetstoornissen</a:t>
            </a:r>
          </a:p>
          <a:p>
            <a:r>
              <a:rPr lang="nl-BE" sz="1800" dirty="0">
                <a:solidFill>
                  <a:srgbClr val="FF0000"/>
                </a:solidFill>
                <a:effectLst/>
                <a:latin typeface="Calibri" panose="020F0502020204030204" pitchFamily="34" charset="0"/>
                <a:ea typeface="Calibri" panose="020F0502020204030204" pitchFamily="34" charset="0"/>
              </a:rPr>
              <a:t>- overleg specialist met CRA-arts</a:t>
            </a:r>
          </a:p>
          <a:p>
            <a:r>
              <a:rPr lang="nl-BE" sz="1800" dirty="0">
                <a:solidFill>
                  <a:srgbClr val="FF0000"/>
                </a:solidFill>
                <a:effectLst/>
                <a:latin typeface="Calibri" panose="020F0502020204030204" pitchFamily="34" charset="0"/>
                <a:ea typeface="Calibri" panose="020F0502020204030204" pitchFamily="34" charset="0"/>
              </a:rPr>
              <a:t>- overleg medisch oncoloog, hematoloog, intensivist met infectioloog of medisch microbioloog </a:t>
            </a:r>
          </a:p>
          <a:p>
            <a:r>
              <a:rPr lang="nl-BE" sz="1800" dirty="0">
                <a:solidFill>
                  <a:srgbClr val="FF0000"/>
                </a:solidFill>
                <a:effectLst/>
                <a:latin typeface="Calibri" panose="020F0502020204030204" pitchFamily="34" charset="0"/>
                <a:ea typeface="Calibri" panose="020F0502020204030204" pitchFamily="34" charset="0"/>
              </a:rPr>
              <a:t> - 1x voorafgaand aan TAVI cardioloog met geriater?</a:t>
            </a:r>
          </a:p>
          <a:p>
            <a:r>
              <a:rPr lang="nl-BE" sz="1800" dirty="0">
                <a:solidFill>
                  <a:srgbClr val="FF0000"/>
                </a:solidFill>
                <a:effectLst/>
                <a:latin typeface="Calibri" panose="020F0502020204030204" pitchFamily="34" charset="0"/>
                <a:ea typeface="Calibri" panose="020F0502020204030204" pitchFamily="34" charset="0"/>
              </a:rPr>
              <a:t>- infectioloog met WZC-arts</a:t>
            </a:r>
          </a:p>
          <a:p>
            <a:r>
              <a:rPr lang="nl-BE" sz="1800" dirty="0">
                <a:solidFill>
                  <a:srgbClr val="FF0000"/>
                </a:solidFill>
                <a:effectLst/>
                <a:latin typeface="Calibri" panose="020F0502020204030204" pitchFamily="34" charset="0"/>
                <a:ea typeface="Calibri" panose="020F0502020204030204" pitchFamily="34" charset="0"/>
              </a:rPr>
              <a:t>- SPINE</a:t>
            </a:r>
          </a:p>
          <a:p>
            <a:r>
              <a:rPr lang="nl-BE" sz="1800" dirty="0">
                <a:solidFill>
                  <a:srgbClr val="FF0000"/>
                </a:solidFill>
                <a:effectLst/>
                <a:latin typeface="Calibri" panose="020F0502020204030204" pitchFamily="34" charset="0"/>
                <a:ea typeface="Calibri" panose="020F0502020204030204" pitchFamily="34" charset="0"/>
              </a:rPr>
              <a:t>-</a:t>
            </a:r>
            <a:r>
              <a:rPr lang="nl-BE" sz="1800" dirty="0" err="1">
                <a:solidFill>
                  <a:srgbClr val="FF0000"/>
                </a:solidFill>
                <a:effectLst/>
                <a:latin typeface="Calibri" panose="020F0502020204030204" pitchFamily="34" charset="0"/>
                <a:ea typeface="Calibri" panose="020F0502020204030204" pitchFamily="34" charset="0"/>
              </a:rPr>
              <a:t>bariatrische</a:t>
            </a:r>
            <a:r>
              <a:rPr lang="nl-BE" sz="1800" dirty="0">
                <a:solidFill>
                  <a:srgbClr val="FF0000"/>
                </a:solidFill>
                <a:effectLst/>
                <a:latin typeface="Calibri" panose="020F0502020204030204" pitchFamily="34" charset="0"/>
                <a:ea typeface="Calibri" panose="020F0502020204030204" pitchFamily="34" charset="0"/>
              </a:rPr>
              <a:t> heelkunde</a:t>
            </a:r>
          </a:p>
          <a:p>
            <a:r>
              <a:rPr lang="nl-BE" sz="1800" dirty="0">
                <a:solidFill>
                  <a:srgbClr val="FF0000"/>
                </a:solidFill>
                <a:effectLst/>
                <a:latin typeface="Calibri" panose="020F0502020204030204" pitchFamily="34" charset="0"/>
                <a:ea typeface="Calibri" panose="020F0502020204030204" pitchFamily="34" charset="0"/>
              </a:rPr>
              <a:t>-…</a:t>
            </a:r>
          </a:p>
          <a:p>
            <a:r>
              <a:rPr lang="nl-BE" dirty="0"/>
              <a:t>             </a:t>
            </a:r>
          </a:p>
        </p:txBody>
      </p:sp>
      <p:sp>
        <p:nvSpPr>
          <p:cNvPr id="4" name="Tijdelijke aanduiding voor dianummer 3">
            <a:extLst>
              <a:ext uri="{FF2B5EF4-FFF2-40B4-BE49-F238E27FC236}">
                <a16:creationId xmlns:a16="http://schemas.microsoft.com/office/drawing/2014/main" id="{D9BA9547-A810-A52A-EE0E-F4695F7C6145}"/>
              </a:ext>
            </a:extLst>
          </p:cNvPr>
          <p:cNvSpPr>
            <a:spLocks noGrp="1"/>
          </p:cNvSpPr>
          <p:nvPr>
            <p:ph type="sldNum" sz="quarter" idx="12"/>
          </p:nvPr>
        </p:nvSpPr>
        <p:spPr/>
        <p:txBody>
          <a:bodyPr/>
          <a:lstStyle/>
          <a:p>
            <a:pPr>
              <a:defRPr/>
            </a:pPr>
            <a:fld id="{7365F292-759C-4EC7-9BB3-4B1FDBD98A94}" type="slidenum">
              <a:rPr lang="nl-BE" smtClean="0"/>
              <a:pPr>
                <a:defRPr/>
              </a:pPr>
              <a:t>29</a:t>
            </a:fld>
            <a:endParaRPr lang="nl-BE"/>
          </a:p>
        </p:txBody>
      </p:sp>
      <p:pic>
        <p:nvPicPr>
          <p:cNvPr id="5" name="Picture 3" descr="C:\Users\ASGB\Desktop\ASGBKartel logo's def (3)\ASGBKartel logo's def\Icoon\jpg\Icoon-pos-Colour@3x-100.jpg">
            <a:extLst>
              <a:ext uri="{FF2B5EF4-FFF2-40B4-BE49-F238E27FC236}">
                <a16:creationId xmlns:a16="http://schemas.microsoft.com/office/drawing/2014/main" id="{FA1B8219-83FD-0A1A-7FEE-89D2A4DD59F6}"/>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6" name="Titel 1">
            <a:extLst>
              <a:ext uri="{FF2B5EF4-FFF2-40B4-BE49-F238E27FC236}">
                <a16:creationId xmlns:a16="http://schemas.microsoft.com/office/drawing/2014/main" id="{FB43FF22-1EBB-179E-C663-1C2EA9F7EEE2}"/>
              </a:ext>
            </a:extLst>
          </p:cNvPr>
          <p:cNvSpPr>
            <a:spLocks noGrp="1"/>
          </p:cNvSpPr>
          <p:nvPr>
            <p:ph type="title"/>
          </p:nvPr>
        </p:nvSpPr>
        <p:spPr>
          <a:xfrm>
            <a:off x="457200" y="152400"/>
            <a:ext cx="8229600" cy="990600"/>
          </a:xfrm>
        </p:spPr>
        <p:txBody>
          <a:bodyPr/>
          <a:lstStyle/>
          <a:p>
            <a:r>
              <a:rPr lang="nl-BE" dirty="0"/>
              <a:t>			</a:t>
            </a:r>
            <a:r>
              <a:rPr lang="nl-BE" b="1" dirty="0"/>
              <a:t>ACA - overleg</a:t>
            </a:r>
          </a:p>
        </p:txBody>
      </p:sp>
    </p:spTree>
    <p:extLst>
      <p:ext uri="{BB962C8B-B14F-4D97-AF65-F5344CB8AC3E}">
        <p14:creationId xmlns:p14="http://schemas.microsoft.com/office/powerpoint/2010/main" val="1736980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B52560-122D-AF49-626A-998FC01A364C}"/>
              </a:ext>
            </a:extLst>
          </p:cNvPr>
          <p:cNvSpPr>
            <a:spLocks noGrp="1"/>
          </p:cNvSpPr>
          <p:nvPr>
            <p:ph type="title"/>
          </p:nvPr>
        </p:nvSpPr>
        <p:spPr>
          <a:xfrm>
            <a:off x="457200" y="152400"/>
            <a:ext cx="8229600" cy="684312"/>
          </a:xfrm>
        </p:spPr>
        <p:txBody>
          <a:bodyPr/>
          <a:lstStyle/>
          <a:p>
            <a:r>
              <a:rPr lang="nl-BE" dirty="0"/>
              <a:t>				</a:t>
            </a:r>
            <a:r>
              <a:rPr lang="nl-BE" b="1" dirty="0"/>
              <a:t>ACA</a:t>
            </a:r>
          </a:p>
        </p:txBody>
      </p:sp>
      <p:sp>
        <p:nvSpPr>
          <p:cNvPr id="3" name="Tijdelijke aanduiding voor inhoud 2">
            <a:extLst>
              <a:ext uri="{FF2B5EF4-FFF2-40B4-BE49-F238E27FC236}">
                <a16:creationId xmlns:a16="http://schemas.microsoft.com/office/drawing/2014/main" id="{F2C7069E-BCC0-A47F-E85E-BCB203FCB902}"/>
              </a:ext>
            </a:extLst>
          </p:cNvPr>
          <p:cNvSpPr>
            <a:spLocks noGrp="1"/>
          </p:cNvSpPr>
          <p:nvPr>
            <p:ph sz="quarter" idx="1"/>
          </p:nvPr>
        </p:nvSpPr>
        <p:spPr>
          <a:xfrm>
            <a:off x="457200" y="1052736"/>
            <a:ext cx="8229600" cy="5472608"/>
          </a:xfrm>
        </p:spPr>
        <p:txBody>
          <a:bodyPr/>
          <a:lstStyle/>
          <a:p>
            <a:pPr>
              <a:lnSpc>
                <a:spcPct val="107000"/>
              </a:lnSpc>
              <a:spcAft>
                <a:spcPts val="800"/>
              </a:spcAft>
            </a:pPr>
            <a:r>
              <a:rPr lang="nl-NL" sz="1800" b="1" u="sng" dirty="0">
                <a:latin typeface="Calibri" panose="020F0502020204030204" pitchFamily="34" charset="0"/>
                <a:ea typeface="Calibri" panose="020F0502020204030204" pitchFamily="34" charset="0"/>
                <a:cs typeface="Times New Roman" panose="02020603050405020304" pitchFamily="18" charset="0"/>
              </a:rPr>
              <a:t>Akkoord 2018-2019:</a:t>
            </a:r>
          </a:p>
          <a:p>
            <a:pPr>
              <a:lnSpc>
                <a:spcPct val="107000"/>
              </a:lnSpc>
              <a:spcAft>
                <a:spcPts val="800"/>
              </a:spcAft>
            </a:pPr>
            <a:r>
              <a:rPr lang="nl-NL" sz="1350" dirty="0"/>
              <a:t>4.6. ….De NCAZ heeft kennis genomen van de werkzaamheden van een aantal universitaire equipes in het kader van een mogelijke herziening van de nomenclatuur en verzoekt een onderzoeksgroep te belasten met het uitwerken van voorstellen waarbij volgende doelstellingen worden nagestreefd: </a:t>
            </a:r>
          </a:p>
          <a:p>
            <a:pPr>
              <a:lnSpc>
                <a:spcPct val="107000"/>
              </a:lnSpc>
              <a:spcAft>
                <a:spcPts val="800"/>
              </a:spcAft>
            </a:pPr>
            <a:r>
              <a:rPr lang="nl-NL" sz="1350" dirty="0"/>
              <a:t>- wegwerken van onredelijke inkomensverschillen tussen huisartsen en specialisten en tussen de artsen-specialisten onderling; </a:t>
            </a:r>
          </a:p>
          <a:p>
            <a:pPr>
              <a:lnSpc>
                <a:spcPct val="107000"/>
              </a:lnSpc>
              <a:spcAft>
                <a:spcPts val="800"/>
              </a:spcAft>
            </a:pPr>
            <a:r>
              <a:rPr lang="nl-NL" sz="1350" dirty="0"/>
              <a:t>- in aanmerking nemen van de evolutie in de medische activiteit; </a:t>
            </a:r>
          </a:p>
          <a:p>
            <a:pPr>
              <a:lnSpc>
                <a:spcPct val="107000"/>
              </a:lnSpc>
              <a:spcAft>
                <a:spcPts val="800"/>
              </a:spcAft>
            </a:pPr>
            <a:r>
              <a:rPr lang="nl-NL" sz="1350" dirty="0"/>
              <a:t>-verbeteren van de interne logica, de leesbaarheid en de transparantie van nomenclatuur; </a:t>
            </a:r>
          </a:p>
          <a:p>
            <a:pPr>
              <a:lnSpc>
                <a:spcPct val="107000"/>
              </a:lnSpc>
              <a:spcAft>
                <a:spcPts val="800"/>
              </a:spcAft>
            </a:pPr>
            <a:r>
              <a:rPr lang="nl-NL" sz="1350" dirty="0"/>
              <a:t>- invoeren van incentives die samenwerking en kwaliteit bevorderen. </a:t>
            </a:r>
          </a:p>
          <a:p>
            <a:pPr>
              <a:lnSpc>
                <a:spcPct val="107000"/>
              </a:lnSpc>
              <a:spcAft>
                <a:spcPts val="800"/>
              </a:spcAft>
            </a:pPr>
            <a:r>
              <a:rPr lang="nl-NL" sz="1350" b="1" dirty="0"/>
              <a:t>In eerste instantie:</a:t>
            </a:r>
          </a:p>
          <a:p>
            <a:pPr>
              <a:lnSpc>
                <a:spcPct val="107000"/>
              </a:lnSpc>
              <a:spcAft>
                <a:spcPts val="800"/>
              </a:spcAft>
            </a:pPr>
            <a:r>
              <a:rPr lang="nl-NL" sz="1350" b="1" dirty="0"/>
              <a:t> - standaardisering en de classificatie van de nomenclatuur van medische verstrekkingen; </a:t>
            </a:r>
          </a:p>
          <a:p>
            <a:pPr>
              <a:lnSpc>
                <a:spcPct val="107000"/>
              </a:lnSpc>
              <a:spcAft>
                <a:spcPts val="800"/>
              </a:spcAft>
            </a:pPr>
            <a:r>
              <a:rPr lang="nl-NL" sz="1350" b="1" dirty="0"/>
              <a:t>- identificatie van het onderscheid tussen de professionele honoraria en de werkingskosten bij de belangrijkste medische procedures; </a:t>
            </a:r>
          </a:p>
          <a:p>
            <a:pPr>
              <a:lnSpc>
                <a:spcPct val="107000"/>
              </a:lnSpc>
              <a:spcAft>
                <a:spcPts val="800"/>
              </a:spcAft>
            </a:pPr>
            <a:r>
              <a:rPr lang="nl-NL" sz="1350" b="1" dirty="0"/>
              <a:t>Concreet plan van aanpak tegen 31 maart 2018.</a:t>
            </a:r>
            <a:r>
              <a:rPr lang="nl-NL" sz="1350" dirty="0"/>
              <a:t> Tegen 31 maart 2019 wordt een eerste rapportering verwacht. Tegen december 2019 zal een eindrapport worden opgeleverd. </a:t>
            </a:r>
            <a:endParaRPr lang="nl-NL" sz="135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C:\Users\ASGB\Desktop\ASGBKartel logo's def (3)\ASGBKartel logo's def\Icoon\jpg\Icoon-pos-Colour@3x-100.jpg">
            <a:extLst>
              <a:ext uri="{FF2B5EF4-FFF2-40B4-BE49-F238E27FC236}">
                <a16:creationId xmlns:a16="http://schemas.microsoft.com/office/drawing/2014/main" id="{CB3942B8-C145-AC5F-3B94-342EEA0C967C}"/>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5" name="Tijdelijke aanduiding voor dianummer 4">
            <a:extLst>
              <a:ext uri="{FF2B5EF4-FFF2-40B4-BE49-F238E27FC236}">
                <a16:creationId xmlns:a16="http://schemas.microsoft.com/office/drawing/2014/main" id="{5E1FD284-300A-FC70-9C0C-15A5039763A2}"/>
              </a:ext>
            </a:extLst>
          </p:cNvPr>
          <p:cNvSpPr>
            <a:spLocks noGrp="1"/>
          </p:cNvSpPr>
          <p:nvPr>
            <p:ph type="sldNum" sz="quarter" idx="12"/>
          </p:nvPr>
        </p:nvSpPr>
        <p:spPr/>
        <p:txBody>
          <a:bodyPr/>
          <a:lstStyle/>
          <a:p>
            <a:pPr>
              <a:defRPr/>
            </a:pPr>
            <a:fld id="{7365F292-759C-4EC7-9BB3-4B1FDBD98A94}" type="slidenum">
              <a:rPr lang="nl-BE" smtClean="0"/>
              <a:pPr>
                <a:defRPr/>
              </a:pPr>
              <a:t>3</a:t>
            </a:fld>
            <a:endParaRPr lang="nl-BE"/>
          </a:p>
        </p:txBody>
      </p:sp>
    </p:spTree>
    <p:extLst>
      <p:ext uri="{BB962C8B-B14F-4D97-AF65-F5344CB8AC3E}">
        <p14:creationId xmlns:p14="http://schemas.microsoft.com/office/powerpoint/2010/main" val="10202738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a:xfrm>
            <a:off x="457200" y="1219200"/>
            <a:ext cx="8229600" cy="5486400"/>
          </a:xfrm>
        </p:spPr>
        <p:txBody>
          <a:bodyPr/>
          <a:lstStyle/>
          <a:p>
            <a:pPr>
              <a:lnSpc>
                <a:spcPct val="107000"/>
              </a:lnSpc>
              <a:spcAft>
                <a:spcPts val="80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Ook moeten afspraken gemaakt worden over de honorering voor de tijdsbesteding van artsen van specifieke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administratieve en managementstaken</a:t>
            </a:r>
            <a:r>
              <a:rPr lang="nl-NL" sz="1800" dirty="0">
                <a:effectLst/>
                <a:latin typeface="Calibri" panose="020F0502020204030204" pitchFamily="34" charset="0"/>
                <a:ea typeface="Calibri" panose="020F0502020204030204" pitchFamily="34" charset="0"/>
                <a:cs typeface="Times New Roman" panose="02020603050405020304" pitchFamily="18" charset="0"/>
              </a:rPr>
              <a:t>. Over de wijze en de financiering hiervan zullen verdere afspraken moeten worden gemaakt (nomenclatuur of BFM).</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 – </a:t>
            </a:r>
            <a:r>
              <a:rPr lang="nl-BE" b="1" dirty="0" err="1"/>
              <a:t>clinical</a:t>
            </a:r>
            <a:r>
              <a:rPr lang="nl-BE" b="1" dirty="0"/>
              <a:t> management</a:t>
            </a:r>
          </a:p>
        </p:txBody>
      </p:sp>
      <p:pic>
        <p:nvPicPr>
          <p:cNvPr id="2" name="Picture 3" descr="C:\Users\ASGB\Desktop\ASGBKartel logo's def (3)\ASGBKartel logo's def\Icoon\jpg\Icoon-pos-Colour@3x-100.jpg">
            <a:extLst>
              <a:ext uri="{FF2B5EF4-FFF2-40B4-BE49-F238E27FC236}">
                <a16:creationId xmlns:a16="http://schemas.microsoft.com/office/drawing/2014/main" id="{3A1C284D-65DC-9A17-379D-A2B0D39B7EDB}"/>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4" name="Tijdelijke aanduiding voor dianummer 3">
            <a:extLst>
              <a:ext uri="{FF2B5EF4-FFF2-40B4-BE49-F238E27FC236}">
                <a16:creationId xmlns:a16="http://schemas.microsoft.com/office/drawing/2014/main" id="{12EB1C63-F85D-F19D-8650-7D378FCDC977}"/>
              </a:ext>
            </a:extLst>
          </p:cNvPr>
          <p:cNvSpPr>
            <a:spLocks noGrp="1"/>
          </p:cNvSpPr>
          <p:nvPr>
            <p:ph type="sldNum" sz="quarter" idx="12"/>
          </p:nvPr>
        </p:nvSpPr>
        <p:spPr/>
        <p:txBody>
          <a:bodyPr/>
          <a:lstStyle/>
          <a:p>
            <a:pPr>
              <a:defRPr/>
            </a:pPr>
            <a:fld id="{7365F292-759C-4EC7-9BB3-4B1FDBD98A94}" type="slidenum">
              <a:rPr lang="nl-BE" smtClean="0"/>
              <a:pPr>
                <a:defRPr/>
              </a:pPr>
              <a:t>30</a:t>
            </a:fld>
            <a:endParaRPr lang="nl-BE"/>
          </a:p>
        </p:txBody>
      </p:sp>
    </p:spTree>
    <p:extLst>
      <p:ext uri="{BB962C8B-B14F-4D97-AF65-F5344CB8AC3E}">
        <p14:creationId xmlns:p14="http://schemas.microsoft.com/office/powerpoint/2010/main" val="3795688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a:xfrm>
            <a:off x="457200" y="1219200"/>
            <a:ext cx="8229600" cy="5486400"/>
          </a:xfrm>
        </p:spPr>
        <p:txBody>
          <a:bodyPr/>
          <a:lstStyle/>
          <a:p>
            <a:r>
              <a:rPr lang="nl-BE" sz="1500" dirty="0">
                <a:solidFill>
                  <a:srgbClr val="FF0000"/>
                </a:solidFill>
                <a:latin typeface="Calibri" panose="020F0502020204030204" pitchFamily="34" charset="0"/>
                <a:ea typeface="Calibri" panose="020F0502020204030204" pitchFamily="34" charset="0"/>
              </a:rPr>
              <a:t>b</a:t>
            </a:r>
            <a:r>
              <a:rPr lang="nl-BE" sz="1500" dirty="0">
                <a:solidFill>
                  <a:srgbClr val="FF0000"/>
                </a:solidFill>
                <a:effectLst/>
                <a:latin typeface="Calibri" panose="020F0502020204030204" pitchFamily="34" charset="0"/>
                <a:ea typeface="Calibri" panose="020F0502020204030204" pitchFamily="34" charset="0"/>
              </a:rPr>
              <a:t>ijvoorbeeld: ter overleg:  verplichte en alleen voor de disciplines met erkende beroepstitel niveau 2 en 3</a:t>
            </a:r>
          </a:p>
          <a:p>
            <a:r>
              <a:rPr lang="nl-BE" sz="1500" b="1" dirty="0">
                <a:solidFill>
                  <a:srgbClr val="FF0000"/>
                </a:solidFill>
                <a:latin typeface="Calibri" panose="020F0502020204030204" pitchFamily="34" charset="0"/>
                <a:ea typeface="Calibri" panose="020F0502020204030204" pitchFamily="34" charset="0"/>
              </a:rPr>
              <a:t>                               ~ a</a:t>
            </a:r>
            <a:r>
              <a:rPr lang="nl-BE" sz="1500" b="1" dirty="0">
                <a:solidFill>
                  <a:srgbClr val="FF0000"/>
                </a:solidFill>
                <a:effectLst/>
                <a:latin typeface="Calibri" panose="020F0502020204030204" pitchFamily="34" charset="0"/>
                <a:ea typeface="Calibri" panose="020F0502020204030204" pitchFamily="34" charset="0"/>
              </a:rPr>
              <a:t>antal artsen leden;  duur;  frequentie</a:t>
            </a:r>
            <a:endParaRPr lang="nl-BE" sz="1500" dirty="0">
              <a:solidFill>
                <a:srgbClr val="FF0000"/>
              </a:solidFill>
              <a:effectLst/>
              <a:latin typeface="Calibri" panose="020F0502020204030204" pitchFamily="34" charset="0"/>
              <a:ea typeface="Calibri" panose="020F0502020204030204" pitchFamily="34" charset="0"/>
            </a:endParaRPr>
          </a:p>
          <a:p>
            <a:r>
              <a:rPr lang="nl-BE" sz="1500" dirty="0">
                <a:solidFill>
                  <a:srgbClr val="FF0000"/>
                </a:solidFill>
                <a:effectLst/>
                <a:latin typeface="Calibri" panose="020F0502020204030204" pitchFamily="34" charset="0"/>
                <a:ea typeface="Calibri" panose="020F0502020204030204" pitchFamily="34" charset="0"/>
              </a:rPr>
              <a:t>- medische raad	(aantal leden wettelijk vastgelegd)			</a:t>
            </a:r>
          </a:p>
          <a:p>
            <a:r>
              <a:rPr lang="nl-BE" sz="1500" dirty="0">
                <a:solidFill>
                  <a:srgbClr val="FF0000"/>
                </a:solidFill>
                <a:effectLst/>
                <a:latin typeface="Calibri" panose="020F0502020204030204" pitchFamily="34" charset="0"/>
                <a:ea typeface="Calibri" panose="020F0502020204030204" pitchFamily="34" charset="0"/>
              </a:rPr>
              <a:t>- POC of financiële commissie				</a:t>
            </a:r>
          </a:p>
          <a:p>
            <a:r>
              <a:rPr lang="nl-BE" sz="1500" dirty="0">
                <a:solidFill>
                  <a:srgbClr val="FF0000"/>
                </a:solidFill>
                <a:effectLst/>
                <a:latin typeface="Calibri" panose="020F0502020204030204" pitchFamily="34" charset="0"/>
                <a:ea typeface="Calibri" panose="020F0502020204030204" pitchFamily="34" charset="0"/>
              </a:rPr>
              <a:t>- comité medisch materiaal				</a:t>
            </a:r>
          </a:p>
          <a:p>
            <a:r>
              <a:rPr lang="nl-BE" sz="1500" dirty="0">
                <a:solidFill>
                  <a:srgbClr val="FF0000"/>
                </a:solidFill>
                <a:effectLst/>
                <a:latin typeface="Calibri" panose="020F0502020204030204" pitchFamily="34" charset="0"/>
                <a:ea typeface="Calibri" panose="020F0502020204030204" pitchFamily="34" charset="0"/>
              </a:rPr>
              <a:t>- medisch farmaceutisch comité </a:t>
            </a:r>
            <a:endParaRPr lang="nl-BE" sz="1500" dirty="0">
              <a:solidFill>
                <a:srgbClr val="FF0000"/>
              </a:solidFill>
              <a:latin typeface="Calibri" panose="020F0502020204030204" pitchFamily="34" charset="0"/>
              <a:ea typeface="Calibri" panose="020F0502020204030204" pitchFamily="34" charset="0"/>
            </a:endParaRPr>
          </a:p>
          <a:p>
            <a:r>
              <a:rPr lang="nl-BE" sz="1500" dirty="0">
                <a:solidFill>
                  <a:srgbClr val="FF0000"/>
                </a:solidFill>
                <a:effectLst/>
                <a:latin typeface="Calibri" panose="020F0502020204030204" pitchFamily="34" charset="0"/>
                <a:ea typeface="Calibri" panose="020F0502020204030204" pitchFamily="34" charset="0"/>
              </a:rPr>
              <a:t>- transfusiecomité			</a:t>
            </a:r>
          </a:p>
          <a:p>
            <a:r>
              <a:rPr lang="nl-BE" sz="1500" dirty="0">
                <a:solidFill>
                  <a:srgbClr val="FF0000"/>
                </a:solidFill>
                <a:effectLst/>
                <a:latin typeface="Calibri" panose="020F0502020204030204" pitchFamily="34" charset="0"/>
                <a:ea typeface="Calibri" panose="020F0502020204030204" pitchFamily="34" charset="0"/>
              </a:rPr>
              <a:t>- ethische commissie			</a:t>
            </a:r>
          </a:p>
          <a:p>
            <a:r>
              <a:rPr lang="nl-BE" sz="1500" dirty="0">
                <a:solidFill>
                  <a:srgbClr val="FF0000"/>
                </a:solidFill>
                <a:effectLst/>
                <a:latin typeface="Calibri" panose="020F0502020204030204" pitchFamily="34" charset="0"/>
                <a:ea typeface="Calibri" panose="020F0502020204030204" pitchFamily="34" charset="0"/>
              </a:rPr>
              <a:t>- comité voor ziekenhuishygiëne		</a:t>
            </a:r>
          </a:p>
          <a:p>
            <a:r>
              <a:rPr lang="nl-BE" sz="1500" dirty="0">
                <a:solidFill>
                  <a:srgbClr val="FF0000"/>
                </a:solidFill>
                <a:effectLst/>
                <a:latin typeface="Calibri" panose="020F0502020204030204" pitchFamily="34" charset="0"/>
                <a:ea typeface="Calibri" panose="020F0502020204030204" pitchFamily="34" charset="0"/>
              </a:rPr>
              <a:t>- diensthoofd (definitie dienst?)					</a:t>
            </a:r>
            <a:r>
              <a:rPr lang="nl-BE" sz="1500" dirty="0">
                <a:solidFill>
                  <a:srgbClr val="FF0000"/>
                </a:solidFill>
                <a:latin typeface="Calibri" panose="020F0502020204030204" pitchFamily="34" charset="0"/>
                <a:ea typeface="Calibri" panose="020F0502020204030204" pitchFamily="34" charset="0"/>
              </a:rPr>
              <a:t>               </a:t>
            </a:r>
          </a:p>
          <a:p>
            <a:r>
              <a:rPr lang="nl-BE" sz="1500" dirty="0">
                <a:solidFill>
                  <a:srgbClr val="FF0000"/>
                </a:solidFill>
                <a:effectLst/>
                <a:latin typeface="Calibri" panose="020F0502020204030204" pitchFamily="34" charset="0"/>
                <a:ea typeface="Calibri" panose="020F0502020204030204" pitchFamily="34" charset="0"/>
              </a:rPr>
              <a:t>- algemene medische stafvergaderingen (betreft enorm aantal artsen)</a:t>
            </a:r>
          </a:p>
          <a:p>
            <a:r>
              <a:rPr lang="nl-BE" sz="1500" dirty="0">
                <a:solidFill>
                  <a:srgbClr val="FF0000"/>
                </a:solidFill>
                <a:effectLst/>
                <a:latin typeface="Calibri" panose="020F0502020204030204" pitchFamily="34" charset="0"/>
                <a:ea typeface="Calibri" panose="020F0502020204030204" pitchFamily="34" charset="0"/>
              </a:rPr>
              <a:t>- vergadering van de diensthoofden (welke diensten?)						</a:t>
            </a:r>
          </a:p>
          <a:p>
            <a:r>
              <a:rPr lang="nl-BE" sz="1500" u="none" strike="noStrike" dirty="0">
                <a:solidFill>
                  <a:srgbClr val="FF0000"/>
                </a:solidFill>
                <a:effectLst/>
                <a:latin typeface="Calibri" panose="020F0502020204030204" pitchFamily="34" charset="0"/>
                <a:ea typeface="Calibri" panose="020F0502020204030204" pitchFamily="34" charset="0"/>
              </a:rPr>
              <a:t> </a:t>
            </a:r>
            <a:r>
              <a:rPr lang="nl-BE" sz="1500" u="sng" dirty="0">
                <a:solidFill>
                  <a:srgbClr val="FF0000"/>
                </a:solidFill>
                <a:effectLst/>
                <a:latin typeface="Calibri" panose="020F0502020204030204" pitchFamily="34" charset="0"/>
                <a:ea typeface="Calibri" panose="020F0502020204030204" pitchFamily="34" charset="0"/>
              </a:rPr>
              <a:t>Niet verplicht</a:t>
            </a:r>
            <a:endParaRPr lang="nl-BE" sz="1500" dirty="0">
              <a:solidFill>
                <a:srgbClr val="FF0000"/>
              </a:solidFill>
              <a:effectLst/>
              <a:latin typeface="Calibri" panose="020F0502020204030204" pitchFamily="34" charset="0"/>
              <a:ea typeface="Calibri" panose="020F0502020204030204" pitchFamily="34" charset="0"/>
            </a:endParaRPr>
          </a:p>
          <a:p>
            <a:r>
              <a:rPr lang="nl-BE" sz="1500" dirty="0">
                <a:solidFill>
                  <a:srgbClr val="FF0000"/>
                </a:solidFill>
                <a:effectLst/>
                <a:latin typeface="Calibri" panose="020F0502020204030204" pitchFamily="34" charset="0"/>
                <a:ea typeface="Calibri" panose="020F0502020204030204" pitchFamily="34" charset="0"/>
              </a:rPr>
              <a:t>-</a:t>
            </a:r>
            <a:r>
              <a:rPr lang="nl-BE" sz="1500" dirty="0" err="1">
                <a:solidFill>
                  <a:srgbClr val="FF0000"/>
                </a:solidFill>
                <a:effectLst/>
                <a:latin typeface="Calibri" panose="020F0502020204030204" pitchFamily="34" charset="0"/>
                <a:ea typeface="Calibri" panose="020F0502020204030204" pitchFamily="34" charset="0"/>
              </a:rPr>
              <a:t>nutritieteam</a:t>
            </a:r>
            <a:endParaRPr lang="nl-BE" sz="1500" dirty="0">
              <a:solidFill>
                <a:srgbClr val="FF0000"/>
              </a:solidFill>
              <a:effectLst/>
              <a:latin typeface="Calibri" panose="020F0502020204030204" pitchFamily="34" charset="0"/>
              <a:ea typeface="Calibri" panose="020F0502020204030204" pitchFamily="34" charset="0"/>
            </a:endParaRPr>
          </a:p>
          <a:p>
            <a:r>
              <a:rPr lang="nl-BE" sz="1500" dirty="0">
                <a:solidFill>
                  <a:srgbClr val="FF0000"/>
                </a:solidFill>
                <a:effectLst/>
                <a:latin typeface="Calibri" panose="020F0502020204030204" pitchFamily="34" charset="0"/>
                <a:ea typeface="Calibri" panose="020F0502020204030204" pitchFamily="34" charset="0"/>
              </a:rPr>
              <a:t>-comité rampenplan, HOST, ...  </a:t>
            </a:r>
          </a:p>
          <a:p>
            <a:pPr>
              <a:lnSpc>
                <a:spcPct val="107000"/>
              </a:lnSpc>
              <a:spcAft>
                <a:spcPts val="800"/>
              </a:spcAft>
            </a:pPr>
            <a:endParaRPr lang="nl-BE" sz="1000" dirty="0">
              <a:solidFill>
                <a:srgbClr val="FF0000"/>
              </a:solidFill>
            </a:endParaRPr>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 – </a:t>
            </a:r>
            <a:r>
              <a:rPr lang="nl-BE" b="1" dirty="0" err="1"/>
              <a:t>clinical</a:t>
            </a:r>
            <a:r>
              <a:rPr lang="nl-BE" b="1" dirty="0"/>
              <a:t> management</a:t>
            </a:r>
          </a:p>
        </p:txBody>
      </p:sp>
      <p:pic>
        <p:nvPicPr>
          <p:cNvPr id="2" name="Picture 3" descr="C:\Users\ASGB\Desktop\ASGBKartel logo's def (3)\ASGBKartel logo's def\Icoon\jpg\Icoon-pos-Colour@3x-100.jpg">
            <a:extLst>
              <a:ext uri="{FF2B5EF4-FFF2-40B4-BE49-F238E27FC236}">
                <a16:creationId xmlns:a16="http://schemas.microsoft.com/office/drawing/2014/main" id="{36CB785A-E2C9-0F16-36A2-88C0E507EEAB}"/>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4" name="Tijdelijke aanduiding voor dianummer 3">
            <a:extLst>
              <a:ext uri="{FF2B5EF4-FFF2-40B4-BE49-F238E27FC236}">
                <a16:creationId xmlns:a16="http://schemas.microsoft.com/office/drawing/2014/main" id="{5F33136A-E8BF-B9AB-9EB5-A888EFB8E71E}"/>
              </a:ext>
            </a:extLst>
          </p:cNvPr>
          <p:cNvSpPr>
            <a:spLocks noGrp="1"/>
          </p:cNvSpPr>
          <p:nvPr>
            <p:ph type="sldNum" sz="quarter" idx="12"/>
          </p:nvPr>
        </p:nvSpPr>
        <p:spPr/>
        <p:txBody>
          <a:bodyPr/>
          <a:lstStyle/>
          <a:p>
            <a:pPr>
              <a:defRPr/>
            </a:pPr>
            <a:fld id="{7365F292-759C-4EC7-9BB3-4B1FDBD98A94}" type="slidenum">
              <a:rPr lang="nl-BE" smtClean="0"/>
              <a:pPr>
                <a:defRPr/>
              </a:pPr>
              <a:t>31</a:t>
            </a:fld>
            <a:endParaRPr lang="nl-BE"/>
          </a:p>
        </p:txBody>
      </p:sp>
    </p:spTree>
    <p:extLst>
      <p:ext uri="{BB962C8B-B14F-4D97-AF65-F5344CB8AC3E}">
        <p14:creationId xmlns:p14="http://schemas.microsoft.com/office/powerpoint/2010/main" val="4831873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a:xfrm>
            <a:off x="457200" y="1219200"/>
            <a:ext cx="8229600" cy="5486400"/>
          </a:xfrm>
        </p:spPr>
        <p:txBody>
          <a:bodyPr/>
          <a:lstStyle/>
          <a:p>
            <a:r>
              <a:rPr lang="nl-BE" sz="1800" u="none" strike="noStrike" dirty="0">
                <a:solidFill>
                  <a:srgbClr val="FF0000"/>
                </a:solidFill>
                <a:effectLst/>
                <a:latin typeface="Calibri" panose="020F0502020204030204" pitchFamily="34" charset="0"/>
                <a:ea typeface="Calibri" panose="020F0502020204030204" pitchFamily="34" charset="0"/>
              </a:rPr>
              <a:t> </a:t>
            </a:r>
            <a:endParaRPr lang="nl-BE" sz="1800" dirty="0">
              <a:solidFill>
                <a:srgbClr val="FF0000"/>
              </a:solidFill>
              <a:effectLst/>
              <a:latin typeface="Calibri" panose="020F0502020204030204" pitchFamily="34" charset="0"/>
              <a:ea typeface="Calibri" panose="020F0502020204030204" pitchFamily="34" charset="0"/>
            </a:endParaRPr>
          </a:p>
          <a:p>
            <a:r>
              <a:rPr lang="nl-BE" sz="1800" u="none" strike="noStrike" dirty="0">
                <a:solidFill>
                  <a:srgbClr val="FF0000"/>
                </a:solidFill>
                <a:effectLst/>
                <a:latin typeface="Calibri" panose="020F0502020204030204" pitchFamily="34" charset="0"/>
                <a:ea typeface="Calibri" panose="020F0502020204030204" pitchFamily="34" charset="0"/>
              </a:rPr>
              <a:t> </a:t>
            </a:r>
            <a:r>
              <a:rPr lang="nl-BE" sz="1800" u="sng" dirty="0">
                <a:solidFill>
                  <a:srgbClr val="FF0000"/>
                </a:solidFill>
                <a:effectLst/>
                <a:latin typeface="Calibri" panose="020F0502020204030204" pitchFamily="34" charset="0"/>
                <a:ea typeface="Calibri" panose="020F0502020204030204" pitchFamily="34" charset="0"/>
              </a:rPr>
              <a:t>Ter discussie:</a:t>
            </a:r>
            <a:endParaRPr lang="nl-BE" sz="1800" dirty="0">
              <a:solidFill>
                <a:srgbClr val="FF0000"/>
              </a:solidFill>
              <a:effectLst/>
              <a:latin typeface="Calibri" panose="020F0502020204030204" pitchFamily="34" charset="0"/>
              <a:ea typeface="Calibri" panose="020F0502020204030204" pitchFamily="34" charset="0"/>
            </a:endParaRPr>
          </a:p>
          <a:p>
            <a:r>
              <a:rPr lang="nl-BE" sz="1800" dirty="0">
                <a:solidFill>
                  <a:srgbClr val="FF0000"/>
                </a:solidFill>
                <a:effectLst/>
                <a:latin typeface="Calibri" panose="020F0502020204030204" pitchFamily="34" charset="0"/>
                <a:ea typeface="Calibri" panose="020F0502020204030204" pitchFamily="34" charset="0"/>
              </a:rPr>
              <a:t>-</a:t>
            </a:r>
            <a:r>
              <a:rPr lang="nl-BE" sz="1800" dirty="0" err="1">
                <a:solidFill>
                  <a:srgbClr val="FF0000"/>
                </a:solidFill>
                <a:effectLst/>
                <a:latin typeface="Calibri" panose="020F0502020204030204" pitchFamily="34" charset="0"/>
                <a:ea typeface="Calibri" panose="020F0502020204030204" pitchFamily="34" charset="0"/>
              </a:rPr>
              <a:t>quid</a:t>
            </a:r>
            <a:r>
              <a:rPr lang="nl-BE" sz="1800" dirty="0">
                <a:solidFill>
                  <a:srgbClr val="FF0000"/>
                </a:solidFill>
                <a:effectLst/>
                <a:latin typeface="Calibri" panose="020F0502020204030204" pitchFamily="34" charset="0"/>
                <a:ea typeface="Calibri" panose="020F0502020204030204" pitchFamily="34" charset="0"/>
              </a:rPr>
              <a:t> netwerk medische raad?</a:t>
            </a:r>
          </a:p>
          <a:p>
            <a:r>
              <a:rPr lang="nl-BE" sz="1800" dirty="0">
                <a:solidFill>
                  <a:srgbClr val="FF0000"/>
                </a:solidFill>
                <a:effectLst/>
                <a:latin typeface="Calibri" panose="020F0502020204030204" pitchFamily="34" charset="0"/>
                <a:ea typeface="Calibri" panose="020F0502020204030204" pitchFamily="34" charset="0"/>
              </a:rPr>
              <a:t>-moduleren in functie van de grootte van het ziekenhuis, verantwoorde bedden?</a:t>
            </a:r>
          </a:p>
          <a:p>
            <a:r>
              <a:rPr lang="nl-BE" sz="1800" dirty="0">
                <a:solidFill>
                  <a:srgbClr val="FF0000"/>
                </a:solidFill>
                <a:effectLst/>
                <a:latin typeface="Calibri" panose="020F0502020204030204" pitchFamily="34" charset="0"/>
                <a:ea typeface="Calibri" panose="020F0502020204030204" pitchFamily="34" charset="0"/>
              </a:rPr>
              <a:t>-af te spreken billijke uurvergoeding?</a:t>
            </a:r>
          </a:p>
          <a:p>
            <a:r>
              <a:rPr lang="nl-BE" sz="1800" dirty="0">
                <a:solidFill>
                  <a:srgbClr val="FF0000"/>
                </a:solidFill>
                <a:effectLst/>
                <a:latin typeface="Calibri" panose="020F0502020204030204" pitchFamily="34" charset="0"/>
                <a:ea typeface="Calibri" panose="020F0502020204030204" pitchFamily="34" charset="0"/>
              </a:rPr>
              <a:t>-voor alle ziekenhuizen, algemene, psychiatrische, gespecialiseerde? </a:t>
            </a:r>
          </a:p>
          <a:p>
            <a:r>
              <a:rPr lang="nl-BE" sz="1800" dirty="0">
                <a:solidFill>
                  <a:srgbClr val="FF0000"/>
                </a:solidFill>
                <a:effectLst/>
                <a:latin typeface="Calibri" panose="020F0502020204030204" pitchFamily="34" charset="0"/>
                <a:ea typeface="Calibri" panose="020F0502020204030204" pitchFamily="34" charset="0"/>
              </a:rPr>
              <a:t>-extramurale artsen en niet-artsen? </a:t>
            </a:r>
            <a:r>
              <a:rPr lang="nl-BE" sz="1600" dirty="0">
                <a:solidFill>
                  <a:srgbClr val="FF0000"/>
                </a:solidFill>
                <a:effectLst/>
                <a:latin typeface="Calibri" panose="020F0502020204030204" pitchFamily="34" charset="0"/>
                <a:ea typeface="Calibri" panose="020F0502020204030204" pitchFamily="34" charset="0"/>
              </a:rPr>
              <a:t>(bv. huisarts/ethicus in ethische commissie)?</a:t>
            </a:r>
          </a:p>
          <a:p>
            <a:r>
              <a:rPr lang="nl-BE" sz="1800" dirty="0">
                <a:solidFill>
                  <a:srgbClr val="FF0000"/>
                </a:solidFill>
                <a:effectLst/>
                <a:latin typeface="Calibri" panose="020F0502020204030204" pitchFamily="34" charset="0"/>
                <a:ea typeface="Calibri" panose="020F0502020204030204" pitchFamily="34" charset="0"/>
              </a:rPr>
              <a:t>-minder kandidaten voor niet-vergoede vergaderingen? </a:t>
            </a:r>
          </a:p>
          <a:p>
            <a:r>
              <a:rPr lang="nl-BE" sz="1800" dirty="0">
                <a:solidFill>
                  <a:srgbClr val="FF0000"/>
                </a:solidFill>
                <a:effectLst/>
                <a:latin typeface="Calibri" panose="020F0502020204030204" pitchFamily="34" charset="0"/>
                <a:ea typeface="Calibri" panose="020F0502020204030204" pitchFamily="34" charset="0"/>
              </a:rPr>
              <a:t>-vergoeding rechtstreeks aan artsen (nomenclatuur), voor sommige comités is absolute onafhankelijkheid wettelijk vereist</a:t>
            </a:r>
          </a:p>
          <a:p>
            <a:pPr>
              <a:lnSpc>
                <a:spcPct val="107000"/>
              </a:lnSpc>
              <a:spcAft>
                <a:spcPts val="800"/>
              </a:spcAft>
            </a:pPr>
            <a:r>
              <a:rPr lang="nl-BE" sz="1800" dirty="0">
                <a:solidFill>
                  <a:srgbClr val="FF0000"/>
                </a:solidFill>
                <a:latin typeface="Calibri" panose="020F0502020204030204" pitchFamily="34" charset="0"/>
                <a:ea typeface="Calibri" panose="020F0502020204030204" pitchFamily="34" charset="0"/>
              </a:rPr>
              <a:t>-idem voor de huisarts? nader te omschrijven; is reeds voorzien in forfaitaire praktijken en in New Deal </a:t>
            </a:r>
          </a:p>
          <a:p>
            <a:pPr lvl="2">
              <a:lnSpc>
                <a:spcPct val="107000"/>
              </a:lnSpc>
              <a:spcAft>
                <a:spcPts val="800"/>
              </a:spcAft>
            </a:pPr>
            <a:r>
              <a:rPr lang="nl-BE" sz="1600" dirty="0">
                <a:solidFill>
                  <a:srgbClr val="FF0000"/>
                </a:solidFill>
              </a:rPr>
              <a:t>- vanuit honorariummassa! </a:t>
            </a:r>
          </a:p>
          <a:p>
            <a:pPr lvl="2">
              <a:lnSpc>
                <a:spcPct val="107000"/>
              </a:lnSpc>
              <a:spcAft>
                <a:spcPts val="800"/>
              </a:spcAft>
            </a:pPr>
            <a:r>
              <a:rPr lang="nl-BE" sz="1600" dirty="0">
                <a:solidFill>
                  <a:srgbClr val="FF0000"/>
                </a:solidFill>
              </a:rPr>
              <a:t>- + transfer vanuit BFM (B4, transfusie, HOST, ,,,)</a:t>
            </a:r>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 -  </a:t>
            </a:r>
            <a:r>
              <a:rPr lang="nl-BE" b="1" dirty="0" err="1"/>
              <a:t>clinical</a:t>
            </a:r>
            <a:r>
              <a:rPr lang="nl-BE" b="1" dirty="0"/>
              <a:t>  management</a:t>
            </a:r>
          </a:p>
        </p:txBody>
      </p:sp>
      <p:pic>
        <p:nvPicPr>
          <p:cNvPr id="2" name="Picture 3" descr="C:\Users\ASGB\Desktop\ASGBKartel logo's def (3)\ASGBKartel logo's def\Icoon\jpg\Icoon-pos-Colour@3x-100.jpg">
            <a:extLst>
              <a:ext uri="{FF2B5EF4-FFF2-40B4-BE49-F238E27FC236}">
                <a16:creationId xmlns:a16="http://schemas.microsoft.com/office/drawing/2014/main" id="{62771863-CF73-50EB-45CF-C1E6226A91F9}"/>
              </a:ext>
            </a:extLst>
          </p:cNvPr>
          <p:cNvPicPr>
            <a:picLocks noChangeAspect="1" noChangeArrowheads="1"/>
          </p:cNvPicPr>
          <p:nvPr/>
        </p:nvPicPr>
        <p:blipFill>
          <a:blip r:embed="rId2" cstate="print"/>
          <a:srcRect/>
          <a:stretch>
            <a:fillRect/>
          </a:stretch>
        </p:blipFill>
        <p:spPr bwMode="auto">
          <a:xfrm>
            <a:off x="8388424" y="44624"/>
            <a:ext cx="685676" cy="685676"/>
          </a:xfrm>
          <a:prstGeom prst="rect">
            <a:avLst/>
          </a:prstGeom>
          <a:noFill/>
        </p:spPr>
      </p:pic>
      <p:sp>
        <p:nvSpPr>
          <p:cNvPr id="4" name="Tijdelijke aanduiding voor dianummer 3">
            <a:extLst>
              <a:ext uri="{FF2B5EF4-FFF2-40B4-BE49-F238E27FC236}">
                <a16:creationId xmlns:a16="http://schemas.microsoft.com/office/drawing/2014/main" id="{F65480E4-6E75-130D-1D27-0BE5B5270AA6}"/>
              </a:ext>
            </a:extLst>
          </p:cNvPr>
          <p:cNvSpPr>
            <a:spLocks noGrp="1"/>
          </p:cNvSpPr>
          <p:nvPr>
            <p:ph type="sldNum" sz="quarter" idx="12"/>
          </p:nvPr>
        </p:nvSpPr>
        <p:spPr/>
        <p:txBody>
          <a:bodyPr/>
          <a:lstStyle/>
          <a:p>
            <a:pPr>
              <a:defRPr/>
            </a:pPr>
            <a:fld id="{7365F292-759C-4EC7-9BB3-4B1FDBD98A94}" type="slidenum">
              <a:rPr lang="nl-BE" smtClean="0"/>
              <a:pPr>
                <a:defRPr/>
              </a:pPr>
              <a:t>32</a:t>
            </a:fld>
            <a:endParaRPr lang="nl-BE"/>
          </a:p>
        </p:txBody>
      </p:sp>
    </p:spTree>
    <p:extLst>
      <p:ext uri="{BB962C8B-B14F-4D97-AF65-F5344CB8AC3E}">
        <p14:creationId xmlns:p14="http://schemas.microsoft.com/office/powerpoint/2010/main" val="23745504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a:xfrm>
            <a:off x="457200" y="1219200"/>
            <a:ext cx="8229600" cy="5486400"/>
          </a:xfrm>
        </p:spPr>
        <p:txBody>
          <a:bodyPr/>
          <a:lstStyle/>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4.6.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Psychiatrie</a:t>
            </a:r>
            <a:endParaRPr lang="nl-BE"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Ook in de psychiatrie moet een hervorming tot stand worden gebracht gebaseerd op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dezelfde principes en uitgangspunten</a:t>
            </a:r>
            <a:r>
              <a:rPr lang="nl-NL" sz="1800" dirty="0">
                <a:effectLst/>
                <a:latin typeface="Calibri" panose="020F0502020204030204" pitchFamily="34" charset="0"/>
                <a:ea typeface="Calibri" panose="020F0502020204030204" pitchFamily="34" charset="0"/>
                <a:cs typeface="Times New Roman" panose="02020603050405020304" pitchFamily="18" charset="0"/>
              </a:rPr>
              <a:t>. Hierbij moet wel rekening worden gehouden met de specifieke organisatie van de geestelijke gezondheidszorg (psychiatrische ziekenhuizen, algemene ziekenhuizen, netwerken, mobiele equipes…)</a:t>
            </a:r>
          </a:p>
          <a:p>
            <a:pPr lvl="1">
              <a:lnSpc>
                <a:spcPct val="107000"/>
              </a:lnSpc>
              <a:spcAft>
                <a:spcPts val="800"/>
              </a:spcAft>
            </a:pPr>
            <a:r>
              <a:rPr lang="nl-NL" sz="1800" dirty="0">
                <a:solidFill>
                  <a:srgbClr val="FF0000"/>
                </a:solidFill>
                <a:latin typeface="Gill Sans MT" panose="020B0502020104020203" pitchFamily="34" charset="0"/>
                <a:ea typeface="Calibri" panose="020F0502020204030204" pitchFamily="34" charset="0"/>
                <a:cs typeface="Times New Roman" panose="02020603050405020304" pitchFamily="18" charset="0"/>
              </a:rPr>
              <a:t>                   waarom in tweede etappe?</a:t>
            </a:r>
            <a:endParaRPr lang="nl-BE" sz="1800" dirty="0">
              <a:solidFill>
                <a:srgbClr val="FF0000"/>
              </a:solidFill>
              <a:effectLst/>
              <a:latin typeface="Gill Sans MT" panose="020B0502020104020203" pitchFamily="34" charset="0"/>
              <a:ea typeface="Calibri" panose="020F0502020204030204" pitchFamily="34" charset="0"/>
              <a:cs typeface="Times New Roman" panose="02020603050405020304" pitchFamily="18" charset="0"/>
            </a:endParaRPr>
          </a:p>
          <a:p>
            <a:endParaRPr lang="nl-BE" sz="1400" dirty="0"/>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 - psychiatrie</a:t>
            </a:r>
          </a:p>
        </p:txBody>
      </p:sp>
      <p:pic>
        <p:nvPicPr>
          <p:cNvPr id="2" name="Picture 3" descr="C:\Users\ASGB\Desktop\ASGBKartel logo's def (3)\ASGBKartel logo's def\Icoon\jpg\Icoon-pos-Colour@3x-100.jpg">
            <a:extLst>
              <a:ext uri="{FF2B5EF4-FFF2-40B4-BE49-F238E27FC236}">
                <a16:creationId xmlns:a16="http://schemas.microsoft.com/office/drawing/2014/main" id="{EA8528E2-51BD-E16B-8569-D3F2B3A7697A}"/>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4" name="Tijdelijke aanduiding voor dianummer 3">
            <a:extLst>
              <a:ext uri="{FF2B5EF4-FFF2-40B4-BE49-F238E27FC236}">
                <a16:creationId xmlns:a16="http://schemas.microsoft.com/office/drawing/2014/main" id="{64C293AC-C92A-71A1-C316-BDD74B610D88}"/>
              </a:ext>
            </a:extLst>
          </p:cNvPr>
          <p:cNvSpPr>
            <a:spLocks noGrp="1"/>
          </p:cNvSpPr>
          <p:nvPr>
            <p:ph type="sldNum" sz="quarter" idx="12"/>
          </p:nvPr>
        </p:nvSpPr>
        <p:spPr/>
        <p:txBody>
          <a:bodyPr/>
          <a:lstStyle/>
          <a:p>
            <a:pPr>
              <a:defRPr/>
            </a:pPr>
            <a:fld id="{7365F292-759C-4EC7-9BB3-4B1FDBD98A94}" type="slidenum">
              <a:rPr lang="nl-BE" smtClean="0"/>
              <a:pPr>
                <a:defRPr/>
              </a:pPr>
              <a:t>33</a:t>
            </a:fld>
            <a:endParaRPr lang="nl-BE"/>
          </a:p>
        </p:txBody>
      </p:sp>
    </p:spTree>
    <p:extLst>
      <p:ext uri="{BB962C8B-B14F-4D97-AF65-F5344CB8AC3E}">
        <p14:creationId xmlns:p14="http://schemas.microsoft.com/office/powerpoint/2010/main" val="42882357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a:xfrm>
            <a:off x="457200" y="1219200"/>
            <a:ext cx="8229600" cy="5486400"/>
          </a:xfrm>
        </p:spPr>
        <p:txBody>
          <a:bodyPr/>
          <a:lstStyle/>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4.7. Andere elementen</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Voorgesteld wordt om ook de mogelijkheid te voorzien voor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huisbezoeken van specialisten </a:t>
            </a:r>
            <a:r>
              <a:rPr lang="nl-NL" sz="1800" dirty="0">
                <a:effectLst/>
                <a:latin typeface="Calibri" panose="020F0502020204030204" pitchFamily="34" charset="0"/>
                <a:ea typeface="Calibri" panose="020F0502020204030204" pitchFamily="34" charset="0"/>
                <a:cs typeface="Times New Roman" panose="02020603050405020304" pitchFamily="18" charset="0"/>
              </a:rPr>
              <a:t>op vraag van de behandelende arts.</a:t>
            </a:r>
          </a:p>
          <a:p>
            <a:pPr lvl="1"/>
            <a:r>
              <a:rPr lang="nl-BE" sz="1800" dirty="0">
                <a:solidFill>
                  <a:srgbClr val="FF0000"/>
                </a:solidFill>
                <a:effectLst/>
                <a:latin typeface="Gill Sans MT" panose="020B0502020104020203" pitchFamily="34" charset="0"/>
                <a:ea typeface="Calibri" panose="020F0502020204030204" pitchFamily="34" charset="0"/>
                <a:cs typeface="Times New Roman" panose="02020603050405020304" pitchFamily="18" charset="0"/>
              </a:rPr>
              <a:t>zie recente nomenclatuur: geriater, neuroloog, psychiater, neuropsychiater</a:t>
            </a:r>
          </a:p>
          <a:p>
            <a:pPr lvl="1"/>
            <a:endParaRPr lang="nl-BE" sz="1800" dirty="0">
              <a:solidFill>
                <a:srgbClr val="FF0000"/>
              </a:solidFill>
              <a:effectLst/>
              <a:latin typeface="Gill Sans MT" panose="020B0502020104020203"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De vraag wordt gesteld om bij de hervorming ook rekening te houden met de activiteiten in het kader van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populatiemanagement</a:t>
            </a:r>
            <a:r>
              <a:rPr lang="nl-NL" sz="1800" dirty="0">
                <a:effectLst/>
                <a:latin typeface="Calibri" panose="020F0502020204030204" pitchFamily="34" charset="0"/>
                <a:ea typeface="Calibri" panose="020F0502020204030204" pitchFamily="34" charset="0"/>
                <a:cs typeface="Times New Roman" panose="02020603050405020304" pitchFamily="18" charset="0"/>
              </a:rPr>
              <a:t>.</a:t>
            </a:r>
          </a:p>
          <a:p>
            <a:pPr marL="593725" lvl="2" indent="0">
              <a:lnSpc>
                <a:spcPct val="107000"/>
              </a:lnSpc>
              <a:spcAft>
                <a:spcPts val="800"/>
              </a:spcAft>
              <a:buNone/>
            </a:pPr>
            <a:r>
              <a:rPr lang="nl-NL" sz="1800" dirty="0">
                <a:solidFill>
                  <a:srgbClr val="FF0000"/>
                </a:solidFill>
                <a:latin typeface="Gill Sans MT" panose="020B0502020104020203" pitchFamily="34" charset="0"/>
                <a:ea typeface="Calibri" panose="020F0502020204030204" pitchFamily="34" charset="0"/>
                <a:cs typeface="Times New Roman" panose="02020603050405020304" pitchFamily="18" charset="0"/>
              </a:rPr>
              <a:t>P4P-preventie/GMD?</a:t>
            </a:r>
            <a:endParaRPr lang="nl-BE" sz="1800" dirty="0">
              <a:solidFill>
                <a:srgbClr val="FF0000"/>
              </a:solidFill>
              <a:effectLst/>
              <a:latin typeface="Gill Sans MT" panose="020B0502020104020203" pitchFamily="34" charset="0"/>
              <a:ea typeface="Calibri" panose="020F0502020204030204" pitchFamily="34" charset="0"/>
              <a:cs typeface="Times New Roman" panose="02020603050405020304" pitchFamily="18" charset="0"/>
            </a:endParaRPr>
          </a:p>
          <a:p>
            <a:endParaRPr lang="nl-BE" sz="1400" dirty="0"/>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a:t>
            </a:r>
          </a:p>
        </p:txBody>
      </p:sp>
      <p:pic>
        <p:nvPicPr>
          <p:cNvPr id="2" name="Picture 3" descr="C:\Users\ASGB\Desktop\ASGBKartel logo's def (3)\ASGBKartel logo's def\Icoon\jpg\Icoon-pos-Colour@3x-100.jpg">
            <a:extLst>
              <a:ext uri="{FF2B5EF4-FFF2-40B4-BE49-F238E27FC236}">
                <a16:creationId xmlns:a16="http://schemas.microsoft.com/office/drawing/2014/main" id="{C21CED66-378B-D400-302C-0C952003A12E}"/>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4" name="Tijdelijke aanduiding voor dianummer 3">
            <a:extLst>
              <a:ext uri="{FF2B5EF4-FFF2-40B4-BE49-F238E27FC236}">
                <a16:creationId xmlns:a16="http://schemas.microsoft.com/office/drawing/2014/main" id="{E4F65407-4644-3296-C0EF-B777F92D5A23}"/>
              </a:ext>
            </a:extLst>
          </p:cNvPr>
          <p:cNvSpPr>
            <a:spLocks noGrp="1"/>
          </p:cNvSpPr>
          <p:nvPr>
            <p:ph type="sldNum" sz="quarter" idx="12"/>
          </p:nvPr>
        </p:nvSpPr>
        <p:spPr/>
        <p:txBody>
          <a:bodyPr/>
          <a:lstStyle/>
          <a:p>
            <a:pPr>
              <a:defRPr/>
            </a:pPr>
            <a:fld id="{7365F292-759C-4EC7-9BB3-4B1FDBD98A94}" type="slidenum">
              <a:rPr lang="nl-BE" smtClean="0"/>
              <a:pPr>
                <a:defRPr/>
              </a:pPr>
              <a:t>34</a:t>
            </a:fld>
            <a:endParaRPr lang="nl-BE"/>
          </a:p>
        </p:txBody>
      </p:sp>
    </p:spTree>
    <p:extLst>
      <p:ext uri="{BB962C8B-B14F-4D97-AF65-F5344CB8AC3E}">
        <p14:creationId xmlns:p14="http://schemas.microsoft.com/office/powerpoint/2010/main" val="30339087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C849A6-A707-21EF-B7D2-94D260FFBA0B}"/>
              </a:ext>
            </a:extLst>
          </p:cNvPr>
          <p:cNvSpPr>
            <a:spLocks noGrp="1"/>
          </p:cNvSpPr>
          <p:nvPr>
            <p:ph type="title"/>
          </p:nvPr>
        </p:nvSpPr>
        <p:spPr/>
        <p:txBody>
          <a:bodyPr/>
          <a:lstStyle/>
          <a:p>
            <a:r>
              <a:rPr lang="nl-BE" dirty="0"/>
              <a:t>                </a:t>
            </a:r>
            <a:r>
              <a:rPr lang="nl-BE" b="1" dirty="0"/>
              <a:t>ACA - Besluit</a:t>
            </a:r>
          </a:p>
        </p:txBody>
      </p:sp>
      <p:sp>
        <p:nvSpPr>
          <p:cNvPr id="3" name="Tijdelijke aanduiding voor inhoud 2">
            <a:extLst>
              <a:ext uri="{FF2B5EF4-FFF2-40B4-BE49-F238E27FC236}">
                <a16:creationId xmlns:a16="http://schemas.microsoft.com/office/drawing/2014/main" id="{6EE9900F-DB35-C03A-52DE-58E05A9266C7}"/>
              </a:ext>
            </a:extLst>
          </p:cNvPr>
          <p:cNvSpPr>
            <a:spLocks noGrp="1"/>
          </p:cNvSpPr>
          <p:nvPr>
            <p:ph sz="quarter" idx="1"/>
          </p:nvPr>
        </p:nvSpPr>
        <p:spPr/>
        <p:txBody>
          <a:bodyPr/>
          <a:lstStyle/>
          <a:p>
            <a:r>
              <a:rPr lang="nl-BE" sz="2400" dirty="0"/>
              <a:t>Akkoord met de grote lijnen</a:t>
            </a:r>
          </a:p>
          <a:p>
            <a:r>
              <a:rPr lang="nl-BE" sz="2400" dirty="0"/>
              <a:t>Raadplegingshonorarium alleen </a:t>
            </a:r>
            <a:r>
              <a:rPr lang="nl-BE" sz="2400" dirty="0" err="1"/>
              <a:t>i.f.v</a:t>
            </a:r>
            <a:r>
              <a:rPr lang="nl-BE" sz="2400" dirty="0"/>
              <a:t>. echte standaardduur </a:t>
            </a:r>
          </a:p>
          <a:p>
            <a:r>
              <a:rPr lang="nl-BE" sz="2400" dirty="0"/>
              <a:t>Aparte RVU voor technische prestaties</a:t>
            </a:r>
          </a:p>
          <a:p>
            <a:r>
              <a:rPr lang="nl-BE" sz="2400" dirty="0"/>
              <a:t>Verloop hospitalisatie: intake, toezicht, consult, ontslag</a:t>
            </a:r>
          </a:p>
          <a:p>
            <a:r>
              <a:rPr lang="nl-BE" sz="2400" dirty="0"/>
              <a:t>Overleg</a:t>
            </a:r>
          </a:p>
          <a:p>
            <a:r>
              <a:rPr lang="nl-BE" sz="2400" dirty="0"/>
              <a:t>Behoud GMD en zorgtrajecten</a:t>
            </a:r>
          </a:p>
          <a:p>
            <a:r>
              <a:rPr lang="nl-BE" sz="2400" dirty="0"/>
              <a:t>Vergoeding managementtaken</a:t>
            </a:r>
          </a:p>
          <a:p>
            <a:endParaRPr lang="nl-BE" sz="2400" dirty="0"/>
          </a:p>
          <a:p>
            <a:r>
              <a:rPr lang="nl-BE" sz="2400" dirty="0">
                <a:solidFill>
                  <a:srgbClr val="FF0000"/>
                </a:solidFill>
              </a:rPr>
              <a:t>Absoluut niet akkoord met technische uitwerking RVU</a:t>
            </a:r>
          </a:p>
          <a:p>
            <a:r>
              <a:rPr lang="nl-BE" sz="2400" dirty="0">
                <a:solidFill>
                  <a:srgbClr val="FF0000"/>
                </a:solidFill>
              </a:rPr>
              <a:t>Start Fase 2? Psychiatrie  naar  fase 1</a:t>
            </a:r>
          </a:p>
          <a:p>
            <a:r>
              <a:rPr lang="nl-BE" sz="2400" dirty="0">
                <a:solidFill>
                  <a:srgbClr val="FF0000"/>
                </a:solidFill>
              </a:rPr>
              <a:t>Kosten?</a:t>
            </a:r>
          </a:p>
        </p:txBody>
      </p:sp>
      <p:sp>
        <p:nvSpPr>
          <p:cNvPr id="4" name="Tijdelijke aanduiding voor dianummer 3">
            <a:extLst>
              <a:ext uri="{FF2B5EF4-FFF2-40B4-BE49-F238E27FC236}">
                <a16:creationId xmlns:a16="http://schemas.microsoft.com/office/drawing/2014/main" id="{030DB028-38FD-DD1E-B582-784065893ADE}"/>
              </a:ext>
            </a:extLst>
          </p:cNvPr>
          <p:cNvSpPr>
            <a:spLocks noGrp="1"/>
          </p:cNvSpPr>
          <p:nvPr>
            <p:ph type="sldNum" sz="quarter" idx="12"/>
          </p:nvPr>
        </p:nvSpPr>
        <p:spPr/>
        <p:txBody>
          <a:bodyPr/>
          <a:lstStyle/>
          <a:p>
            <a:pPr>
              <a:defRPr/>
            </a:pPr>
            <a:fld id="{7365F292-759C-4EC7-9BB3-4B1FDBD98A94}" type="slidenum">
              <a:rPr lang="nl-BE" smtClean="0"/>
              <a:pPr>
                <a:defRPr/>
              </a:pPr>
              <a:t>35</a:t>
            </a:fld>
            <a:endParaRPr lang="nl-BE"/>
          </a:p>
        </p:txBody>
      </p:sp>
      <p:pic>
        <p:nvPicPr>
          <p:cNvPr id="5" name="Picture 3" descr="C:\Users\ASGB\Desktop\ASGBKartel logo's def (3)\ASGBKartel logo's def\Icoon\jpg\Icoon-pos-Colour@3x-100.jpg">
            <a:extLst>
              <a:ext uri="{FF2B5EF4-FFF2-40B4-BE49-F238E27FC236}">
                <a16:creationId xmlns:a16="http://schemas.microsoft.com/office/drawing/2014/main" id="{958545EE-8294-CA4D-2FE6-C2253E33D6A0}"/>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Tree>
    <p:extLst>
      <p:ext uri="{BB962C8B-B14F-4D97-AF65-F5344CB8AC3E}">
        <p14:creationId xmlns:p14="http://schemas.microsoft.com/office/powerpoint/2010/main" val="22978505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C8308DC-156A-6BD3-C618-D92E3D2545D7}"/>
              </a:ext>
            </a:extLst>
          </p:cNvPr>
          <p:cNvSpPr>
            <a:spLocks noGrp="1"/>
          </p:cNvSpPr>
          <p:nvPr>
            <p:ph sz="quarter" idx="1"/>
          </p:nvPr>
        </p:nvSpPr>
        <p:spPr/>
        <p:txBody>
          <a:bodyPr/>
          <a:lstStyle/>
          <a:p>
            <a:endParaRPr lang="nl-BE" dirty="0"/>
          </a:p>
          <a:p>
            <a:endParaRPr lang="nl-BE" dirty="0"/>
          </a:p>
          <a:p>
            <a:endParaRPr lang="nl-BE" dirty="0"/>
          </a:p>
          <a:p>
            <a:pPr lvl="1"/>
            <a:r>
              <a:rPr lang="nl-BE" dirty="0"/>
              <a:t>  Al  uw  suggesties  en opmerkingen zijn welkom op </a:t>
            </a:r>
          </a:p>
          <a:p>
            <a:pPr lvl="8"/>
            <a:r>
              <a:rPr lang="nl-BE" sz="2400" b="1" dirty="0">
                <a:solidFill>
                  <a:srgbClr val="00B0F0"/>
                </a:solidFill>
              </a:rPr>
              <a:t>      info@asgb.be</a:t>
            </a:r>
          </a:p>
        </p:txBody>
      </p:sp>
      <p:sp>
        <p:nvSpPr>
          <p:cNvPr id="4" name="Tijdelijke aanduiding voor dianummer 3">
            <a:extLst>
              <a:ext uri="{FF2B5EF4-FFF2-40B4-BE49-F238E27FC236}">
                <a16:creationId xmlns:a16="http://schemas.microsoft.com/office/drawing/2014/main" id="{46AF66D7-73EE-BF89-7486-4F93B5B91AAA}"/>
              </a:ext>
            </a:extLst>
          </p:cNvPr>
          <p:cNvSpPr>
            <a:spLocks noGrp="1"/>
          </p:cNvSpPr>
          <p:nvPr>
            <p:ph type="sldNum" sz="quarter" idx="12"/>
          </p:nvPr>
        </p:nvSpPr>
        <p:spPr/>
        <p:txBody>
          <a:bodyPr/>
          <a:lstStyle/>
          <a:p>
            <a:pPr>
              <a:defRPr/>
            </a:pPr>
            <a:fld id="{7365F292-759C-4EC7-9BB3-4B1FDBD98A94}" type="slidenum">
              <a:rPr lang="nl-BE" smtClean="0"/>
              <a:pPr>
                <a:defRPr/>
              </a:pPr>
              <a:t>36</a:t>
            </a:fld>
            <a:endParaRPr lang="nl-BE"/>
          </a:p>
        </p:txBody>
      </p:sp>
      <p:sp>
        <p:nvSpPr>
          <p:cNvPr id="5" name="Titel 1">
            <a:extLst>
              <a:ext uri="{FF2B5EF4-FFF2-40B4-BE49-F238E27FC236}">
                <a16:creationId xmlns:a16="http://schemas.microsoft.com/office/drawing/2014/main" id="{03F8B0BC-2A88-6C14-7F87-0EFE1CA1D818}"/>
              </a:ext>
            </a:extLst>
          </p:cNvPr>
          <p:cNvSpPr>
            <a:spLocks noGrp="1"/>
          </p:cNvSpPr>
          <p:nvPr>
            <p:ph type="title"/>
          </p:nvPr>
        </p:nvSpPr>
        <p:spPr>
          <a:xfrm>
            <a:off x="457200" y="152400"/>
            <a:ext cx="8229600" cy="990600"/>
          </a:xfrm>
        </p:spPr>
        <p:txBody>
          <a:bodyPr/>
          <a:lstStyle/>
          <a:p>
            <a:r>
              <a:rPr lang="nl-BE" dirty="0"/>
              <a:t>                </a:t>
            </a:r>
            <a:r>
              <a:rPr lang="nl-BE" b="1" dirty="0"/>
              <a:t>ACA - Besluit</a:t>
            </a:r>
          </a:p>
        </p:txBody>
      </p:sp>
    </p:spTree>
    <p:extLst>
      <p:ext uri="{BB962C8B-B14F-4D97-AF65-F5344CB8AC3E}">
        <p14:creationId xmlns:p14="http://schemas.microsoft.com/office/powerpoint/2010/main" val="588326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B52560-122D-AF49-626A-998FC01A364C}"/>
              </a:ext>
            </a:extLst>
          </p:cNvPr>
          <p:cNvSpPr>
            <a:spLocks noGrp="1"/>
          </p:cNvSpPr>
          <p:nvPr>
            <p:ph type="title"/>
          </p:nvPr>
        </p:nvSpPr>
        <p:spPr>
          <a:xfrm>
            <a:off x="457200" y="152400"/>
            <a:ext cx="8229600" cy="684312"/>
          </a:xfrm>
        </p:spPr>
        <p:txBody>
          <a:bodyPr/>
          <a:lstStyle/>
          <a:p>
            <a:r>
              <a:rPr lang="nl-BE" dirty="0"/>
              <a:t>				</a:t>
            </a:r>
            <a:r>
              <a:rPr lang="nl-BE" b="1" dirty="0"/>
              <a:t>ACA</a:t>
            </a:r>
          </a:p>
        </p:txBody>
      </p:sp>
      <p:sp>
        <p:nvSpPr>
          <p:cNvPr id="3" name="Tijdelijke aanduiding voor inhoud 2">
            <a:extLst>
              <a:ext uri="{FF2B5EF4-FFF2-40B4-BE49-F238E27FC236}">
                <a16:creationId xmlns:a16="http://schemas.microsoft.com/office/drawing/2014/main" id="{F2C7069E-BCC0-A47F-E85E-BCB203FCB902}"/>
              </a:ext>
            </a:extLst>
          </p:cNvPr>
          <p:cNvSpPr>
            <a:spLocks noGrp="1"/>
          </p:cNvSpPr>
          <p:nvPr>
            <p:ph sz="quarter" idx="1"/>
          </p:nvPr>
        </p:nvSpPr>
        <p:spPr>
          <a:xfrm>
            <a:off x="457200" y="1219200"/>
            <a:ext cx="8229600" cy="5090120"/>
          </a:xfrm>
        </p:spPr>
        <p:txBody>
          <a:bodyPr/>
          <a:lstStyle/>
          <a:p>
            <a:pPr>
              <a:lnSpc>
                <a:spcPct val="107000"/>
              </a:lnSpc>
              <a:spcAft>
                <a:spcPts val="800"/>
              </a:spcAft>
            </a:pPr>
            <a:r>
              <a:rPr lang="nl-NL" sz="1800" b="1" u="sng" dirty="0">
                <a:effectLst/>
                <a:latin typeface="Calibri" panose="020F0502020204030204" pitchFamily="34" charset="0"/>
                <a:ea typeface="Calibri" panose="020F0502020204030204" pitchFamily="34" charset="0"/>
                <a:cs typeface="Times New Roman" panose="02020603050405020304" pitchFamily="18" charset="0"/>
              </a:rPr>
              <a:t>Akkoord 2021:</a:t>
            </a:r>
          </a:p>
          <a:p>
            <a:pPr>
              <a:lnSpc>
                <a:spcPct val="107000"/>
              </a:lnSpc>
              <a:spcAft>
                <a:spcPts val="800"/>
              </a:spcAft>
            </a:pPr>
            <a:r>
              <a:rPr lang="nl-NL" sz="1400" dirty="0"/>
              <a:t>3.4.1. Op </a:t>
            </a:r>
            <a:r>
              <a:rPr lang="nl-NL" sz="1400" b="1" dirty="0"/>
              <a:t>25 september 2019 </a:t>
            </a:r>
            <a:r>
              <a:rPr lang="nl-NL" sz="1400" dirty="0"/>
              <a:t>werd door het RIZIV het </a:t>
            </a:r>
            <a:r>
              <a:rPr lang="nl-NL" sz="1400" b="1" dirty="0"/>
              <a:t>startschot</a:t>
            </a:r>
            <a:r>
              <a:rPr lang="nl-NL" sz="1400" dirty="0"/>
              <a:t> gegeven voor een structurele hervorming van de nomenclatuur van de geneeskundige verstrekkingen. </a:t>
            </a:r>
          </a:p>
          <a:p>
            <a:pPr>
              <a:lnSpc>
                <a:spcPct val="107000"/>
              </a:lnSpc>
              <a:spcAft>
                <a:spcPts val="800"/>
              </a:spcAft>
            </a:pPr>
            <a:r>
              <a:rPr lang="nl-NL" sz="1400" dirty="0"/>
              <a:t>Deze hervorming wordt ondersteund door 3 wetenschappelijke equipes en verloopt in drie fasen: </a:t>
            </a:r>
          </a:p>
          <a:p>
            <a:pPr>
              <a:lnSpc>
                <a:spcPct val="107000"/>
              </a:lnSpc>
              <a:spcAft>
                <a:spcPts val="800"/>
              </a:spcAft>
            </a:pPr>
            <a:r>
              <a:rPr lang="nl-NL" sz="1400" dirty="0"/>
              <a:t>- fase 1: herstructurering en aanpassing van de </a:t>
            </a:r>
            <a:r>
              <a:rPr lang="nl-NL" sz="1400" b="1" dirty="0"/>
              <a:t>omschrijving van de verstrekkingen</a:t>
            </a:r>
            <a:r>
              <a:rPr lang="nl-NL" sz="1400" dirty="0"/>
              <a:t>; </a:t>
            </a:r>
          </a:p>
          <a:p>
            <a:pPr>
              <a:lnSpc>
                <a:spcPct val="107000"/>
              </a:lnSpc>
              <a:spcAft>
                <a:spcPts val="800"/>
              </a:spcAft>
            </a:pPr>
            <a:r>
              <a:rPr lang="nl-NL" sz="1400" dirty="0"/>
              <a:t>- fase 2: vaststelling van de </a:t>
            </a:r>
            <a:r>
              <a:rPr lang="nl-NL" sz="1400" b="1" dirty="0"/>
              <a:t>onderlinge verhouding </a:t>
            </a:r>
            <a:r>
              <a:rPr lang="nl-NL" sz="1400" dirty="0"/>
              <a:t>tussen de verschillende verstrekkingen op basis van objectieve criteria; </a:t>
            </a:r>
          </a:p>
          <a:p>
            <a:pPr>
              <a:lnSpc>
                <a:spcPct val="107000"/>
              </a:lnSpc>
              <a:spcAft>
                <a:spcPts val="800"/>
              </a:spcAft>
            </a:pPr>
            <a:r>
              <a:rPr lang="nl-NL" sz="1400" dirty="0"/>
              <a:t>- fase 3: evalueren van de </a:t>
            </a:r>
            <a:r>
              <a:rPr lang="nl-NL" sz="1400" b="1" dirty="0"/>
              <a:t>werkingskosten</a:t>
            </a:r>
            <a:r>
              <a:rPr lang="nl-NL" sz="1400" dirty="0"/>
              <a:t> noodzakelijk voor de uitvoering van de medische verstrekkingen. </a:t>
            </a:r>
          </a:p>
          <a:p>
            <a:pPr>
              <a:lnSpc>
                <a:spcPct val="107000"/>
              </a:lnSpc>
              <a:spcAft>
                <a:spcPts val="800"/>
              </a:spcAft>
            </a:pPr>
            <a:r>
              <a:rPr lang="nl-NL" sz="1400" dirty="0"/>
              <a:t>Deze hervorming is cruciaal in het kader van de hervorming van de ziekenhuisfinanciering maar ook met het oog op het corrigeren van onredelijke inkomensverschillen tussen huisartsen en specialisten en tussen artsen-specialisten onderling. Een aanpassing van de nomenclatuur aan de nieuwe modellen van zorgverlening (</a:t>
            </a:r>
            <a:r>
              <a:rPr lang="nl-NL" sz="1400" dirty="0" err="1"/>
              <a:t>telegeneeskunde</a:t>
            </a:r>
            <a:r>
              <a:rPr lang="nl-NL" sz="1400" dirty="0"/>
              <a:t>, multidisciplinaire zorg,…) is broodnodig. </a:t>
            </a:r>
          </a:p>
          <a:p>
            <a:pPr>
              <a:lnSpc>
                <a:spcPct val="107000"/>
              </a:lnSpc>
              <a:spcAft>
                <a:spcPts val="800"/>
              </a:spcAft>
            </a:pPr>
            <a:r>
              <a:rPr lang="nl-NL" sz="1400" dirty="0"/>
              <a:t>De eerste fase zal in de loop van 2021 worden gefinaliseerd. De verschillende beroepsgroepen werden hierbij intensief betrokken. De NCAZ dringt erop aan dat in 2021 parallel van start kan worden gegaan met de volgende fasen. Ook zullen reeds technische facturatieaanpassingen worden uitgewerkt. </a:t>
            </a:r>
            <a:endParaRPr lang="nl-BE" sz="2000" dirty="0"/>
          </a:p>
        </p:txBody>
      </p:sp>
      <p:pic>
        <p:nvPicPr>
          <p:cNvPr id="4" name="Picture 3" descr="C:\Users\ASGB\Desktop\ASGBKartel logo's def (3)\ASGBKartel logo's def\Icoon\jpg\Icoon-pos-Colour@3x-100.jpg">
            <a:extLst>
              <a:ext uri="{FF2B5EF4-FFF2-40B4-BE49-F238E27FC236}">
                <a16:creationId xmlns:a16="http://schemas.microsoft.com/office/drawing/2014/main" id="{E8A752EF-6197-B4C5-64E5-C3778F57859C}"/>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5" name="Tijdelijke aanduiding voor dianummer 4">
            <a:extLst>
              <a:ext uri="{FF2B5EF4-FFF2-40B4-BE49-F238E27FC236}">
                <a16:creationId xmlns:a16="http://schemas.microsoft.com/office/drawing/2014/main" id="{E5C27DFC-5A5E-EAA2-3EAE-9CC60BAFCA93}"/>
              </a:ext>
            </a:extLst>
          </p:cNvPr>
          <p:cNvSpPr>
            <a:spLocks noGrp="1"/>
          </p:cNvSpPr>
          <p:nvPr>
            <p:ph type="sldNum" sz="quarter" idx="12"/>
          </p:nvPr>
        </p:nvSpPr>
        <p:spPr/>
        <p:txBody>
          <a:bodyPr/>
          <a:lstStyle/>
          <a:p>
            <a:pPr>
              <a:defRPr/>
            </a:pPr>
            <a:fld id="{7365F292-759C-4EC7-9BB3-4B1FDBD98A94}" type="slidenum">
              <a:rPr lang="nl-BE" smtClean="0"/>
              <a:pPr>
                <a:defRPr/>
              </a:pPr>
              <a:t>4</a:t>
            </a:fld>
            <a:endParaRPr lang="nl-BE"/>
          </a:p>
        </p:txBody>
      </p:sp>
    </p:spTree>
    <p:extLst>
      <p:ext uri="{BB962C8B-B14F-4D97-AF65-F5344CB8AC3E}">
        <p14:creationId xmlns:p14="http://schemas.microsoft.com/office/powerpoint/2010/main" val="1709742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B52560-122D-AF49-626A-998FC01A364C}"/>
              </a:ext>
            </a:extLst>
          </p:cNvPr>
          <p:cNvSpPr>
            <a:spLocks noGrp="1"/>
          </p:cNvSpPr>
          <p:nvPr>
            <p:ph type="title"/>
          </p:nvPr>
        </p:nvSpPr>
        <p:spPr>
          <a:xfrm>
            <a:off x="457200" y="152400"/>
            <a:ext cx="8229600" cy="684312"/>
          </a:xfrm>
        </p:spPr>
        <p:txBody>
          <a:bodyPr/>
          <a:lstStyle/>
          <a:p>
            <a:r>
              <a:rPr lang="nl-BE" dirty="0"/>
              <a:t>				</a:t>
            </a:r>
            <a:r>
              <a:rPr lang="nl-BE" b="1" dirty="0"/>
              <a:t>ACA</a:t>
            </a:r>
          </a:p>
        </p:txBody>
      </p:sp>
      <p:sp>
        <p:nvSpPr>
          <p:cNvPr id="3" name="Tijdelijke aanduiding voor inhoud 2">
            <a:extLst>
              <a:ext uri="{FF2B5EF4-FFF2-40B4-BE49-F238E27FC236}">
                <a16:creationId xmlns:a16="http://schemas.microsoft.com/office/drawing/2014/main" id="{F2C7069E-BCC0-A47F-E85E-BCB203FCB902}"/>
              </a:ext>
            </a:extLst>
          </p:cNvPr>
          <p:cNvSpPr>
            <a:spLocks noGrp="1"/>
          </p:cNvSpPr>
          <p:nvPr>
            <p:ph sz="quarter" idx="1"/>
          </p:nvPr>
        </p:nvSpPr>
        <p:spPr/>
        <p:txBody>
          <a:bodyPr/>
          <a:lstStyle/>
          <a:p>
            <a:pPr>
              <a:lnSpc>
                <a:spcPct val="107000"/>
              </a:lnSpc>
              <a:spcAft>
                <a:spcPts val="80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r>
              <a:rPr lang="nl-BE" sz="1800" b="1" u="sng" dirty="0"/>
              <a:t>Akkoord 2022-2023: </a:t>
            </a:r>
          </a:p>
          <a:p>
            <a:r>
              <a:rPr lang="nl-NL" sz="1800" dirty="0"/>
              <a:t>… De NCAZ dringt erop aan dat </a:t>
            </a:r>
            <a:r>
              <a:rPr lang="nl-NL" sz="1800" b="1" dirty="0"/>
              <a:t>voor eind 2023 overeenstemming </a:t>
            </a:r>
            <a:r>
              <a:rPr lang="nl-NL" sz="1800" dirty="0"/>
              <a:t>kan worden bereikt over een hervormde nomenclatuur in zijn geheel op basis van de oriëntaties vervat in dit akkoord. Dit impliceert dat parallel ook doorbraken worden bereikt met betrekking tot de </a:t>
            </a:r>
            <a:r>
              <a:rPr lang="nl-NL" sz="1800" b="1" dirty="0"/>
              <a:t>financiering van de ziekenhuizen </a:t>
            </a:r>
            <a:r>
              <a:rPr lang="nl-NL" sz="1800" dirty="0"/>
              <a:t>met inbegrip van de problematiek inzake de </a:t>
            </a:r>
            <a:r>
              <a:rPr lang="nl-NL" sz="1800" b="1" dirty="0"/>
              <a:t>afdrachten</a:t>
            </a:r>
            <a:r>
              <a:rPr lang="nl-NL" sz="1800" dirty="0"/>
              <a:t> van de honoraria en de </a:t>
            </a:r>
            <a:r>
              <a:rPr lang="nl-NL" sz="1800" b="1" dirty="0"/>
              <a:t>ereloonsupplementen</a:t>
            </a:r>
            <a:r>
              <a:rPr lang="nl-NL" sz="1800" dirty="0"/>
              <a:t> (zie 3.4)     </a:t>
            </a:r>
            <a:r>
              <a:rPr lang="nl-NL" sz="1800" dirty="0">
                <a:solidFill>
                  <a:srgbClr val="FF0000"/>
                </a:solidFill>
              </a:rPr>
              <a:t>+ co-</a:t>
            </a:r>
            <a:r>
              <a:rPr lang="nl-NL" sz="1800" dirty="0" err="1">
                <a:solidFill>
                  <a:srgbClr val="FF0000"/>
                </a:solidFill>
              </a:rPr>
              <a:t>governance</a:t>
            </a:r>
            <a:r>
              <a:rPr lang="nl-NL" sz="1800" dirty="0">
                <a:solidFill>
                  <a:srgbClr val="FF0000"/>
                </a:solidFill>
              </a:rPr>
              <a:t>!</a:t>
            </a:r>
          </a:p>
          <a:p>
            <a:endParaRPr lang="nl-NL" sz="1800" dirty="0"/>
          </a:p>
          <a:p>
            <a:r>
              <a:rPr lang="nl-NL" sz="1800" dirty="0">
                <a:effectLst/>
                <a:latin typeface="Calibri" panose="020F0502020204030204" pitchFamily="34" charset="0"/>
                <a:ea typeface="Calibri" panose="020F0502020204030204" pitchFamily="34" charset="0"/>
                <a:cs typeface="Times New Roman" panose="02020603050405020304" pitchFamily="18" charset="0"/>
              </a:rPr>
              <a:t>Eind 2022: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werkgroep van de NCAZ uitgebreid met vertegenwoordigers van de ziekenhuissector </a:t>
            </a:r>
            <a:r>
              <a:rPr lang="nl-NL" sz="1800" dirty="0">
                <a:effectLst/>
                <a:latin typeface="Calibri" panose="020F0502020204030204" pitchFamily="34" charset="0"/>
                <a:ea typeface="Calibri" panose="020F0502020204030204" pitchFamily="34" charset="0"/>
                <a:cs typeface="Times New Roman" panose="02020603050405020304" pitchFamily="18" charset="0"/>
              </a:rPr>
              <a:t>behandelt hervorming van de nomenclatuur met betrekking tot het luik raadplegingen, toezicht en aanverwante verstrekkingen</a:t>
            </a:r>
            <a:r>
              <a:rPr lang="nl-NL" sz="1800" dirty="0">
                <a:latin typeface="Calibri" panose="020F0502020204030204" pitchFamily="34" charset="0"/>
                <a:ea typeface="Calibri" panose="020F0502020204030204" pitchFamily="34" charset="0"/>
                <a:cs typeface="Times New Roman" panose="02020603050405020304" pitchFamily="18" charset="0"/>
              </a:rPr>
              <a:t>.</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BE" sz="1800" dirty="0"/>
          </a:p>
        </p:txBody>
      </p:sp>
      <p:pic>
        <p:nvPicPr>
          <p:cNvPr id="4" name="Picture 3" descr="C:\Users\ASGB\Desktop\ASGBKartel logo's def (3)\ASGBKartel logo's def\Icoon\jpg\Icoon-pos-Colour@3x-100.jpg">
            <a:extLst>
              <a:ext uri="{FF2B5EF4-FFF2-40B4-BE49-F238E27FC236}">
                <a16:creationId xmlns:a16="http://schemas.microsoft.com/office/drawing/2014/main" id="{1456991C-04B5-84FA-A3F8-60EADE3BE7BE}"/>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5" name="Tijdelijke aanduiding voor dianummer 4">
            <a:extLst>
              <a:ext uri="{FF2B5EF4-FFF2-40B4-BE49-F238E27FC236}">
                <a16:creationId xmlns:a16="http://schemas.microsoft.com/office/drawing/2014/main" id="{4C830D93-3BB5-B1CD-D3D4-BEF06DEFE1C4}"/>
              </a:ext>
            </a:extLst>
          </p:cNvPr>
          <p:cNvSpPr>
            <a:spLocks noGrp="1"/>
          </p:cNvSpPr>
          <p:nvPr>
            <p:ph type="sldNum" sz="quarter" idx="12"/>
          </p:nvPr>
        </p:nvSpPr>
        <p:spPr/>
        <p:txBody>
          <a:bodyPr/>
          <a:lstStyle/>
          <a:p>
            <a:pPr>
              <a:defRPr/>
            </a:pPr>
            <a:fld id="{7365F292-759C-4EC7-9BB3-4B1FDBD98A94}" type="slidenum">
              <a:rPr lang="nl-BE" smtClean="0"/>
              <a:pPr>
                <a:defRPr/>
              </a:pPr>
              <a:t>5</a:t>
            </a:fld>
            <a:endParaRPr lang="nl-BE"/>
          </a:p>
        </p:txBody>
      </p:sp>
    </p:spTree>
    <p:extLst>
      <p:ext uri="{BB962C8B-B14F-4D97-AF65-F5344CB8AC3E}">
        <p14:creationId xmlns:p14="http://schemas.microsoft.com/office/powerpoint/2010/main" val="871235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B52560-122D-AF49-626A-998FC01A364C}"/>
              </a:ext>
            </a:extLst>
          </p:cNvPr>
          <p:cNvSpPr>
            <a:spLocks noGrp="1"/>
          </p:cNvSpPr>
          <p:nvPr>
            <p:ph type="title"/>
          </p:nvPr>
        </p:nvSpPr>
        <p:spPr>
          <a:xfrm>
            <a:off x="457200" y="152400"/>
            <a:ext cx="8229600" cy="684312"/>
          </a:xfrm>
        </p:spPr>
        <p:txBody>
          <a:bodyPr/>
          <a:lstStyle/>
          <a:p>
            <a:r>
              <a:rPr lang="nl-BE" dirty="0"/>
              <a:t>		   </a:t>
            </a:r>
            <a:r>
              <a:rPr lang="nl-BE" b="1" dirty="0"/>
              <a:t>ACA - procedure</a:t>
            </a:r>
          </a:p>
        </p:txBody>
      </p:sp>
      <p:sp>
        <p:nvSpPr>
          <p:cNvPr id="3" name="Tijdelijke aanduiding voor inhoud 2">
            <a:extLst>
              <a:ext uri="{FF2B5EF4-FFF2-40B4-BE49-F238E27FC236}">
                <a16:creationId xmlns:a16="http://schemas.microsoft.com/office/drawing/2014/main" id="{F2C7069E-BCC0-A47F-E85E-BCB203FCB902}"/>
              </a:ext>
            </a:extLst>
          </p:cNvPr>
          <p:cNvSpPr>
            <a:spLocks noGrp="1"/>
          </p:cNvSpPr>
          <p:nvPr>
            <p:ph sz="quarter" idx="1"/>
          </p:nvPr>
        </p:nvSpPr>
        <p:spPr/>
        <p:txBody>
          <a:bodyPr/>
          <a:lstStyle/>
          <a:p>
            <a:pPr marL="0" indent="0">
              <a:lnSpc>
                <a:spcPct val="107000"/>
              </a:lnSpc>
              <a:spcAft>
                <a:spcPts val="800"/>
              </a:spcAft>
              <a:buNone/>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ACA-werkgroep : </a:t>
            </a:r>
            <a:r>
              <a:rPr lang="nl-NL" sz="1800" dirty="0">
                <a:effectLst/>
                <a:latin typeface="Calibri" panose="020F0502020204030204" pitchFamily="34" charset="0"/>
                <a:ea typeface="Calibri" panose="020F0502020204030204" pitchFamily="34" charset="0"/>
                <a:cs typeface="Times New Roman" panose="02020603050405020304" pitchFamily="18" charset="0"/>
              </a:rPr>
              <a:t>Johan Kips/Jo De Cock</a:t>
            </a:r>
          </a:p>
          <a:p>
            <a:pPr marL="0" indent="0">
              <a:lnSpc>
                <a:spcPct val="107000"/>
              </a:lnSpc>
              <a:spcAft>
                <a:spcPts val="800"/>
              </a:spcAft>
              <a:buNone/>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representatieve artsenorganisaties </a:t>
            </a: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VBS</a:t>
            </a: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ziekenfondsen</a:t>
            </a: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ziekenhuizen </a:t>
            </a:r>
            <a:r>
              <a:rPr lang="nl-N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(als observator i.v.m. ziekenhuisorganisatie)</a:t>
            </a:r>
          </a:p>
          <a:p>
            <a:pPr>
              <a:lnSpc>
                <a:spcPct val="107000"/>
              </a:lnSpc>
              <a:spcAft>
                <a:spcPts val="800"/>
              </a:spcAft>
            </a:pPr>
            <a:r>
              <a:rPr lang="nl-NL" sz="1800" dirty="0" err="1">
                <a:effectLst/>
                <a:latin typeface="Calibri" panose="020F0502020204030204" pitchFamily="34" charset="0"/>
                <a:ea typeface="Calibri" panose="020F0502020204030204" pitchFamily="34" charset="0"/>
                <a:cs typeface="Times New Roman" panose="02020603050405020304" pitchFamily="18" charset="0"/>
              </a:rPr>
              <a:t>beleidscel</a:t>
            </a:r>
            <a:r>
              <a:rPr lang="nl-NL" sz="1800" dirty="0">
                <a:effectLst/>
                <a:latin typeface="Calibri" panose="020F0502020204030204" pitchFamily="34" charset="0"/>
                <a:ea typeface="Calibri" panose="020F0502020204030204" pitchFamily="34" charset="0"/>
                <a:cs typeface="Times New Roman" panose="02020603050405020304" pitchFamily="18" charset="0"/>
              </a:rPr>
              <a:t> van de minister</a:t>
            </a: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Riziv</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p>
        </p:txBody>
      </p:sp>
      <p:pic>
        <p:nvPicPr>
          <p:cNvPr id="4" name="Picture 3" descr="C:\Users\ASGB\Desktop\ASGBKartel logo's def (3)\ASGBKartel logo's def\Icoon\jpg\Icoon-pos-Colour@3x-100.jpg">
            <a:extLst>
              <a:ext uri="{FF2B5EF4-FFF2-40B4-BE49-F238E27FC236}">
                <a16:creationId xmlns:a16="http://schemas.microsoft.com/office/drawing/2014/main" id="{B46D91EF-56C0-6829-3C0E-49890E08250A}"/>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5" name="Tijdelijke aanduiding voor dianummer 4">
            <a:extLst>
              <a:ext uri="{FF2B5EF4-FFF2-40B4-BE49-F238E27FC236}">
                <a16:creationId xmlns:a16="http://schemas.microsoft.com/office/drawing/2014/main" id="{DE4565E7-09DB-924B-A426-F2317EF2F85E}"/>
              </a:ext>
            </a:extLst>
          </p:cNvPr>
          <p:cNvSpPr>
            <a:spLocks noGrp="1"/>
          </p:cNvSpPr>
          <p:nvPr>
            <p:ph type="sldNum" sz="quarter" idx="12"/>
          </p:nvPr>
        </p:nvSpPr>
        <p:spPr/>
        <p:txBody>
          <a:bodyPr/>
          <a:lstStyle/>
          <a:p>
            <a:pPr>
              <a:defRPr/>
            </a:pPr>
            <a:fld id="{7365F292-759C-4EC7-9BB3-4B1FDBD98A94}" type="slidenum">
              <a:rPr lang="nl-BE" smtClean="0"/>
              <a:pPr>
                <a:defRPr/>
              </a:pPr>
              <a:t>6</a:t>
            </a:fld>
            <a:endParaRPr lang="nl-BE"/>
          </a:p>
        </p:txBody>
      </p:sp>
    </p:spTree>
    <p:extLst>
      <p:ext uri="{BB962C8B-B14F-4D97-AF65-F5344CB8AC3E}">
        <p14:creationId xmlns:p14="http://schemas.microsoft.com/office/powerpoint/2010/main" val="2066534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p:txBody>
          <a:bodyPr/>
          <a:lstStyle/>
          <a:p>
            <a:pPr>
              <a:lnSpc>
                <a:spcPct val="107000"/>
              </a:lnSpc>
              <a:spcAft>
                <a:spcPts val="800"/>
              </a:spcAft>
            </a:pPr>
            <a:r>
              <a:rPr lang="nl-NL" sz="2800" dirty="0">
                <a:effectLst/>
                <a:latin typeface="Calibri" panose="020F0502020204030204" pitchFamily="34" charset="0"/>
                <a:ea typeface="Calibri" panose="020F0502020204030204" pitchFamily="34" charset="0"/>
                <a:cs typeface="Times New Roman" panose="02020603050405020304" pitchFamily="18" charset="0"/>
              </a:rPr>
              <a:t>2 december 2022</a:t>
            </a:r>
          </a:p>
          <a:p>
            <a:pPr>
              <a:lnSpc>
                <a:spcPct val="107000"/>
              </a:lnSpc>
              <a:spcAft>
                <a:spcPts val="800"/>
              </a:spcAft>
            </a:pPr>
            <a:r>
              <a:rPr lang="nl-NL" sz="2800" dirty="0">
                <a:effectLst/>
                <a:latin typeface="Calibri" panose="020F0502020204030204" pitchFamily="34" charset="0"/>
                <a:ea typeface="Calibri" panose="020F0502020204030204" pitchFamily="34" charset="0"/>
                <a:cs typeface="Times New Roman" panose="02020603050405020304" pitchFamily="18" charset="0"/>
              </a:rPr>
              <a:t>9 mei 2023: Oriëntatienota = basis voor discussie</a:t>
            </a:r>
          </a:p>
          <a:p>
            <a:pPr>
              <a:lnSpc>
                <a:spcPct val="107000"/>
              </a:lnSpc>
              <a:spcAft>
                <a:spcPts val="800"/>
              </a:spcAft>
            </a:pPr>
            <a:r>
              <a:rPr lang="nl-NL" sz="2800" dirty="0">
                <a:effectLst/>
                <a:latin typeface="Calibri" panose="020F0502020204030204" pitchFamily="34" charset="0"/>
                <a:ea typeface="Calibri" panose="020F0502020204030204" pitchFamily="34" charset="0"/>
                <a:cs typeface="Times New Roman" panose="02020603050405020304" pitchFamily="18" charset="0"/>
              </a:rPr>
              <a:t>20 juni 2023; 3 oktober; 21 november 2023</a:t>
            </a:r>
          </a:p>
          <a:p>
            <a:pPr lvl="1">
              <a:lnSpc>
                <a:spcPct val="107000"/>
              </a:lnSpc>
              <a:spcAft>
                <a:spcPts val="800"/>
              </a:spcAft>
            </a:pPr>
            <a:r>
              <a:rPr lang="nl-NL"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veel vragen</a:t>
            </a:r>
          </a:p>
          <a:p>
            <a:pPr lvl="1">
              <a:lnSpc>
                <a:spcPct val="107000"/>
              </a:lnSpc>
              <a:spcAft>
                <a:spcPts val="800"/>
              </a:spcAft>
            </a:pPr>
            <a:r>
              <a:rPr lang="nl-NL"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overleg, amendementen (voor Kartel TG, RR, &lt; RvB, leden)</a:t>
            </a:r>
          </a:p>
          <a:p>
            <a:pPr lvl="1">
              <a:lnSpc>
                <a:spcPct val="107000"/>
              </a:lnSpc>
              <a:spcAft>
                <a:spcPts val="800"/>
              </a:spcAft>
            </a:pPr>
            <a:r>
              <a:rPr lang="nl-NL"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Kartelnota  5/1/2024</a:t>
            </a:r>
          </a:p>
          <a:p>
            <a:pPr>
              <a:lnSpc>
                <a:spcPct val="107000"/>
              </a:lnSpc>
              <a:spcAft>
                <a:spcPts val="800"/>
              </a:spcAft>
            </a:pPr>
            <a:r>
              <a:rPr lang="nl-NL" sz="2800" strike="sngStrike" dirty="0">
                <a:latin typeface="Calibri" panose="020F0502020204030204" pitchFamily="34" charset="0"/>
                <a:ea typeface="Calibri" panose="020F0502020204030204" pitchFamily="34" charset="0"/>
                <a:cs typeface="Times New Roman" panose="02020603050405020304" pitchFamily="18" charset="0"/>
              </a:rPr>
              <a:t>(16 januari 2024)</a:t>
            </a:r>
            <a:endParaRPr lang="nl-NL" sz="2800" strike="sngStrike"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2800" dirty="0">
              <a:latin typeface="Calibri" panose="020F0502020204030204" pitchFamily="34" charset="0"/>
              <a:ea typeface="Calibri" panose="020F0502020204030204" pitchFamily="34" charset="0"/>
              <a:cs typeface="Times New Roman" panose="02020603050405020304" pitchFamily="18" charset="0"/>
            </a:endParaRPr>
          </a:p>
          <a:p>
            <a:endParaRPr lang="nl-BE" dirty="0"/>
          </a:p>
        </p:txBody>
      </p:sp>
      <p:sp>
        <p:nvSpPr>
          <p:cNvPr id="4" name="Titel 1">
            <a:extLst>
              <a:ext uri="{FF2B5EF4-FFF2-40B4-BE49-F238E27FC236}">
                <a16:creationId xmlns:a16="http://schemas.microsoft.com/office/drawing/2014/main" id="{154473C5-CDA9-94E3-4FCF-5071771AE1AA}"/>
              </a:ext>
            </a:extLst>
          </p:cNvPr>
          <p:cNvSpPr>
            <a:spLocks noGrp="1"/>
          </p:cNvSpPr>
          <p:nvPr>
            <p:ph type="title"/>
          </p:nvPr>
        </p:nvSpPr>
        <p:spPr>
          <a:xfrm>
            <a:off x="457200" y="152400"/>
            <a:ext cx="8229600" cy="990600"/>
          </a:xfrm>
        </p:spPr>
        <p:txBody>
          <a:bodyPr/>
          <a:lstStyle/>
          <a:p>
            <a:r>
              <a:rPr lang="nl-BE" dirty="0"/>
              <a:t>				</a:t>
            </a:r>
            <a:r>
              <a:rPr lang="nl-BE" b="1" dirty="0"/>
              <a:t>ACA</a:t>
            </a:r>
          </a:p>
        </p:txBody>
      </p:sp>
      <p:pic>
        <p:nvPicPr>
          <p:cNvPr id="2" name="Picture 3" descr="C:\Users\ASGB\Desktop\ASGBKartel logo's def (3)\ASGBKartel logo's def\Icoon\jpg\Icoon-pos-Colour@3x-100.jpg">
            <a:extLst>
              <a:ext uri="{FF2B5EF4-FFF2-40B4-BE49-F238E27FC236}">
                <a16:creationId xmlns:a16="http://schemas.microsoft.com/office/drawing/2014/main" id="{54769A94-B5EE-0A2F-502E-503835F21FE9}"/>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5" name="Tijdelijke aanduiding voor dianummer 4">
            <a:extLst>
              <a:ext uri="{FF2B5EF4-FFF2-40B4-BE49-F238E27FC236}">
                <a16:creationId xmlns:a16="http://schemas.microsoft.com/office/drawing/2014/main" id="{1EADE1E5-937E-25E7-BD72-449BB1B7401E}"/>
              </a:ext>
            </a:extLst>
          </p:cNvPr>
          <p:cNvSpPr>
            <a:spLocks noGrp="1"/>
          </p:cNvSpPr>
          <p:nvPr>
            <p:ph type="sldNum" sz="quarter" idx="12"/>
          </p:nvPr>
        </p:nvSpPr>
        <p:spPr/>
        <p:txBody>
          <a:bodyPr/>
          <a:lstStyle/>
          <a:p>
            <a:pPr>
              <a:defRPr/>
            </a:pPr>
            <a:fld id="{7365F292-759C-4EC7-9BB3-4B1FDBD98A94}" type="slidenum">
              <a:rPr lang="nl-BE" smtClean="0"/>
              <a:pPr>
                <a:defRPr/>
              </a:pPr>
              <a:t>7</a:t>
            </a:fld>
            <a:endParaRPr lang="nl-BE"/>
          </a:p>
        </p:txBody>
      </p:sp>
    </p:spTree>
    <p:extLst>
      <p:ext uri="{BB962C8B-B14F-4D97-AF65-F5344CB8AC3E}">
        <p14:creationId xmlns:p14="http://schemas.microsoft.com/office/powerpoint/2010/main" val="285230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p:txBody>
          <a:bodyPr/>
          <a:lstStyle/>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a) de wenselijkheid om in de nomenclatuur een differentiatie aan te brengen in de aard van de raadplegingen  en aanverwante verstrekkingen die rekening houdt met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tijd, </a:t>
            </a:r>
            <a:r>
              <a:rPr lang="nl-NL" sz="1800" b="1"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complexiteit en risico</a:t>
            </a:r>
            <a:r>
              <a:rPr lang="nl-NL"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complexiteit wel voor aanverwanten</a:t>
            </a:r>
            <a:endParaRPr lang="nl-BE"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De </a:t>
            </a:r>
            <a:r>
              <a:rPr lang="nl-NL" sz="1800" b="1" strike="sngStrike" dirty="0">
                <a:effectLst/>
                <a:latin typeface="Calibri" panose="020F0502020204030204" pitchFamily="34" charset="0"/>
                <a:ea typeface="Calibri" panose="020F0502020204030204" pitchFamily="34" charset="0"/>
                <a:cs typeface="Times New Roman" panose="02020603050405020304" pitchFamily="18" charset="0"/>
              </a:rPr>
              <a:t>duur van de opleiding </a:t>
            </a:r>
            <a:r>
              <a:rPr lang="nl-NL" sz="1800" dirty="0">
                <a:effectLst/>
                <a:latin typeface="Calibri" panose="020F0502020204030204" pitchFamily="34" charset="0"/>
                <a:ea typeface="Calibri" panose="020F0502020204030204" pitchFamily="34" charset="0"/>
                <a:cs typeface="Times New Roman" panose="02020603050405020304" pitchFamily="18" charset="0"/>
              </a:rPr>
              <a:t>wordt slechts onrechtstreeks in aanmerking genomen aangezien dit element zich meestal vertaalt in toegang tot technische prestaties die een bijzondere bekwaamheid vereisen. (1)</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r>
              <a:rPr lang="nl-NL" sz="1600" dirty="0">
                <a:effectLst/>
                <a:latin typeface="Calibri" panose="020F0502020204030204" pitchFamily="34" charset="0"/>
                <a:ea typeface="Calibri" panose="020F0502020204030204" pitchFamily="34" charset="0"/>
                <a:cs typeface="Times New Roman" panose="02020603050405020304" pitchFamily="18" charset="0"/>
              </a:rPr>
              <a:t>(1) De wijze van vergoeding van de artsen-</a:t>
            </a:r>
            <a:r>
              <a:rPr lang="nl-NL" sz="1600" dirty="0" err="1">
                <a:effectLst/>
                <a:latin typeface="Calibri" panose="020F0502020204030204" pitchFamily="34" charset="0"/>
                <a:ea typeface="Calibri" panose="020F0502020204030204" pitchFamily="34" charset="0"/>
                <a:cs typeface="Times New Roman" panose="02020603050405020304" pitchFamily="18" charset="0"/>
              </a:rPr>
              <a:t>acutisten</a:t>
            </a:r>
            <a:r>
              <a:rPr lang="nl-NL" sz="1600" dirty="0">
                <a:effectLst/>
                <a:latin typeface="Calibri" panose="020F0502020204030204" pitchFamily="34" charset="0"/>
                <a:ea typeface="Calibri" panose="020F0502020204030204" pitchFamily="34" charset="0"/>
                <a:cs typeface="Times New Roman" panose="02020603050405020304" pitchFamily="18" charset="0"/>
              </a:rPr>
              <a:t> en </a:t>
            </a:r>
            <a:r>
              <a:rPr lang="nl-NL" sz="1600" dirty="0" err="1">
                <a:effectLst/>
                <a:latin typeface="Calibri" panose="020F0502020204030204" pitchFamily="34" charset="0"/>
                <a:ea typeface="Calibri" panose="020F0502020204030204" pitchFamily="34" charset="0"/>
                <a:cs typeface="Times New Roman" panose="02020603050405020304" pitchFamily="18" charset="0"/>
              </a:rPr>
              <a:t>urgentisten</a:t>
            </a:r>
            <a:r>
              <a:rPr lang="nl-NL" sz="1600" dirty="0">
                <a:effectLst/>
                <a:latin typeface="Calibri" panose="020F0502020204030204" pitchFamily="34" charset="0"/>
                <a:ea typeface="Calibri" panose="020F0502020204030204" pitchFamily="34" charset="0"/>
                <a:cs typeface="Times New Roman" panose="02020603050405020304" pitchFamily="18" charset="0"/>
              </a:rPr>
              <a:t> komt in de tweede 	fase aan bod. </a:t>
            </a:r>
            <a:r>
              <a:rPr lang="nl-NL"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BAG; infectioloog; niet akkoord met TP</a:t>
            </a:r>
            <a:endParaRPr lang="nl-BE"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p>
        </p:txBody>
      </p:sp>
      <p:sp>
        <p:nvSpPr>
          <p:cNvPr id="4" name="Titel 1">
            <a:extLst>
              <a:ext uri="{FF2B5EF4-FFF2-40B4-BE49-F238E27FC236}">
                <a16:creationId xmlns:a16="http://schemas.microsoft.com/office/drawing/2014/main" id="{154473C5-CDA9-94E3-4FCF-5071771AE1AA}"/>
              </a:ext>
            </a:extLst>
          </p:cNvPr>
          <p:cNvSpPr>
            <a:spLocks noGrp="1"/>
          </p:cNvSpPr>
          <p:nvPr>
            <p:ph type="title"/>
          </p:nvPr>
        </p:nvSpPr>
        <p:spPr>
          <a:xfrm>
            <a:off x="457200" y="152400"/>
            <a:ext cx="8229600" cy="990600"/>
          </a:xfrm>
        </p:spPr>
        <p:txBody>
          <a:bodyPr/>
          <a:lstStyle/>
          <a:p>
            <a:r>
              <a:rPr lang="nl-BE" dirty="0"/>
              <a:t>	</a:t>
            </a:r>
            <a:r>
              <a:rPr lang="nl-BE" b="1" dirty="0"/>
              <a:t>ACA – Oriëntatienota - Principes</a:t>
            </a:r>
          </a:p>
        </p:txBody>
      </p:sp>
      <p:pic>
        <p:nvPicPr>
          <p:cNvPr id="2" name="Picture 3" descr="C:\Users\ASGB\Desktop\ASGBKartel logo's def (3)\ASGBKartel logo's def\Icoon\jpg\Icoon-pos-Colour@3x-100.jpg">
            <a:extLst>
              <a:ext uri="{FF2B5EF4-FFF2-40B4-BE49-F238E27FC236}">
                <a16:creationId xmlns:a16="http://schemas.microsoft.com/office/drawing/2014/main" id="{35DEAC08-5F2F-E6A6-E57E-CD1C306F90F0}"/>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5" name="Tijdelijke aanduiding voor dianummer 4">
            <a:extLst>
              <a:ext uri="{FF2B5EF4-FFF2-40B4-BE49-F238E27FC236}">
                <a16:creationId xmlns:a16="http://schemas.microsoft.com/office/drawing/2014/main" id="{01BB1516-D68B-EEB9-4151-07948FB48818}"/>
              </a:ext>
            </a:extLst>
          </p:cNvPr>
          <p:cNvSpPr>
            <a:spLocks noGrp="1"/>
          </p:cNvSpPr>
          <p:nvPr>
            <p:ph type="sldNum" sz="quarter" idx="12"/>
          </p:nvPr>
        </p:nvSpPr>
        <p:spPr/>
        <p:txBody>
          <a:bodyPr/>
          <a:lstStyle/>
          <a:p>
            <a:pPr>
              <a:defRPr/>
            </a:pPr>
            <a:fld id="{7365F292-759C-4EC7-9BB3-4B1FDBD98A94}" type="slidenum">
              <a:rPr lang="nl-BE" smtClean="0"/>
              <a:pPr>
                <a:defRPr/>
              </a:pPr>
              <a:t>8</a:t>
            </a:fld>
            <a:endParaRPr lang="nl-BE"/>
          </a:p>
        </p:txBody>
      </p:sp>
    </p:spTree>
    <p:extLst>
      <p:ext uri="{BB962C8B-B14F-4D97-AF65-F5344CB8AC3E}">
        <p14:creationId xmlns:p14="http://schemas.microsoft.com/office/powerpoint/2010/main" val="4191930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FE8406-D04E-78E5-33D2-071E6C53781B}"/>
              </a:ext>
            </a:extLst>
          </p:cNvPr>
          <p:cNvSpPr>
            <a:spLocks noGrp="1"/>
          </p:cNvSpPr>
          <p:nvPr>
            <p:ph sz="quarter" idx="1"/>
          </p:nvPr>
        </p:nvSpPr>
        <p:spPr/>
        <p:txBody>
          <a:bodyPr/>
          <a:lstStyle/>
          <a:p>
            <a:pPr>
              <a:lnSpc>
                <a:spcPct val="107000"/>
              </a:lnSpc>
              <a:spcAft>
                <a:spcPts val="80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b) de noodzaak om de betrokken nomenclatuurverstrekkingen nauwer te doen aansluiten bij een performant organisatiemodel van zorgverlening dat gebaseerd is op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multidisciplinariteit, continuïteit, </a:t>
            </a:r>
            <a:r>
              <a:rPr lang="nl-NL" sz="1800" b="1" dirty="0" err="1">
                <a:effectLst/>
                <a:latin typeface="Calibri" panose="020F0502020204030204" pitchFamily="34" charset="0"/>
                <a:ea typeface="Calibri" panose="020F0502020204030204" pitchFamily="34" charset="0"/>
                <a:cs typeface="Times New Roman" panose="02020603050405020304" pitchFamily="18" charset="0"/>
              </a:rPr>
              <a:t>transmuraliteit</a:t>
            </a:r>
            <a:r>
              <a:rPr lang="nl-NL" sz="1800" b="1" dirty="0">
                <a:effectLst/>
                <a:latin typeface="Calibri" panose="020F0502020204030204" pitchFamily="34" charset="0"/>
                <a:ea typeface="Calibri" panose="020F0502020204030204" pitchFamily="34" charset="0"/>
                <a:cs typeface="Times New Roman" panose="02020603050405020304" pitchFamily="18" charset="0"/>
              </a:rPr>
              <a:t> en kwaliteit</a:t>
            </a:r>
            <a:r>
              <a:rPr lang="nl-NL" sz="1800" dirty="0">
                <a:effectLst/>
                <a:latin typeface="Calibri" panose="020F0502020204030204" pitchFamily="34" charset="0"/>
                <a:ea typeface="Calibri" panose="020F0502020204030204" pitchFamily="34" charset="0"/>
                <a:cs typeface="Times New Roman" panose="02020603050405020304" pitchFamily="18" charset="0"/>
              </a:rPr>
              <a:t>.</a:t>
            </a:r>
            <a:r>
              <a:rPr lang="nl-NL" dirty="0"/>
              <a:t> </a:t>
            </a:r>
          </a:p>
          <a:p>
            <a:pPr lvl="2">
              <a:lnSpc>
                <a:spcPct val="107000"/>
              </a:lnSpc>
              <a:spcAft>
                <a:spcPts val="800"/>
              </a:spcAft>
            </a:pPr>
            <a:r>
              <a:rPr lang="nl-NL" sz="1800" dirty="0">
                <a:solidFill>
                  <a:srgbClr val="FF0000"/>
                </a:solidFill>
                <a:latin typeface="Gill Sans MT" panose="020B0502020104020203" pitchFamily="34" charset="0"/>
                <a:ea typeface="Calibri" panose="020F0502020204030204" pitchFamily="34" charset="0"/>
                <a:cs typeface="Times New Roman" panose="02020603050405020304" pitchFamily="18" charset="0"/>
              </a:rPr>
              <a:t>                         </a:t>
            </a:r>
          </a:p>
          <a:p>
            <a:pPr lvl="2">
              <a:lnSpc>
                <a:spcPct val="107000"/>
              </a:lnSpc>
              <a:spcAft>
                <a:spcPts val="800"/>
              </a:spcAft>
            </a:pPr>
            <a:r>
              <a:rPr lang="nl-NL" sz="1800" dirty="0">
                <a:solidFill>
                  <a:srgbClr val="FF0000"/>
                </a:solidFill>
                <a:latin typeface="Gill Sans MT" panose="020B0502020104020203" pitchFamily="34" charset="0"/>
                <a:ea typeface="Calibri" panose="020F0502020204030204" pitchFamily="34" charset="0"/>
                <a:cs typeface="Times New Roman" panose="02020603050405020304" pitchFamily="18" charset="0"/>
              </a:rPr>
              <a:t>                             veel theorie; praktijk?</a:t>
            </a:r>
            <a:endParaRPr lang="nl-BE" sz="1800" dirty="0">
              <a:solidFill>
                <a:srgbClr val="FF0000"/>
              </a:solidFill>
              <a:effectLst/>
              <a:latin typeface="Gill Sans MT" panose="020B0502020104020203"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el 1">
            <a:extLst>
              <a:ext uri="{FF2B5EF4-FFF2-40B4-BE49-F238E27FC236}">
                <a16:creationId xmlns:a16="http://schemas.microsoft.com/office/drawing/2014/main" id="{741A43FE-A7A3-2AB0-BB1E-8A6656D8DE11}"/>
              </a:ext>
            </a:extLst>
          </p:cNvPr>
          <p:cNvSpPr>
            <a:spLocks noGrp="1"/>
          </p:cNvSpPr>
          <p:nvPr>
            <p:ph type="title"/>
          </p:nvPr>
        </p:nvSpPr>
        <p:spPr>
          <a:xfrm>
            <a:off x="457200" y="152400"/>
            <a:ext cx="8229600" cy="990600"/>
          </a:xfrm>
        </p:spPr>
        <p:txBody>
          <a:bodyPr/>
          <a:lstStyle/>
          <a:p>
            <a:r>
              <a:rPr lang="nl-BE" dirty="0"/>
              <a:t>		   </a:t>
            </a:r>
            <a:r>
              <a:rPr lang="nl-BE" b="1" dirty="0"/>
              <a:t>ACA - Principes</a:t>
            </a:r>
          </a:p>
        </p:txBody>
      </p:sp>
      <p:pic>
        <p:nvPicPr>
          <p:cNvPr id="2" name="Picture 3" descr="C:\Users\ASGB\Desktop\ASGBKartel logo's def (3)\ASGBKartel logo's def\Icoon\jpg\Icoon-pos-Colour@3x-100.jpg">
            <a:extLst>
              <a:ext uri="{FF2B5EF4-FFF2-40B4-BE49-F238E27FC236}">
                <a16:creationId xmlns:a16="http://schemas.microsoft.com/office/drawing/2014/main" id="{407C8CBE-AE33-6484-61C4-29C952235670}"/>
              </a:ext>
            </a:extLst>
          </p:cNvPr>
          <p:cNvPicPr>
            <a:picLocks noChangeAspect="1" noChangeArrowheads="1"/>
          </p:cNvPicPr>
          <p:nvPr/>
        </p:nvPicPr>
        <p:blipFill>
          <a:blip r:embed="rId3" cstate="print"/>
          <a:srcRect/>
          <a:stretch>
            <a:fillRect/>
          </a:stretch>
        </p:blipFill>
        <p:spPr bwMode="auto">
          <a:xfrm>
            <a:off x="8388424" y="44624"/>
            <a:ext cx="685676" cy="685676"/>
          </a:xfrm>
          <a:prstGeom prst="rect">
            <a:avLst/>
          </a:prstGeom>
          <a:noFill/>
        </p:spPr>
      </p:pic>
      <p:sp>
        <p:nvSpPr>
          <p:cNvPr id="4" name="Tijdelijke aanduiding voor dianummer 3">
            <a:extLst>
              <a:ext uri="{FF2B5EF4-FFF2-40B4-BE49-F238E27FC236}">
                <a16:creationId xmlns:a16="http://schemas.microsoft.com/office/drawing/2014/main" id="{E625098C-22A1-F664-286F-9DA4A4E59FBC}"/>
              </a:ext>
            </a:extLst>
          </p:cNvPr>
          <p:cNvSpPr>
            <a:spLocks noGrp="1"/>
          </p:cNvSpPr>
          <p:nvPr>
            <p:ph type="sldNum" sz="quarter" idx="12"/>
          </p:nvPr>
        </p:nvSpPr>
        <p:spPr/>
        <p:txBody>
          <a:bodyPr/>
          <a:lstStyle/>
          <a:p>
            <a:pPr>
              <a:defRPr/>
            </a:pPr>
            <a:fld id="{7365F292-759C-4EC7-9BB3-4B1FDBD98A94}" type="slidenum">
              <a:rPr lang="nl-BE" smtClean="0"/>
              <a:pPr>
                <a:defRPr/>
              </a:pPr>
              <a:t>9</a:t>
            </a:fld>
            <a:endParaRPr lang="nl-BE"/>
          </a:p>
        </p:txBody>
      </p:sp>
    </p:spTree>
    <p:extLst>
      <p:ext uri="{BB962C8B-B14F-4D97-AF65-F5344CB8AC3E}">
        <p14:creationId xmlns:p14="http://schemas.microsoft.com/office/powerpoint/2010/main" val="31197064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orsprong">
  <a:themeElements>
    <a:clrScheme name="Oorsprong">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orsprong">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orsprong">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orsprong">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orsprong">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bbaf765-6ff1-4089-b826-c398927c268e" xsi:nil="true"/>
    <lcf76f155ced4ddcb4097134ff3c332f xmlns="fe5ad2d9-8855-425a-af10-9f5d32ff0c3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DEA085DD83D4D4391BF9C7E43836FAB" ma:contentTypeVersion="15" ma:contentTypeDescription="Een nieuw document maken." ma:contentTypeScope="" ma:versionID="138a0e4818be067a7de5a6fd04b46e62">
  <xsd:schema xmlns:xsd="http://www.w3.org/2001/XMLSchema" xmlns:xs="http://www.w3.org/2001/XMLSchema" xmlns:p="http://schemas.microsoft.com/office/2006/metadata/properties" xmlns:ns2="fe5ad2d9-8855-425a-af10-9f5d32ff0c3c" xmlns:ns3="dbbaf765-6ff1-4089-b826-c398927c268e" targetNamespace="http://schemas.microsoft.com/office/2006/metadata/properties" ma:root="true" ma:fieldsID="f315fc068554227b8f2916ef349689d1" ns2:_="" ns3:_="">
    <xsd:import namespace="fe5ad2d9-8855-425a-af10-9f5d32ff0c3c"/>
    <xsd:import namespace="dbbaf765-6ff1-4089-b826-c398927c268e"/>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5ad2d9-8855-425a-af10-9f5d32ff0c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Afbeeldingtags" ma:readOnly="false" ma:fieldId="{5cf76f15-5ced-4ddc-b409-7134ff3c332f}" ma:taxonomyMulti="true" ma:sspId="dd9dc06c-cb05-4f1a-9c5c-22fc68a48920"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bbaf765-6ff1-4089-b826-c398927c268e"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73595b7-0f38-41cd-9307-164de2bcc2df}" ma:internalName="TaxCatchAll" ma:showField="CatchAllData" ma:web="dbbaf765-6ff1-4089-b826-c398927c268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667F09-D9AC-4BF4-B3F1-2F44A56C0BC7}">
  <ds:schemaRefs>
    <ds:schemaRef ds:uri="http://schemas.microsoft.com/office/2006/metadata/properties"/>
    <ds:schemaRef ds:uri="http://schemas.microsoft.com/office/infopath/2007/PartnerControls"/>
    <ds:schemaRef ds:uri="dbbaf765-6ff1-4089-b826-c398927c268e"/>
    <ds:schemaRef ds:uri="fe5ad2d9-8855-425a-af10-9f5d32ff0c3c"/>
  </ds:schemaRefs>
</ds:datastoreItem>
</file>

<file path=customXml/itemProps2.xml><?xml version="1.0" encoding="utf-8"?>
<ds:datastoreItem xmlns:ds="http://schemas.openxmlformats.org/officeDocument/2006/customXml" ds:itemID="{ADCC5E55-4808-4E0B-8106-BBF2FA16A224}">
  <ds:schemaRefs>
    <ds:schemaRef ds:uri="http://schemas.microsoft.com/sharepoint/v3/contenttype/forms"/>
  </ds:schemaRefs>
</ds:datastoreItem>
</file>

<file path=customXml/itemProps3.xml><?xml version="1.0" encoding="utf-8"?>
<ds:datastoreItem xmlns:ds="http://schemas.openxmlformats.org/officeDocument/2006/customXml" ds:itemID="{54718A4A-7303-4F72-885B-FBCF6CF3F9C1}"/>
</file>

<file path=docProps/app.xml><?xml version="1.0" encoding="utf-8"?>
<Properties xmlns="http://schemas.openxmlformats.org/officeDocument/2006/extended-properties" xmlns:vt="http://schemas.openxmlformats.org/officeDocument/2006/docPropsVTypes">
  <Template>Origin</Template>
  <TotalTime>3419</TotalTime>
  <Words>8513</Words>
  <Application>Microsoft Office PowerPoint</Application>
  <PresentationFormat>Diavoorstelling (4:3)</PresentationFormat>
  <Paragraphs>554</Paragraphs>
  <Slides>36</Slides>
  <Notes>35</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36</vt:i4>
      </vt:variant>
    </vt:vector>
  </HeadingPairs>
  <TitlesOfParts>
    <vt:vector size="46" baseType="lpstr">
      <vt:lpstr>AppleSystemUIFont</vt:lpstr>
      <vt:lpstr>Arial</vt:lpstr>
      <vt:lpstr>Bookman Old Style</vt:lpstr>
      <vt:lpstr>Calibri</vt:lpstr>
      <vt:lpstr>Gill Sans MT</vt:lpstr>
      <vt:lpstr>Lato</vt:lpstr>
      <vt:lpstr>Times New Roman</vt:lpstr>
      <vt:lpstr>Wingdings</vt:lpstr>
      <vt:lpstr>Wingdings 3</vt:lpstr>
      <vt:lpstr>Oorsprong</vt:lpstr>
      <vt:lpstr>On-line Symposium Hervorming van de Nomenclatuur  ACA   Actes consultations et associés  Raadplegingen en aanverwante verstrekkingen                                                        19/1/2024  </vt:lpstr>
      <vt:lpstr>         ACA</vt:lpstr>
      <vt:lpstr>    ACA</vt:lpstr>
      <vt:lpstr>    ACA</vt:lpstr>
      <vt:lpstr>    ACA</vt:lpstr>
      <vt:lpstr>     ACA - procedure</vt:lpstr>
      <vt:lpstr>    ACA</vt:lpstr>
      <vt:lpstr> ACA – Oriëntatienota - Principes</vt:lpstr>
      <vt:lpstr>     ACA - Principes</vt:lpstr>
      <vt:lpstr>   ACA - Principes</vt:lpstr>
      <vt:lpstr>   ACA - Principes</vt:lpstr>
      <vt:lpstr>   ACA - Principes</vt:lpstr>
      <vt:lpstr>   ACA - Principes</vt:lpstr>
      <vt:lpstr>    ACA – twee etappes</vt:lpstr>
      <vt:lpstr>    ACA - kosten</vt:lpstr>
      <vt:lpstr>        ACA</vt:lpstr>
      <vt:lpstr>       ACA - standaardtijd</vt:lpstr>
      <vt:lpstr>     ACA - VBS</vt:lpstr>
      <vt:lpstr>    ACA - standaardtijd</vt:lpstr>
      <vt:lpstr>    ACA</vt:lpstr>
      <vt:lpstr>ACA - indicatoren voor bijzondere raadpleging  - suggesties</vt:lpstr>
      <vt:lpstr>    ACA</vt:lpstr>
      <vt:lpstr>    ACA</vt:lpstr>
      <vt:lpstr>      ACA - hospitalisatie</vt:lpstr>
      <vt:lpstr>   ACA - toezicht</vt:lpstr>
      <vt:lpstr>   ACA - consult</vt:lpstr>
      <vt:lpstr>   ACA - ontslag</vt:lpstr>
      <vt:lpstr>   ACA - overleg</vt:lpstr>
      <vt:lpstr>   ACA - overleg</vt:lpstr>
      <vt:lpstr>  ACA – clinical management</vt:lpstr>
      <vt:lpstr>  ACA – clinical management</vt:lpstr>
      <vt:lpstr> ACA -  clinical  management</vt:lpstr>
      <vt:lpstr>     ACA - psychiatrie</vt:lpstr>
      <vt:lpstr>    ACA</vt:lpstr>
      <vt:lpstr>                ACA - Besluit</vt:lpstr>
      <vt:lpstr>                ACA - Besluit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Oorzaken? mondigheid patiënt hogere verwachtingen  rol van de media   technologie  oudere populatie plethora artsen plethora advocaten hoogte van de toekenningen  rechtsbijstand  subrogatie ziekenfondsen (art. 136)</dc:title>
  <dc:creator>Uw gebruikersnaam</dc:creator>
  <cp:lastModifiedBy>Mireille Arens</cp:lastModifiedBy>
  <cp:revision>114</cp:revision>
  <dcterms:created xsi:type="dcterms:W3CDTF">2010-03-13T16:28:57Z</dcterms:created>
  <dcterms:modified xsi:type="dcterms:W3CDTF">2024-02-06T14:15:31Z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0x0101005DEA085DD83D4D4391BF9C7E43836FAB</vt:lpwstr>
  </property>
</Properties>
</file>