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0" r:id="rId3"/>
    <p:sldMasterId id="2147483678" r:id="rId4"/>
    <p:sldMasterId id="2147483658" r:id="rId5"/>
    <p:sldMasterId id="2147483668" r:id="rId6"/>
    <p:sldMasterId id="2147483692" r:id="rId7"/>
  </p:sldMasterIdLst>
  <p:notesMasterIdLst>
    <p:notesMasterId r:id="rId82"/>
  </p:notesMasterIdLst>
  <p:sldIdLst>
    <p:sldId id="264" r:id="rId8"/>
    <p:sldId id="833" r:id="rId9"/>
    <p:sldId id="323" r:id="rId10"/>
    <p:sldId id="257" r:id="rId11"/>
    <p:sldId id="326" r:id="rId12"/>
    <p:sldId id="350" r:id="rId13"/>
    <p:sldId id="351" r:id="rId14"/>
    <p:sldId id="352" r:id="rId15"/>
    <p:sldId id="327" r:id="rId16"/>
    <p:sldId id="328" r:id="rId17"/>
    <p:sldId id="329" r:id="rId18"/>
    <p:sldId id="330" r:id="rId19"/>
    <p:sldId id="331" r:id="rId20"/>
    <p:sldId id="332" r:id="rId21"/>
    <p:sldId id="333" r:id="rId22"/>
    <p:sldId id="353" r:id="rId23"/>
    <p:sldId id="354" r:id="rId24"/>
    <p:sldId id="355" r:id="rId25"/>
    <p:sldId id="334" r:id="rId26"/>
    <p:sldId id="356" r:id="rId27"/>
    <p:sldId id="357" r:id="rId28"/>
    <p:sldId id="335" r:id="rId29"/>
    <p:sldId id="358" r:id="rId30"/>
    <p:sldId id="336" r:id="rId31"/>
    <p:sldId id="359" r:id="rId32"/>
    <p:sldId id="360" r:id="rId33"/>
    <p:sldId id="337" r:id="rId34"/>
    <p:sldId id="361" r:id="rId35"/>
    <p:sldId id="362" r:id="rId36"/>
    <p:sldId id="338" r:id="rId37"/>
    <p:sldId id="363" r:id="rId38"/>
    <p:sldId id="364" r:id="rId39"/>
    <p:sldId id="365" r:id="rId40"/>
    <p:sldId id="366" r:id="rId41"/>
    <p:sldId id="339" r:id="rId42"/>
    <p:sldId id="367" r:id="rId43"/>
    <p:sldId id="368" r:id="rId44"/>
    <p:sldId id="369" r:id="rId45"/>
    <p:sldId id="370" r:id="rId46"/>
    <p:sldId id="834" r:id="rId47"/>
    <p:sldId id="371" r:id="rId48"/>
    <p:sldId id="372" r:id="rId49"/>
    <p:sldId id="340" r:id="rId50"/>
    <p:sldId id="373" r:id="rId51"/>
    <p:sldId id="374" r:id="rId52"/>
    <p:sldId id="375" r:id="rId53"/>
    <p:sldId id="376" r:id="rId54"/>
    <p:sldId id="377" r:id="rId55"/>
    <p:sldId id="378" r:id="rId56"/>
    <p:sldId id="341" r:id="rId57"/>
    <p:sldId id="379" r:id="rId58"/>
    <p:sldId id="380" r:id="rId59"/>
    <p:sldId id="381" r:id="rId60"/>
    <p:sldId id="342" r:id="rId61"/>
    <p:sldId id="382" r:id="rId62"/>
    <p:sldId id="383" r:id="rId63"/>
    <p:sldId id="384" r:id="rId64"/>
    <p:sldId id="385" r:id="rId65"/>
    <p:sldId id="343" r:id="rId66"/>
    <p:sldId id="386" r:id="rId67"/>
    <p:sldId id="344" r:id="rId68"/>
    <p:sldId id="387" r:id="rId69"/>
    <p:sldId id="388" r:id="rId70"/>
    <p:sldId id="345" r:id="rId71"/>
    <p:sldId id="389" r:id="rId72"/>
    <p:sldId id="390" r:id="rId73"/>
    <p:sldId id="346" r:id="rId74"/>
    <p:sldId id="391" r:id="rId75"/>
    <p:sldId id="392" r:id="rId76"/>
    <p:sldId id="393" r:id="rId77"/>
    <p:sldId id="394" r:id="rId78"/>
    <p:sldId id="395" r:id="rId79"/>
    <p:sldId id="396" r:id="rId80"/>
    <p:sldId id="397" r:id="rId81"/>
  </p:sldIdLst>
  <p:sldSz cx="12192000" cy="6858000"/>
  <p:notesSz cx="6858000" cy="9144000"/>
  <p:embeddedFontLst>
    <p:embeddedFont>
      <p:font typeface="Arial Narrow" panose="020B0606020202030204" pitchFamily="34" charset="0"/>
      <p:regular r:id="rId83"/>
      <p:bold r:id="rId84"/>
      <p:italic r:id="rId85"/>
      <p:boldItalic r:id="rId86"/>
    </p:embeddedFont>
    <p:embeddedFont>
      <p:font typeface="IvyMode SemiBold" panose="020B0604020202020204" charset="0"/>
      <p:bold r:id="rId87"/>
    </p:embeddedFont>
    <p:embeddedFont>
      <p:font typeface="Tw Cen MT" panose="020B0602020104020603" pitchFamily="34" charset="0"/>
      <p:regular r:id="rId88"/>
      <p:bold r:id="rId89"/>
      <p:italic r:id="rId90"/>
      <p:boldItalic r:id="rId91"/>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0811D109-CBF7-4E4B-9225-34BD9863A894}">
          <p14:sldIdLst/>
        </p14:section>
        <p14:section name="TITEL" id="{61059964-2544-084E-A5EC-1108BF4D90A3}">
          <p14:sldIdLst>
            <p14:sldId id="264"/>
            <p14:sldId id="833"/>
          </p14:sldIdLst>
        </p14:section>
        <p14:section name="TUSSENTITELS" id="{399D51DF-C8FC-AF40-B4DA-99C94CD6705A}">
          <p14:sldIdLst/>
        </p14:section>
        <p14:section name="TEKST SLIDES" id="{F6609990-63D4-B540-81FA-489E1565FBDC}">
          <p14:sldIdLst>
            <p14:sldId id="323"/>
            <p14:sldId id="257"/>
            <p14:sldId id="326"/>
            <p14:sldId id="350"/>
            <p14:sldId id="351"/>
            <p14:sldId id="352"/>
            <p14:sldId id="327"/>
            <p14:sldId id="328"/>
            <p14:sldId id="329"/>
            <p14:sldId id="330"/>
            <p14:sldId id="331"/>
            <p14:sldId id="332"/>
            <p14:sldId id="333"/>
            <p14:sldId id="353"/>
            <p14:sldId id="354"/>
            <p14:sldId id="355"/>
            <p14:sldId id="334"/>
            <p14:sldId id="356"/>
            <p14:sldId id="357"/>
            <p14:sldId id="335"/>
            <p14:sldId id="358"/>
            <p14:sldId id="336"/>
            <p14:sldId id="359"/>
            <p14:sldId id="360"/>
            <p14:sldId id="337"/>
            <p14:sldId id="361"/>
            <p14:sldId id="362"/>
            <p14:sldId id="338"/>
            <p14:sldId id="363"/>
            <p14:sldId id="364"/>
            <p14:sldId id="365"/>
            <p14:sldId id="366"/>
            <p14:sldId id="339"/>
            <p14:sldId id="367"/>
            <p14:sldId id="368"/>
            <p14:sldId id="369"/>
            <p14:sldId id="370"/>
            <p14:sldId id="834"/>
            <p14:sldId id="371"/>
            <p14:sldId id="372"/>
            <p14:sldId id="340"/>
            <p14:sldId id="373"/>
            <p14:sldId id="374"/>
            <p14:sldId id="375"/>
            <p14:sldId id="376"/>
            <p14:sldId id="377"/>
            <p14:sldId id="378"/>
            <p14:sldId id="341"/>
            <p14:sldId id="379"/>
            <p14:sldId id="380"/>
            <p14:sldId id="381"/>
            <p14:sldId id="342"/>
            <p14:sldId id="382"/>
            <p14:sldId id="383"/>
            <p14:sldId id="384"/>
            <p14:sldId id="385"/>
            <p14:sldId id="343"/>
            <p14:sldId id="386"/>
            <p14:sldId id="344"/>
            <p14:sldId id="387"/>
            <p14:sldId id="388"/>
            <p14:sldId id="345"/>
            <p14:sldId id="389"/>
            <p14:sldId id="390"/>
            <p14:sldId id="346"/>
            <p14:sldId id="391"/>
            <p14:sldId id="392"/>
            <p14:sldId id="393"/>
            <p14:sldId id="394"/>
            <p14:sldId id="395"/>
            <p14:sldId id="396"/>
            <p14:sldId id="397"/>
          </p14:sldIdLst>
        </p14:section>
        <p14:section name="CONTACT" id="{98006CBB-C368-9C4B-BBA4-0947AE860E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6A2"/>
    <a:srgbClr val="FFFFFF"/>
    <a:srgbClr val="2C32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5" autoAdjust="0"/>
    <p:restoredTop sz="84298" autoAdjust="0"/>
  </p:normalViewPr>
  <p:slideViewPr>
    <p:cSldViewPr snapToGrid="0" showGuides="1">
      <p:cViewPr varScale="1">
        <p:scale>
          <a:sx n="107" d="100"/>
          <a:sy n="107" d="100"/>
        </p:scale>
        <p:origin x="750"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171" d="100"/>
          <a:sy n="171" d="100"/>
        </p:scale>
        <p:origin x="5344"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font" Target="fonts/font2.fntdata"/><Relationship Id="rId89" Type="http://schemas.openxmlformats.org/officeDocument/2006/relationships/font" Target="fonts/font7.fntdata"/><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3.xml"/><Relationship Id="rId90" Type="http://schemas.openxmlformats.org/officeDocument/2006/relationships/font" Target="fonts/font8.fntdata"/><Relationship Id="rId95" Type="http://schemas.openxmlformats.org/officeDocument/2006/relationships/tableStyles" Target="tableStyle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font" Target="fonts/font3.fntdata"/><Relationship Id="rId93"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font" Target="fonts/font4.fntdata"/><Relationship Id="rId94"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5.xml"/><Relationship Id="rId71" Type="http://schemas.openxmlformats.org/officeDocument/2006/relationships/slide" Target="slides/slide64.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font" Target="fonts/font5.fntdata"/><Relationship Id="rId61" Type="http://schemas.openxmlformats.org/officeDocument/2006/relationships/slide" Target="slides/slide54.xml"/><Relationship Id="rId82"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705537-097A-374D-B482-6627CEDC9708}" type="datetimeFigureOut">
              <a:rPr lang="nl-BE" smtClean="0"/>
              <a:t>20/03/2024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F0FC9-695A-3C4A-8E01-F989DF36602B}" type="slidenum">
              <a:rPr lang="nl-BE" smtClean="0"/>
              <a:t>‹nr.›</a:t>
            </a:fld>
            <a:endParaRPr lang="nl-BE"/>
          </a:p>
        </p:txBody>
      </p:sp>
    </p:spTree>
    <p:extLst>
      <p:ext uri="{BB962C8B-B14F-4D97-AF65-F5344CB8AC3E}">
        <p14:creationId xmlns:p14="http://schemas.microsoft.com/office/powerpoint/2010/main" val="15804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010A9A73-393C-77F3-7737-D7FE4AC0C6A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76308462-2CA0-4D10-922A-A0E6C67E2ED0}" type="slidenum">
              <a:rPr lang="en-US" altLang="nl-BE" sz="1200" baseline="0" smtClean="0"/>
              <a:pPr/>
              <a:t>4</a:t>
            </a:fld>
            <a:endParaRPr lang="en-US" altLang="nl-BE" sz="1200" baseline="0"/>
          </a:p>
        </p:txBody>
      </p:sp>
      <p:sp>
        <p:nvSpPr>
          <p:cNvPr id="10243" name="Rectangle 2">
            <a:extLst>
              <a:ext uri="{FF2B5EF4-FFF2-40B4-BE49-F238E27FC236}">
                <a16:creationId xmlns:a16="http://schemas.microsoft.com/office/drawing/2014/main" id="{56868714-4C71-010A-8F82-A4624EFD9BDB}"/>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F075C5B9-75B9-55E1-4FC1-BAE218CCCC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nl-BE">
              <a:latin typeface="Arial Narrow" panose="020B0606020202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99B9DF1-06F9-2464-054C-6E5EAEBD7520}"/>
              </a:ext>
            </a:extLst>
          </p:cNvPr>
          <p:cNvPicPr>
            <a:picLocks noChangeAspect="1"/>
          </p:cNvPicPr>
          <p:nvPr userDrawn="1"/>
        </p:nvPicPr>
        <p:blipFill>
          <a:blip r:embed="rId3"/>
          <a:stretch>
            <a:fillRect/>
          </a:stretch>
        </p:blipFill>
        <p:spPr>
          <a:xfrm>
            <a:off x="1035645" y="6085901"/>
            <a:ext cx="2933540" cy="257063"/>
          </a:xfrm>
          <a:prstGeom prst="rect">
            <a:avLst/>
          </a:prstGeom>
        </p:spPr>
      </p:pic>
      <p:sp>
        <p:nvSpPr>
          <p:cNvPr id="17" name="Tijdelijke aanduiding voor tekst 16">
            <a:extLst>
              <a:ext uri="{FF2B5EF4-FFF2-40B4-BE49-F238E27FC236}">
                <a16:creationId xmlns:a16="http://schemas.microsoft.com/office/drawing/2014/main" id="{331E9494-4649-1BC8-C191-C7A99F58566B}"/>
              </a:ext>
            </a:extLst>
          </p:cNvPr>
          <p:cNvSpPr>
            <a:spLocks noGrp="1"/>
          </p:cNvSpPr>
          <p:nvPr>
            <p:ph type="body" sz="quarter" idx="12" hasCustomPrompt="1"/>
          </p:nvPr>
        </p:nvSpPr>
        <p:spPr>
          <a:xfrm>
            <a:off x="4632069" y="5666900"/>
            <a:ext cx="4337897" cy="708025"/>
          </a:xfrm>
          <a:prstGeom prst="rect">
            <a:avLst/>
          </a:prstGeom>
        </p:spPr>
        <p:txBody>
          <a:bodyPr lIns="0" tIns="0" rIns="0" bIns="0" anchor="b" anchorCtr="0"/>
          <a:lstStyle>
            <a:lvl1pPr marL="0" indent="0" algn="l">
              <a:buNone/>
              <a:defRPr sz="2400">
                <a:solidFill>
                  <a:schemeClr val="bg1"/>
                </a:solidFill>
              </a:defRPr>
            </a:lvl1pPr>
            <a:lvl2pPr marL="457200" indent="0">
              <a:buNone/>
              <a:defRPr/>
            </a:lvl2pPr>
          </a:lstStyle>
          <a:p>
            <a:pPr lvl="0"/>
            <a:r>
              <a:rPr lang="nl-NL" dirty="0"/>
              <a:t>Naam spreker</a:t>
            </a:r>
          </a:p>
        </p:txBody>
      </p:sp>
      <p:sp>
        <p:nvSpPr>
          <p:cNvPr id="18" name="Tijdelijke aanduiding voor tekst 16">
            <a:extLst>
              <a:ext uri="{FF2B5EF4-FFF2-40B4-BE49-F238E27FC236}">
                <a16:creationId xmlns:a16="http://schemas.microsoft.com/office/drawing/2014/main" id="{9A306F18-A500-D92E-161D-FCDA02382277}"/>
              </a:ext>
            </a:extLst>
          </p:cNvPr>
          <p:cNvSpPr>
            <a:spLocks noGrp="1"/>
          </p:cNvSpPr>
          <p:nvPr>
            <p:ph type="body" sz="quarter" idx="13" hasCustomPrompt="1"/>
          </p:nvPr>
        </p:nvSpPr>
        <p:spPr>
          <a:xfrm>
            <a:off x="8969967" y="5666900"/>
            <a:ext cx="2160912" cy="708025"/>
          </a:xfrm>
          <a:prstGeom prst="rect">
            <a:avLst/>
          </a:prstGeom>
        </p:spPr>
        <p:txBody>
          <a:bodyPr lIns="0" tIns="0" rIns="0" bIns="0" anchor="b" anchorCtr="0"/>
          <a:lstStyle>
            <a:lvl1pPr marL="0" indent="0" algn="r">
              <a:buNone/>
              <a:defRPr sz="2000">
                <a:solidFill>
                  <a:schemeClr val="bg1"/>
                </a:solidFill>
              </a:defRPr>
            </a:lvl1pPr>
            <a:lvl2pPr marL="457200" indent="0">
              <a:buNone/>
              <a:defRPr/>
            </a:lvl2pPr>
          </a:lstStyle>
          <a:p>
            <a:pPr lvl="0"/>
            <a:r>
              <a:rPr lang="nl-NL" dirty="0"/>
              <a:t>Datum</a:t>
            </a:r>
          </a:p>
        </p:txBody>
      </p:sp>
      <p:sp>
        <p:nvSpPr>
          <p:cNvPr id="20" name="Tijdelijke aanduiding voor tekst 19">
            <a:extLst>
              <a:ext uri="{FF2B5EF4-FFF2-40B4-BE49-F238E27FC236}">
                <a16:creationId xmlns:a16="http://schemas.microsoft.com/office/drawing/2014/main" id="{BF159EAD-E701-2570-75B9-242962726B09}"/>
              </a:ext>
            </a:extLst>
          </p:cNvPr>
          <p:cNvSpPr>
            <a:spLocks noGrp="1"/>
          </p:cNvSpPr>
          <p:nvPr>
            <p:ph type="body" sz="quarter" idx="14" hasCustomPrompt="1"/>
          </p:nvPr>
        </p:nvSpPr>
        <p:spPr>
          <a:xfrm>
            <a:off x="1042319" y="3136584"/>
            <a:ext cx="8675688" cy="1755790"/>
          </a:xfrm>
          <a:prstGeom prst="rect">
            <a:avLst/>
          </a:prstGeom>
        </p:spPr>
        <p:txBody>
          <a:bodyPr lIns="0" tIns="0" rIns="0" bIns="0"/>
          <a:lstStyle>
            <a:lvl1pPr marL="0" indent="0">
              <a:buNone/>
              <a:defRPr>
                <a:solidFill>
                  <a:schemeClr val="bg1"/>
                </a:solidFill>
              </a:defRPr>
            </a:lvl1pPr>
            <a:lvl2pPr marL="457200" indent="0">
              <a:buNone/>
              <a:defRPr/>
            </a:lvl2pPr>
          </a:lstStyle>
          <a:p>
            <a:pPr lvl="0"/>
            <a:r>
              <a:rPr lang="nl-NL" dirty="0"/>
              <a:t>Plaats hier een ondertitel</a:t>
            </a:r>
          </a:p>
        </p:txBody>
      </p:sp>
      <p:sp>
        <p:nvSpPr>
          <p:cNvPr id="2" name="Tijdelijke aanduiding voor titel 6">
            <a:extLst>
              <a:ext uri="{FF2B5EF4-FFF2-40B4-BE49-F238E27FC236}">
                <a16:creationId xmlns:a16="http://schemas.microsoft.com/office/drawing/2014/main" id="{D701F61E-FB17-CB0E-192F-2649E901A324}"/>
              </a:ext>
            </a:extLst>
          </p:cNvPr>
          <p:cNvSpPr>
            <a:spLocks noGrp="1"/>
          </p:cNvSpPr>
          <p:nvPr>
            <p:ph type="title" hasCustomPrompt="1"/>
          </p:nvPr>
        </p:nvSpPr>
        <p:spPr>
          <a:xfrm>
            <a:off x="1035645" y="567329"/>
            <a:ext cx="8675683" cy="2275986"/>
          </a:xfrm>
          <a:prstGeom prst="rect">
            <a:avLst/>
          </a:prstGeom>
        </p:spPr>
        <p:txBody>
          <a:bodyPr vert="horz" wrap="square" lIns="0" tIns="0" rIns="0" bIns="0" rtlCol="0" anchor="b" anchorCtr="0">
            <a:noAutofit/>
          </a:bodyPr>
          <a:lstStyle>
            <a:lvl1pPr>
              <a:defRPr spc="100" baseline="0">
                <a:solidFill>
                  <a:schemeClr val="bg1"/>
                </a:solidFill>
              </a:defRPr>
            </a:lvl1pPr>
          </a:lstStyle>
          <a:p>
            <a:r>
              <a:rPr lang="nl-BE" dirty="0"/>
              <a:t>PLAATS HIER DE TITEL </a:t>
            </a:r>
            <a:br>
              <a:rPr lang="nl-BE" dirty="0"/>
            </a:br>
            <a:r>
              <a:rPr lang="nl-BE" dirty="0"/>
              <a:t>VAN DEZE PRESENTATIE</a:t>
            </a:r>
          </a:p>
        </p:txBody>
      </p:sp>
    </p:spTree>
    <p:extLst>
      <p:ext uri="{BB962C8B-B14F-4D97-AF65-F5344CB8AC3E}">
        <p14:creationId xmlns:p14="http://schemas.microsoft.com/office/powerpoint/2010/main" val="13322353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ussentitel-v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1C166-0BFB-97CF-D886-54932FD6C1AB}"/>
              </a:ext>
            </a:extLst>
          </p:cNvPr>
          <p:cNvSpPr>
            <a:spLocks noGrp="1"/>
          </p:cNvSpPr>
          <p:nvPr>
            <p:ph type="title" hasCustomPrompt="1"/>
          </p:nvPr>
        </p:nvSpPr>
        <p:spPr>
          <a:xfrm>
            <a:off x="1035646" y="1281404"/>
            <a:ext cx="4338788" cy="4304524"/>
          </a:xfrm>
          <a:prstGeom prst="rect">
            <a:avLst/>
          </a:prstGeom>
        </p:spPr>
        <p:txBody>
          <a:bodyPr lIns="0" tIns="0" rIns="0" bIns="0" anchor="ctr" anchorCtr="0"/>
          <a:lstStyle>
            <a:lvl1pPr>
              <a:defRPr sz="4400" b="1" i="0">
                <a:solidFill>
                  <a:schemeClr val="tx1"/>
                </a:solidFill>
                <a:latin typeface="IvyMode SemiBold" panose="020B0404020101010102" pitchFamily="34" charset="0"/>
                <a:cs typeface="IvyMode SemiBold" panose="020B0404020101010102" pitchFamily="34" charset="0"/>
              </a:defRPr>
            </a:lvl1pPr>
          </a:lstStyle>
          <a:p>
            <a:r>
              <a:rPr lang="nl-NL" dirty="0"/>
              <a:t>Plaats hier een tussentitel</a:t>
            </a:r>
            <a:endParaRPr lang="nl-BE" dirty="0"/>
          </a:p>
        </p:txBody>
      </p:sp>
      <p:pic>
        <p:nvPicPr>
          <p:cNvPr id="4" name="Afbeelding 3">
            <a:extLst>
              <a:ext uri="{FF2B5EF4-FFF2-40B4-BE49-F238E27FC236}">
                <a16:creationId xmlns:a16="http://schemas.microsoft.com/office/drawing/2014/main" id="{6BEBC80F-6423-D695-ED88-F36DD2D8A133}"/>
              </a:ext>
            </a:extLst>
          </p:cNvPr>
          <p:cNvPicPr>
            <a:picLocks noChangeAspect="1"/>
          </p:cNvPicPr>
          <p:nvPr userDrawn="1"/>
        </p:nvPicPr>
        <p:blipFill>
          <a:blip r:embed="rId3"/>
          <a:stretch>
            <a:fillRect/>
          </a:stretch>
        </p:blipFill>
        <p:spPr>
          <a:xfrm>
            <a:off x="1034540" y="6152619"/>
            <a:ext cx="1981254" cy="173615"/>
          </a:xfrm>
          <a:prstGeom prst="rect">
            <a:avLst/>
          </a:prstGeom>
        </p:spPr>
      </p:pic>
    </p:spTree>
    <p:extLst>
      <p:ext uri="{BB962C8B-B14F-4D97-AF65-F5344CB8AC3E}">
        <p14:creationId xmlns:p14="http://schemas.microsoft.com/office/powerpoint/2010/main" val="150652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ussentitel-v6">
    <p:bg>
      <p:bgPr>
        <a:solidFill>
          <a:schemeClr val="accent2">
            <a:alpha val="85202"/>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1C166-0BFB-97CF-D886-54932FD6C1AB}"/>
              </a:ext>
            </a:extLst>
          </p:cNvPr>
          <p:cNvSpPr>
            <a:spLocks noGrp="1"/>
          </p:cNvSpPr>
          <p:nvPr>
            <p:ph type="title" hasCustomPrompt="1"/>
          </p:nvPr>
        </p:nvSpPr>
        <p:spPr>
          <a:xfrm>
            <a:off x="1035646" y="1256522"/>
            <a:ext cx="4338788" cy="4329406"/>
          </a:xfrm>
          <a:prstGeom prst="rect">
            <a:avLst/>
          </a:prstGeom>
        </p:spPr>
        <p:txBody>
          <a:bodyPr lIns="0" tIns="0" rIns="0" bIns="0" anchor="ctr" anchorCtr="0"/>
          <a:lstStyle>
            <a:lvl1pPr>
              <a:defRPr sz="4400" b="1" i="0">
                <a:solidFill>
                  <a:schemeClr val="tx1"/>
                </a:solidFill>
                <a:latin typeface="IvyMode SemiBold" panose="020B0404020101010102" pitchFamily="34" charset="0"/>
                <a:cs typeface="IvyMode SemiBold" panose="020B0404020101010102" pitchFamily="34" charset="0"/>
              </a:defRPr>
            </a:lvl1pPr>
          </a:lstStyle>
          <a:p>
            <a:r>
              <a:rPr lang="nl-NL" dirty="0"/>
              <a:t>Plaats hier een tussentitel</a:t>
            </a:r>
            <a:endParaRPr lang="nl-BE" dirty="0"/>
          </a:p>
        </p:txBody>
      </p:sp>
      <p:pic>
        <p:nvPicPr>
          <p:cNvPr id="4" name="Afbeelding 3">
            <a:extLst>
              <a:ext uri="{FF2B5EF4-FFF2-40B4-BE49-F238E27FC236}">
                <a16:creationId xmlns:a16="http://schemas.microsoft.com/office/drawing/2014/main" id="{6BEBC80F-6423-D695-ED88-F36DD2D8A133}"/>
              </a:ext>
            </a:extLst>
          </p:cNvPr>
          <p:cNvPicPr>
            <a:picLocks noChangeAspect="1"/>
          </p:cNvPicPr>
          <p:nvPr userDrawn="1"/>
        </p:nvPicPr>
        <p:blipFill>
          <a:blip r:embed="rId2"/>
          <a:stretch>
            <a:fillRect/>
          </a:stretch>
        </p:blipFill>
        <p:spPr>
          <a:xfrm>
            <a:off x="1034540" y="6152619"/>
            <a:ext cx="1981254" cy="173615"/>
          </a:xfrm>
          <a:prstGeom prst="rect">
            <a:avLst/>
          </a:prstGeom>
        </p:spPr>
      </p:pic>
      <p:sp>
        <p:nvSpPr>
          <p:cNvPr id="5" name="Tijdelijke aanduiding voor afbeelding 4">
            <a:extLst>
              <a:ext uri="{FF2B5EF4-FFF2-40B4-BE49-F238E27FC236}">
                <a16:creationId xmlns:a16="http://schemas.microsoft.com/office/drawing/2014/main" id="{72B54465-304E-CECE-51D5-561B12EE0844}"/>
              </a:ext>
            </a:extLst>
          </p:cNvPr>
          <p:cNvSpPr>
            <a:spLocks noGrp="1"/>
          </p:cNvSpPr>
          <p:nvPr>
            <p:ph type="pic" sz="quarter" idx="10" hasCustomPrompt="1"/>
          </p:nvPr>
        </p:nvSpPr>
        <p:spPr>
          <a:xfrm>
            <a:off x="6817568" y="0"/>
            <a:ext cx="5374431" cy="6858000"/>
          </a:xfrm>
          <a:prstGeom prst="rect">
            <a:avLst/>
          </a:prstGeom>
          <a:solidFill>
            <a:schemeClr val="accent1"/>
          </a:solidFill>
        </p:spPr>
        <p:txBody>
          <a:bodyPr anchor="ctr" anchorCtr="0"/>
          <a:lstStyle>
            <a:lvl1pPr marL="0" indent="0" algn="ctr">
              <a:buNone/>
              <a:defRPr sz="1800">
                <a:solidFill>
                  <a:schemeClr val="bg1"/>
                </a:solidFill>
                <a:latin typeface="Times New Roman" panose="02020603050405020304" pitchFamily="18" charset="0"/>
                <a:cs typeface="Times New Roman" panose="02020603050405020304" pitchFamily="18" charset="0"/>
              </a:defRPr>
            </a:lvl1pPr>
          </a:lstStyle>
          <a:p>
            <a:r>
              <a:rPr lang="nl-BE" dirty="0"/>
              <a:t>Plaats een afbeelding</a:t>
            </a:r>
          </a:p>
          <a:p>
            <a:endParaRPr lang="nl-BE" dirty="0"/>
          </a:p>
          <a:p>
            <a:endParaRPr lang="nl-BE" dirty="0"/>
          </a:p>
        </p:txBody>
      </p:sp>
    </p:spTree>
    <p:extLst>
      <p:ext uri="{BB962C8B-B14F-4D97-AF65-F5344CB8AC3E}">
        <p14:creationId xmlns:p14="http://schemas.microsoft.com/office/powerpoint/2010/main" val="29900617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ussentitel-v7">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1C166-0BFB-97CF-D886-54932FD6C1AB}"/>
              </a:ext>
            </a:extLst>
          </p:cNvPr>
          <p:cNvSpPr>
            <a:spLocks noGrp="1"/>
          </p:cNvSpPr>
          <p:nvPr>
            <p:ph type="title" hasCustomPrompt="1"/>
          </p:nvPr>
        </p:nvSpPr>
        <p:spPr>
          <a:xfrm>
            <a:off x="1035646" y="1268963"/>
            <a:ext cx="4338788" cy="4316965"/>
          </a:xfrm>
          <a:prstGeom prst="rect">
            <a:avLst/>
          </a:prstGeom>
        </p:spPr>
        <p:txBody>
          <a:bodyPr lIns="0" tIns="0" rIns="0" bIns="0" anchor="ctr" anchorCtr="0"/>
          <a:lstStyle>
            <a:lvl1pPr>
              <a:defRPr sz="4400" b="1" i="0">
                <a:solidFill>
                  <a:schemeClr val="bg1"/>
                </a:solidFill>
                <a:latin typeface="IvyMode SemiBold" panose="020B0404020101010102" pitchFamily="34" charset="0"/>
                <a:cs typeface="IvyMode SemiBold" panose="020B0404020101010102" pitchFamily="34" charset="0"/>
              </a:defRPr>
            </a:lvl1pPr>
          </a:lstStyle>
          <a:p>
            <a:r>
              <a:rPr lang="nl-NL" dirty="0"/>
              <a:t>Plaats hier een tussentitel</a:t>
            </a:r>
            <a:endParaRPr lang="nl-BE" dirty="0"/>
          </a:p>
        </p:txBody>
      </p:sp>
      <p:pic>
        <p:nvPicPr>
          <p:cNvPr id="6" name="Afbeelding 5">
            <a:extLst>
              <a:ext uri="{FF2B5EF4-FFF2-40B4-BE49-F238E27FC236}">
                <a16:creationId xmlns:a16="http://schemas.microsoft.com/office/drawing/2014/main" id="{915B574A-3136-75D1-7000-190F9DF28518}"/>
              </a:ext>
            </a:extLst>
          </p:cNvPr>
          <p:cNvPicPr>
            <a:picLocks noChangeAspect="1"/>
          </p:cNvPicPr>
          <p:nvPr userDrawn="1"/>
        </p:nvPicPr>
        <p:blipFill>
          <a:blip r:embed="rId2"/>
          <a:stretch>
            <a:fillRect/>
          </a:stretch>
        </p:blipFill>
        <p:spPr>
          <a:xfrm>
            <a:off x="7626221" y="-467"/>
            <a:ext cx="4565780" cy="6858467"/>
          </a:xfrm>
          <a:prstGeom prst="rect">
            <a:avLst/>
          </a:prstGeom>
        </p:spPr>
      </p:pic>
      <p:pic>
        <p:nvPicPr>
          <p:cNvPr id="7" name="Afbeelding 6">
            <a:extLst>
              <a:ext uri="{FF2B5EF4-FFF2-40B4-BE49-F238E27FC236}">
                <a16:creationId xmlns:a16="http://schemas.microsoft.com/office/drawing/2014/main" id="{E34BB2F1-63E1-AE59-E6EC-2506C1AF631B}"/>
              </a:ext>
            </a:extLst>
          </p:cNvPr>
          <p:cNvPicPr>
            <a:picLocks noChangeAspect="1"/>
          </p:cNvPicPr>
          <p:nvPr userDrawn="1"/>
        </p:nvPicPr>
        <p:blipFill>
          <a:blip r:embed="rId3"/>
          <a:stretch>
            <a:fillRect/>
          </a:stretch>
        </p:blipFill>
        <p:spPr>
          <a:xfrm>
            <a:off x="1035645" y="6169349"/>
            <a:ext cx="1981253" cy="173615"/>
          </a:xfrm>
          <a:prstGeom prst="rect">
            <a:avLst/>
          </a:prstGeom>
        </p:spPr>
      </p:pic>
    </p:spTree>
    <p:extLst>
      <p:ext uri="{BB962C8B-B14F-4D97-AF65-F5344CB8AC3E}">
        <p14:creationId xmlns:p14="http://schemas.microsoft.com/office/powerpoint/2010/main" val="27110394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kst v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2CF038-7559-CD77-3E76-F11EFA739ABE}"/>
              </a:ext>
            </a:extLst>
          </p:cNvPr>
          <p:cNvSpPr>
            <a:spLocks noGrp="1"/>
          </p:cNvSpPr>
          <p:nvPr>
            <p:ph type="title"/>
          </p:nvPr>
        </p:nvSpPr>
        <p:spPr>
          <a:xfrm>
            <a:off x="964162" y="547396"/>
            <a:ext cx="10263675" cy="1143292"/>
          </a:xfrm>
          <a:prstGeom prst="rect">
            <a:avLst/>
          </a:prstGeom>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611ABAD-9BFC-51ED-9C16-5F27FC4818E4}"/>
              </a:ext>
            </a:extLst>
          </p:cNvPr>
          <p:cNvSpPr>
            <a:spLocks noGrp="1"/>
          </p:cNvSpPr>
          <p:nvPr>
            <p:ph idx="1"/>
          </p:nvPr>
        </p:nvSpPr>
        <p:spPr>
          <a:xfrm>
            <a:off x="964161" y="1825625"/>
            <a:ext cx="10263676" cy="412108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7" name="Afbeelding 6">
            <a:extLst>
              <a:ext uri="{FF2B5EF4-FFF2-40B4-BE49-F238E27FC236}">
                <a16:creationId xmlns:a16="http://schemas.microsoft.com/office/drawing/2014/main" id="{BE55F3DD-9F46-7EC3-EA69-37E945739801}"/>
              </a:ext>
            </a:extLst>
          </p:cNvPr>
          <p:cNvPicPr>
            <a:picLocks noChangeAspect="1"/>
          </p:cNvPicPr>
          <p:nvPr userDrawn="1"/>
        </p:nvPicPr>
        <p:blipFill>
          <a:blip r:embed="rId2"/>
          <a:stretch>
            <a:fillRect/>
          </a:stretch>
        </p:blipFill>
        <p:spPr>
          <a:xfrm>
            <a:off x="1034540" y="6165059"/>
            <a:ext cx="1981254" cy="173615"/>
          </a:xfrm>
          <a:prstGeom prst="rect">
            <a:avLst/>
          </a:prstGeom>
        </p:spPr>
      </p:pic>
    </p:spTree>
    <p:extLst>
      <p:ext uri="{BB962C8B-B14F-4D97-AF65-F5344CB8AC3E}">
        <p14:creationId xmlns:p14="http://schemas.microsoft.com/office/powerpoint/2010/main" val="1108489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kst v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2CF038-7559-CD77-3E76-F11EFA739ABE}"/>
              </a:ext>
            </a:extLst>
          </p:cNvPr>
          <p:cNvSpPr>
            <a:spLocks noGrp="1"/>
          </p:cNvSpPr>
          <p:nvPr>
            <p:ph type="title"/>
          </p:nvPr>
        </p:nvSpPr>
        <p:spPr>
          <a:xfrm>
            <a:off x="964162" y="547396"/>
            <a:ext cx="10263675" cy="1143292"/>
          </a:xfrm>
          <a:prstGeom prst="rect">
            <a:avLst/>
          </a:prstGeom>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611ABAD-9BFC-51ED-9C16-5F27FC4818E4}"/>
              </a:ext>
            </a:extLst>
          </p:cNvPr>
          <p:cNvSpPr>
            <a:spLocks noGrp="1"/>
          </p:cNvSpPr>
          <p:nvPr>
            <p:ph idx="1"/>
          </p:nvPr>
        </p:nvSpPr>
        <p:spPr>
          <a:xfrm>
            <a:off x="964161" y="1825625"/>
            <a:ext cx="10263676" cy="4484979"/>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588254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ekst v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FB10F-67C8-707E-F6A5-3D62A3B764E1}"/>
              </a:ext>
            </a:extLst>
          </p:cNvPr>
          <p:cNvSpPr>
            <a:spLocks noGrp="1"/>
          </p:cNvSpPr>
          <p:nvPr>
            <p:ph type="title"/>
          </p:nvPr>
        </p:nvSpPr>
        <p:spPr>
          <a:xfrm>
            <a:off x="951722" y="553616"/>
            <a:ext cx="10288556" cy="1137072"/>
          </a:xfrm>
          <a:prstGeom prst="rect">
            <a:avLst/>
          </a:prstGeom>
        </p:spPr>
        <p:txBody>
          <a:body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3F99F7B0-80D6-DC9A-8A4E-9CA8AE4FCA4D}"/>
              </a:ext>
            </a:extLst>
          </p:cNvPr>
          <p:cNvSpPr>
            <a:spLocks noGrp="1"/>
          </p:cNvSpPr>
          <p:nvPr>
            <p:ph sz="half" idx="1"/>
          </p:nvPr>
        </p:nvSpPr>
        <p:spPr>
          <a:xfrm>
            <a:off x="951722" y="1825625"/>
            <a:ext cx="5068078" cy="418951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a:extLst>
              <a:ext uri="{FF2B5EF4-FFF2-40B4-BE49-F238E27FC236}">
                <a16:creationId xmlns:a16="http://schemas.microsoft.com/office/drawing/2014/main" id="{5BFB7823-BB9A-2ED7-408C-6096114E8C39}"/>
              </a:ext>
            </a:extLst>
          </p:cNvPr>
          <p:cNvSpPr>
            <a:spLocks noGrp="1"/>
          </p:cNvSpPr>
          <p:nvPr>
            <p:ph sz="half" idx="2"/>
          </p:nvPr>
        </p:nvSpPr>
        <p:spPr>
          <a:xfrm>
            <a:off x="6172200" y="1825625"/>
            <a:ext cx="5068078" cy="418951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8" name="Afbeelding 7">
            <a:extLst>
              <a:ext uri="{FF2B5EF4-FFF2-40B4-BE49-F238E27FC236}">
                <a16:creationId xmlns:a16="http://schemas.microsoft.com/office/drawing/2014/main" id="{0262D382-0526-AFF8-4A60-9B4234D00A12}"/>
              </a:ext>
            </a:extLst>
          </p:cNvPr>
          <p:cNvPicPr>
            <a:picLocks noChangeAspect="1"/>
          </p:cNvPicPr>
          <p:nvPr userDrawn="1"/>
        </p:nvPicPr>
        <p:blipFill>
          <a:blip r:embed="rId2"/>
          <a:stretch>
            <a:fillRect/>
          </a:stretch>
        </p:blipFill>
        <p:spPr>
          <a:xfrm>
            <a:off x="1034540" y="6165059"/>
            <a:ext cx="1981254" cy="173615"/>
          </a:xfrm>
          <a:prstGeom prst="rect">
            <a:avLst/>
          </a:prstGeom>
        </p:spPr>
      </p:pic>
    </p:spTree>
    <p:extLst>
      <p:ext uri="{BB962C8B-B14F-4D97-AF65-F5344CB8AC3E}">
        <p14:creationId xmlns:p14="http://schemas.microsoft.com/office/powerpoint/2010/main" val="380272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ekst v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FB10F-67C8-707E-F6A5-3D62A3B764E1}"/>
              </a:ext>
            </a:extLst>
          </p:cNvPr>
          <p:cNvSpPr>
            <a:spLocks noGrp="1"/>
          </p:cNvSpPr>
          <p:nvPr>
            <p:ph type="title"/>
          </p:nvPr>
        </p:nvSpPr>
        <p:spPr>
          <a:xfrm>
            <a:off x="951722" y="553616"/>
            <a:ext cx="10288556" cy="1137072"/>
          </a:xfrm>
          <a:prstGeom prst="rect">
            <a:avLst/>
          </a:prstGeom>
        </p:spPr>
        <p:txBody>
          <a:body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3F99F7B0-80D6-DC9A-8A4E-9CA8AE4FCA4D}"/>
              </a:ext>
            </a:extLst>
          </p:cNvPr>
          <p:cNvSpPr>
            <a:spLocks noGrp="1"/>
          </p:cNvSpPr>
          <p:nvPr>
            <p:ph sz="half" idx="1"/>
          </p:nvPr>
        </p:nvSpPr>
        <p:spPr>
          <a:xfrm>
            <a:off x="951722" y="1825624"/>
            <a:ext cx="5068078" cy="447875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BFB7823-BB9A-2ED7-408C-6096114E8C39}"/>
              </a:ext>
            </a:extLst>
          </p:cNvPr>
          <p:cNvSpPr>
            <a:spLocks noGrp="1"/>
          </p:cNvSpPr>
          <p:nvPr>
            <p:ph sz="half" idx="2"/>
          </p:nvPr>
        </p:nvSpPr>
        <p:spPr>
          <a:xfrm>
            <a:off x="6172200" y="1825625"/>
            <a:ext cx="5068078" cy="447875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330364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v5">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8234A669-AEE7-3C59-83FB-8B809967FD4A}"/>
              </a:ext>
            </a:extLst>
          </p:cNvPr>
          <p:cNvSpPr>
            <a:spLocks noGrp="1"/>
          </p:cNvSpPr>
          <p:nvPr>
            <p:ph type="body" sz="half" idx="2"/>
          </p:nvPr>
        </p:nvSpPr>
        <p:spPr>
          <a:xfrm>
            <a:off x="964163" y="2239347"/>
            <a:ext cx="3694923" cy="3629641"/>
          </a:xfrm>
        </p:spPr>
        <p:txBody>
          <a:bodyPr>
            <a:normAutofit/>
          </a:bodyPr>
          <a:lstStyle>
            <a:lvl1pPr marL="0" indent="0">
              <a:buNone/>
              <a:defRPr sz="2400" b="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pic>
        <p:nvPicPr>
          <p:cNvPr id="5" name="Afbeelding 4">
            <a:extLst>
              <a:ext uri="{FF2B5EF4-FFF2-40B4-BE49-F238E27FC236}">
                <a16:creationId xmlns:a16="http://schemas.microsoft.com/office/drawing/2014/main" id="{4D88C8B8-A8DF-8972-E398-E99FB5A53357}"/>
              </a:ext>
            </a:extLst>
          </p:cNvPr>
          <p:cNvPicPr>
            <a:picLocks noChangeAspect="1"/>
          </p:cNvPicPr>
          <p:nvPr userDrawn="1"/>
        </p:nvPicPr>
        <p:blipFill>
          <a:blip r:embed="rId2"/>
          <a:stretch>
            <a:fillRect/>
          </a:stretch>
        </p:blipFill>
        <p:spPr>
          <a:xfrm>
            <a:off x="1034540" y="6165059"/>
            <a:ext cx="1981254" cy="173615"/>
          </a:xfrm>
          <a:prstGeom prst="rect">
            <a:avLst/>
          </a:prstGeom>
        </p:spPr>
      </p:pic>
      <p:sp>
        <p:nvSpPr>
          <p:cNvPr id="7" name="Titel 1">
            <a:extLst>
              <a:ext uri="{FF2B5EF4-FFF2-40B4-BE49-F238E27FC236}">
                <a16:creationId xmlns:a16="http://schemas.microsoft.com/office/drawing/2014/main" id="{460410BE-DEB2-A6D1-4763-F9690C22BA97}"/>
              </a:ext>
            </a:extLst>
          </p:cNvPr>
          <p:cNvSpPr>
            <a:spLocks noGrp="1"/>
          </p:cNvSpPr>
          <p:nvPr>
            <p:ph type="title"/>
          </p:nvPr>
        </p:nvSpPr>
        <p:spPr>
          <a:xfrm>
            <a:off x="964163" y="553616"/>
            <a:ext cx="3694923" cy="1436916"/>
          </a:xfrm>
          <a:prstGeom prst="rect">
            <a:avLst/>
          </a:prstGeom>
        </p:spPr>
        <p:txBody>
          <a:bodyPr anchor="t" anchorCtr="0"/>
          <a:lstStyle/>
          <a:p>
            <a:r>
              <a:rPr lang="nl-NL" dirty="0"/>
              <a:t>Klik om stijl te bewerken</a:t>
            </a:r>
            <a:endParaRPr lang="nl-BE" dirty="0"/>
          </a:p>
        </p:txBody>
      </p:sp>
      <p:sp>
        <p:nvSpPr>
          <p:cNvPr id="11" name="Tijdelijke aanduiding voor inhoud 3">
            <a:extLst>
              <a:ext uri="{FF2B5EF4-FFF2-40B4-BE49-F238E27FC236}">
                <a16:creationId xmlns:a16="http://schemas.microsoft.com/office/drawing/2014/main" id="{DF794E93-622E-C2BB-E801-DA3BA58984E9}"/>
              </a:ext>
            </a:extLst>
          </p:cNvPr>
          <p:cNvSpPr>
            <a:spLocks noGrp="1"/>
          </p:cNvSpPr>
          <p:nvPr>
            <p:ph sz="half" idx="10"/>
          </p:nvPr>
        </p:nvSpPr>
        <p:spPr>
          <a:xfrm>
            <a:off x="6172200" y="553616"/>
            <a:ext cx="5068078" cy="575076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899521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v6">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CB76E30-EFF8-54CD-58D9-82F0CBF7BA46}"/>
              </a:ext>
            </a:extLst>
          </p:cNvPr>
          <p:cNvSpPr/>
          <p:nvPr userDrawn="1"/>
        </p:nvSpPr>
        <p:spPr>
          <a:xfrm>
            <a:off x="0" y="0"/>
            <a:ext cx="5380653" cy="6858000"/>
          </a:xfrm>
          <a:prstGeom prst="rect">
            <a:avLst/>
          </a:prstGeom>
          <a:solidFill>
            <a:schemeClr val="accent2">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jdelijke aanduiding voor tekst 3">
            <a:extLst>
              <a:ext uri="{FF2B5EF4-FFF2-40B4-BE49-F238E27FC236}">
                <a16:creationId xmlns:a16="http://schemas.microsoft.com/office/drawing/2014/main" id="{8234A669-AEE7-3C59-83FB-8B809967FD4A}"/>
              </a:ext>
            </a:extLst>
          </p:cNvPr>
          <p:cNvSpPr>
            <a:spLocks noGrp="1"/>
          </p:cNvSpPr>
          <p:nvPr>
            <p:ph type="body" sz="half" idx="2"/>
          </p:nvPr>
        </p:nvSpPr>
        <p:spPr>
          <a:xfrm>
            <a:off x="964163" y="2239347"/>
            <a:ext cx="3701143" cy="3629641"/>
          </a:xfrm>
        </p:spPr>
        <p:txBody>
          <a:bodyPr>
            <a:normAutofit/>
          </a:bodyPr>
          <a:lstStyle>
            <a:lvl1pPr marL="0" indent="0">
              <a:buNone/>
              <a:defRPr sz="2400" b="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pic>
        <p:nvPicPr>
          <p:cNvPr id="5" name="Afbeelding 4">
            <a:extLst>
              <a:ext uri="{FF2B5EF4-FFF2-40B4-BE49-F238E27FC236}">
                <a16:creationId xmlns:a16="http://schemas.microsoft.com/office/drawing/2014/main" id="{4D88C8B8-A8DF-8972-E398-E99FB5A53357}"/>
              </a:ext>
            </a:extLst>
          </p:cNvPr>
          <p:cNvPicPr>
            <a:picLocks noChangeAspect="1"/>
          </p:cNvPicPr>
          <p:nvPr userDrawn="1"/>
        </p:nvPicPr>
        <p:blipFill>
          <a:blip r:embed="rId2"/>
          <a:stretch>
            <a:fillRect/>
          </a:stretch>
        </p:blipFill>
        <p:spPr>
          <a:xfrm>
            <a:off x="1034540" y="6165059"/>
            <a:ext cx="1981254" cy="173615"/>
          </a:xfrm>
          <a:prstGeom prst="rect">
            <a:avLst/>
          </a:prstGeom>
        </p:spPr>
      </p:pic>
      <p:sp>
        <p:nvSpPr>
          <p:cNvPr id="7" name="Titel 1">
            <a:extLst>
              <a:ext uri="{FF2B5EF4-FFF2-40B4-BE49-F238E27FC236}">
                <a16:creationId xmlns:a16="http://schemas.microsoft.com/office/drawing/2014/main" id="{460410BE-DEB2-A6D1-4763-F9690C22BA97}"/>
              </a:ext>
            </a:extLst>
          </p:cNvPr>
          <p:cNvSpPr>
            <a:spLocks noGrp="1"/>
          </p:cNvSpPr>
          <p:nvPr>
            <p:ph type="title"/>
          </p:nvPr>
        </p:nvSpPr>
        <p:spPr>
          <a:xfrm>
            <a:off x="964163" y="553616"/>
            <a:ext cx="3701143" cy="1436916"/>
          </a:xfrm>
          <a:prstGeom prst="rect">
            <a:avLst/>
          </a:prstGeom>
        </p:spPr>
        <p:txBody>
          <a:bodyPr anchor="t" anchorCtr="0"/>
          <a:lstStyle/>
          <a:p>
            <a:r>
              <a:rPr lang="nl-NL" dirty="0"/>
              <a:t>Klik om stijl te bewerken</a:t>
            </a:r>
            <a:endParaRPr lang="nl-BE" dirty="0"/>
          </a:p>
        </p:txBody>
      </p:sp>
      <p:sp>
        <p:nvSpPr>
          <p:cNvPr id="11" name="Tijdelijke aanduiding voor inhoud 3">
            <a:extLst>
              <a:ext uri="{FF2B5EF4-FFF2-40B4-BE49-F238E27FC236}">
                <a16:creationId xmlns:a16="http://schemas.microsoft.com/office/drawing/2014/main" id="{DF794E93-622E-C2BB-E801-DA3BA58984E9}"/>
              </a:ext>
            </a:extLst>
          </p:cNvPr>
          <p:cNvSpPr>
            <a:spLocks noGrp="1"/>
          </p:cNvSpPr>
          <p:nvPr>
            <p:ph sz="half" idx="10"/>
          </p:nvPr>
        </p:nvSpPr>
        <p:spPr>
          <a:xfrm>
            <a:off x="6172200" y="553616"/>
            <a:ext cx="5068078" cy="575076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733332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v7">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FB10F-67C8-707E-F6A5-3D62A3B764E1}"/>
              </a:ext>
            </a:extLst>
          </p:cNvPr>
          <p:cNvSpPr>
            <a:spLocks noGrp="1"/>
          </p:cNvSpPr>
          <p:nvPr>
            <p:ph type="title"/>
          </p:nvPr>
        </p:nvSpPr>
        <p:spPr>
          <a:xfrm>
            <a:off x="951722" y="553616"/>
            <a:ext cx="5068078" cy="1137072"/>
          </a:xfrm>
          <a:prstGeom prst="rect">
            <a:avLst/>
          </a:prstGeom>
        </p:spPr>
        <p:txBody>
          <a:body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3F99F7B0-80D6-DC9A-8A4E-9CA8AE4FCA4D}"/>
              </a:ext>
            </a:extLst>
          </p:cNvPr>
          <p:cNvSpPr>
            <a:spLocks noGrp="1"/>
          </p:cNvSpPr>
          <p:nvPr>
            <p:ph sz="half" idx="1"/>
          </p:nvPr>
        </p:nvSpPr>
        <p:spPr>
          <a:xfrm>
            <a:off x="951722" y="1825624"/>
            <a:ext cx="5068078" cy="447875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afbeelding 5">
            <a:extLst>
              <a:ext uri="{FF2B5EF4-FFF2-40B4-BE49-F238E27FC236}">
                <a16:creationId xmlns:a16="http://schemas.microsoft.com/office/drawing/2014/main" id="{6E26F11D-45B2-0536-202B-58BE9D942F2A}"/>
              </a:ext>
            </a:extLst>
          </p:cNvPr>
          <p:cNvSpPr>
            <a:spLocks noGrp="1"/>
          </p:cNvSpPr>
          <p:nvPr>
            <p:ph type="pic" sz="quarter" idx="10" hasCustomPrompt="1"/>
          </p:nvPr>
        </p:nvSpPr>
        <p:spPr>
          <a:xfrm>
            <a:off x="6823075" y="0"/>
            <a:ext cx="5368925" cy="6858000"/>
          </a:xfrm>
          <a:solidFill>
            <a:schemeClr val="bg1">
              <a:lumMod val="75000"/>
            </a:schemeClr>
          </a:solidFill>
        </p:spPr>
        <p:txBody>
          <a:bodyPr anchor="ctr" anchorCtr="0"/>
          <a:lstStyle>
            <a:lvl1pPr marL="0" indent="0" algn="ctr">
              <a:buNone/>
              <a:defRPr sz="1800"/>
            </a:lvl1pPr>
          </a:lstStyle>
          <a:p>
            <a:r>
              <a:rPr lang="nl-BE" dirty="0"/>
              <a:t>Plaats een afbeelding</a:t>
            </a:r>
          </a:p>
          <a:p>
            <a:endParaRPr lang="nl-BE" dirty="0"/>
          </a:p>
          <a:p>
            <a:endParaRPr lang="nl-BE" dirty="0"/>
          </a:p>
        </p:txBody>
      </p:sp>
    </p:spTree>
    <p:extLst>
      <p:ext uri="{BB962C8B-B14F-4D97-AF65-F5344CB8AC3E}">
        <p14:creationId xmlns:p14="http://schemas.microsoft.com/office/powerpoint/2010/main" val="1839064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titel 6">
            <a:extLst>
              <a:ext uri="{FF2B5EF4-FFF2-40B4-BE49-F238E27FC236}">
                <a16:creationId xmlns:a16="http://schemas.microsoft.com/office/drawing/2014/main" id="{AD7C0E96-B743-D8A1-37DC-544883D51FD3}"/>
              </a:ext>
            </a:extLst>
          </p:cNvPr>
          <p:cNvSpPr>
            <a:spLocks noGrp="1"/>
          </p:cNvSpPr>
          <p:nvPr>
            <p:ph type="title" hasCustomPrompt="1"/>
          </p:nvPr>
        </p:nvSpPr>
        <p:spPr>
          <a:xfrm>
            <a:off x="1035645" y="567329"/>
            <a:ext cx="8675683" cy="2275986"/>
          </a:xfrm>
          <a:prstGeom prst="rect">
            <a:avLst/>
          </a:prstGeom>
        </p:spPr>
        <p:txBody>
          <a:bodyPr vert="horz" wrap="square" lIns="0" tIns="0" rIns="0" bIns="0" rtlCol="0" anchor="b" anchorCtr="0">
            <a:noAutofit/>
          </a:bodyPr>
          <a:lstStyle>
            <a:lvl1pPr>
              <a:defRPr spc="100" baseline="0">
                <a:solidFill>
                  <a:schemeClr val="bg1"/>
                </a:solidFill>
              </a:defRPr>
            </a:lvl1pPr>
          </a:lstStyle>
          <a:p>
            <a:r>
              <a:rPr lang="nl-BE" dirty="0"/>
              <a:t>PLAATS HIER DE TITEL </a:t>
            </a:r>
            <a:br>
              <a:rPr lang="nl-BE" dirty="0"/>
            </a:br>
            <a:r>
              <a:rPr lang="nl-BE" dirty="0"/>
              <a:t>VAN DEZE PRESENTATIE</a:t>
            </a:r>
          </a:p>
        </p:txBody>
      </p:sp>
      <p:pic>
        <p:nvPicPr>
          <p:cNvPr id="6" name="Afbeelding 5">
            <a:extLst>
              <a:ext uri="{FF2B5EF4-FFF2-40B4-BE49-F238E27FC236}">
                <a16:creationId xmlns:a16="http://schemas.microsoft.com/office/drawing/2014/main" id="{899B9DF1-06F9-2464-054C-6E5EAEBD7520}"/>
              </a:ext>
            </a:extLst>
          </p:cNvPr>
          <p:cNvPicPr>
            <a:picLocks noChangeAspect="1"/>
          </p:cNvPicPr>
          <p:nvPr userDrawn="1"/>
        </p:nvPicPr>
        <p:blipFill>
          <a:blip r:embed="rId3"/>
          <a:stretch>
            <a:fillRect/>
          </a:stretch>
        </p:blipFill>
        <p:spPr>
          <a:xfrm>
            <a:off x="1035645" y="6085901"/>
            <a:ext cx="2933540" cy="257063"/>
          </a:xfrm>
          <a:prstGeom prst="rect">
            <a:avLst/>
          </a:prstGeom>
        </p:spPr>
      </p:pic>
      <p:sp>
        <p:nvSpPr>
          <p:cNvPr id="17" name="Tijdelijke aanduiding voor tekst 16">
            <a:extLst>
              <a:ext uri="{FF2B5EF4-FFF2-40B4-BE49-F238E27FC236}">
                <a16:creationId xmlns:a16="http://schemas.microsoft.com/office/drawing/2014/main" id="{331E9494-4649-1BC8-C191-C7A99F58566B}"/>
              </a:ext>
            </a:extLst>
          </p:cNvPr>
          <p:cNvSpPr>
            <a:spLocks noGrp="1"/>
          </p:cNvSpPr>
          <p:nvPr>
            <p:ph type="body" sz="quarter" idx="12" hasCustomPrompt="1"/>
          </p:nvPr>
        </p:nvSpPr>
        <p:spPr>
          <a:xfrm>
            <a:off x="4632069" y="5666900"/>
            <a:ext cx="4337897" cy="708025"/>
          </a:xfrm>
          <a:prstGeom prst="rect">
            <a:avLst/>
          </a:prstGeom>
        </p:spPr>
        <p:txBody>
          <a:bodyPr lIns="0" tIns="0" rIns="0" bIns="0" anchor="b" anchorCtr="0"/>
          <a:lstStyle>
            <a:lvl1pPr marL="0" indent="0" algn="l">
              <a:buNone/>
              <a:defRPr sz="2400">
                <a:solidFill>
                  <a:schemeClr val="bg1"/>
                </a:solidFill>
              </a:defRPr>
            </a:lvl1pPr>
            <a:lvl2pPr marL="457200" indent="0">
              <a:buNone/>
              <a:defRPr/>
            </a:lvl2pPr>
          </a:lstStyle>
          <a:p>
            <a:pPr lvl="0"/>
            <a:r>
              <a:rPr lang="nl-NL" dirty="0"/>
              <a:t>Naam spreker</a:t>
            </a:r>
          </a:p>
        </p:txBody>
      </p:sp>
      <p:sp>
        <p:nvSpPr>
          <p:cNvPr id="18" name="Tijdelijke aanduiding voor tekst 16">
            <a:extLst>
              <a:ext uri="{FF2B5EF4-FFF2-40B4-BE49-F238E27FC236}">
                <a16:creationId xmlns:a16="http://schemas.microsoft.com/office/drawing/2014/main" id="{9A306F18-A500-D92E-161D-FCDA02382277}"/>
              </a:ext>
            </a:extLst>
          </p:cNvPr>
          <p:cNvSpPr>
            <a:spLocks noGrp="1"/>
          </p:cNvSpPr>
          <p:nvPr>
            <p:ph type="body" sz="quarter" idx="13" hasCustomPrompt="1"/>
          </p:nvPr>
        </p:nvSpPr>
        <p:spPr>
          <a:xfrm>
            <a:off x="8969967" y="5666900"/>
            <a:ext cx="2160912" cy="708025"/>
          </a:xfrm>
          <a:prstGeom prst="rect">
            <a:avLst/>
          </a:prstGeom>
        </p:spPr>
        <p:txBody>
          <a:bodyPr lIns="0" tIns="0" rIns="0" bIns="0" anchor="b" anchorCtr="0"/>
          <a:lstStyle>
            <a:lvl1pPr marL="0" indent="0" algn="r">
              <a:buNone/>
              <a:defRPr sz="2000">
                <a:solidFill>
                  <a:schemeClr val="bg1"/>
                </a:solidFill>
              </a:defRPr>
            </a:lvl1pPr>
            <a:lvl2pPr marL="457200" indent="0">
              <a:buNone/>
              <a:defRPr/>
            </a:lvl2pPr>
          </a:lstStyle>
          <a:p>
            <a:pPr lvl="0"/>
            <a:r>
              <a:rPr lang="nl-NL" dirty="0"/>
              <a:t>Datum</a:t>
            </a:r>
          </a:p>
        </p:txBody>
      </p:sp>
      <p:sp>
        <p:nvSpPr>
          <p:cNvPr id="20" name="Tijdelijke aanduiding voor tekst 19">
            <a:extLst>
              <a:ext uri="{FF2B5EF4-FFF2-40B4-BE49-F238E27FC236}">
                <a16:creationId xmlns:a16="http://schemas.microsoft.com/office/drawing/2014/main" id="{BF159EAD-E701-2570-75B9-242962726B09}"/>
              </a:ext>
            </a:extLst>
          </p:cNvPr>
          <p:cNvSpPr>
            <a:spLocks noGrp="1"/>
          </p:cNvSpPr>
          <p:nvPr>
            <p:ph type="body" sz="quarter" idx="14" hasCustomPrompt="1"/>
          </p:nvPr>
        </p:nvSpPr>
        <p:spPr>
          <a:xfrm>
            <a:off x="1042319" y="3136584"/>
            <a:ext cx="8675688" cy="1755790"/>
          </a:xfrm>
          <a:prstGeom prst="rect">
            <a:avLst/>
          </a:prstGeom>
        </p:spPr>
        <p:txBody>
          <a:bodyPr lIns="0" tIns="0" rIns="0" bIns="0"/>
          <a:lstStyle>
            <a:lvl1pPr marL="0" indent="0">
              <a:buNone/>
              <a:defRPr>
                <a:solidFill>
                  <a:schemeClr val="bg1"/>
                </a:solidFill>
              </a:defRPr>
            </a:lvl1pPr>
            <a:lvl2pPr marL="457200" indent="0">
              <a:buNone/>
              <a:defRPr/>
            </a:lvl2pPr>
          </a:lstStyle>
          <a:p>
            <a:pPr lvl="0"/>
            <a:r>
              <a:rPr lang="nl-NL" dirty="0"/>
              <a:t>Plaats hier een ondertitel</a:t>
            </a:r>
          </a:p>
        </p:txBody>
      </p:sp>
    </p:spTree>
    <p:extLst>
      <p:ext uri="{BB962C8B-B14F-4D97-AF65-F5344CB8AC3E}">
        <p14:creationId xmlns:p14="http://schemas.microsoft.com/office/powerpoint/2010/main" val="128055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v1">
    <p:bg>
      <p:bgPr>
        <a:solidFill>
          <a:srgbClr val="2C3237"/>
        </a:solidFill>
        <a:effectLst/>
      </p:bgPr>
    </p:bg>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8031AEB7-C20B-CE28-DABE-1C54317B79C6}"/>
              </a:ext>
            </a:extLst>
          </p:cNvPr>
          <p:cNvSpPr txBox="1"/>
          <p:nvPr userDrawn="1"/>
        </p:nvSpPr>
        <p:spPr>
          <a:xfrm>
            <a:off x="7895371" y="5959366"/>
            <a:ext cx="184731" cy="369332"/>
          </a:xfrm>
          <a:prstGeom prst="rect">
            <a:avLst/>
          </a:prstGeom>
          <a:noFill/>
        </p:spPr>
        <p:txBody>
          <a:bodyPr wrap="none" rtlCol="0">
            <a:spAutoFit/>
          </a:bodyPr>
          <a:lstStyle/>
          <a:p>
            <a:endParaRPr lang="nl-BE" dirty="0"/>
          </a:p>
        </p:txBody>
      </p:sp>
      <p:sp>
        <p:nvSpPr>
          <p:cNvPr id="17" name="Picture Placeholder 8">
            <a:extLst>
              <a:ext uri="{FF2B5EF4-FFF2-40B4-BE49-F238E27FC236}">
                <a16:creationId xmlns:a16="http://schemas.microsoft.com/office/drawing/2014/main" id="{B8EB85D3-0EA3-F3B8-E785-2C08A42E83A1}"/>
              </a:ext>
            </a:extLst>
          </p:cNvPr>
          <p:cNvSpPr>
            <a:spLocks noGrp="1"/>
          </p:cNvSpPr>
          <p:nvPr>
            <p:ph type="pic" sz="quarter" idx="13" hasCustomPrompt="1"/>
          </p:nvPr>
        </p:nvSpPr>
        <p:spPr>
          <a:xfrm>
            <a:off x="7594446" y="0"/>
            <a:ext cx="4597554" cy="6880046"/>
          </a:xfrm>
          <a:prstGeom prst="rect">
            <a:avLst/>
          </a:prstGeom>
          <a:solidFill>
            <a:schemeClr val="tx1"/>
          </a:solidFill>
        </p:spPr>
        <p:txBody>
          <a:bodyPr lIns="144000" tIns="144000" rIns="144000" bIns="144000" anchor="ctr"/>
          <a:lstStyle>
            <a:lvl1pPr marL="0" indent="0" algn="ctr">
              <a:buFont typeface="Arial" panose="020B0604020202020204" pitchFamily="34" charset="0"/>
              <a:buNone/>
              <a:defRPr sz="1400"/>
            </a:lvl1pPr>
          </a:lstStyle>
          <a:p>
            <a:r>
              <a:rPr lang="en-US" noProof="0" dirty="0" err="1"/>
              <a:t>Portretfoto</a:t>
            </a:r>
            <a:r>
              <a:rPr lang="en-US" noProof="0" dirty="0"/>
              <a:t> </a:t>
            </a:r>
            <a:r>
              <a:rPr lang="en-US" noProof="0" dirty="0" err="1"/>
              <a:t>invoegen</a:t>
            </a:r>
            <a:endParaRPr lang="en-US" noProof="0" dirty="0"/>
          </a:p>
          <a:p>
            <a:endParaRPr lang="en-US" noProof="0" dirty="0"/>
          </a:p>
          <a:p>
            <a:endParaRPr lang="en-GB" noProof="0" dirty="0"/>
          </a:p>
        </p:txBody>
      </p:sp>
      <p:sp>
        <p:nvSpPr>
          <p:cNvPr id="27" name="Tijdelijke aanduiding voor tekst 26">
            <a:extLst>
              <a:ext uri="{FF2B5EF4-FFF2-40B4-BE49-F238E27FC236}">
                <a16:creationId xmlns:a16="http://schemas.microsoft.com/office/drawing/2014/main" id="{EC20CB88-F3C9-35CF-C7D5-FE3C2BAB5DDE}"/>
              </a:ext>
            </a:extLst>
          </p:cNvPr>
          <p:cNvSpPr>
            <a:spLocks noGrp="1"/>
          </p:cNvSpPr>
          <p:nvPr>
            <p:ph type="body" sz="quarter" idx="14" hasCustomPrompt="1"/>
          </p:nvPr>
        </p:nvSpPr>
        <p:spPr>
          <a:xfrm>
            <a:off x="933808" y="3095126"/>
            <a:ext cx="5880808" cy="895350"/>
          </a:xfrm>
        </p:spPr>
        <p:txBody>
          <a:bodyPr/>
          <a:lstStyle/>
          <a:p>
            <a:pPr lvl="0"/>
            <a:r>
              <a:rPr lang="nl-NL" dirty="0"/>
              <a:t>E-mail</a:t>
            </a:r>
            <a:endParaRPr lang="nl-BE" dirty="0"/>
          </a:p>
        </p:txBody>
      </p:sp>
      <p:sp>
        <p:nvSpPr>
          <p:cNvPr id="29" name="Tijdelijke aanduiding voor tekst 28">
            <a:extLst>
              <a:ext uri="{FF2B5EF4-FFF2-40B4-BE49-F238E27FC236}">
                <a16:creationId xmlns:a16="http://schemas.microsoft.com/office/drawing/2014/main" id="{DA2AE9B5-A2BC-4265-4E8A-63B281966F51}"/>
              </a:ext>
            </a:extLst>
          </p:cNvPr>
          <p:cNvSpPr>
            <a:spLocks noGrp="1"/>
          </p:cNvSpPr>
          <p:nvPr>
            <p:ph type="body" sz="quarter" idx="15" hasCustomPrompt="1"/>
          </p:nvPr>
        </p:nvSpPr>
        <p:spPr>
          <a:xfrm>
            <a:off x="933589" y="1595610"/>
            <a:ext cx="5881027" cy="1228725"/>
          </a:xfrm>
        </p:spPr>
        <p:txBody>
          <a:bodyPr>
            <a:noAutofit/>
          </a:bodyPr>
          <a:lstStyle>
            <a:lvl1pPr>
              <a:defRPr sz="4400" b="1" i="0" spc="100" baseline="0">
                <a:latin typeface="IvyMode SemiBold" panose="020B0404020101010102" pitchFamily="34" charset="0"/>
                <a:cs typeface="IvyMode SemiBold" panose="020B0404020101010102" pitchFamily="34" charset="0"/>
              </a:defRPr>
            </a:lvl1pPr>
          </a:lstStyle>
          <a:p>
            <a:pPr lvl="0"/>
            <a:r>
              <a:rPr lang="nl-NL" dirty="0"/>
              <a:t>KLIKKEN OM TITEL TE PLAATSEN</a:t>
            </a:r>
          </a:p>
        </p:txBody>
      </p:sp>
    </p:spTree>
    <p:extLst>
      <p:ext uri="{BB962C8B-B14F-4D97-AF65-F5344CB8AC3E}">
        <p14:creationId xmlns:p14="http://schemas.microsoft.com/office/powerpoint/2010/main" val="2972214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act-v1">
    <p:bg>
      <p:bgPr>
        <a:solidFill>
          <a:schemeClr val="bg1"/>
        </a:solidFill>
        <a:effectLst/>
      </p:bgPr>
    </p:bg>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8031AEB7-C20B-CE28-DABE-1C54317B79C6}"/>
              </a:ext>
            </a:extLst>
          </p:cNvPr>
          <p:cNvSpPr txBox="1"/>
          <p:nvPr userDrawn="1"/>
        </p:nvSpPr>
        <p:spPr>
          <a:xfrm>
            <a:off x="7895371" y="5959366"/>
            <a:ext cx="184731" cy="369332"/>
          </a:xfrm>
          <a:prstGeom prst="rect">
            <a:avLst/>
          </a:prstGeom>
          <a:noFill/>
        </p:spPr>
        <p:txBody>
          <a:bodyPr wrap="none" rtlCol="0">
            <a:spAutoFit/>
          </a:bodyPr>
          <a:lstStyle/>
          <a:p>
            <a:endParaRPr lang="nl-BE" dirty="0"/>
          </a:p>
        </p:txBody>
      </p:sp>
      <p:sp>
        <p:nvSpPr>
          <p:cNvPr id="17" name="Picture Placeholder 8">
            <a:extLst>
              <a:ext uri="{FF2B5EF4-FFF2-40B4-BE49-F238E27FC236}">
                <a16:creationId xmlns:a16="http://schemas.microsoft.com/office/drawing/2014/main" id="{B8EB85D3-0EA3-F3B8-E785-2C08A42E83A1}"/>
              </a:ext>
            </a:extLst>
          </p:cNvPr>
          <p:cNvSpPr>
            <a:spLocks noGrp="1"/>
          </p:cNvSpPr>
          <p:nvPr>
            <p:ph type="pic" sz="quarter" idx="13" hasCustomPrompt="1"/>
          </p:nvPr>
        </p:nvSpPr>
        <p:spPr>
          <a:xfrm>
            <a:off x="7594446" y="0"/>
            <a:ext cx="4597554" cy="6880046"/>
          </a:xfrm>
          <a:prstGeom prst="rect">
            <a:avLst/>
          </a:prstGeom>
          <a:solidFill>
            <a:schemeClr val="bg1">
              <a:lumMod val="85000"/>
            </a:schemeClr>
          </a:solidFill>
        </p:spPr>
        <p:txBody>
          <a:bodyPr lIns="144000" tIns="144000" rIns="144000" bIns="144000" anchor="ctr"/>
          <a:lstStyle>
            <a:lvl1pPr marL="0" indent="0" algn="ctr">
              <a:buFont typeface="Arial" panose="020B0604020202020204" pitchFamily="34" charset="0"/>
              <a:buNone/>
              <a:defRPr sz="1400"/>
            </a:lvl1pPr>
          </a:lstStyle>
          <a:p>
            <a:r>
              <a:rPr lang="en-US" noProof="0" dirty="0" err="1"/>
              <a:t>Foto</a:t>
            </a:r>
            <a:r>
              <a:rPr lang="en-US" noProof="0" dirty="0"/>
              <a:t> </a:t>
            </a:r>
            <a:r>
              <a:rPr lang="en-US" noProof="0" dirty="0" err="1"/>
              <a:t>invoegen</a:t>
            </a:r>
            <a:endParaRPr lang="en-US" noProof="0" dirty="0"/>
          </a:p>
          <a:p>
            <a:endParaRPr lang="en-US" noProof="0" dirty="0"/>
          </a:p>
          <a:p>
            <a:endParaRPr lang="en-GB" noProof="0" dirty="0"/>
          </a:p>
        </p:txBody>
      </p:sp>
      <p:sp>
        <p:nvSpPr>
          <p:cNvPr id="27" name="Tijdelijke aanduiding voor tekst 26">
            <a:extLst>
              <a:ext uri="{FF2B5EF4-FFF2-40B4-BE49-F238E27FC236}">
                <a16:creationId xmlns:a16="http://schemas.microsoft.com/office/drawing/2014/main" id="{EC20CB88-F3C9-35CF-C7D5-FE3C2BAB5DDE}"/>
              </a:ext>
            </a:extLst>
          </p:cNvPr>
          <p:cNvSpPr>
            <a:spLocks noGrp="1"/>
          </p:cNvSpPr>
          <p:nvPr>
            <p:ph type="body" sz="quarter" idx="14" hasCustomPrompt="1"/>
          </p:nvPr>
        </p:nvSpPr>
        <p:spPr>
          <a:xfrm>
            <a:off x="933808" y="3095126"/>
            <a:ext cx="5880808" cy="895350"/>
          </a:xfrm>
        </p:spPr>
        <p:txBody>
          <a:bodyPr/>
          <a:lstStyle>
            <a:lvl1pPr>
              <a:defRPr>
                <a:solidFill>
                  <a:schemeClr val="tx1"/>
                </a:solidFill>
              </a:defRPr>
            </a:lvl1pPr>
          </a:lstStyle>
          <a:p>
            <a:pPr lvl="0"/>
            <a:r>
              <a:rPr lang="nl-NL" dirty="0"/>
              <a:t>E-mail</a:t>
            </a:r>
            <a:endParaRPr lang="nl-BE" dirty="0"/>
          </a:p>
        </p:txBody>
      </p:sp>
      <p:sp>
        <p:nvSpPr>
          <p:cNvPr id="29" name="Tijdelijke aanduiding voor tekst 28">
            <a:extLst>
              <a:ext uri="{FF2B5EF4-FFF2-40B4-BE49-F238E27FC236}">
                <a16:creationId xmlns:a16="http://schemas.microsoft.com/office/drawing/2014/main" id="{DA2AE9B5-A2BC-4265-4E8A-63B281966F51}"/>
              </a:ext>
            </a:extLst>
          </p:cNvPr>
          <p:cNvSpPr>
            <a:spLocks noGrp="1"/>
          </p:cNvSpPr>
          <p:nvPr>
            <p:ph type="body" sz="quarter" idx="15" hasCustomPrompt="1"/>
          </p:nvPr>
        </p:nvSpPr>
        <p:spPr>
          <a:xfrm>
            <a:off x="933589" y="1595610"/>
            <a:ext cx="5881027" cy="1228725"/>
          </a:xfrm>
        </p:spPr>
        <p:txBody>
          <a:bodyPr>
            <a:noAutofit/>
          </a:bodyPr>
          <a:lstStyle>
            <a:lvl1pPr>
              <a:defRPr sz="4400" b="1" i="0" spc="100" baseline="0">
                <a:solidFill>
                  <a:schemeClr val="tx1"/>
                </a:solidFill>
                <a:latin typeface="IvyMode SemiBold" panose="020B0404020101010102" pitchFamily="34" charset="0"/>
                <a:cs typeface="IvyMode SemiBold" panose="020B0404020101010102" pitchFamily="34" charset="0"/>
              </a:defRPr>
            </a:lvl1pPr>
          </a:lstStyle>
          <a:p>
            <a:pPr lvl="0"/>
            <a:r>
              <a:rPr lang="nl-NL" dirty="0"/>
              <a:t>KLIKKEN OM TITEL TE PLAATSEN</a:t>
            </a:r>
          </a:p>
        </p:txBody>
      </p:sp>
      <p:pic>
        <p:nvPicPr>
          <p:cNvPr id="5" name="Afbeelding 4">
            <a:extLst>
              <a:ext uri="{FF2B5EF4-FFF2-40B4-BE49-F238E27FC236}">
                <a16:creationId xmlns:a16="http://schemas.microsoft.com/office/drawing/2014/main" id="{E6BAAE53-1F0A-5A90-056E-68B3DE6C44C9}"/>
              </a:ext>
            </a:extLst>
          </p:cNvPr>
          <p:cNvPicPr>
            <a:picLocks noChangeAspect="1"/>
          </p:cNvPicPr>
          <p:nvPr userDrawn="1"/>
        </p:nvPicPr>
        <p:blipFill>
          <a:blip r:embed="rId2"/>
          <a:stretch>
            <a:fillRect/>
          </a:stretch>
        </p:blipFill>
        <p:spPr>
          <a:xfrm>
            <a:off x="1034539" y="6077449"/>
            <a:ext cx="2910061" cy="255005"/>
          </a:xfrm>
          <a:prstGeom prst="rect">
            <a:avLst/>
          </a:prstGeom>
        </p:spPr>
      </p:pic>
    </p:spTree>
    <p:extLst>
      <p:ext uri="{BB962C8B-B14F-4D97-AF65-F5344CB8AC3E}">
        <p14:creationId xmlns:p14="http://schemas.microsoft.com/office/powerpoint/2010/main" val="1561547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nl-NL"/>
              <a:t>Klik om stijl te bewerken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3190925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2006384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nl-NL"/>
              <a:t>Klik om stijl te bewerken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dirty="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2034687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2894014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4153893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1210440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43369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nl-NL"/>
              <a:t>Klik om stijl te bewerken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114974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v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99B9DF1-06F9-2464-054C-6E5EAEBD7520}"/>
              </a:ext>
            </a:extLst>
          </p:cNvPr>
          <p:cNvPicPr>
            <a:picLocks noChangeAspect="1"/>
          </p:cNvPicPr>
          <p:nvPr userDrawn="1"/>
        </p:nvPicPr>
        <p:blipFill>
          <a:blip r:embed="rId3"/>
          <a:stretch>
            <a:fillRect/>
          </a:stretch>
        </p:blipFill>
        <p:spPr>
          <a:xfrm>
            <a:off x="1035645" y="6085901"/>
            <a:ext cx="2933540" cy="257063"/>
          </a:xfrm>
          <a:prstGeom prst="rect">
            <a:avLst/>
          </a:prstGeom>
        </p:spPr>
      </p:pic>
      <p:sp>
        <p:nvSpPr>
          <p:cNvPr id="17" name="Tijdelijke aanduiding voor tekst 16">
            <a:extLst>
              <a:ext uri="{FF2B5EF4-FFF2-40B4-BE49-F238E27FC236}">
                <a16:creationId xmlns:a16="http://schemas.microsoft.com/office/drawing/2014/main" id="{331E9494-4649-1BC8-C191-C7A99F58566B}"/>
              </a:ext>
            </a:extLst>
          </p:cNvPr>
          <p:cNvSpPr>
            <a:spLocks noGrp="1"/>
          </p:cNvSpPr>
          <p:nvPr>
            <p:ph type="body" sz="quarter" idx="12" hasCustomPrompt="1"/>
          </p:nvPr>
        </p:nvSpPr>
        <p:spPr>
          <a:xfrm>
            <a:off x="4632069" y="5666900"/>
            <a:ext cx="4337897" cy="708025"/>
          </a:xfrm>
          <a:prstGeom prst="rect">
            <a:avLst/>
          </a:prstGeom>
        </p:spPr>
        <p:txBody>
          <a:bodyPr lIns="0" tIns="0" rIns="0" bIns="0" anchor="b" anchorCtr="0"/>
          <a:lstStyle>
            <a:lvl1pPr marL="0" indent="0" algn="l">
              <a:buNone/>
              <a:defRPr sz="2400">
                <a:solidFill>
                  <a:schemeClr val="bg1"/>
                </a:solidFill>
              </a:defRPr>
            </a:lvl1pPr>
            <a:lvl2pPr marL="457200" indent="0">
              <a:buNone/>
              <a:defRPr/>
            </a:lvl2pPr>
          </a:lstStyle>
          <a:p>
            <a:pPr lvl="0"/>
            <a:r>
              <a:rPr lang="nl-NL" dirty="0"/>
              <a:t>Naam spreker</a:t>
            </a:r>
          </a:p>
        </p:txBody>
      </p:sp>
      <p:sp>
        <p:nvSpPr>
          <p:cNvPr id="18" name="Tijdelijke aanduiding voor tekst 16">
            <a:extLst>
              <a:ext uri="{FF2B5EF4-FFF2-40B4-BE49-F238E27FC236}">
                <a16:creationId xmlns:a16="http://schemas.microsoft.com/office/drawing/2014/main" id="{9A306F18-A500-D92E-161D-FCDA02382277}"/>
              </a:ext>
            </a:extLst>
          </p:cNvPr>
          <p:cNvSpPr>
            <a:spLocks noGrp="1"/>
          </p:cNvSpPr>
          <p:nvPr>
            <p:ph type="body" sz="quarter" idx="13" hasCustomPrompt="1"/>
          </p:nvPr>
        </p:nvSpPr>
        <p:spPr>
          <a:xfrm>
            <a:off x="8969967" y="5666900"/>
            <a:ext cx="2160912" cy="708025"/>
          </a:xfrm>
          <a:prstGeom prst="rect">
            <a:avLst/>
          </a:prstGeom>
        </p:spPr>
        <p:txBody>
          <a:bodyPr lIns="0" tIns="0" rIns="0" bIns="0" anchor="b" anchorCtr="0"/>
          <a:lstStyle>
            <a:lvl1pPr marL="0" indent="0" algn="r">
              <a:buNone/>
              <a:defRPr sz="2000">
                <a:solidFill>
                  <a:schemeClr val="bg1"/>
                </a:solidFill>
              </a:defRPr>
            </a:lvl1pPr>
            <a:lvl2pPr marL="457200" indent="0">
              <a:buNone/>
              <a:defRPr/>
            </a:lvl2pPr>
          </a:lstStyle>
          <a:p>
            <a:pPr lvl="0"/>
            <a:r>
              <a:rPr lang="nl-NL" dirty="0"/>
              <a:t>Datum</a:t>
            </a:r>
          </a:p>
        </p:txBody>
      </p:sp>
      <p:sp>
        <p:nvSpPr>
          <p:cNvPr id="20" name="Tijdelijke aanduiding voor tekst 19">
            <a:extLst>
              <a:ext uri="{FF2B5EF4-FFF2-40B4-BE49-F238E27FC236}">
                <a16:creationId xmlns:a16="http://schemas.microsoft.com/office/drawing/2014/main" id="{BF159EAD-E701-2570-75B9-242962726B09}"/>
              </a:ext>
            </a:extLst>
          </p:cNvPr>
          <p:cNvSpPr>
            <a:spLocks noGrp="1"/>
          </p:cNvSpPr>
          <p:nvPr>
            <p:ph type="body" sz="quarter" idx="14" hasCustomPrompt="1"/>
          </p:nvPr>
        </p:nvSpPr>
        <p:spPr>
          <a:xfrm>
            <a:off x="1042319" y="3136584"/>
            <a:ext cx="8675688" cy="1755790"/>
          </a:xfrm>
          <a:prstGeom prst="rect">
            <a:avLst/>
          </a:prstGeom>
        </p:spPr>
        <p:txBody>
          <a:bodyPr lIns="0" tIns="0" rIns="0" bIns="0"/>
          <a:lstStyle>
            <a:lvl1pPr marL="0" indent="0">
              <a:buNone/>
              <a:defRPr>
                <a:solidFill>
                  <a:schemeClr val="bg1"/>
                </a:solidFill>
              </a:defRPr>
            </a:lvl1pPr>
            <a:lvl2pPr marL="457200" indent="0">
              <a:buNone/>
              <a:defRPr/>
            </a:lvl2pPr>
          </a:lstStyle>
          <a:p>
            <a:pPr lvl="0"/>
            <a:r>
              <a:rPr lang="nl-NL" dirty="0"/>
              <a:t>Plaats hier een ondertitel</a:t>
            </a:r>
          </a:p>
        </p:txBody>
      </p:sp>
      <p:sp>
        <p:nvSpPr>
          <p:cNvPr id="2" name="Tijdelijke aanduiding voor titel 6">
            <a:extLst>
              <a:ext uri="{FF2B5EF4-FFF2-40B4-BE49-F238E27FC236}">
                <a16:creationId xmlns:a16="http://schemas.microsoft.com/office/drawing/2014/main" id="{521E06DC-D1BD-EAA8-8DBF-60B15F7DB397}"/>
              </a:ext>
            </a:extLst>
          </p:cNvPr>
          <p:cNvSpPr>
            <a:spLocks noGrp="1"/>
          </p:cNvSpPr>
          <p:nvPr>
            <p:ph type="title" hasCustomPrompt="1"/>
          </p:nvPr>
        </p:nvSpPr>
        <p:spPr>
          <a:xfrm>
            <a:off x="1035645" y="567329"/>
            <a:ext cx="8675683" cy="2275986"/>
          </a:xfrm>
          <a:prstGeom prst="rect">
            <a:avLst/>
          </a:prstGeom>
        </p:spPr>
        <p:txBody>
          <a:bodyPr vert="horz" wrap="square" lIns="0" tIns="0" rIns="0" bIns="0" rtlCol="0" anchor="b" anchorCtr="0">
            <a:noAutofit/>
          </a:bodyPr>
          <a:lstStyle>
            <a:lvl1pPr>
              <a:defRPr spc="100" baseline="0">
                <a:solidFill>
                  <a:schemeClr val="bg1"/>
                </a:solidFill>
              </a:defRPr>
            </a:lvl1pPr>
          </a:lstStyle>
          <a:p>
            <a:r>
              <a:rPr lang="nl-BE" dirty="0"/>
              <a:t>PLAATS HIER DE TITEL </a:t>
            </a:r>
            <a:br>
              <a:rPr lang="nl-BE" dirty="0"/>
            </a:br>
            <a:r>
              <a:rPr lang="nl-BE" dirty="0"/>
              <a:t>VAN DEZE PRESENTATIE</a:t>
            </a:r>
          </a:p>
        </p:txBody>
      </p:sp>
    </p:spTree>
    <p:extLst>
      <p:ext uri="{BB962C8B-B14F-4D97-AF65-F5344CB8AC3E}">
        <p14:creationId xmlns:p14="http://schemas.microsoft.com/office/powerpoint/2010/main" val="8211049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3145942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3636257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621013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54717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4121392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nl-NL"/>
              <a:t>Klik om stijl te bewerken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48A87A34-81AB-432B-8DAE-1953F412C126}" type="datetimeFigureOut">
              <a:rPr lang="en-US" dirty="0"/>
              <a:t>3/20/2024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5919111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nl-NL"/>
              <a:t>Klik om stijl te bewerken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48A87A34-81AB-432B-8DAE-1953F412C126}" type="datetimeFigureOut">
              <a:rPr lang="en-US" dirty="0"/>
              <a:t>3/20/2024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1627925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2892577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nl-NL"/>
              <a:t>Klik om stijl te bewerken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553907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el-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99B9DF1-06F9-2464-054C-6E5EAEBD7520}"/>
              </a:ext>
            </a:extLst>
          </p:cNvPr>
          <p:cNvPicPr>
            <a:picLocks noChangeAspect="1"/>
          </p:cNvPicPr>
          <p:nvPr userDrawn="1"/>
        </p:nvPicPr>
        <p:blipFill>
          <a:blip r:embed="rId3"/>
          <a:stretch>
            <a:fillRect/>
          </a:stretch>
        </p:blipFill>
        <p:spPr>
          <a:xfrm>
            <a:off x="1035645" y="6085901"/>
            <a:ext cx="2933540" cy="257063"/>
          </a:xfrm>
          <a:prstGeom prst="rect">
            <a:avLst/>
          </a:prstGeom>
        </p:spPr>
      </p:pic>
      <p:sp>
        <p:nvSpPr>
          <p:cNvPr id="17" name="Tijdelijke aanduiding voor tekst 16">
            <a:extLst>
              <a:ext uri="{FF2B5EF4-FFF2-40B4-BE49-F238E27FC236}">
                <a16:creationId xmlns:a16="http://schemas.microsoft.com/office/drawing/2014/main" id="{331E9494-4649-1BC8-C191-C7A99F58566B}"/>
              </a:ext>
            </a:extLst>
          </p:cNvPr>
          <p:cNvSpPr>
            <a:spLocks noGrp="1"/>
          </p:cNvSpPr>
          <p:nvPr>
            <p:ph type="body" sz="quarter" idx="12" hasCustomPrompt="1"/>
          </p:nvPr>
        </p:nvSpPr>
        <p:spPr>
          <a:xfrm>
            <a:off x="4632069" y="5666900"/>
            <a:ext cx="4337897" cy="708025"/>
          </a:xfrm>
          <a:prstGeom prst="rect">
            <a:avLst/>
          </a:prstGeom>
        </p:spPr>
        <p:txBody>
          <a:bodyPr lIns="0" tIns="0" rIns="0" bIns="0" anchor="b" anchorCtr="0"/>
          <a:lstStyle>
            <a:lvl1pPr marL="0" indent="0" algn="l">
              <a:buNone/>
              <a:defRPr sz="2400">
                <a:solidFill>
                  <a:schemeClr val="bg1"/>
                </a:solidFill>
              </a:defRPr>
            </a:lvl1pPr>
            <a:lvl2pPr marL="457200" indent="0">
              <a:buNone/>
              <a:defRPr/>
            </a:lvl2pPr>
          </a:lstStyle>
          <a:p>
            <a:pPr lvl="0"/>
            <a:r>
              <a:rPr lang="nl-NL" dirty="0"/>
              <a:t>Naam spreker</a:t>
            </a:r>
          </a:p>
        </p:txBody>
      </p:sp>
      <p:sp>
        <p:nvSpPr>
          <p:cNvPr id="18" name="Tijdelijke aanduiding voor tekst 16">
            <a:extLst>
              <a:ext uri="{FF2B5EF4-FFF2-40B4-BE49-F238E27FC236}">
                <a16:creationId xmlns:a16="http://schemas.microsoft.com/office/drawing/2014/main" id="{9A306F18-A500-D92E-161D-FCDA02382277}"/>
              </a:ext>
            </a:extLst>
          </p:cNvPr>
          <p:cNvSpPr>
            <a:spLocks noGrp="1"/>
          </p:cNvSpPr>
          <p:nvPr>
            <p:ph type="body" sz="quarter" idx="13" hasCustomPrompt="1"/>
          </p:nvPr>
        </p:nvSpPr>
        <p:spPr>
          <a:xfrm>
            <a:off x="8969967" y="5666900"/>
            <a:ext cx="2160912" cy="708025"/>
          </a:xfrm>
          <a:prstGeom prst="rect">
            <a:avLst/>
          </a:prstGeom>
        </p:spPr>
        <p:txBody>
          <a:bodyPr lIns="0" tIns="0" rIns="0" bIns="0" anchor="b" anchorCtr="0"/>
          <a:lstStyle>
            <a:lvl1pPr marL="0" indent="0" algn="r">
              <a:buNone/>
              <a:defRPr sz="2000">
                <a:solidFill>
                  <a:schemeClr val="bg1"/>
                </a:solidFill>
              </a:defRPr>
            </a:lvl1pPr>
            <a:lvl2pPr marL="457200" indent="0">
              <a:buNone/>
              <a:defRPr/>
            </a:lvl2pPr>
          </a:lstStyle>
          <a:p>
            <a:pPr lvl="0"/>
            <a:r>
              <a:rPr lang="nl-NL" dirty="0"/>
              <a:t>Datum</a:t>
            </a:r>
          </a:p>
        </p:txBody>
      </p:sp>
      <p:sp>
        <p:nvSpPr>
          <p:cNvPr id="20" name="Tijdelijke aanduiding voor tekst 19">
            <a:extLst>
              <a:ext uri="{FF2B5EF4-FFF2-40B4-BE49-F238E27FC236}">
                <a16:creationId xmlns:a16="http://schemas.microsoft.com/office/drawing/2014/main" id="{BF159EAD-E701-2570-75B9-242962726B09}"/>
              </a:ext>
            </a:extLst>
          </p:cNvPr>
          <p:cNvSpPr>
            <a:spLocks noGrp="1"/>
          </p:cNvSpPr>
          <p:nvPr>
            <p:ph type="body" sz="quarter" idx="14" hasCustomPrompt="1"/>
          </p:nvPr>
        </p:nvSpPr>
        <p:spPr>
          <a:xfrm>
            <a:off x="1042319" y="3136584"/>
            <a:ext cx="8675688" cy="1755790"/>
          </a:xfrm>
          <a:prstGeom prst="rect">
            <a:avLst/>
          </a:prstGeom>
        </p:spPr>
        <p:txBody>
          <a:bodyPr lIns="0" tIns="0" rIns="0" bIns="0"/>
          <a:lstStyle>
            <a:lvl1pPr marL="0" indent="0">
              <a:buNone/>
              <a:defRPr>
                <a:solidFill>
                  <a:schemeClr val="bg1"/>
                </a:solidFill>
              </a:defRPr>
            </a:lvl1pPr>
            <a:lvl2pPr marL="457200" indent="0">
              <a:buNone/>
              <a:defRPr/>
            </a:lvl2pPr>
          </a:lstStyle>
          <a:p>
            <a:pPr lvl="0"/>
            <a:r>
              <a:rPr lang="nl-NL" dirty="0"/>
              <a:t>Plaats hier een ondertitel</a:t>
            </a:r>
          </a:p>
        </p:txBody>
      </p:sp>
      <p:sp>
        <p:nvSpPr>
          <p:cNvPr id="2" name="Tijdelijke aanduiding voor titel 6">
            <a:extLst>
              <a:ext uri="{FF2B5EF4-FFF2-40B4-BE49-F238E27FC236}">
                <a16:creationId xmlns:a16="http://schemas.microsoft.com/office/drawing/2014/main" id="{D701F61E-FB17-CB0E-192F-2649E901A324}"/>
              </a:ext>
            </a:extLst>
          </p:cNvPr>
          <p:cNvSpPr>
            <a:spLocks noGrp="1"/>
          </p:cNvSpPr>
          <p:nvPr>
            <p:ph type="title" hasCustomPrompt="1"/>
          </p:nvPr>
        </p:nvSpPr>
        <p:spPr>
          <a:xfrm>
            <a:off x="1035645" y="567329"/>
            <a:ext cx="8675683" cy="2275986"/>
          </a:xfrm>
          <a:prstGeom prst="rect">
            <a:avLst/>
          </a:prstGeom>
        </p:spPr>
        <p:txBody>
          <a:bodyPr vert="horz" wrap="square" lIns="0" tIns="0" rIns="0" bIns="0" rtlCol="0" anchor="b" anchorCtr="0">
            <a:noAutofit/>
          </a:bodyPr>
          <a:lstStyle>
            <a:lvl1pPr>
              <a:defRPr spc="100" baseline="0">
                <a:solidFill>
                  <a:schemeClr val="bg1"/>
                </a:solidFill>
              </a:defRPr>
            </a:lvl1pPr>
          </a:lstStyle>
          <a:p>
            <a:r>
              <a:rPr lang="nl-BE" dirty="0"/>
              <a:t>PLAATS HIER DE TITEL </a:t>
            </a:r>
            <a:br>
              <a:rPr lang="nl-BE" dirty="0"/>
            </a:br>
            <a:r>
              <a:rPr lang="nl-BE" dirty="0"/>
              <a:t>VAN DEZE PRESENTATIE</a:t>
            </a:r>
          </a:p>
        </p:txBody>
      </p:sp>
    </p:spTree>
    <p:extLst>
      <p:ext uri="{BB962C8B-B14F-4D97-AF65-F5344CB8AC3E}">
        <p14:creationId xmlns:p14="http://schemas.microsoft.com/office/powerpoint/2010/main" val="28419018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v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99B9DF1-06F9-2464-054C-6E5EAEBD7520}"/>
              </a:ext>
            </a:extLst>
          </p:cNvPr>
          <p:cNvPicPr>
            <a:picLocks noChangeAspect="1"/>
          </p:cNvPicPr>
          <p:nvPr userDrawn="1"/>
        </p:nvPicPr>
        <p:blipFill>
          <a:blip r:embed="rId3"/>
          <a:stretch>
            <a:fillRect/>
          </a:stretch>
        </p:blipFill>
        <p:spPr>
          <a:xfrm>
            <a:off x="1035645" y="6085901"/>
            <a:ext cx="2933540" cy="257063"/>
          </a:xfrm>
          <a:prstGeom prst="rect">
            <a:avLst/>
          </a:prstGeom>
        </p:spPr>
      </p:pic>
      <p:sp>
        <p:nvSpPr>
          <p:cNvPr id="17" name="Tijdelijke aanduiding voor tekst 16">
            <a:extLst>
              <a:ext uri="{FF2B5EF4-FFF2-40B4-BE49-F238E27FC236}">
                <a16:creationId xmlns:a16="http://schemas.microsoft.com/office/drawing/2014/main" id="{331E9494-4649-1BC8-C191-C7A99F58566B}"/>
              </a:ext>
            </a:extLst>
          </p:cNvPr>
          <p:cNvSpPr>
            <a:spLocks noGrp="1"/>
          </p:cNvSpPr>
          <p:nvPr>
            <p:ph type="body" sz="quarter" idx="12" hasCustomPrompt="1"/>
          </p:nvPr>
        </p:nvSpPr>
        <p:spPr>
          <a:xfrm>
            <a:off x="4632069" y="5666900"/>
            <a:ext cx="4337897" cy="708025"/>
          </a:xfrm>
          <a:prstGeom prst="rect">
            <a:avLst/>
          </a:prstGeom>
        </p:spPr>
        <p:txBody>
          <a:bodyPr lIns="0" tIns="0" rIns="0" bIns="0" anchor="b" anchorCtr="0"/>
          <a:lstStyle>
            <a:lvl1pPr marL="0" indent="0" algn="l">
              <a:buNone/>
              <a:defRPr sz="2400">
                <a:solidFill>
                  <a:schemeClr val="bg1"/>
                </a:solidFill>
              </a:defRPr>
            </a:lvl1pPr>
            <a:lvl2pPr marL="457200" indent="0">
              <a:buNone/>
              <a:defRPr/>
            </a:lvl2pPr>
          </a:lstStyle>
          <a:p>
            <a:pPr lvl="0"/>
            <a:r>
              <a:rPr lang="nl-NL" dirty="0"/>
              <a:t>Naam spreker</a:t>
            </a:r>
          </a:p>
        </p:txBody>
      </p:sp>
      <p:sp>
        <p:nvSpPr>
          <p:cNvPr id="18" name="Tijdelijke aanduiding voor tekst 16">
            <a:extLst>
              <a:ext uri="{FF2B5EF4-FFF2-40B4-BE49-F238E27FC236}">
                <a16:creationId xmlns:a16="http://schemas.microsoft.com/office/drawing/2014/main" id="{9A306F18-A500-D92E-161D-FCDA02382277}"/>
              </a:ext>
            </a:extLst>
          </p:cNvPr>
          <p:cNvSpPr>
            <a:spLocks noGrp="1"/>
          </p:cNvSpPr>
          <p:nvPr>
            <p:ph type="body" sz="quarter" idx="13" hasCustomPrompt="1"/>
          </p:nvPr>
        </p:nvSpPr>
        <p:spPr>
          <a:xfrm>
            <a:off x="8969967" y="5666900"/>
            <a:ext cx="2160912" cy="708025"/>
          </a:xfrm>
          <a:prstGeom prst="rect">
            <a:avLst/>
          </a:prstGeom>
        </p:spPr>
        <p:txBody>
          <a:bodyPr lIns="0" tIns="0" rIns="0" bIns="0" anchor="b" anchorCtr="0"/>
          <a:lstStyle>
            <a:lvl1pPr marL="0" indent="0" algn="r">
              <a:buNone/>
              <a:defRPr sz="2000">
                <a:solidFill>
                  <a:schemeClr val="bg1"/>
                </a:solidFill>
              </a:defRPr>
            </a:lvl1pPr>
            <a:lvl2pPr marL="457200" indent="0">
              <a:buNone/>
              <a:defRPr/>
            </a:lvl2pPr>
          </a:lstStyle>
          <a:p>
            <a:pPr lvl="0"/>
            <a:r>
              <a:rPr lang="nl-NL" dirty="0"/>
              <a:t>Datum</a:t>
            </a:r>
          </a:p>
        </p:txBody>
      </p:sp>
      <p:sp>
        <p:nvSpPr>
          <p:cNvPr id="20" name="Tijdelijke aanduiding voor tekst 19">
            <a:extLst>
              <a:ext uri="{FF2B5EF4-FFF2-40B4-BE49-F238E27FC236}">
                <a16:creationId xmlns:a16="http://schemas.microsoft.com/office/drawing/2014/main" id="{BF159EAD-E701-2570-75B9-242962726B09}"/>
              </a:ext>
            </a:extLst>
          </p:cNvPr>
          <p:cNvSpPr>
            <a:spLocks noGrp="1"/>
          </p:cNvSpPr>
          <p:nvPr>
            <p:ph type="body" sz="quarter" idx="14" hasCustomPrompt="1"/>
          </p:nvPr>
        </p:nvSpPr>
        <p:spPr>
          <a:xfrm>
            <a:off x="1042319" y="3136584"/>
            <a:ext cx="8675688" cy="1755790"/>
          </a:xfrm>
          <a:prstGeom prst="rect">
            <a:avLst/>
          </a:prstGeom>
        </p:spPr>
        <p:txBody>
          <a:bodyPr lIns="0" tIns="0" rIns="0" bIns="0"/>
          <a:lstStyle>
            <a:lvl1pPr marL="0" indent="0">
              <a:buNone/>
              <a:defRPr>
                <a:solidFill>
                  <a:schemeClr val="bg1"/>
                </a:solidFill>
              </a:defRPr>
            </a:lvl1pPr>
            <a:lvl2pPr marL="457200" indent="0">
              <a:buNone/>
              <a:defRPr/>
            </a:lvl2pPr>
          </a:lstStyle>
          <a:p>
            <a:pPr lvl="0"/>
            <a:r>
              <a:rPr lang="nl-NL" dirty="0"/>
              <a:t>Plaats hier een ondertitel</a:t>
            </a:r>
          </a:p>
        </p:txBody>
      </p:sp>
      <p:sp>
        <p:nvSpPr>
          <p:cNvPr id="2" name="Tijdelijke aanduiding voor titel 6">
            <a:extLst>
              <a:ext uri="{FF2B5EF4-FFF2-40B4-BE49-F238E27FC236}">
                <a16:creationId xmlns:a16="http://schemas.microsoft.com/office/drawing/2014/main" id="{B55039B3-C549-4A1A-425F-F8903090C27C}"/>
              </a:ext>
            </a:extLst>
          </p:cNvPr>
          <p:cNvSpPr>
            <a:spLocks noGrp="1"/>
          </p:cNvSpPr>
          <p:nvPr>
            <p:ph type="title" hasCustomPrompt="1"/>
          </p:nvPr>
        </p:nvSpPr>
        <p:spPr>
          <a:xfrm>
            <a:off x="1035645" y="567329"/>
            <a:ext cx="8675683" cy="2275986"/>
          </a:xfrm>
          <a:prstGeom prst="rect">
            <a:avLst/>
          </a:prstGeom>
        </p:spPr>
        <p:txBody>
          <a:bodyPr vert="horz" wrap="square" lIns="0" tIns="0" rIns="0" bIns="0" rtlCol="0" anchor="b" anchorCtr="0">
            <a:noAutofit/>
          </a:bodyPr>
          <a:lstStyle>
            <a:lvl1pPr>
              <a:defRPr spc="100" baseline="0">
                <a:solidFill>
                  <a:schemeClr val="bg1"/>
                </a:solidFill>
              </a:defRPr>
            </a:lvl1pPr>
          </a:lstStyle>
          <a:p>
            <a:r>
              <a:rPr lang="nl-BE" dirty="0"/>
              <a:t>PLAATS HIER DE TITEL </a:t>
            </a:r>
            <a:br>
              <a:rPr lang="nl-BE" dirty="0"/>
            </a:br>
            <a:r>
              <a:rPr lang="nl-BE" dirty="0"/>
              <a:t>VAN DEZE PRESENTATIE</a:t>
            </a:r>
          </a:p>
        </p:txBody>
      </p:sp>
    </p:spTree>
    <p:extLst>
      <p:ext uri="{BB962C8B-B14F-4D97-AF65-F5344CB8AC3E}">
        <p14:creationId xmlns:p14="http://schemas.microsoft.com/office/powerpoint/2010/main" val="5400176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ussentitel-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1C166-0BFB-97CF-D886-54932FD6C1AB}"/>
              </a:ext>
            </a:extLst>
          </p:cNvPr>
          <p:cNvSpPr>
            <a:spLocks noGrp="1"/>
          </p:cNvSpPr>
          <p:nvPr>
            <p:ph type="title" hasCustomPrompt="1"/>
          </p:nvPr>
        </p:nvSpPr>
        <p:spPr>
          <a:xfrm>
            <a:off x="1035645" y="4155232"/>
            <a:ext cx="10098886" cy="1424473"/>
          </a:xfrm>
          <a:prstGeom prst="rect">
            <a:avLst/>
          </a:prstGeom>
        </p:spPr>
        <p:txBody>
          <a:bodyPr lIns="0" tIns="0" rIns="0" bIns="0" anchor="t" anchorCtr="0"/>
          <a:lstStyle>
            <a:lvl1pPr>
              <a:defRPr sz="4400" b="1" i="0">
                <a:solidFill>
                  <a:schemeClr val="bg1"/>
                </a:solidFill>
                <a:latin typeface="IvyMode SemiBold" panose="020B0404020101010102" pitchFamily="34" charset="0"/>
                <a:cs typeface="IvyMode SemiBold" panose="020B0404020101010102" pitchFamily="34" charset="0"/>
              </a:defRPr>
            </a:lvl1pPr>
          </a:lstStyle>
          <a:p>
            <a:r>
              <a:rPr lang="nl-NL" dirty="0"/>
              <a:t>Plaats hier een tussentitel</a:t>
            </a:r>
            <a:endParaRPr lang="nl-BE" dirty="0"/>
          </a:p>
        </p:txBody>
      </p:sp>
      <p:pic>
        <p:nvPicPr>
          <p:cNvPr id="7" name="Afbeelding 6">
            <a:extLst>
              <a:ext uri="{FF2B5EF4-FFF2-40B4-BE49-F238E27FC236}">
                <a16:creationId xmlns:a16="http://schemas.microsoft.com/office/drawing/2014/main" id="{D9005A09-F3CF-096B-BA53-5F664783A381}"/>
              </a:ext>
            </a:extLst>
          </p:cNvPr>
          <p:cNvPicPr>
            <a:picLocks noChangeAspect="1"/>
          </p:cNvPicPr>
          <p:nvPr userDrawn="1"/>
        </p:nvPicPr>
        <p:blipFill>
          <a:blip r:embed="rId3"/>
          <a:stretch>
            <a:fillRect/>
          </a:stretch>
        </p:blipFill>
        <p:spPr>
          <a:xfrm>
            <a:off x="1035645" y="6169349"/>
            <a:ext cx="1981253" cy="173615"/>
          </a:xfrm>
          <a:prstGeom prst="rect">
            <a:avLst/>
          </a:prstGeom>
        </p:spPr>
      </p:pic>
    </p:spTree>
    <p:extLst>
      <p:ext uri="{BB962C8B-B14F-4D97-AF65-F5344CB8AC3E}">
        <p14:creationId xmlns:p14="http://schemas.microsoft.com/office/powerpoint/2010/main" val="381823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v5">
    <p:bg>
      <p:bgPr>
        <a:solidFill>
          <a:srgbClr val="2C3237"/>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99B9DF1-06F9-2464-054C-6E5EAEBD7520}"/>
              </a:ext>
            </a:extLst>
          </p:cNvPr>
          <p:cNvPicPr>
            <a:picLocks noChangeAspect="1"/>
          </p:cNvPicPr>
          <p:nvPr userDrawn="1"/>
        </p:nvPicPr>
        <p:blipFill>
          <a:blip r:embed="rId2"/>
          <a:stretch>
            <a:fillRect/>
          </a:stretch>
        </p:blipFill>
        <p:spPr>
          <a:xfrm>
            <a:off x="1035645" y="6085901"/>
            <a:ext cx="2933540" cy="257063"/>
          </a:xfrm>
          <a:prstGeom prst="rect">
            <a:avLst/>
          </a:prstGeom>
        </p:spPr>
      </p:pic>
      <p:sp>
        <p:nvSpPr>
          <p:cNvPr id="17" name="Tijdelijke aanduiding voor tekst 16">
            <a:extLst>
              <a:ext uri="{FF2B5EF4-FFF2-40B4-BE49-F238E27FC236}">
                <a16:creationId xmlns:a16="http://schemas.microsoft.com/office/drawing/2014/main" id="{331E9494-4649-1BC8-C191-C7A99F58566B}"/>
              </a:ext>
            </a:extLst>
          </p:cNvPr>
          <p:cNvSpPr>
            <a:spLocks noGrp="1"/>
          </p:cNvSpPr>
          <p:nvPr>
            <p:ph type="body" sz="quarter" idx="12" hasCustomPrompt="1"/>
          </p:nvPr>
        </p:nvSpPr>
        <p:spPr>
          <a:xfrm>
            <a:off x="4632069" y="5666900"/>
            <a:ext cx="4337897" cy="708025"/>
          </a:xfrm>
          <a:prstGeom prst="rect">
            <a:avLst/>
          </a:prstGeom>
        </p:spPr>
        <p:txBody>
          <a:bodyPr lIns="0" tIns="0" rIns="0" bIns="0" anchor="b" anchorCtr="0"/>
          <a:lstStyle>
            <a:lvl1pPr marL="0" indent="0" algn="l">
              <a:buNone/>
              <a:defRPr sz="2400">
                <a:solidFill>
                  <a:schemeClr val="bg1"/>
                </a:solidFill>
              </a:defRPr>
            </a:lvl1pPr>
            <a:lvl2pPr marL="457200" indent="0">
              <a:buNone/>
              <a:defRPr/>
            </a:lvl2pPr>
          </a:lstStyle>
          <a:p>
            <a:pPr lvl="0"/>
            <a:r>
              <a:rPr lang="nl-NL" dirty="0"/>
              <a:t>Naam spreker</a:t>
            </a:r>
          </a:p>
        </p:txBody>
      </p:sp>
      <p:sp>
        <p:nvSpPr>
          <p:cNvPr id="18" name="Tijdelijke aanduiding voor tekst 16">
            <a:extLst>
              <a:ext uri="{FF2B5EF4-FFF2-40B4-BE49-F238E27FC236}">
                <a16:creationId xmlns:a16="http://schemas.microsoft.com/office/drawing/2014/main" id="{9A306F18-A500-D92E-161D-FCDA02382277}"/>
              </a:ext>
            </a:extLst>
          </p:cNvPr>
          <p:cNvSpPr>
            <a:spLocks noGrp="1"/>
          </p:cNvSpPr>
          <p:nvPr>
            <p:ph type="body" sz="quarter" idx="13" hasCustomPrompt="1"/>
          </p:nvPr>
        </p:nvSpPr>
        <p:spPr>
          <a:xfrm>
            <a:off x="8969967" y="5666900"/>
            <a:ext cx="2160912" cy="708025"/>
          </a:xfrm>
          <a:prstGeom prst="rect">
            <a:avLst/>
          </a:prstGeom>
        </p:spPr>
        <p:txBody>
          <a:bodyPr lIns="0" tIns="0" rIns="0" bIns="0" anchor="b" anchorCtr="0"/>
          <a:lstStyle>
            <a:lvl1pPr marL="0" indent="0" algn="r">
              <a:buNone/>
              <a:defRPr sz="2000">
                <a:solidFill>
                  <a:schemeClr val="bg1"/>
                </a:solidFill>
              </a:defRPr>
            </a:lvl1pPr>
            <a:lvl2pPr marL="457200" indent="0">
              <a:buNone/>
              <a:defRPr/>
            </a:lvl2pPr>
          </a:lstStyle>
          <a:p>
            <a:pPr lvl="0"/>
            <a:r>
              <a:rPr lang="nl-NL" dirty="0"/>
              <a:t>Datum</a:t>
            </a:r>
          </a:p>
        </p:txBody>
      </p:sp>
      <p:sp>
        <p:nvSpPr>
          <p:cNvPr id="20" name="Tijdelijke aanduiding voor tekst 19">
            <a:extLst>
              <a:ext uri="{FF2B5EF4-FFF2-40B4-BE49-F238E27FC236}">
                <a16:creationId xmlns:a16="http://schemas.microsoft.com/office/drawing/2014/main" id="{BF159EAD-E701-2570-75B9-242962726B09}"/>
              </a:ext>
            </a:extLst>
          </p:cNvPr>
          <p:cNvSpPr>
            <a:spLocks noGrp="1"/>
          </p:cNvSpPr>
          <p:nvPr>
            <p:ph type="body" sz="quarter" idx="14" hasCustomPrompt="1"/>
          </p:nvPr>
        </p:nvSpPr>
        <p:spPr>
          <a:xfrm>
            <a:off x="1042319" y="3136584"/>
            <a:ext cx="8675688" cy="1755790"/>
          </a:xfrm>
          <a:prstGeom prst="rect">
            <a:avLst/>
          </a:prstGeom>
        </p:spPr>
        <p:txBody>
          <a:bodyPr lIns="0" tIns="0" rIns="0" bIns="0"/>
          <a:lstStyle>
            <a:lvl1pPr marL="0" indent="0">
              <a:buNone/>
              <a:defRPr>
                <a:solidFill>
                  <a:schemeClr val="bg1"/>
                </a:solidFill>
              </a:defRPr>
            </a:lvl1pPr>
            <a:lvl2pPr marL="457200" indent="0">
              <a:buNone/>
              <a:defRPr/>
            </a:lvl2pPr>
          </a:lstStyle>
          <a:p>
            <a:pPr lvl="0"/>
            <a:r>
              <a:rPr lang="nl-NL" dirty="0"/>
              <a:t>Plaats hier een ondertitel</a:t>
            </a:r>
          </a:p>
        </p:txBody>
      </p:sp>
      <p:sp>
        <p:nvSpPr>
          <p:cNvPr id="2" name="Tijdelijke aanduiding voor titel 6">
            <a:extLst>
              <a:ext uri="{FF2B5EF4-FFF2-40B4-BE49-F238E27FC236}">
                <a16:creationId xmlns:a16="http://schemas.microsoft.com/office/drawing/2014/main" id="{9B0AFBA9-B8CA-201F-406C-B319B9EAC98C}"/>
              </a:ext>
            </a:extLst>
          </p:cNvPr>
          <p:cNvSpPr>
            <a:spLocks noGrp="1"/>
          </p:cNvSpPr>
          <p:nvPr>
            <p:ph type="title" hasCustomPrompt="1"/>
          </p:nvPr>
        </p:nvSpPr>
        <p:spPr>
          <a:xfrm>
            <a:off x="1035645" y="567329"/>
            <a:ext cx="8675683" cy="2275986"/>
          </a:xfrm>
          <a:prstGeom prst="rect">
            <a:avLst/>
          </a:prstGeom>
        </p:spPr>
        <p:txBody>
          <a:bodyPr vert="horz" wrap="square" lIns="0" tIns="0" rIns="0" bIns="0" rtlCol="0" anchor="b" anchorCtr="0">
            <a:noAutofit/>
          </a:bodyPr>
          <a:lstStyle>
            <a:lvl1pPr>
              <a:defRPr spc="100" baseline="0">
                <a:solidFill>
                  <a:schemeClr val="bg1"/>
                </a:solidFill>
              </a:defRPr>
            </a:lvl1pPr>
          </a:lstStyle>
          <a:p>
            <a:r>
              <a:rPr lang="nl-BE" dirty="0"/>
              <a:t>PLAATS HIER DE TITEL </a:t>
            </a:r>
            <a:br>
              <a:rPr lang="nl-BE" dirty="0"/>
            </a:br>
            <a:r>
              <a:rPr lang="nl-BE" dirty="0"/>
              <a:t>VAN DEZE PRESENTATIE</a:t>
            </a:r>
          </a:p>
        </p:txBody>
      </p:sp>
    </p:spTree>
    <p:extLst>
      <p:ext uri="{BB962C8B-B14F-4D97-AF65-F5344CB8AC3E}">
        <p14:creationId xmlns:p14="http://schemas.microsoft.com/office/powerpoint/2010/main" val="581908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ssentitel-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1C166-0BFB-97CF-D886-54932FD6C1AB}"/>
              </a:ext>
            </a:extLst>
          </p:cNvPr>
          <p:cNvSpPr>
            <a:spLocks noGrp="1"/>
          </p:cNvSpPr>
          <p:nvPr>
            <p:ph type="title" hasCustomPrompt="1"/>
          </p:nvPr>
        </p:nvSpPr>
        <p:spPr>
          <a:xfrm>
            <a:off x="1035645" y="1996750"/>
            <a:ext cx="10098886" cy="2880049"/>
          </a:xfrm>
          <a:prstGeom prst="rect">
            <a:avLst/>
          </a:prstGeom>
        </p:spPr>
        <p:txBody>
          <a:bodyPr lIns="0" tIns="0" rIns="0" bIns="0" anchor="t" anchorCtr="0"/>
          <a:lstStyle>
            <a:lvl1pPr>
              <a:defRPr sz="4400" b="1" i="0">
                <a:solidFill>
                  <a:schemeClr val="bg1"/>
                </a:solidFill>
                <a:latin typeface="IvyMode SemiBold" panose="020B0404020101010102" pitchFamily="34" charset="0"/>
                <a:cs typeface="IvyMode SemiBold" panose="020B0404020101010102" pitchFamily="34" charset="0"/>
              </a:defRPr>
            </a:lvl1pPr>
          </a:lstStyle>
          <a:p>
            <a:r>
              <a:rPr lang="nl-NL" dirty="0"/>
              <a:t>Plaats hier een tussentitel</a:t>
            </a:r>
            <a:endParaRPr lang="nl-BE" dirty="0"/>
          </a:p>
        </p:txBody>
      </p:sp>
      <p:pic>
        <p:nvPicPr>
          <p:cNvPr id="7" name="Afbeelding 6">
            <a:extLst>
              <a:ext uri="{FF2B5EF4-FFF2-40B4-BE49-F238E27FC236}">
                <a16:creationId xmlns:a16="http://schemas.microsoft.com/office/drawing/2014/main" id="{D9005A09-F3CF-096B-BA53-5F664783A381}"/>
              </a:ext>
            </a:extLst>
          </p:cNvPr>
          <p:cNvPicPr>
            <a:picLocks noChangeAspect="1"/>
          </p:cNvPicPr>
          <p:nvPr userDrawn="1"/>
        </p:nvPicPr>
        <p:blipFill>
          <a:blip r:embed="rId3"/>
          <a:stretch>
            <a:fillRect/>
          </a:stretch>
        </p:blipFill>
        <p:spPr>
          <a:xfrm>
            <a:off x="1035645" y="6169349"/>
            <a:ext cx="1981253" cy="173615"/>
          </a:xfrm>
          <a:prstGeom prst="rect">
            <a:avLst/>
          </a:prstGeom>
        </p:spPr>
      </p:pic>
    </p:spTree>
    <p:extLst>
      <p:ext uri="{BB962C8B-B14F-4D97-AF65-F5344CB8AC3E}">
        <p14:creationId xmlns:p14="http://schemas.microsoft.com/office/powerpoint/2010/main" val="17071848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ssentitel-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1C166-0BFB-97CF-D886-54932FD6C1AB}"/>
              </a:ext>
            </a:extLst>
          </p:cNvPr>
          <p:cNvSpPr>
            <a:spLocks noGrp="1"/>
          </p:cNvSpPr>
          <p:nvPr>
            <p:ph type="title" hasCustomPrompt="1"/>
          </p:nvPr>
        </p:nvSpPr>
        <p:spPr>
          <a:xfrm>
            <a:off x="1035645" y="4155232"/>
            <a:ext cx="10098886" cy="1424473"/>
          </a:xfrm>
          <a:prstGeom prst="rect">
            <a:avLst/>
          </a:prstGeom>
        </p:spPr>
        <p:txBody>
          <a:bodyPr lIns="0" tIns="0" rIns="0" bIns="0" anchor="t" anchorCtr="0"/>
          <a:lstStyle>
            <a:lvl1pPr>
              <a:defRPr sz="4400" b="1" i="0">
                <a:solidFill>
                  <a:schemeClr val="bg1"/>
                </a:solidFill>
                <a:latin typeface="IvyMode SemiBold" panose="020B0404020101010102" pitchFamily="34" charset="0"/>
                <a:cs typeface="IvyMode SemiBold" panose="020B0404020101010102" pitchFamily="34" charset="0"/>
              </a:defRPr>
            </a:lvl1pPr>
          </a:lstStyle>
          <a:p>
            <a:r>
              <a:rPr lang="nl-NL" dirty="0"/>
              <a:t>Plaats hier een tussentitel</a:t>
            </a:r>
            <a:endParaRPr lang="nl-BE" dirty="0"/>
          </a:p>
        </p:txBody>
      </p:sp>
      <p:pic>
        <p:nvPicPr>
          <p:cNvPr id="7" name="Afbeelding 6">
            <a:extLst>
              <a:ext uri="{FF2B5EF4-FFF2-40B4-BE49-F238E27FC236}">
                <a16:creationId xmlns:a16="http://schemas.microsoft.com/office/drawing/2014/main" id="{D9005A09-F3CF-096B-BA53-5F664783A381}"/>
              </a:ext>
            </a:extLst>
          </p:cNvPr>
          <p:cNvPicPr>
            <a:picLocks noChangeAspect="1"/>
          </p:cNvPicPr>
          <p:nvPr userDrawn="1"/>
        </p:nvPicPr>
        <p:blipFill>
          <a:blip r:embed="rId3"/>
          <a:stretch>
            <a:fillRect/>
          </a:stretch>
        </p:blipFill>
        <p:spPr>
          <a:xfrm>
            <a:off x="1035645" y="6169349"/>
            <a:ext cx="1981253" cy="173615"/>
          </a:xfrm>
          <a:prstGeom prst="rect">
            <a:avLst/>
          </a:prstGeom>
        </p:spPr>
      </p:pic>
    </p:spTree>
    <p:extLst>
      <p:ext uri="{BB962C8B-B14F-4D97-AF65-F5344CB8AC3E}">
        <p14:creationId xmlns:p14="http://schemas.microsoft.com/office/powerpoint/2010/main" val="3182713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ssentitel-v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9005A09-F3CF-096B-BA53-5F664783A381}"/>
              </a:ext>
            </a:extLst>
          </p:cNvPr>
          <p:cNvPicPr>
            <a:picLocks noChangeAspect="1"/>
          </p:cNvPicPr>
          <p:nvPr userDrawn="1"/>
        </p:nvPicPr>
        <p:blipFill>
          <a:blip r:embed="rId3"/>
          <a:stretch>
            <a:fillRect/>
          </a:stretch>
        </p:blipFill>
        <p:spPr>
          <a:xfrm>
            <a:off x="1035645" y="6169349"/>
            <a:ext cx="1981253" cy="173615"/>
          </a:xfrm>
          <a:prstGeom prst="rect">
            <a:avLst/>
          </a:prstGeom>
        </p:spPr>
      </p:pic>
      <p:sp>
        <p:nvSpPr>
          <p:cNvPr id="3" name="Titel 1">
            <a:extLst>
              <a:ext uri="{FF2B5EF4-FFF2-40B4-BE49-F238E27FC236}">
                <a16:creationId xmlns:a16="http://schemas.microsoft.com/office/drawing/2014/main" id="{25445BA9-5BA2-B142-40B3-B30E410B69C0}"/>
              </a:ext>
            </a:extLst>
          </p:cNvPr>
          <p:cNvSpPr>
            <a:spLocks noGrp="1"/>
          </p:cNvSpPr>
          <p:nvPr>
            <p:ph type="title" hasCustomPrompt="1"/>
          </p:nvPr>
        </p:nvSpPr>
        <p:spPr>
          <a:xfrm>
            <a:off x="1035646" y="2177144"/>
            <a:ext cx="4338788" cy="3408784"/>
          </a:xfrm>
          <a:prstGeom prst="rect">
            <a:avLst/>
          </a:prstGeom>
        </p:spPr>
        <p:txBody>
          <a:bodyPr lIns="0" tIns="0" rIns="0" bIns="0" anchor="t" anchorCtr="0"/>
          <a:lstStyle>
            <a:lvl1pPr>
              <a:defRPr sz="4400" b="1" i="0">
                <a:solidFill>
                  <a:schemeClr val="bg1"/>
                </a:solidFill>
                <a:latin typeface="IvyMode SemiBold" panose="020B0404020101010102" pitchFamily="34" charset="0"/>
                <a:cs typeface="IvyMode SemiBold" panose="020B0404020101010102" pitchFamily="34" charset="0"/>
              </a:defRPr>
            </a:lvl1pPr>
          </a:lstStyle>
          <a:p>
            <a:r>
              <a:rPr lang="nl-NL" dirty="0"/>
              <a:t>Plaats hier een tussentitel</a:t>
            </a:r>
            <a:endParaRPr lang="nl-BE" dirty="0"/>
          </a:p>
        </p:txBody>
      </p:sp>
    </p:spTree>
    <p:extLst>
      <p:ext uri="{BB962C8B-B14F-4D97-AF65-F5344CB8AC3E}">
        <p14:creationId xmlns:p14="http://schemas.microsoft.com/office/powerpoint/2010/main" val="218938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ussentitel-v4">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1C166-0BFB-97CF-D886-54932FD6C1AB}"/>
              </a:ext>
            </a:extLst>
          </p:cNvPr>
          <p:cNvSpPr>
            <a:spLocks noGrp="1"/>
          </p:cNvSpPr>
          <p:nvPr>
            <p:ph type="title" hasCustomPrompt="1"/>
          </p:nvPr>
        </p:nvSpPr>
        <p:spPr>
          <a:xfrm>
            <a:off x="1035645" y="1996750"/>
            <a:ext cx="10098886" cy="2880049"/>
          </a:xfrm>
          <a:prstGeom prst="rect">
            <a:avLst/>
          </a:prstGeom>
        </p:spPr>
        <p:txBody>
          <a:bodyPr lIns="0" tIns="0" rIns="0" bIns="0" anchor="t" anchorCtr="0"/>
          <a:lstStyle>
            <a:lvl1pPr>
              <a:defRPr sz="4400" b="1" i="0">
                <a:solidFill>
                  <a:schemeClr val="bg1"/>
                </a:solidFill>
                <a:latin typeface="IvyMode SemiBold" panose="020B0404020101010102" pitchFamily="34" charset="0"/>
                <a:cs typeface="IvyMode SemiBold" panose="020B0404020101010102" pitchFamily="34" charset="0"/>
              </a:defRPr>
            </a:lvl1pPr>
          </a:lstStyle>
          <a:p>
            <a:r>
              <a:rPr lang="nl-NL" dirty="0"/>
              <a:t>Plaats hier een tussentitel</a:t>
            </a:r>
            <a:endParaRPr lang="nl-BE" dirty="0"/>
          </a:p>
        </p:txBody>
      </p:sp>
      <p:pic>
        <p:nvPicPr>
          <p:cNvPr id="7" name="Afbeelding 6">
            <a:extLst>
              <a:ext uri="{FF2B5EF4-FFF2-40B4-BE49-F238E27FC236}">
                <a16:creationId xmlns:a16="http://schemas.microsoft.com/office/drawing/2014/main" id="{D9005A09-F3CF-096B-BA53-5F664783A381}"/>
              </a:ext>
            </a:extLst>
          </p:cNvPr>
          <p:cNvPicPr>
            <a:picLocks noChangeAspect="1"/>
          </p:cNvPicPr>
          <p:nvPr userDrawn="1"/>
        </p:nvPicPr>
        <p:blipFill>
          <a:blip r:embed="rId2"/>
          <a:stretch>
            <a:fillRect/>
          </a:stretch>
        </p:blipFill>
        <p:spPr>
          <a:xfrm>
            <a:off x="1035645" y="6169349"/>
            <a:ext cx="1981253" cy="173615"/>
          </a:xfrm>
          <a:prstGeom prst="rect">
            <a:avLst/>
          </a:prstGeom>
        </p:spPr>
      </p:pic>
    </p:spTree>
    <p:extLst>
      <p:ext uri="{BB962C8B-B14F-4D97-AF65-F5344CB8AC3E}">
        <p14:creationId xmlns:p14="http://schemas.microsoft.com/office/powerpoint/2010/main" val="4059315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5.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300838"/>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75" r:id="rId3"/>
    <p:sldLayoutId id="2147483674" r:id="rId4"/>
    <p:sldLayoutId id="2147483676" r:id="rId5"/>
  </p:sldLayoutIdLst>
  <p:txStyles>
    <p:titleStyle>
      <a:lvl1pPr algn="l" defTabSz="914400" rtl="0" eaLnBrk="1" latinLnBrk="0" hangingPunct="1">
        <a:lnSpc>
          <a:spcPct val="90000"/>
        </a:lnSpc>
        <a:spcBef>
          <a:spcPct val="0"/>
        </a:spcBef>
        <a:buNone/>
        <a:defRPr sz="4400" b="1" i="0" kern="1200">
          <a:solidFill>
            <a:schemeClr val="tx1"/>
          </a:solidFill>
          <a:latin typeface="IvyMode SemiBold" panose="020B0404020101010102" pitchFamily="34" charset="0"/>
          <a:ea typeface="+mj-ea"/>
          <a:cs typeface="IvyMode SemiBold" panose="020B0404020101010102"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884929"/>
      </p:ext>
    </p:extLst>
  </p:cSld>
  <p:clrMap bg1="lt1" tx1="dk1" bg2="lt2" tx2="dk2" accent1="accent1" accent2="accent2" accent3="accent3" accent4="accent4" accent5="accent5" accent6="accent6" hlink="hlink" folHlink="folHlink"/>
  <p:sldLayoutIdLst>
    <p:sldLayoutId id="2147483682" r:id="rId1"/>
    <p:sldLayoutId id="2147483687" r:id="rId2"/>
    <p:sldLayoutId id="2147483686" r:id="rId3"/>
    <p:sldLayoutId id="2147483681" r:id="rId4"/>
    <p:sldLayoutId id="2147483683" r:id="rId5"/>
    <p:sldLayoutId id="2147483684" r:id="rId6"/>
    <p:sldLayoutId id="214748368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BAB27F1D-1F14-EE39-1412-D1C39022AEB3}"/>
              </a:ext>
            </a:extLst>
          </p:cNvPr>
          <p:cNvSpPr>
            <a:spLocks noGrp="1"/>
          </p:cNvSpPr>
          <p:nvPr>
            <p:ph type="body" idx="1"/>
          </p:nvPr>
        </p:nvSpPr>
        <p:spPr>
          <a:xfrm>
            <a:off x="964163" y="1825625"/>
            <a:ext cx="10257454"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Tijdelijke aanduiding voor titel 6">
            <a:extLst>
              <a:ext uri="{FF2B5EF4-FFF2-40B4-BE49-F238E27FC236}">
                <a16:creationId xmlns:a16="http://schemas.microsoft.com/office/drawing/2014/main" id="{0BE09E9F-6263-BC5E-CB71-8F3396425B01}"/>
              </a:ext>
            </a:extLst>
          </p:cNvPr>
          <p:cNvSpPr>
            <a:spLocks noGrp="1"/>
          </p:cNvSpPr>
          <p:nvPr>
            <p:ph type="title"/>
          </p:nvPr>
        </p:nvSpPr>
        <p:spPr>
          <a:xfrm>
            <a:off x="964162" y="559837"/>
            <a:ext cx="10257454" cy="1130851"/>
          </a:xfrm>
          <a:prstGeom prst="rect">
            <a:avLst/>
          </a:prstGeom>
        </p:spPr>
        <p:txBody>
          <a:bodyPr vert="horz" lIns="91440" tIns="45720" rIns="91440" bIns="45720" rtlCol="0" anchor="ctr">
            <a:normAutofit/>
          </a:bodyPr>
          <a:lstStyle/>
          <a:p>
            <a:r>
              <a:rPr lang="nl-NL" dirty="0"/>
              <a:t>Klik om stijl te bewerken</a:t>
            </a:r>
            <a:endParaRPr lang="nl-BE" dirty="0"/>
          </a:p>
        </p:txBody>
      </p:sp>
    </p:spTree>
    <p:extLst>
      <p:ext uri="{BB962C8B-B14F-4D97-AF65-F5344CB8AC3E}">
        <p14:creationId xmlns:p14="http://schemas.microsoft.com/office/powerpoint/2010/main" val="1120410515"/>
      </p:ext>
    </p:extLst>
  </p:cSld>
  <p:clrMap bg1="lt1" tx1="dk1" bg2="lt2" tx2="dk2" accent1="accent1" accent2="accent2" accent3="accent3" accent4="accent4" accent5="accent5" accent6="accent6" hlink="hlink" folHlink="folHlink"/>
  <p:sldLayoutIdLst>
    <p:sldLayoutId id="2147483660" r:id="rId1"/>
    <p:sldLayoutId id="2147483688" r:id="rId2"/>
    <p:sldLayoutId id="2147483662" r:id="rId3"/>
    <p:sldLayoutId id="2147483689" r:id="rId4"/>
    <p:sldLayoutId id="2147483666" r:id="rId5"/>
    <p:sldLayoutId id="2147483690" r:id="rId6"/>
    <p:sldLayoutId id="2147483691" r:id="rId7"/>
  </p:sldLayoutIdLst>
  <p:txStyles>
    <p:titleStyle>
      <a:lvl1pPr algn="l" defTabSz="914400" rtl="0" eaLnBrk="1" latinLnBrk="0" hangingPunct="1">
        <a:lnSpc>
          <a:spcPct val="90000"/>
        </a:lnSpc>
        <a:spcBef>
          <a:spcPct val="0"/>
        </a:spcBef>
        <a:buNone/>
        <a:defRPr sz="3000" b="1" i="0" kern="1200">
          <a:solidFill>
            <a:schemeClr val="tx1"/>
          </a:solidFill>
          <a:latin typeface="IvyMode SemiBold" panose="020B0404020101010102" pitchFamily="34" charset="0"/>
          <a:ea typeface="+mj-ea"/>
          <a:cs typeface="IvyMode SemiBold" panose="020B0404020101010102"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C3237"/>
        </a:solid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BAB27F1D-1F14-EE39-1412-D1C39022AEB3}"/>
              </a:ext>
            </a:extLst>
          </p:cNvPr>
          <p:cNvSpPr>
            <a:spLocks noGrp="1"/>
          </p:cNvSpPr>
          <p:nvPr>
            <p:ph type="body" idx="1"/>
          </p:nvPr>
        </p:nvSpPr>
        <p:spPr>
          <a:xfrm>
            <a:off x="941051" y="3087150"/>
            <a:ext cx="6482781" cy="1089417"/>
          </a:xfrm>
          <a:prstGeom prst="rect">
            <a:avLst/>
          </a:prstGeom>
        </p:spPr>
        <p:txBody>
          <a:bodyPr vert="horz" lIns="91440" tIns="45720" rIns="91440" bIns="45720" rtlCol="0">
            <a:normAutofit/>
          </a:bodyPr>
          <a:lstStyle/>
          <a:p>
            <a:pPr lvl="0"/>
            <a:r>
              <a:rPr lang="nl-NL" dirty="0"/>
              <a:t>Klikken om de tekststijl van het model te bewerken</a:t>
            </a:r>
          </a:p>
        </p:txBody>
      </p:sp>
      <p:sp>
        <p:nvSpPr>
          <p:cNvPr id="7" name="Tijdelijke aanduiding voor titel 6">
            <a:extLst>
              <a:ext uri="{FF2B5EF4-FFF2-40B4-BE49-F238E27FC236}">
                <a16:creationId xmlns:a16="http://schemas.microsoft.com/office/drawing/2014/main" id="{0BE09E9F-6263-BC5E-CB71-8F3396425B01}"/>
              </a:ext>
            </a:extLst>
          </p:cNvPr>
          <p:cNvSpPr>
            <a:spLocks noGrp="1"/>
          </p:cNvSpPr>
          <p:nvPr>
            <p:ph type="title"/>
          </p:nvPr>
        </p:nvSpPr>
        <p:spPr>
          <a:xfrm>
            <a:off x="941051" y="1575917"/>
            <a:ext cx="6482781" cy="1325563"/>
          </a:xfrm>
          <a:prstGeom prst="rect">
            <a:avLst/>
          </a:prstGeom>
        </p:spPr>
        <p:txBody>
          <a:bodyPr vert="horz" wrap="square" lIns="91440" tIns="45720" rIns="91440" bIns="45720" rtlCol="0" anchor="b" anchorCtr="0">
            <a:noAutofit/>
          </a:bodyPr>
          <a:lstStyle/>
          <a:p>
            <a:r>
              <a:rPr lang="nl-NL" dirty="0"/>
              <a:t>KLIK OM STIJL TE BEWERKEN</a:t>
            </a:r>
            <a:endParaRPr lang="nl-BE" dirty="0"/>
          </a:p>
        </p:txBody>
      </p:sp>
      <p:pic>
        <p:nvPicPr>
          <p:cNvPr id="5" name="Afbeelding 4">
            <a:extLst>
              <a:ext uri="{FF2B5EF4-FFF2-40B4-BE49-F238E27FC236}">
                <a16:creationId xmlns:a16="http://schemas.microsoft.com/office/drawing/2014/main" id="{36E4FB1F-8773-5815-63A5-1261FA082097}"/>
              </a:ext>
            </a:extLst>
          </p:cNvPr>
          <p:cNvPicPr>
            <a:picLocks noChangeAspect="1"/>
          </p:cNvPicPr>
          <p:nvPr userDrawn="1"/>
        </p:nvPicPr>
        <p:blipFill>
          <a:blip r:embed="rId4"/>
          <a:stretch>
            <a:fillRect/>
          </a:stretch>
        </p:blipFill>
        <p:spPr>
          <a:xfrm>
            <a:off x="1035645" y="6085901"/>
            <a:ext cx="2933540" cy="257063"/>
          </a:xfrm>
          <a:prstGeom prst="rect">
            <a:avLst/>
          </a:prstGeom>
        </p:spPr>
      </p:pic>
    </p:spTree>
    <p:extLst>
      <p:ext uri="{BB962C8B-B14F-4D97-AF65-F5344CB8AC3E}">
        <p14:creationId xmlns:p14="http://schemas.microsoft.com/office/powerpoint/2010/main" val="2143249667"/>
      </p:ext>
    </p:extLst>
  </p:cSld>
  <p:clrMap bg1="lt1" tx1="dk1" bg2="lt2" tx2="dk2" accent1="accent1" accent2="accent2" accent3="accent3" accent4="accent4" accent5="accent5" accent6="accent6" hlink="hlink" folHlink="folHlink"/>
  <p:sldLayoutIdLst>
    <p:sldLayoutId id="2147483672" r:id="rId1"/>
    <p:sldLayoutId id="2147483677" r:id="rId2"/>
  </p:sldLayoutIdLst>
  <p:txStyles>
    <p:titleStyle>
      <a:lvl1pPr algn="l" defTabSz="914400" rtl="0" eaLnBrk="1" latinLnBrk="0" hangingPunct="1">
        <a:lnSpc>
          <a:spcPct val="90000"/>
        </a:lnSpc>
        <a:spcBef>
          <a:spcPct val="0"/>
        </a:spcBef>
        <a:buNone/>
        <a:defRPr sz="4400" b="0" i="0" kern="1200" spc="200" baseline="0">
          <a:solidFill>
            <a:schemeClr val="bg1"/>
          </a:solidFill>
          <a:latin typeface="IvyMode SemiBold" panose="020B0404020101010102" pitchFamily="34" charset="0"/>
          <a:ea typeface="+mj-ea"/>
          <a:cs typeface="IvyMode SemiBold" panose="020B0404020101010102"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Times New Roman" panose="02020603050405020304" pitchFamily="18" charset="0"/>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3/20/2024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extLst>
      <p:ext uri="{BB962C8B-B14F-4D97-AF65-F5344CB8AC3E}">
        <p14:creationId xmlns:p14="http://schemas.microsoft.com/office/powerpoint/2010/main" val="12798371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A560340-FB4F-6572-FAB9-92AC1F6F7661}"/>
              </a:ext>
            </a:extLst>
          </p:cNvPr>
          <p:cNvSpPr>
            <a:spLocks noGrp="1"/>
          </p:cNvSpPr>
          <p:nvPr>
            <p:ph type="body" sz="quarter" idx="12"/>
          </p:nvPr>
        </p:nvSpPr>
        <p:spPr/>
        <p:txBody>
          <a:bodyPr/>
          <a:lstStyle/>
          <a:p>
            <a:r>
              <a:rPr lang="nl-NL" dirty="0"/>
              <a:t>Christophe </a:t>
            </a:r>
            <a:r>
              <a:rPr lang="nl-NL" dirty="0" err="1"/>
              <a:t>lemmens</a:t>
            </a:r>
            <a:endParaRPr lang="nl-BE" dirty="0"/>
          </a:p>
        </p:txBody>
      </p:sp>
      <p:sp>
        <p:nvSpPr>
          <p:cNvPr id="4" name="Tijdelijke aanduiding voor tekst 3">
            <a:extLst>
              <a:ext uri="{FF2B5EF4-FFF2-40B4-BE49-F238E27FC236}">
                <a16:creationId xmlns:a16="http://schemas.microsoft.com/office/drawing/2014/main" id="{FC60F1EA-6BFD-D78A-039D-4B485D5BDD98}"/>
              </a:ext>
            </a:extLst>
          </p:cNvPr>
          <p:cNvSpPr>
            <a:spLocks noGrp="1"/>
          </p:cNvSpPr>
          <p:nvPr>
            <p:ph type="body" sz="quarter" idx="13"/>
          </p:nvPr>
        </p:nvSpPr>
        <p:spPr/>
        <p:txBody>
          <a:bodyPr/>
          <a:lstStyle/>
          <a:p>
            <a:r>
              <a:rPr lang="nl-NL" dirty="0"/>
              <a:t>ASGB</a:t>
            </a:r>
            <a:endParaRPr lang="nl-BE" dirty="0"/>
          </a:p>
        </p:txBody>
      </p:sp>
      <p:sp>
        <p:nvSpPr>
          <p:cNvPr id="5" name="Tijdelijke aanduiding voor tekst 4">
            <a:extLst>
              <a:ext uri="{FF2B5EF4-FFF2-40B4-BE49-F238E27FC236}">
                <a16:creationId xmlns:a16="http://schemas.microsoft.com/office/drawing/2014/main" id="{589C9ABC-3D67-9816-40D5-091830608C58}"/>
              </a:ext>
            </a:extLst>
          </p:cNvPr>
          <p:cNvSpPr>
            <a:spLocks noGrp="1"/>
          </p:cNvSpPr>
          <p:nvPr>
            <p:ph type="body" sz="quarter" idx="14"/>
          </p:nvPr>
        </p:nvSpPr>
        <p:spPr/>
        <p:txBody>
          <a:bodyPr/>
          <a:lstStyle/>
          <a:p>
            <a:r>
              <a:rPr lang="nl-NL" dirty="0"/>
              <a:t>Online symposium 19 maart 2024 georganiseerd door ASGB in samenwerking met Prof. Mr. Christophe Lemmens </a:t>
            </a:r>
            <a:endParaRPr lang="nl-BE" dirty="0"/>
          </a:p>
        </p:txBody>
      </p:sp>
      <p:sp>
        <p:nvSpPr>
          <p:cNvPr id="2" name="Titel 1">
            <a:extLst>
              <a:ext uri="{FF2B5EF4-FFF2-40B4-BE49-F238E27FC236}">
                <a16:creationId xmlns:a16="http://schemas.microsoft.com/office/drawing/2014/main" id="{17BC379F-16CA-AEFD-3237-887F3881A4A7}"/>
              </a:ext>
            </a:extLst>
          </p:cNvPr>
          <p:cNvSpPr>
            <a:spLocks noGrp="1"/>
          </p:cNvSpPr>
          <p:nvPr>
            <p:ph type="title"/>
          </p:nvPr>
        </p:nvSpPr>
        <p:spPr>
          <a:xfrm>
            <a:off x="1035645" y="840509"/>
            <a:ext cx="8675683" cy="2296075"/>
          </a:xfrm>
          <a:prstGeom prst="rect">
            <a:avLst/>
          </a:prstGeom>
        </p:spPr>
        <p:txBody>
          <a:bodyPr/>
          <a:lstStyle/>
          <a:p>
            <a:r>
              <a:rPr lang="nl-BE" dirty="0"/>
              <a:t>Hervorming Wet </a:t>
            </a:r>
            <a:r>
              <a:rPr lang="nl-BE" dirty="0" err="1"/>
              <a:t>Patiëntenrechten</a:t>
            </a:r>
            <a:r>
              <a:rPr lang="nl-BE" dirty="0"/>
              <a:t> </a:t>
            </a:r>
          </a:p>
        </p:txBody>
      </p:sp>
      <p:pic>
        <p:nvPicPr>
          <p:cNvPr id="6" name="Picture 3" descr="Picture 3">
            <a:extLst>
              <a:ext uri="{FF2B5EF4-FFF2-40B4-BE49-F238E27FC236}">
                <a16:creationId xmlns:a16="http://schemas.microsoft.com/office/drawing/2014/main" id="{ED6EB57D-F1E6-E079-5394-4B193E86B114}"/>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spTree>
    <p:extLst>
      <p:ext uri="{BB962C8B-B14F-4D97-AF65-F5344CB8AC3E}">
        <p14:creationId xmlns:p14="http://schemas.microsoft.com/office/powerpoint/2010/main" val="1551099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9C24D-57E4-F116-E6C7-A29138A829AA}"/>
              </a:ext>
            </a:extLst>
          </p:cNvPr>
          <p:cNvSpPr>
            <a:spLocks noGrp="1"/>
          </p:cNvSpPr>
          <p:nvPr>
            <p:ph type="title"/>
          </p:nvPr>
        </p:nvSpPr>
        <p:spPr>
          <a:xfrm>
            <a:off x="964162" y="547396"/>
            <a:ext cx="10263675" cy="625622"/>
          </a:xfrm>
        </p:spPr>
        <p:txBody>
          <a:bodyPr/>
          <a:lstStyle/>
          <a:p>
            <a:pPr algn="ctr"/>
            <a:r>
              <a:rPr lang="en-GB" dirty="0" err="1"/>
              <a:t>Punctuele</a:t>
            </a:r>
            <a:r>
              <a:rPr lang="en-GB" dirty="0"/>
              <a:t> </a:t>
            </a:r>
            <a:r>
              <a:rPr lang="en-GB" dirty="0" err="1"/>
              <a:t>wijzigingen</a:t>
            </a:r>
            <a:endParaRPr lang="en-GB" dirty="0"/>
          </a:p>
        </p:txBody>
      </p:sp>
      <p:sp>
        <p:nvSpPr>
          <p:cNvPr id="3" name="Tijdelijke aanduiding voor inhoud 2">
            <a:extLst>
              <a:ext uri="{FF2B5EF4-FFF2-40B4-BE49-F238E27FC236}">
                <a16:creationId xmlns:a16="http://schemas.microsoft.com/office/drawing/2014/main" id="{3B8CFAB0-4109-D473-D812-7B930595F219}"/>
              </a:ext>
            </a:extLst>
          </p:cNvPr>
          <p:cNvSpPr>
            <a:spLocks noGrp="1"/>
          </p:cNvSpPr>
          <p:nvPr>
            <p:ph idx="1"/>
          </p:nvPr>
        </p:nvSpPr>
        <p:spPr>
          <a:xfrm>
            <a:off x="964161" y="1394691"/>
            <a:ext cx="10263676" cy="4684376"/>
          </a:xfrm>
        </p:spPr>
        <p:txBody>
          <a:bodyPr>
            <a:normAutofit fontScale="92500" lnSpcReduction="10000"/>
          </a:bodyPr>
          <a:lstStyle/>
          <a:p>
            <a:r>
              <a:rPr lang="nl-BE" sz="1900" dirty="0"/>
              <a:t>Beroepsbeoefenaar (art. 2, 3° WPR 2002) wordt gezondheidszorgbeoefenaar (GZB, Kwaliteitswet 2019)</a:t>
            </a:r>
          </a:p>
          <a:p>
            <a:pPr lvl="1"/>
            <a:r>
              <a:rPr lang="nl-BE" sz="1900" dirty="0"/>
              <a:t>Louter vormelijke aanpassing</a:t>
            </a:r>
          </a:p>
          <a:p>
            <a:pPr lvl="1"/>
            <a:r>
              <a:rPr lang="nl-BE" sz="1900" dirty="0"/>
              <a:t>Juridische draagwijdte ongewijzigd</a:t>
            </a:r>
          </a:p>
          <a:p>
            <a:pPr lvl="1"/>
            <a:r>
              <a:rPr lang="nl-BE" sz="1900" dirty="0"/>
              <a:t>GZB is beoefenaar Wet 10 mei 2015 en Wet Niet-Conventionele Praktijken 29 april 1999</a:t>
            </a:r>
          </a:p>
          <a:p>
            <a:pPr lvl="1"/>
            <a:r>
              <a:rPr lang="nl-BE" sz="1900" dirty="0"/>
              <a:t>Amendementen voor inclusie studenten; minister: later bij KB</a:t>
            </a:r>
          </a:p>
          <a:p>
            <a:pPr lvl="1"/>
            <a:r>
              <a:rPr lang="nl-BE" sz="1900" dirty="0"/>
              <a:t>Discussie ook over anderen, bv. maatschappelijk werkers en coaches; </a:t>
            </a:r>
            <a:r>
              <a:rPr lang="nl-BE" sz="1900" dirty="0" err="1"/>
              <a:t>bevoegdheidsverdelende</a:t>
            </a:r>
            <a:r>
              <a:rPr lang="nl-BE" sz="1900" dirty="0"/>
              <a:t> regels</a:t>
            </a:r>
          </a:p>
          <a:p>
            <a:endParaRPr lang="nl-BE" sz="1900" dirty="0"/>
          </a:p>
          <a:p>
            <a:r>
              <a:rPr lang="nl-BE" sz="1900" dirty="0"/>
              <a:t>Definitie van Kwaliteitswet, gezien verwijzing naar deze wet in WPR (art. 2, 4°) </a:t>
            </a:r>
          </a:p>
          <a:p>
            <a:endParaRPr lang="nl-BE" sz="1900" dirty="0"/>
          </a:p>
          <a:p>
            <a:r>
              <a:rPr lang="nl-BE" sz="1900" dirty="0"/>
              <a:t>Patiënt: actievere/participerende omschrijving</a:t>
            </a:r>
          </a:p>
          <a:p>
            <a:pPr lvl="1"/>
            <a:r>
              <a:rPr lang="nl-BE" sz="1900" dirty="0"/>
              <a:t>Voorheen (art. 2, 1°): “</a:t>
            </a:r>
            <a:r>
              <a:rPr lang="nl-BE" sz="1900" i="1" dirty="0"/>
              <a:t>de natuurlijke persoon aan wie gezondheidszorg wordt verstrekt, al dan niet op eigen verzoek</a:t>
            </a:r>
            <a:r>
              <a:rPr lang="nl-BE" sz="1900" dirty="0"/>
              <a:t>”</a:t>
            </a:r>
          </a:p>
          <a:p>
            <a:pPr lvl="1"/>
            <a:r>
              <a:rPr lang="nl-BE" sz="1900" dirty="0"/>
              <a:t>Wijziging: “</a:t>
            </a:r>
            <a:r>
              <a:rPr lang="nl-BE" sz="1900" i="1" dirty="0"/>
              <a:t>de natuurlijke persoon die gezondheidszorg ontvangt, al dan niet op eigen verzoek</a:t>
            </a:r>
            <a:r>
              <a:rPr lang="nl-BE" sz="1900" dirty="0"/>
              <a:t>” </a:t>
            </a:r>
          </a:p>
          <a:p>
            <a:pPr lvl="1"/>
            <a:r>
              <a:rPr lang="nl-BE" sz="1900" dirty="0"/>
              <a:t>Geïnspireerd op art. 3, h) Richtlijn 2011/24/EU</a:t>
            </a:r>
          </a:p>
          <a:p>
            <a:pPr lvl="1"/>
            <a:r>
              <a:rPr lang="nl-BE" sz="1900" dirty="0"/>
              <a:t>Geen toevoeging van “</a:t>
            </a:r>
            <a:r>
              <a:rPr lang="nl-BE" sz="1900" i="1" dirty="0"/>
              <a:t>wenst te ontvangen</a:t>
            </a:r>
            <a:r>
              <a:rPr lang="nl-BE" sz="1900" dirty="0"/>
              <a:t>”</a:t>
            </a:r>
            <a:endParaRPr lang="en-GB" sz="1800" dirty="0"/>
          </a:p>
        </p:txBody>
      </p:sp>
      <p:pic>
        <p:nvPicPr>
          <p:cNvPr id="4" name="Picture 3" descr="Picture 3">
            <a:extLst>
              <a:ext uri="{FF2B5EF4-FFF2-40B4-BE49-F238E27FC236}">
                <a16:creationId xmlns:a16="http://schemas.microsoft.com/office/drawing/2014/main" id="{6132B77D-5B8F-C5DA-AC0F-255033E095BD}"/>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65E9F9AB-257A-67DA-BA66-3188BAE61315}"/>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193082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857B7A-B125-716B-61A2-759E7FCA92A5}"/>
              </a:ext>
            </a:extLst>
          </p:cNvPr>
          <p:cNvSpPr>
            <a:spLocks noGrp="1"/>
          </p:cNvSpPr>
          <p:nvPr>
            <p:ph type="title"/>
          </p:nvPr>
        </p:nvSpPr>
        <p:spPr/>
        <p:txBody>
          <a:bodyPr/>
          <a:lstStyle/>
          <a:p>
            <a:pPr algn="ctr"/>
            <a:r>
              <a:rPr lang="en-GB" dirty="0" err="1"/>
              <a:t>Definitie</a:t>
            </a:r>
            <a:r>
              <a:rPr lang="en-GB" dirty="0"/>
              <a:t> gezondheidszorg </a:t>
            </a:r>
          </a:p>
        </p:txBody>
      </p:sp>
      <p:sp>
        <p:nvSpPr>
          <p:cNvPr id="3" name="Tijdelijke aanduiding voor inhoud 2">
            <a:extLst>
              <a:ext uri="{FF2B5EF4-FFF2-40B4-BE49-F238E27FC236}">
                <a16:creationId xmlns:a16="http://schemas.microsoft.com/office/drawing/2014/main" id="{44491E6C-1C3A-B241-D4C0-BFE73D6068E4}"/>
              </a:ext>
            </a:extLst>
          </p:cNvPr>
          <p:cNvSpPr>
            <a:spLocks noGrp="1"/>
          </p:cNvSpPr>
          <p:nvPr>
            <p:ph idx="1"/>
          </p:nvPr>
        </p:nvSpPr>
        <p:spPr/>
        <p:txBody>
          <a:bodyPr/>
          <a:lstStyle/>
          <a:p>
            <a:r>
              <a:rPr lang="nl-NL" dirty="0"/>
              <a:t>Definitie blijft inhoudelijk ongewijzigd (art. 2, 2°)</a:t>
            </a:r>
          </a:p>
          <a:p>
            <a:pPr algn="just"/>
            <a:endParaRPr lang="nl-NL" dirty="0"/>
          </a:p>
          <a:p>
            <a:pPr algn="just"/>
            <a:r>
              <a:rPr lang="nl-NL" dirty="0"/>
              <a:t>“</a:t>
            </a:r>
            <a:r>
              <a:rPr lang="nl-NL" i="1" dirty="0"/>
              <a:t>diensten verstrekt door een </a:t>
            </a:r>
            <a:r>
              <a:rPr lang="nl-NL" dirty="0"/>
              <a:t>[gezondheidszorgbeoefenaar] </a:t>
            </a:r>
            <a:r>
              <a:rPr lang="nl-NL" i="1" dirty="0"/>
              <a:t>met het oog op het bevorderen, vaststellen, behouden, herstellen of verbeteren van de gezondheidstoestand van een patiënt, om het uiterlijk van een patiënt om voornamelijk esthetische redenen te veranderen of om de patiënt bij het sterven te begeleiden</a:t>
            </a:r>
            <a:r>
              <a:rPr lang="nl-NL" dirty="0"/>
              <a:t>”</a:t>
            </a:r>
          </a:p>
          <a:p>
            <a:pPr algn="just"/>
            <a:endParaRPr lang="nl-NL" dirty="0"/>
          </a:p>
          <a:p>
            <a:pPr algn="just"/>
            <a:r>
              <a:rPr lang="nl-NL" dirty="0"/>
              <a:t>Zwangerschapsafbreking? </a:t>
            </a:r>
            <a:endParaRPr lang="nl-BE" dirty="0"/>
          </a:p>
          <a:p>
            <a:endParaRPr lang="en-GB" dirty="0"/>
          </a:p>
        </p:txBody>
      </p:sp>
      <p:pic>
        <p:nvPicPr>
          <p:cNvPr id="4" name="Picture 3" descr="Picture 3">
            <a:extLst>
              <a:ext uri="{FF2B5EF4-FFF2-40B4-BE49-F238E27FC236}">
                <a16:creationId xmlns:a16="http://schemas.microsoft.com/office/drawing/2014/main" id="{8B329CF4-8D4F-831C-75F2-83585C077EF0}"/>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99413324-0468-2816-A35E-EDEC4814B00B}"/>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3040142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DC3D38-B3C7-F200-139D-265EABBAC743}"/>
              </a:ext>
            </a:extLst>
          </p:cNvPr>
          <p:cNvSpPr>
            <a:spLocks noGrp="1"/>
          </p:cNvSpPr>
          <p:nvPr>
            <p:ph type="title"/>
          </p:nvPr>
        </p:nvSpPr>
        <p:spPr/>
        <p:txBody>
          <a:bodyPr/>
          <a:lstStyle/>
          <a:p>
            <a:pPr algn="ctr"/>
            <a:r>
              <a:rPr lang="en-GB" dirty="0" err="1"/>
              <a:t>Definitie</a:t>
            </a:r>
            <a:r>
              <a:rPr lang="en-GB" dirty="0"/>
              <a:t> </a:t>
            </a:r>
            <a:r>
              <a:rPr lang="en-GB" dirty="0" err="1"/>
              <a:t>vroegtijdige</a:t>
            </a:r>
            <a:r>
              <a:rPr lang="en-GB" dirty="0"/>
              <a:t> </a:t>
            </a:r>
            <a:r>
              <a:rPr lang="en-GB" dirty="0" err="1"/>
              <a:t>zorgplanning</a:t>
            </a:r>
            <a:endParaRPr lang="en-GB" dirty="0"/>
          </a:p>
        </p:txBody>
      </p:sp>
      <p:sp>
        <p:nvSpPr>
          <p:cNvPr id="3" name="Tijdelijke aanduiding voor inhoud 2">
            <a:extLst>
              <a:ext uri="{FF2B5EF4-FFF2-40B4-BE49-F238E27FC236}">
                <a16:creationId xmlns:a16="http://schemas.microsoft.com/office/drawing/2014/main" id="{F94AEE2B-DAFC-C7F0-ED8C-972F61DFCC36}"/>
              </a:ext>
            </a:extLst>
          </p:cNvPr>
          <p:cNvSpPr>
            <a:spLocks noGrp="1"/>
          </p:cNvSpPr>
          <p:nvPr>
            <p:ph idx="1"/>
          </p:nvPr>
        </p:nvSpPr>
        <p:spPr/>
        <p:txBody>
          <a:bodyPr>
            <a:normAutofit fontScale="92500"/>
          </a:bodyPr>
          <a:lstStyle/>
          <a:p>
            <a:pPr algn="just"/>
            <a:r>
              <a:rPr lang="nl-BE" dirty="0"/>
              <a:t>Art. 2, 5°: “</a:t>
            </a:r>
            <a:r>
              <a:rPr lang="nl-BE" i="1" dirty="0"/>
              <a:t>het continu denk- en communicatieproces tussen de patiënt, de gezondheidszorgbeoefenaar(s) en op verzoek van de patiënt de naasten met als doel de waarden, levensdoelen en voorkeuren van actuele en toekomstige zorg te bespreken</a:t>
            </a:r>
            <a:r>
              <a:rPr lang="nl-BE" dirty="0"/>
              <a:t>”</a:t>
            </a:r>
          </a:p>
          <a:p>
            <a:r>
              <a:rPr lang="nl-BE" dirty="0"/>
              <a:t>Nadruk op proces en omschrijving doel </a:t>
            </a:r>
          </a:p>
          <a:p>
            <a:r>
              <a:rPr lang="nl-BE" dirty="0"/>
              <a:t>Voorkeuren en gezondheidsdoelen komen voor in art. 4, lid 2 en 33, lid 1, 9° Kwaliteitswet</a:t>
            </a:r>
          </a:p>
          <a:p>
            <a:r>
              <a:rPr lang="nl-BE" dirty="0"/>
              <a:t>Bedoeld voor latere periode van wilsonbekwaamheid</a:t>
            </a:r>
          </a:p>
          <a:p>
            <a:r>
              <a:rPr lang="nl-BE" dirty="0"/>
              <a:t>Onderscheid tussen zorgplanning als proces en schriftelijk vastleggen van wensen</a:t>
            </a:r>
          </a:p>
          <a:p>
            <a:pPr lvl="1"/>
            <a:r>
              <a:rPr lang="nl-BE" dirty="0"/>
              <a:t>Evt. zorgplanning zonder wilsverklaring</a:t>
            </a:r>
          </a:p>
          <a:p>
            <a:pPr lvl="1"/>
            <a:r>
              <a:rPr lang="nl-BE" dirty="0"/>
              <a:t>Evt. wilsverklaring zonder zorgplanning</a:t>
            </a:r>
          </a:p>
          <a:p>
            <a:pPr lvl="1"/>
            <a:r>
              <a:rPr lang="nl-BE" dirty="0"/>
              <a:t>Evt. betrokkenheid naasten</a:t>
            </a:r>
          </a:p>
          <a:p>
            <a:endParaRPr lang="en-GB" dirty="0"/>
          </a:p>
        </p:txBody>
      </p:sp>
      <p:pic>
        <p:nvPicPr>
          <p:cNvPr id="4" name="Picture 3" descr="Picture 3">
            <a:extLst>
              <a:ext uri="{FF2B5EF4-FFF2-40B4-BE49-F238E27FC236}">
                <a16:creationId xmlns:a16="http://schemas.microsoft.com/office/drawing/2014/main" id="{683802BF-BFCA-E8F5-00D2-2271321708B5}"/>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E9B52E70-9A77-E29E-AB77-86AC377CDEB7}"/>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370030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09C871-2BB4-9E58-7A07-F4A4DF2EA229}"/>
              </a:ext>
            </a:extLst>
          </p:cNvPr>
          <p:cNvSpPr>
            <a:spLocks noGrp="1"/>
          </p:cNvSpPr>
          <p:nvPr>
            <p:ph type="title"/>
          </p:nvPr>
        </p:nvSpPr>
        <p:spPr/>
        <p:txBody>
          <a:bodyPr/>
          <a:lstStyle/>
          <a:p>
            <a:pPr algn="ctr"/>
            <a:r>
              <a:rPr lang="en-GB" dirty="0" err="1"/>
              <a:t>Defintie</a:t>
            </a:r>
            <a:r>
              <a:rPr lang="en-GB" dirty="0"/>
              <a:t> </a:t>
            </a:r>
            <a:r>
              <a:rPr lang="en-GB" dirty="0" err="1"/>
              <a:t>voorafgaande</a:t>
            </a:r>
            <a:r>
              <a:rPr lang="en-GB" dirty="0"/>
              <a:t> </a:t>
            </a:r>
            <a:r>
              <a:rPr lang="en-GB" dirty="0" err="1"/>
              <a:t>wilsverklaring</a:t>
            </a:r>
            <a:endParaRPr lang="en-GB" dirty="0"/>
          </a:p>
        </p:txBody>
      </p:sp>
      <p:sp>
        <p:nvSpPr>
          <p:cNvPr id="3" name="Tijdelijke aanduiding voor inhoud 2">
            <a:extLst>
              <a:ext uri="{FF2B5EF4-FFF2-40B4-BE49-F238E27FC236}">
                <a16:creationId xmlns:a16="http://schemas.microsoft.com/office/drawing/2014/main" id="{33F08DEB-514D-3AAF-27DE-0C40E48990B5}"/>
              </a:ext>
            </a:extLst>
          </p:cNvPr>
          <p:cNvSpPr>
            <a:spLocks noGrp="1"/>
          </p:cNvSpPr>
          <p:nvPr>
            <p:ph idx="1"/>
          </p:nvPr>
        </p:nvSpPr>
        <p:spPr/>
        <p:txBody>
          <a:bodyPr/>
          <a:lstStyle/>
          <a:p>
            <a:pPr algn="just"/>
            <a:r>
              <a:rPr lang="nl-NL"/>
              <a:t>Art</a:t>
            </a:r>
            <a:r>
              <a:rPr lang="nl-NL" dirty="0"/>
              <a:t>. 2, 6°: “</a:t>
            </a:r>
            <a:r>
              <a:rPr lang="nl-NL" i="1" dirty="0"/>
              <a:t>het schriftelijk, hetzij op papier, hetzij elektronisch vastleggen van de wil van de patiënt voor het geval de patiënt niet meer zelf kan beslissen</a:t>
            </a:r>
            <a:r>
              <a:rPr lang="nl-NL" dirty="0"/>
              <a:t>”</a:t>
            </a:r>
          </a:p>
          <a:p>
            <a:pPr algn="just"/>
            <a:endParaRPr lang="nl-NL" dirty="0"/>
          </a:p>
          <a:p>
            <a:pPr algn="just"/>
            <a:r>
              <a:rPr lang="nl-NL" dirty="0"/>
              <a:t>Bedoeld voor latere periode van wilsonbekwaamheid</a:t>
            </a:r>
          </a:p>
          <a:p>
            <a:pPr algn="just"/>
            <a:endParaRPr lang="nl-NL" dirty="0"/>
          </a:p>
          <a:p>
            <a:pPr algn="just"/>
            <a:r>
              <a:rPr lang="nl-NL" dirty="0"/>
              <a:t>Schriftelijk is niet alleen op papier</a:t>
            </a:r>
          </a:p>
          <a:p>
            <a:pPr algn="just"/>
            <a:endParaRPr lang="nl-NL" dirty="0"/>
          </a:p>
          <a:p>
            <a:pPr algn="just"/>
            <a:r>
              <a:rPr lang="nl-NL" dirty="0"/>
              <a:t>Zolang wilsbekwaam, alleen actuele wil telt </a:t>
            </a:r>
          </a:p>
          <a:p>
            <a:endParaRPr lang="en-GB" dirty="0"/>
          </a:p>
        </p:txBody>
      </p:sp>
      <p:pic>
        <p:nvPicPr>
          <p:cNvPr id="4" name="Picture 3" descr="Picture 3">
            <a:extLst>
              <a:ext uri="{FF2B5EF4-FFF2-40B4-BE49-F238E27FC236}">
                <a16:creationId xmlns:a16="http://schemas.microsoft.com/office/drawing/2014/main" id="{19963EFF-27F3-5055-27E8-91C99D5DBF84}"/>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91EFA386-251F-DAA9-5429-F3E0646E6A21}"/>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910336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121C8-A696-4694-B210-6F09868CBEB0}"/>
              </a:ext>
            </a:extLst>
          </p:cNvPr>
          <p:cNvSpPr>
            <a:spLocks noGrp="1"/>
          </p:cNvSpPr>
          <p:nvPr>
            <p:ph type="title"/>
          </p:nvPr>
        </p:nvSpPr>
        <p:spPr/>
        <p:txBody>
          <a:bodyPr/>
          <a:lstStyle/>
          <a:p>
            <a:pPr algn="ctr"/>
            <a:r>
              <a:rPr lang="en-GB" dirty="0" err="1"/>
              <a:t>Definitie</a:t>
            </a:r>
            <a:r>
              <a:rPr lang="en-GB" dirty="0"/>
              <a:t> </a:t>
            </a:r>
            <a:r>
              <a:rPr lang="en-GB" dirty="0" err="1"/>
              <a:t>vertrouwenspersoon</a:t>
            </a:r>
            <a:r>
              <a:rPr lang="en-GB" dirty="0"/>
              <a:t> en </a:t>
            </a:r>
            <a:r>
              <a:rPr lang="en-GB" dirty="0" err="1"/>
              <a:t>vertegenwoordiger</a:t>
            </a:r>
            <a:endParaRPr lang="en-GB" dirty="0"/>
          </a:p>
        </p:txBody>
      </p:sp>
      <p:sp>
        <p:nvSpPr>
          <p:cNvPr id="3" name="Tijdelijke aanduiding voor inhoud 2">
            <a:extLst>
              <a:ext uri="{FF2B5EF4-FFF2-40B4-BE49-F238E27FC236}">
                <a16:creationId xmlns:a16="http://schemas.microsoft.com/office/drawing/2014/main" id="{6921C6D4-DBC7-5DB6-4F60-3CBE1C27CC3B}"/>
              </a:ext>
            </a:extLst>
          </p:cNvPr>
          <p:cNvSpPr>
            <a:spLocks noGrp="1"/>
          </p:cNvSpPr>
          <p:nvPr>
            <p:ph idx="1"/>
          </p:nvPr>
        </p:nvSpPr>
        <p:spPr>
          <a:xfrm>
            <a:off x="964161" y="1583267"/>
            <a:ext cx="10347306" cy="4842933"/>
          </a:xfrm>
        </p:spPr>
        <p:txBody>
          <a:bodyPr>
            <a:normAutofit fontScale="25000" lnSpcReduction="20000"/>
          </a:bodyPr>
          <a:lstStyle/>
          <a:p>
            <a:r>
              <a:rPr lang="nl-BE" sz="8000" dirty="0"/>
              <a:t>Verschillende figuren</a:t>
            </a:r>
          </a:p>
          <a:p>
            <a:endParaRPr lang="nl-BE" sz="8000" dirty="0"/>
          </a:p>
          <a:p>
            <a:r>
              <a:rPr lang="nl-BE" sz="8000" dirty="0"/>
              <a:t>Vertrouwenspersoon komt voor in verschillende wetteksten (WPR, Euthanasiewet en regeling bewind)</a:t>
            </a:r>
          </a:p>
          <a:p>
            <a:endParaRPr lang="nl-BE" sz="8000" dirty="0"/>
          </a:p>
          <a:p>
            <a:r>
              <a:rPr lang="nl-BE" sz="8000" dirty="0"/>
              <a:t>Veel verwarring in de praktijk </a:t>
            </a:r>
          </a:p>
          <a:p>
            <a:endParaRPr lang="nl-BE" sz="8000" dirty="0"/>
          </a:p>
          <a:p>
            <a:r>
              <a:rPr lang="nl-BE" sz="8000" dirty="0"/>
              <a:t>Vertrouwenspersoon: “</a:t>
            </a:r>
            <a:r>
              <a:rPr lang="nl-BE" sz="8000" i="1" dirty="0"/>
              <a:t>een persoon die een patiënt bijstaat bij de uitoefening van zijn rechten als patiënt</a:t>
            </a:r>
            <a:r>
              <a:rPr lang="nl-BE" sz="8000" dirty="0"/>
              <a:t>” (art. 2, 7°)</a:t>
            </a:r>
          </a:p>
          <a:p>
            <a:pPr lvl="1"/>
            <a:r>
              <a:rPr lang="nl-BE" sz="8000" dirty="0"/>
              <a:t>Patiënt is wilsbekwaam</a:t>
            </a:r>
          </a:p>
          <a:p>
            <a:pPr lvl="1"/>
            <a:r>
              <a:rPr lang="nl-BE" sz="8000" dirty="0"/>
              <a:t>Ondersteuning, geen beslissingsbevoegdheid </a:t>
            </a:r>
          </a:p>
          <a:p>
            <a:endParaRPr lang="nl-BE" sz="8000" dirty="0"/>
          </a:p>
          <a:p>
            <a:r>
              <a:rPr lang="nl-BE" sz="8000" dirty="0"/>
              <a:t>Vertegenwoordiger: “</a:t>
            </a:r>
            <a:r>
              <a:rPr lang="nl-BE" sz="8000" i="1" dirty="0"/>
              <a:t>een persoon die de rechten van de patiënt uitoefent indien de patiënt niet in staat is om zelf zijn rechten als patiënt uit te oefenen</a:t>
            </a:r>
            <a:r>
              <a:rPr lang="nl-BE" sz="8000" dirty="0"/>
              <a:t>” (art. 2, 8°)</a:t>
            </a:r>
          </a:p>
          <a:p>
            <a:pPr lvl="1"/>
            <a:r>
              <a:rPr lang="nl-BE" sz="8000" dirty="0"/>
              <a:t>Patiënt is wilsonbekwaam</a:t>
            </a:r>
          </a:p>
          <a:p>
            <a:pPr lvl="1"/>
            <a:r>
              <a:rPr lang="nl-BE" sz="8000" dirty="0"/>
              <a:t>Uitoefening rechten, beslissingsbevoegdheid</a:t>
            </a:r>
          </a:p>
          <a:p>
            <a:endParaRPr lang="en-GB" dirty="0"/>
          </a:p>
        </p:txBody>
      </p:sp>
      <p:pic>
        <p:nvPicPr>
          <p:cNvPr id="4" name="Picture 3" descr="Picture 3">
            <a:extLst>
              <a:ext uri="{FF2B5EF4-FFF2-40B4-BE49-F238E27FC236}">
                <a16:creationId xmlns:a16="http://schemas.microsoft.com/office/drawing/2014/main" id="{480C958B-D44E-76F6-F46D-150308B7ED61}"/>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7FCBF31B-AE39-4F48-63C9-31F661CE1C62}"/>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241613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50BA6D-E5DD-CBEF-241B-6CB97D97D9AF}"/>
              </a:ext>
            </a:extLst>
          </p:cNvPr>
          <p:cNvSpPr>
            <a:spLocks noGrp="1"/>
          </p:cNvSpPr>
          <p:nvPr>
            <p:ph type="title"/>
          </p:nvPr>
        </p:nvSpPr>
        <p:spPr/>
        <p:txBody>
          <a:bodyPr/>
          <a:lstStyle/>
          <a:p>
            <a:r>
              <a:rPr lang="en-GB" dirty="0" err="1"/>
              <a:t>Toepassingsgebied</a:t>
            </a:r>
            <a:endParaRPr lang="en-GB" dirty="0"/>
          </a:p>
        </p:txBody>
      </p:sp>
      <p:pic>
        <p:nvPicPr>
          <p:cNvPr id="3" name="Picture 3" descr="Picture 3">
            <a:extLst>
              <a:ext uri="{FF2B5EF4-FFF2-40B4-BE49-F238E27FC236}">
                <a16:creationId xmlns:a16="http://schemas.microsoft.com/office/drawing/2014/main" id="{1D5D2F24-D34B-D529-8A98-7B1EE74A57E1}"/>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4" name="Picture 3" descr="C:\Users\ASGB\Desktop\ASGBKartel logo's def (3)\ASGBKartel logo's def\Icoon\jpg\Icoon-pos-Colour@3x-100.jpg">
            <a:extLst>
              <a:ext uri="{FF2B5EF4-FFF2-40B4-BE49-F238E27FC236}">
                <a16:creationId xmlns:a16="http://schemas.microsoft.com/office/drawing/2014/main" id="{093A9D16-7429-8A94-6834-3C86218E4C9A}"/>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401506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593DA-77AE-AF67-B9A3-88FE234E8B78}"/>
              </a:ext>
            </a:extLst>
          </p:cNvPr>
          <p:cNvSpPr>
            <a:spLocks noGrp="1"/>
          </p:cNvSpPr>
          <p:nvPr>
            <p:ph type="title"/>
          </p:nvPr>
        </p:nvSpPr>
        <p:spPr/>
        <p:txBody>
          <a:bodyPr/>
          <a:lstStyle/>
          <a:p>
            <a:pPr algn="ctr"/>
            <a:r>
              <a:rPr lang="en-GB" dirty="0" err="1"/>
              <a:t>Algemeen</a:t>
            </a:r>
            <a:endParaRPr lang="en-GB" dirty="0"/>
          </a:p>
        </p:txBody>
      </p:sp>
      <p:sp>
        <p:nvSpPr>
          <p:cNvPr id="3" name="Tijdelijke aanduiding voor inhoud 2">
            <a:extLst>
              <a:ext uri="{FF2B5EF4-FFF2-40B4-BE49-F238E27FC236}">
                <a16:creationId xmlns:a16="http://schemas.microsoft.com/office/drawing/2014/main" id="{AEF17947-99C5-9BC2-E996-73763543096E}"/>
              </a:ext>
            </a:extLst>
          </p:cNvPr>
          <p:cNvSpPr>
            <a:spLocks noGrp="1"/>
          </p:cNvSpPr>
          <p:nvPr>
            <p:ph idx="1"/>
          </p:nvPr>
        </p:nvSpPr>
        <p:spPr/>
        <p:txBody>
          <a:bodyPr>
            <a:normAutofit fontScale="92500" lnSpcReduction="10000"/>
          </a:bodyPr>
          <a:lstStyle/>
          <a:p>
            <a:pPr algn="just"/>
            <a:r>
              <a:rPr lang="nl-NL" dirty="0"/>
              <a:t>Voorheen (art. 3, §1): “</a:t>
            </a:r>
            <a:r>
              <a:rPr lang="nl-NL" i="1" dirty="0"/>
              <a:t>Deze wet is van toepassing op [contractuele en buitencontractuele] privaatrechtelijke en publiekrechtelijke rechtsverhoudingen inzake gezondheidszorg verstrekt door een beroepsbeoefenaar aan een patiënt</a:t>
            </a:r>
            <a:r>
              <a:rPr lang="nl-NL" dirty="0"/>
              <a:t>”</a:t>
            </a:r>
          </a:p>
          <a:p>
            <a:pPr algn="just"/>
            <a:endParaRPr lang="nl-NL" dirty="0"/>
          </a:p>
          <a:p>
            <a:pPr algn="just"/>
            <a:r>
              <a:rPr lang="nl-NL" dirty="0"/>
              <a:t>Wijziging: “</a:t>
            </a:r>
            <a:r>
              <a:rPr lang="nl-NL" i="1" dirty="0"/>
              <a:t>Deze wet is van toepassing op gezondheidszorgbeoefenaars in het kader van het verstrekken van gezondheidszorg. De gezondheidszorgbeoefenaar leeft de bepalingen van deze wet na binnen de perken van de hem door of krachtens de wet toegewezen bevoegdheden</a:t>
            </a:r>
            <a:r>
              <a:rPr lang="nl-NL" dirty="0"/>
              <a:t>”</a:t>
            </a:r>
          </a:p>
          <a:p>
            <a:pPr algn="just"/>
            <a:endParaRPr lang="nl-NL" dirty="0"/>
          </a:p>
          <a:p>
            <a:pPr algn="just"/>
            <a:r>
              <a:rPr lang="nl-NL" dirty="0"/>
              <a:t>Aanpassing aan art. 3 Kwaliteitswet </a:t>
            </a:r>
          </a:p>
          <a:p>
            <a:pPr algn="just"/>
            <a:endParaRPr lang="nl-NL" dirty="0"/>
          </a:p>
          <a:p>
            <a:pPr algn="just"/>
            <a:r>
              <a:rPr lang="nl-NL" dirty="0"/>
              <a:t>Wettelijke bevoegdheden </a:t>
            </a:r>
            <a:r>
              <a:rPr lang="nl-NL" dirty="0" err="1"/>
              <a:t>GZB’s</a:t>
            </a:r>
            <a:r>
              <a:rPr lang="nl-NL" dirty="0"/>
              <a:t> blijven onaangetast (stond al in art. 4 WPR)</a:t>
            </a:r>
            <a:endParaRPr lang="nl-BE" dirty="0"/>
          </a:p>
          <a:p>
            <a:endParaRPr lang="en-GB" dirty="0"/>
          </a:p>
        </p:txBody>
      </p:sp>
      <p:pic>
        <p:nvPicPr>
          <p:cNvPr id="4" name="Picture 3" descr="Picture 3">
            <a:extLst>
              <a:ext uri="{FF2B5EF4-FFF2-40B4-BE49-F238E27FC236}">
                <a16:creationId xmlns:a16="http://schemas.microsoft.com/office/drawing/2014/main" id="{8476BDF9-27A7-F499-1167-EA14055AF33E}"/>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29AB8DAD-3E0A-6606-DAAD-F897BDBCA93E}"/>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4248671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D162A-7A57-BFAA-0DD3-A2F45532862C}"/>
              </a:ext>
            </a:extLst>
          </p:cNvPr>
          <p:cNvSpPr>
            <a:spLocks noGrp="1"/>
          </p:cNvSpPr>
          <p:nvPr>
            <p:ph type="title"/>
          </p:nvPr>
        </p:nvSpPr>
        <p:spPr/>
        <p:txBody>
          <a:bodyPr/>
          <a:lstStyle/>
          <a:p>
            <a:pPr algn="ctr"/>
            <a:r>
              <a:rPr lang="en-GB" dirty="0" err="1"/>
              <a:t>Specifieke</a:t>
            </a:r>
            <a:r>
              <a:rPr lang="en-GB" dirty="0"/>
              <a:t> </a:t>
            </a:r>
            <a:r>
              <a:rPr lang="en-GB" dirty="0" err="1"/>
              <a:t>bescherming</a:t>
            </a:r>
            <a:endParaRPr lang="en-GB" dirty="0"/>
          </a:p>
        </p:txBody>
      </p:sp>
      <p:sp>
        <p:nvSpPr>
          <p:cNvPr id="3" name="Tijdelijke aanduiding voor inhoud 2">
            <a:extLst>
              <a:ext uri="{FF2B5EF4-FFF2-40B4-BE49-F238E27FC236}">
                <a16:creationId xmlns:a16="http://schemas.microsoft.com/office/drawing/2014/main" id="{CDEE9007-E651-91B1-38F6-EA5F3940B18A}"/>
              </a:ext>
            </a:extLst>
          </p:cNvPr>
          <p:cNvSpPr>
            <a:spLocks noGrp="1"/>
          </p:cNvSpPr>
          <p:nvPr>
            <p:ph idx="1"/>
          </p:nvPr>
        </p:nvSpPr>
        <p:spPr/>
        <p:txBody>
          <a:bodyPr>
            <a:normAutofit fontScale="92500" lnSpcReduction="10000"/>
          </a:bodyPr>
          <a:lstStyle/>
          <a:p>
            <a:r>
              <a:rPr lang="nl-NL" dirty="0"/>
              <a:t>Voorheen (art. 3, §2): nadere regels inzake de toepassing van de wet op rechtsverhoudingen </a:t>
            </a:r>
            <a:r>
              <a:rPr lang="nl-NL" dirty="0" err="1"/>
              <a:t>o.w.v</a:t>
            </a:r>
            <a:r>
              <a:rPr lang="nl-NL" dirty="0"/>
              <a:t>. nood aan specifieke bescherming </a:t>
            </a:r>
          </a:p>
          <a:p>
            <a:pPr algn="just"/>
            <a:endParaRPr lang="nl-NL" dirty="0"/>
          </a:p>
          <a:p>
            <a:pPr algn="just"/>
            <a:r>
              <a:rPr lang="nl-NL" dirty="0"/>
              <a:t>Wijziging: “</a:t>
            </a:r>
            <a:r>
              <a:rPr lang="nl-NL" i="1" dirty="0"/>
              <a:t>De Koning kan na advies van de in artikel 16 bedoelde commissie nadere regels bepalen inzake de toepassing van de wet of de toepassing van specifieke rechten omschreven in deze wet op door Hem vast te stellen gezondheidszorgbeoefenaars en verstrekkingen van gezondheidszorg teneinde rekening te houden met de nood aan specifieke bescherming</a:t>
            </a:r>
            <a:r>
              <a:rPr lang="nl-NL" dirty="0"/>
              <a:t>”</a:t>
            </a:r>
          </a:p>
          <a:p>
            <a:pPr algn="just"/>
            <a:endParaRPr lang="nl-NL" dirty="0"/>
          </a:p>
          <a:p>
            <a:pPr algn="just"/>
            <a:r>
              <a:rPr lang="nl-NL" dirty="0"/>
              <a:t>Meer maatwerk mogelijk</a:t>
            </a:r>
          </a:p>
          <a:p>
            <a:pPr algn="just"/>
            <a:endParaRPr lang="nl-NL" dirty="0"/>
          </a:p>
          <a:p>
            <a:pPr algn="just"/>
            <a:r>
              <a:rPr lang="nl-NL" dirty="0"/>
              <a:t>Bv. schriftelijke toestemming voor bepaalde verstrekkingen</a:t>
            </a:r>
            <a:endParaRPr lang="nl-BE" dirty="0"/>
          </a:p>
          <a:p>
            <a:endParaRPr lang="en-GB" dirty="0"/>
          </a:p>
        </p:txBody>
      </p:sp>
      <p:pic>
        <p:nvPicPr>
          <p:cNvPr id="4" name="Picture 3" descr="Picture 3">
            <a:extLst>
              <a:ext uri="{FF2B5EF4-FFF2-40B4-BE49-F238E27FC236}">
                <a16:creationId xmlns:a16="http://schemas.microsoft.com/office/drawing/2014/main" id="{55074562-7B4C-3617-A4D5-37C1DB1B2AB4}"/>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1FF6511E-2DD9-40CB-38D4-C6399EA486D0}"/>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353917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8FD32-C71B-A175-2292-9A6A9C06409A}"/>
              </a:ext>
            </a:extLst>
          </p:cNvPr>
          <p:cNvSpPr>
            <a:spLocks noGrp="1"/>
          </p:cNvSpPr>
          <p:nvPr>
            <p:ph type="title"/>
          </p:nvPr>
        </p:nvSpPr>
        <p:spPr/>
        <p:txBody>
          <a:bodyPr/>
          <a:lstStyle/>
          <a:p>
            <a:pPr algn="ctr"/>
            <a:r>
              <a:rPr lang="en-GB" dirty="0" err="1"/>
              <a:t>Utbreiding</a:t>
            </a:r>
            <a:endParaRPr lang="en-GB" dirty="0"/>
          </a:p>
        </p:txBody>
      </p:sp>
      <p:sp>
        <p:nvSpPr>
          <p:cNvPr id="3" name="Tijdelijke aanduiding voor inhoud 2">
            <a:extLst>
              <a:ext uri="{FF2B5EF4-FFF2-40B4-BE49-F238E27FC236}">
                <a16:creationId xmlns:a16="http://schemas.microsoft.com/office/drawing/2014/main" id="{72E7CDD1-3010-B6EB-3024-B95F530F3407}"/>
              </a:ext>
            </a:extLst>
          </p:cNvPr>
          <p:cNvSpPr>
            <a:spLocks noGrp="1"/>
          </p:cNvSpPr>
          <p:nvPr>
            <p:ph idx="1"/>
          </p:nvPr>
        </p:nvSpPr>
        <p:spPr/>
        <p:txBody>
          <a:bodyPr>
            <a:normAutofit fontScale="92500" lnSpcReduction="10000"/>
          </a:bodyPr>
          <a:lstStyle/>
          <a:p>
            <a:pPr algn="just"/>
            <a:r>
              <a:rPr lang="nl-NL" dirty="0"/>
              <a:t>Toevoeging (art. 3, §3): “</a:t>
            </a:r>
            <a:r>
              <a:rPr lang="nl-NL" i="1" dirty="0"/>
              <a:t>De Koning kan bij een in Ministerraad overlegd besluit de naleving van bepaalde rechten bedoeld in deze wet verplichten voor </a:t>
            </a:r>
            <a:r>
              <a:rPr lang="nl-NL" i="1" u="sng" dirty="0"/>
              <a:t>personen die geen gezondheidszorgbeoefenaar zijn</a:t>
            </a:r>
            <a:r>
              <a:rPr lang="nl-NL" i="1" dirty="0"/>
              <a:t>, </a:t>
            </a:r>
            <a:r>
              <a:rPr lang="nl-NL" i="1" u="sng" dirty="0"/>
              <a:t>maar wel gemachtigd zijn om bepaalde verstrekkingen van gezondheidszorg uit te voeren</a:t>
            </a:r>
            <a:r>
              <a:rPr lang="nl-NL" dirty="0"/>
              <a:t>”</a:t>
            </a:r>
          </a:p>
          <a:p>
            <a:pPr algn="just"/>
            <a:r>
              <a:rPr lang="nl-NL" dirty="0"/>
              <a:t>Bv. bekwame helper en mantelzorger </a:t>
            </a:r>
          </a:p>
          <a:p>
            <a:pPr algn="just"/>
            <a:r>
              <a:rPr lang="nl-NL" dirty="0"/>
              <a:t>Toepassingsgebied beperkt tot </a:t>
            </a:r>
            <a:r>
              <a:rPr lang="nl-NL" dirty="0" err="1"/>
              <a:t>GZB’s</a:t>
            </a:r>
            <a:endParaRPr lang="nl-NL" dirty="0"/>
          </a:p>
          <a:p>
            <a:pPr algn="just"/>
            <a:r>
              <a:rPr lang="nl-NL" dirty="0"/>
              <a:t>Belang van afdoende bescherming patiënt </a:t>
            </a:r>
          </a:p>
          <a:p>
            <a:pPr algn="just"/>
            <a:r>
              <a:rPr lang="nl-NL" dirty="0"/>
              <a:t>Geen omschrijving wat deze personen mogen doen, </a:t>
            </a:r>
            <a:r>
              <a:rPr lang="nl-NL" i="1" dirty="0" err="1"/>
              <a:t>cfr</a:t>
            </a:r>
            <a:r>
              <a:rPr lang="nl-NL" i="1" dirty="0"/>
              <a:t>.</a:t>
            </a:r>
            <a:r>
              <a:rPr lang="nl-NL" dirty="0"/>
              <a:t> Wet 10 mei 2015</a:t>
            </a:r>
          </a:p>
          <a:p>
            <a:pPr algn="just"/>
            <a:r>
              <a:rPr lang="nl-NL" dirty="0"/>
              <a:t>Rol andere personen is niet professioneel en beperkt (zowel qua aard als graad van autonomie), WPR dus niet onverkort van toepassing maken, maar slechts proportioneel</a:t>
            </a:r>
          </a:p>
          <a:p>
            <a:pPr algn="just"/>
            <a:r>
              <a:rPr lang="nl-NL" dirty="0"/>
              <a:t>Personen die geen gezondheidszorg verstrekken vallen niet onder WPR</a:t>
            </a:r>
            <a:endParaRPr lang="nl-BE" dirty="0"/>
          </a:p>
          <a:p>
            <a:endParaRPr lang="en-GB" dirty="0"/>
          </a:p>
        </p:txBody>
      </p:sp>
      <p:pic>
        <p:nvPicPr>
          <p:cNvPr id="4" name="Picture 3" descr="Picture 3">
            <a:extLst>
              <a:ext uri="{FF2B5EF4-FFF2-40B4-BE49-F238E27FC236}">
                <a16:creationId xmlns:a16="http://schemas.microsoft.com/office/drawing/2014/main" id="{FA0C0B94-956F-265C-ADA3-C1837E8524FA}"/>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B0416060-474C-AB92-F5FD-0A11E67A519D}"/>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4067459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28054-F59B-D24A-0B7C-63877D7265CF}"/>
              </a:ext>
            </a:extLst>
          </p:cNvPr>
          <p:cNvSpPr>
            <a:spLocks noGrp="1"/>
          </p:cNvSpPr>
          <p:nvPr>
            <p:ph type="title"/>
          </p:nvPr>
        </p:nvSpPr>
        <p:spPr/>
        <p:txBody>
          <a:bodyPr/>
          <a:lstStyle/>
          <a:p>
            <a:r>
              <a:rPr lang="en-GB" dirty="0" err="1"/>
              <a:t>Samenwerking</a:t>
            </a:r>
            <a:r>
              <a:rPr lang="en-GB" dirty="0"/>
              <a:t> en </a:t>
            </a:r>
            <a:r>
              <a:rPr lang="en-GB" dirty="0" err="1"/>
              <a:t>wederzijds</a:t>
            </a:r>
            <a:r>
              <a:rPr lang="en-GB" dirty="0"/>
              <a:t> respect</a:t>
            </a:r>
          </a:p>
        </p:txBody>
      </p:sp>
      <p:pic>
        <p:nvPicPr>
          <p:cNvPr id="3" name="Picture 3" descr="Picture 3">
            <a:extLst>
              <a:ext uri="{FF2B5EF4-FFF2-40B4-BE49-F238E27FC236}">
                <a16:creationId xmlns:a16="http://schemas.microsoft.com/office/drawing/2014/main" id="{A7559125-C347-047A-5232-3A1E3811511F}"/>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4" name="Picture 3" descr="C:\Users\ASGB\Desktop\ASGBKartel logo's def (3)\ASGBKartel logo's def\Icoon\jpg\Icoon-pos-Colour@3x-100.jpg">
            <a:extLst>
              <a:ext uri="{FF2B5EF4-FFF2-40B4-BE49-F238E27FC236}">
                <a16:creationId xmlns:a16="http://schemas.microsoft.com/office/drawing/2014/main" id="{8FD4AABF-3488-04FD-A381-BC85A5D4518D}"/>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77723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F0203-E7F5-236A-0BB5-D2648734E6F4}"/>
              </a:ext>
            </a:extLst>
          </p:cNvPr>
          <p:cNvSpPr>
            <a:spLocks noGrp="1"/>
          </p:cNvSpPr>
          <p:nvPr>
            <p:ph type="title"/>
          </p:nvPr>
        </p:nvSpPr>
        <p:spPr>
          <a:xfrm>
            <a:off x="875522" y="981956"/>
            <a:ext cx="10288556" cy="843669"/>
          </a:xfrm>
        </p:spPr>
        <p:txBody>
          <a:bodyPr/>
          <a:lstStyle/>
          <a:p>
            <a:r>
              <a:rPr lang="nl-NL" dirty="0"/>
              <a:t>Overzicht</a:t>
            </a:r>
            <a:endParaRPr lang="nl-BE" dirty="0"/>
          </a:p>
        </p:txBody>
      </p:sp>
      <p:sp>
        <p:nvSpPr>
          <p:cNvPr id="3" name="Tijdelijke aanduiding voor inhoud 2">
            <a:extLst>
              <a:ext uri="{FF2B5EF4-FFF2-40B4-BE49-F238E27FC236}">
                <a16:creationId xmlns:a16="http://schemas.microsoft.com/office/drawing/2014/main" id="{AA173D22-51E4-78B1-E9EF-5989E3E57536}"/>
              </a:ext>
            </a:extLst>
          </p:cNvPr>
          <p:cNvSpPr>
            <a:spLocks noGrp="1"/>
          </p:cNvSpPr>
          <p:nvPr>
            <p:ph sz="half" idx="1"/>
          </p:nvPr>
        </p:nvSpPr>
        <p:spPr/>
        <p:txBody>
          <a:bodyPr>
            <a:normAutofit lnSpcReduction="10000"/>
          </a:bodyPr>
          <a:lstStyle/>
          <a:p>
            <a:r>
              <a:rPr lang="nl-NL" dirty="0"/>
              <a:t>Inleiding</a:t>
            </a:r>
          </a:p>
          <a:p>
            <a:r>
              <a:rPr lang="nl-NL" dirty="0"/>
              <a:t>Definities</a:t>
            </a:r>
          </a:p>
          <a:p>
            <a:r>
              <a:rPr lang="nl-NL" dirty="0"/>
              <a:t>Toepassingsgebied</a:t>
            </a:r>
          </a:p>
          <a:p>
            <a:r>
              <a:rPr lang="nl-NL" dirty="0"/>
              <a:t>Samenwerking en wederzijds respect</a:t>
            </a:r>
          </a:p>
          <a:p>
            <a:r>
              <a:rPr lang="nl-NL" dirty="0"/>
              <a:t>Multidisciplinair overleg</a:t>
            </a:r>
          </a:p>
          <a:p>
            <a:r>
              <a:rPr lang="nl-NL" dirty="0"/>
              <a:t>Kwaliteitsvolle dienstverstrekking</a:t>
            </a:r>
          </a:p>
          <a:p>
            <a:r>
              <a:rPr lang="nl-NL" dirty="0"/>
              <a:t>Vrije keuze</a:t>
            </a:r>
          </a:p>
          <a:p>
            <a:r>
              <a:rPr lang="nl-NL" dirty="0"/>
              <a:t>Informatie over de gezondheidstoestand</a:t>
            </a:r>
          </a:p>
          <a:p>
            <a:r>
              <a:rPr lang="nl-NL" i="1" dirty="0" err="1"/>
              <a:t>Informed</a:t>
            </a:r>
            <a:r>
              <a:rPr lang="nl-NL" i="1" dirty="0"/>
              <a:t> consent </a:t>
            </a:r>
          </a:p>
          <a:p>
            <a:endParaRPr lang="nl-BE" dirty="0"/>
          </a:p>
        </p:txBody>
      </p:sp>
      <p:sp>
        <p:nvSpPr>
          <p:cNvPr id="4" name="Tijdelijke aanduiding voor inhoud 3">
            <a:extLst>
              <a:ext uri="{FF2B5EF4-FFF2-40B4-BE49-F238E27FC236}">
                <a16:creationId xmlns:a16="http://schemas.microsoft.com/office/drawing/2014/main" id="{E7CCE4DE-8CDD-E702-4EE9-15B6229446D2}"/>
              </a:ext>
            </a:extLst>
          </p:cNvPr>
          <p:cNvSpPr>
            <a:spLocks noGrp="1"/>
          </p:cNvSpPr>
          <p:nvPr>
            <p:ph sz="half" idx="2"/>
          </p:nvPr>
        </p:nvSpPr>
        <p:spPr/>
        <p:txBody>
          <a:bodyPr>
            <a:normAutofit lnSpcReduction="10000"/>
          </a:bodyPr>
          <a:lstStyle/>
          <a:p>
            <a:r>
              <a:rPr lang="nl-BE" dirty="0"/>
              <a:t>Patiëntendossier</a:t>
            </a:r>
          </a:p>
          <a:p>
            <a:r>
              <a:rPr lang="nl-BE" dirty="0"/>
              <a:t>Privacy en intimiteit </a:t>
            </a:r>
          </a:p>
          <a:p>
            <a:r>
              <a:rPr lang="nl-BE" dirty="0"/>
              <a:t>Klachtrecht en ombudsfunctie</a:t>
            </a:r>
          </a:p>
          <a:p>
            <a:r>
              <a:rPr lang="nl-BE" dirty="0"/>
              <a:t>Pijnbestrijding</a:t>
            </a:r>
          </a:p>
          <a:p>
            <a:r>
              <a:rPr lang="nl-BE" dirty="0"/>
              <a:t>Vertrouwenspersoon </a:t>
            </a:r>
          </a:p>
          <a:p>
            <a:r>
              <a:rPr lang="nl-BE" dirty="0"/>
              <a:t>Minderjarigen</a:t>
            </a:r>
          </a:p>
          <a:p>
            <a:r>
              <a:rPr lang="nl-BE" dirty="0"/>
              <a:t>Meerderjarige onbekwamen </a:t>
            </a:r>
          </a:p>
          <a:p>
            <a:r>
              <a:rPr lang="nl-BE" dirty="0"/>
              <a:t>Escapeclausules</a:t>
            </a:r>
          </a:p>
          <a:p>
            <a:endParaRPr lang="nl-BE" dirty="0"/>
          </a:p>
        </p:txBody>
      </p:sp>
      <p:pic>
        <p:nvPicPr>
          <p:cNvPr id="5" name="Picture 3" descr="Picture 3">
            <a:extLst>
              <a:ext uri="{FF2B5EF4-FFF2-40B4-BE49-F238E27FC236}">
                <a16:creationId xmlns:a16="http://schemas.microsoft.com/office/drawing/2014/main" id="{A64A64FA-77F9-12C0-E435-4345077B3DA4}"/>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6" name="Picture 3" descr="C:\Users\ASGB\Desktop\ASGBKartel logo's def (3)\ASGBKartel logo's def\Icoon\jpg\Icoon-pos-Colour@3x-100.jpg">
            <a:extLst>
              <a:ext uri="{FF2B5EF4-FFF2-40B4-BE49-F238E27FC236}">
                <a16:creationId xmlns:a16="http://schemas.microsoft.com/office/drawing/2014/main" id="{E84AB3EF-F3E9-464E-BC7E-2CDD90856ABE}"/>
              </a:ext>
            </a:extLst>
          </p:cNvPr>
          <p:cNvPicPr>
            <a:picLocks noChangeAspect="1" noChangeArrowheads="1"/>
          </p:cNvPicPr>
          <p:nvPr/>
        </p:nvPicPr>
        <p:blipFill>
          <a:blip r:embed="rId3" cstate="print"/>
          <a:srcRect/>
          <a:stretch>
            <a:fillRect/>
          </a:stretch>
        </p:blipFill>
        <p:spPr bwMode="auto">
          <a:xfrm>
            <a:off x="11213965" y="6172324"/>
            <a:ext cx="685676" cy="685676"/>
          </a:xfrm>
          <a:prstGeom prst="rect">
            <a:avLst/>
          </a:prstGeom>
          <a:noFill/>
        </p:spPr>
      </p:pic>
    </p:spTree>
    <p:extLst>
      <p:ext uri="{BB962C8B-B14F-4D97-AF65-F5344CB8AC3E}">
        <p14:creationId xmlns:p14="http://schemas.microsoft.com/office/powerpoint/2010/main" val="2534376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1DF9DA-BB6D-B7B3-E674-8051D0745C03}"/>
              </a:ext>
            </a:extLst>
          </p:cNvPr>
          <p:cNvSpPr>
            <a:spLocks noGrp="1"/>
          </p:cNvSpPr>
          <p:nvPr>
            <p:ph type="title"/>
          </p:nvPr>
        </p:nvSpPr>
        <p:spPr/>
        <p:txBody>
          <a:bodyPr/>
          <a:lstStyle/>
          <a:p>
            <a:pPr algn="ctr"/>
            <a:r>
              <a:rPr lang="en-GB" dirty="0" err="1"/>
              <a:t>Samenwerking</a:t>
            </a:r>
            <a:endParaRPr lang="en-GB" dirty="0"/>
          </a:p>
        </p:txBody>
      </p:sp>
      <p:sp>
        <p:nvSpPr>
          <p:cNvPr id="3" name="Tijdelijke aanduiding voor inhoud 2">
            <a:extLst>
              <a:ext uri="{FF2B5EF4-FFF2-40B4-BE49-F238E27FC236}">
                <a16:creationId xmlns:a16="http://schemas.microsoft.com/office/drawing/2014/main" id="{5209ECBC-AE35-B6AF-7277-E60982110CB1}"/>
              </a:ext>
            </a:extLst>
          </p:cNvPr>
          <p:cNvSpPr>
            <a:spLocks noGrp="1"/>
          </p:cNvSpPr>
          <p:nvPr>
            <p:ph idx="1"/>
          </p:nvPr>
        </p:nvSpPr>
        <p:spPr/>
        <p:txBody>
          <a:bodyPr>
            <a:normAutofit lnSpcReduction="10000"/>
          </a:bodyPr>
          <a:lstStyle/>
          <a:p>
            <a:r>
              <a:rPr lang="nl-BE" dirty="0"/>
              <a:t>Voorheen (art. 4) medewerkingsplicht: “</a:t>
            </a:r>
            <a:r>
              <a:rPr lang="nl-BE" i="1" dirty="0"/>
              <a:t>In de mate waarin de patiënt hieraan zijn medewerking verleent, leeft de beroepsbeoefenaar de bepalingen van deze wet na (…)</a:t>
            </a:r>
            <a:r>
              <a:rPr lang="nl-BE" dirty="0"/>
              <a:t>”</a:t>
            </a:r>
          </a:p>
          <a:p>
            <a:endParaRPr lang="nl-BE" dirty="0"/>
          </a:p>
          <a:p>
            <a:r>
              <a:rPr lang="nl-BE" dirty="0"/>
              <a:t>Wijziging: “</a:t>
            </a:r>
            <a:r>
              <a:rPr lang="nl-BE" i="1" dirty="0"/>
              <a:t>De gezondheidszorgbeoefenaar en de patiënt werken samen aan de optimale verstrekking van gezondheidszorg voor de patiënt</a:t>
            </a:r>
            <a:r>
              <a:rPr lang="nl-BE" dirty="0"/>
              <a:t>” (art. 4, §1)</a:t>
            </a:r>
          </a:p>
          <a:p>
            <a:pPr lvl="1"/>
            <a:r>
              <a:rPr lang="nl-BE" dirty="0"/>
              <a:t>Geïnspireerd op Luxemburgse WPR</a:t>
            </a:r>
          </a:p>
          <a:p>
            <a:pPr lvl="1"/>
            <a:r>
              <a:rPr lang="nl-BE" dirty="0"/>
              <a:t>Patiënt en GZB zijn team, gelijkwaardige positie, gezamenlijke verantwoordelijkheid  </a:t>
            </a:r>
          </a:p>
          <a:p>
            <a:pPr lvl="1"/>
            <a:r>
              <a:rPr lang="nl-BE" dirty="0"/>
              <a:t>Plicht patiënt om mee te werken aan optimale zorg, bv. informatie geven en adviezen/instructies opvolgen </a:t>
            </a:r>
          </a:p>
          <a:p>
            <a:pPr lvl="1"/>
            <a:r>
              <a:rPr lang="nl-BE" dirty="0"/>
              <a:t>Bepaling kan volgens </a:t>
            </a:r>
            <a:r>
              <a:rPr lang="nl-BE" dirty="0" err="1"/>
              <a:t>MvT</a:t>
            </a:r>
            <a:r>
              <a:rPr lang="nl-BE" dirty="0"/>
              <a:t> niet gebruikt worden voor sanctionering patiënt </a:t>
            </a:r>
          </a:p>
          <a:p>
            <a:endParaRPr lang="en-GB" dirty="0"/>
          </a:p>
        </p:txBody>
      </p:sp>
      <p:pic>
        <p:nvPicPr>
          <p:cNvPr id="4" name="Picture 3" descr="Picture 3">
            <a:extLst>
              <a:ext uri="{FF2B5EF4-FFF2-40B4-BE49-F238E27FC236}">
                <a16:creationId xmlns:a16="http://schemas.microsoft.com/office/drawing/2014/main" id="{7C9699E9-8314-6E06-AC24-B00DA2F3072E}"/>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B8A0F6D7-7187-8BC5-A756-E8B64FA23664}"/>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627422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587F95-EEE0-1E9B-AAD2-2B8CC7EBF62D}"/>
              </a:ext>
            </a:extLst>
          </p:cNvPr>
          <p:cNvSpPr>
            <a:spLocks noGrp="1"/>
          </p:cNvSpPr>
          <p:nvPr>
            <p:ph type="title"/>
          </p:nvPr>
        </p:nvSpPr>
        <p:spPr/>
        <p:txBody>
          <a:bodyPr/>
          <a:lstStyle/>
          <a:p>
            <a:pPr algn="ctr"/>
            <a:r>
              <a:rPr lang="en-GB" dirty="0"/>
              <a:t>Respect</a:t>
            </a:r>
          </a:p>
        </p:txBody>
      </p:sp>
      <p:sp>
        <p:nvSpPr>
          <p:cNvPr id="3" name="Tijdelijke aanduiding voor inhoud 2">
            <a:extLst>
              <a:ext uri="{FF2B5EF4-FFF2-40B4-BE49-F238E27FC236}">
                <a16:creationId xmlns:a16="http://schemas.microsoft.com/office/drawing/2014/main" id="{F8E2FEF5-61B7-BA37-66B1-5F531C33FCDC}"/>
              </a:ext>
            </a:extLst>
          </p:cNvPr>
          <p:cNvSpPr>
            <a:spLocks noGrp="1"/>
          </p:cNvSpPr>
          <p:nvPr>
            <p:ph idx="1"/>
          </p:nvPr>
        </p:nvSpPr>
        <p:spPr/>
        <p:txBody>
          <a:bodyPr>
            <a:normAutofit lnSpcReduction="10000"/>
          </a:bodyPr>
          <a:lstStyle/>
          <a:p>
            <a:pPr algn="just"/>
            <a:r>
              <a:rPr lang="nl-NL" dirty="0"/>
              <a:t>Toevoeging: </a:t>
            </a:r>
            <a:r>
              <a:rPr lang="nl-NL" i="1" dirty="0"/>
              <a:t>“De patiënt en de gezondheidszorgbeoefenaar gedragen zich respectvol tegenover elkaar, andere patiënten en andere gezondheidszorgbeoefenaars</a:t>
            </a:r>
            <a:r>
              <a:rPr lang="nl-NL" dirty="0"/>
              <a:t>” (art. 4, §2)</a:t>
            </a:r>
          </a:p>
          <a:p>
            <a:endParaRPr lang="nl-NL" dirty="0"/>
          </a:p>
          <a:p>
            <a:r>
              <a:rPr lang="nl-NL" dirty="0"/>
              <a:t>Geen te absolute interpretatie autonomie patiënt, relationele autonomie </a:t>
            </a:r>
          </a:p>
          <a:p>
            <a:endParaRPr lang="nl-NL" dirty="0"/>
          </a:p>
          <a:p>
            <a:r>
              <a:rPr lang="nl-NL" dirty="0"/>
              <a:t>Geen agressie en claimgedrag patiënt  </a:t>
            </a:r>
          </a:p>
          <a:p>
            <a:endParaRPr lang="nl-NL" dirty="0"/>
          </a:p>
          <a:p>
            <a:r>
              <a:rPr lang="nl-NL" dirty="0"/>
              <a:t>Ook GZB heeft rechten en patiënt dus plichten, </a:t>
            </a:r>
            <a:r>
              <a:rPr lang="nl-NL" i="1" dirty="0" err="1"/>
              <a:t>cfr</a:t>
            </a:r>
            <a:r>
              <a:rPr lang="nl-NL" i="1" dirty="0"/>
              <a:t>. </a:t>
            </a:r>
            <a:r>
              <a:rPr lang="nl-NL" dirty="0"/>
              <a:t>charter m.b.t. goed </a:t>
            </a:r>
            <a:r>
              <a:rPr lang="nl-NL" dirty="0" err="1"/>
              <a:t>patiëntschap</a:t>
            </a:r>
            <a:r>
              <a:rPr lang="nl-NL" dirty="0"/>
              <a:t> Koninklijke Academie voor Geneeskunde</a:t>
            </a:r>
          </a:p>
          <a:p>
            <a:endParaRPr lang="en-GB" dirty="0"/>
          </a:p>
        </p:txBody>
      </p:sp>
      <p:pic>
        <p:nvPicPr>
          <p:cNvPr id="4" name="Picture 3" descr="Picture 3">
            <a:extLst>
              <a:ext uri="{FF2B5EF4-FFF2-40B4-BE49-F238E27FC236}">
                <a16:creationId xmlns:a16="http://schemas.microsoft.com/office/drawing/2014/main" id="{FA15183C-7D75-3458-7EFE-DEB99B023762}"/>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3713EFC6-CBEF-9433-072F-9F6C327B668E}"/>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2669694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EE38F3-A090-61AC-1065-07CB06B3CF1F}"/>
              </a:ext>
            </a:extLst>
          </p:cNvPr>
          <p:cNvSpPr>
            <a:spLocks noGrp="1"/>
          </p:cNvSpPr>
          <p:nvPr>
            <p:ph type="title"/>
          </p:nvPr>
        </p:nvSpPr>
        <p:spPr/>
        <p:txBody>
          <a:bodyPr/>
          <a:lstStyle/>
          <a:p>
            <a:r>
              <a:rPr lang="en-GB" dirty="0" err="1"/>
              <a:t>Multidisciplinair</a:t>
            </a:r>
            <a:r>
              <a:rPr lang="en-GB" dirty="0"/>
              <a:t> </a:t>
            </a:r>
            <a:r>
              <a:rPr lang="en-GB" dirty="0" err="1"/>
              <a:t>overleg</a:t>
            </a:r>
            <a:endParaRPr lang="en-GB" dirty="0"/>
          </a:p>
        </p:txBody>
      </p:sp>
      <p:pic>
        <p:nvPicPr>
          <p:cNvPr id="3" name="Picture 3" descr="Picture 3">
            <a:extLst>
              <a:ext uri="{FF2B5EF4-FFF2-40B4-BE49-F238E27FC236}">
                <a16:creationId xmlns:a16="http://schemas.microsoft.com/office/drawing/2014/main" id="{F6EF7A47-CD0C-F5F1-E8C9-C225916F1375}"/>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4" name="Picture 3" descr="C:\Users\ASGB\Desktop\ASGBKartel logo's def (3)\ASGBKartel logo's def\Icoon\jpg\Icoon-pos-Colour@3x-100.jpg">
            <a:extLst>
              <a:ext uri="{FF2B5EF4-FFF2-40B4-BE49-F238E27FC236}">
                <a16:creationId xmlns:a16="http://schemas.microsoft.com/office/drawing/2014/main" id="{FC931EE1-ECF4-7295-57DA-5A61387FE4BA}"/>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97071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4ED111-3003-B39A-A4A4-8C92392E9F89}"/>
              </a:ext>
            </a:extLst>
          </p:cNvPr>
          <p:cNvSpPr>
            <a:spLocks noGrp="1"/>
          </p:cNvSpPr>
          <p:nvPr>
            <p:ph type="title"/>
          </p:nvPr>
        </p:nvSpPr>
        <p:spPr/>
        <p:txBody>
          <a:bodyPr/>
          <a:lstStyle/>
          <a:p>
            <a:pPr algn="ctr"/>
            <a:r>
              <a:rPr lang="en-GB" dirty="0" err="1"/>
              <a:t>Betrokkenheid</a:t>
            </a:r>
            <a:r>
              <a:rPr lang="en-GB" dirty="0"/>
              <a:t> </a:t>
            </a:r>
            <a:r>
              <a:rPr lang="en-GB" dirty="0" err="1"/>
              <a:t>verschillende</a:t>
            </a:r>
            <a:r>
              <a:rPr lang="en-GB" dirty="0"/>
              <a:t> </a:t>
            </a:r>
            <a:r>
              <a:rPr lang="en-GB" dirty="0" err="1"/>
              <a:t>actoren</a:t>
            </a:r>
            <a:endParaRPr lang="en-GB" dirty="0"/>
          </a:p>
        </p:txBody>
      </p:sp>
      <p:sp>
        <p:nvSpPr>
          <p:cNvPr id="3" name="Tijdelijke aanduiding voor inhoud 2">
            <a:extLst>
              <a:ext uri="{FF2B5EF4-FFF2-40B4-BE49-F238E27FC236}">
                <a16:creationId xmlns:a16="http://schemas.microsoft.com/office/drawing/2014/main" id="{1EEAC3A5-49FC-D50F-C518-421619FF347C}"/>
              </a:ext>
            </a:extLst>
          </p:cNvPr>
          <p:cNvSpPr>
            <a:spLocks noGrp="1"/>
          </p:cNvSpPr>
          <p:nvPr>
            <p:ph idx="1"/>
          </p:nvPr>
        </p:nvSpPr>
        <p:spPr/>
        <p:txBody>
          <a:bodyPr/>
          <a:lstStyle/>
          <a:p>
            <a:r>
              <a:rPr lang="nl-BE" dirty="0"/>
              <a:t>Multidisciplinair overleg is niet nieuw (art. 4 WPR) </a:t>
            </a:r>
          </a:p>
          <a:p>
            <a:pPr lvl="1"/>
            <a:r>
              <a:rPr lang="nl-BE" dirty="0"/>
              <a:t>Herneming in tekst: “</a:t>
            </a:r>
            <a:r>
              <a:rPr lang="nl-BE" i="1" dirty="0"/>
              <a:t>De gezondheidszorgbeoefenaar pleegt in het belang van de patiënt multidisciplinair overleg</a:t>
            </a:r>
            <a:r>
              <a:rPr lang="nl-BE" dirty="0"/>
              <a:t>” (art. 4/1, lid 1)</a:t>
            </a:r>
          </a:p>
          <a:p>
            <a:endParaRPr lang="nl-BE" dirty="0"/>
          </a:p>
          <a:p>
            <a:r>
              <a:rPr lang="nl-BE" dirty="0"/>
              <a:t>Toevoeging: “</a:t>
            </a:r>
            <a:r>
              <a:rPr lang="nl-BE" i="1" dirty="0"/>
              <a:t>Op verzoek van de patiënt pleegt de gezondheidszorgbeoefenaar overleg met de naasten van de patiënt die hij aanwijst</a:t>
            </a:r>
            <a:r>
              <a:rPr lang="nl-BE" dirty="0"/>
              <a:t>” (art. 4/1, lid 2)</a:t>
            </a:r>
          </a:p>
          <a:p>
            <a:pPr lvl="1"/>
            <a:r>
              <a:rPr lang="nl-BE" dirty="0"/>
              <a:t>Geïnspireerd op art. 3, §2, 5° Euthanasiewet </a:t>
            </a:r>
          </a:p>
          <a:p>
            <a:endParaRPr lang="en-GB" dirty="0"/>
          </a:p>
        </p:txBody>
      </p:sp>
      <p:pic>
        <p:nvPicPr>
          <p:cNvPr id="4" name="Picture 3" descr="Picture 3">
            <a:extLst>
              <a:ext uri="{FF2B5EF4-FFF2-40B4-BE49-F238E27FC236}">
                <a16:creationId xmlns:a16="http://schemas.microsoft.com/office/drawing/2014/main" id="{2FBDE0B5-743C-E320-1C4B-F055A0405ACE}"/>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CE88AA4C-39E8-62D4-8464-C9D9B272E27C}"/>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2376262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510BE-62B3-6F90-6A38-2C69A82D3416}"/>
              </a:ext>
            </a:extLst>
          </p:cNvPr>
          <p:cNvSpPr>
            <a:spLocks noGrp="1"/>
          </p:cNvSpPr>
          <p:nvPr>
            <p:ph type="title"/>
          </p:nvPr>
        </p:nvSpPr>
        <p:spPr/>
        <p:txBody>
          <a:bodyPr/>
          <a:lstStyle/>
          <a:p>
            <a:r>
              <a:rPr lang="en-GB" dirty="0" err="1"/>
              <a:t>Kwaliteitsvolle</a:t>
            </a:r>
            <a:r>
              <a:rPr lang="en-GB" dirty="0"/>
              <a:t> </a:t>
            </a:r>
            <a:r>
              <a:rPr lang="en-GB" dirty="0" err="1"/>
              <a:t>dienstverlening</a:t>
            </a:r>
            <a:endParaRPr lang="en-GB" dirty="0"/>
          </a:p>
        </p:txBody>
      </p:sp>
      <p:pic>
        <p:nvPicPr>
          <p:cNvPr id="3" name="Picture 3" descr="Picture 3">
            <a:extLst>
              <a:ext uri="{FF2B5EF4-FFF2-40B4-BE49-F238E27FC236}">
                <a16:creationId xmlns:a16="http://schemas.microsoft.com/office/drawing/2014/main" id="{01D650E3-ACAA-402C-CF06-8C7B5B597EF4}"/>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4" name="Picture 3" descr="C:\Users\ASGB\Desktop\ASGBKartel logo's def (3)\ASGBKartel logo's def\Icoon\jpg\Icoon-pos-Colour@3x-100.jpg">
            <a:extLst>
              <a:ext uri="{FF2B5EF4-FFF2-40B4-BE49-F238E27FC236}">
                <a16:creationId xmlns:a16="http://schemas.microsoft.com/office/drawing/2014/main" id="{C9D81609-4E21-B09D-2090-CF794292F2FE}"/>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2801507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10E94-7BE9-D7BB-05AE-01266C1376DE}"/>
              </a:ext>
            </a:extLst>
          </p:cNvPr>
          <p:cNvSpPr>
            <a:spLocks noGrp="1"/>
          </p:cNvSpPr>
          <p:nvPr>
            <p:ph type="title"/>
          </p:nvPr>
        </p:nvSpPr>
        <p:spPr/>
        <p:txBody>
          <a:bodyPr/>
          <a:lstStyle/>
          <a:p>
            <a:pPr algn="ctr"/>
            <a:r>
              <a:rPr lang="en-GB" dirty="0" err="1"/>
              <a:t>Recht</a:t>
            </a:r>
            <a:r>
              <a:rPr lang="en-GB" dirty="0"/>
              <a:t> op </a:t>
            </a:r>
            <a:r>
              <a:rPr lang="en-GB" dirty="0" err="1"/>
              <a:t>kwaliteit</a:t>
            </a:r>
            <a:endParaRPr lang="en-GB" dirty="0"/>
          </a:p>
        </p:txBody>
      </p:sp>
      <p:sp>
        <p:nvSpPr>
          <p:cNvPr id="3" name="Tijdelijke aanduiding voor inhoud 2">
            <a:extLst>
              <a:ext uri="{FF2B5EF4-FFF2-40B4-BE49-F238E27FC236}">
                <a16:creationId xmlns:a16="http://schemas.microsoft.com/office/drawing/2014/main" id="{67D99B4A-92F1-1899-7DA3-A5777E2436E6}"/>
              </a:ext>
            </a:extLst>
          </p:cNvPr>
          <p:cNvSpPr>
            <a:spLocks noGrp="1"/>
          </p:cNvSpPr>
          <p:nvPr>
            <p:ph idx="1"/>
          </p:nvPr>
        </p:nvSpPr>
        <p:spPr/>
        <p:txBody>
          <a:bodyPr>
            <a:normAutofit fontScale="92500" lnSpcReduction="20000"/>
          </a:bodyPr>
          <a:lstStyle/>
          <a:p>
            <a:r>
              <a:rPr lang="nl-BE" dirty="0"/>
              <a:t>Recht op kwaliteitsvolle dienstverstrekking die beantwoordt aan behoeften patiënt blijft bestaan, incl. plicht om menselijke waardigheid en zelfbeschikking te eerbiedigen (art. 5)</a:t>
            </a:r>
          </a:p>
          <a:p>
            <a:pPr lvl="1"/>
            <a:r>
              <a:rPr lang="nl-BE" dirty="0"/>
              <a:t>Hoe kwaliteitsvolle zorg wordt verstrekt, wordt geëxpliciteerd in Kwaliteitswet </a:t>
            </a:r>
          </a:p>
          <a:p>
            <a:endParaRPr lang="nl-BE" dirty="0"/>
          </a:p>
          <a:p>
            <a:r>
              <a:rPr lang="nl-BE" dirty="0"/>
              <a:t>Toevoeging </a:t>
            </a:r>
          </a:p>
          <a:p>
            <a:pPr lvl="1"/>
            <a:r>
              <a:rPr lang="nl-BE" dirty="0"/>
              <a:t>GZB moet rekening houden met doelstellingen en waarden patiënt </a:t>
            </a:r>
          </a:p>
          <a:p>
            <a:pPr lvl="2"/>
            <a:r>
              <a:rPr lang="nl-BE" dirty="0"/>
              <a:t>Doelgerichte zorg, patiëntgerichte dienstverstrekking, actieve rol patiënt, positieve benadering gezondheid en welzijn</a:t>
            </a:r>
          </a:p>
          <a:p>
            <a:pPr lvl="2"/>
            <a:r>
              <a:rPr lang="nl-BE" dirty="0"/>
              <a:t>Gelijkwaardige relatie patiënt en GZB met zorg o.b.v. overleg</a:t>
            </a:r>
          </a:p>
          <a:p>
            <a:pPr lvl="2"/>
            <a:r>
              <a:rPr lang="nl-BE" dirty="0"/>
              <a:t>Niet alle behoeften/doelstellingen/waarden onverkort volgen</a:t>
            </a:r>
          </a:p>
          <a:p>
            <a:pPr lvl="3"/>
            <a:r>
              <a:rPr lang="nl-BE" dirty="0" err="1"/>
              <a:t>MvT</a:t>
            </a:r>
            <a:r>
              <a:rPr lang="nl-BE" dirty="0"/>
              <a:t> WPR 2002: niet alle mogelijke behoeften; geen toestemming voor achterwege laten medisch zinloze behandelingen</a:t>
            </a:r>
          </a:p>
          <a:p>
            <a:pPr lvl="3"/>
            <a:r>
              <a:rPr lang="nl-BE" dirty="0"/>
              <a:t>Diagnostische en therapeutische vrijheid (art. 4 Kwaliteitswet) heeft voorrang bij conflict met voorkeuren patiënt; medisch-wetenschappelijk oordeel GZB gaat voor dan </a:t>
            </a:r>
          </a:p>
          <a:p>
            <a:endParaRPr lang="en-GB" dirty="0"/>
          </a:p>
        </p:txBody>
      </p:sp>
      <p:pic>
        <p:nvPicPr>
          <p:cNvPr id="4" name="Picture 3" descr="Picture 3">
            <a:extLst>
              <a:ext uri="{FF2B5EF4-FFF2-40B4-BE49-F238E27FC236}">
                <a16:creationId xmlns:a16="http://schemas.microsoft.com/office/drawing/2014/main" id="{89089787-09DD-018C-7A2C-BB5968DFD38C}"/>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4AD1AEF1-EFCF-C6C3-C634-2CFDD99E54E7}"/>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2681670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BF6F8-EC56-A8E6-6B07-508D379F149C}"/>
              </a:ext>
            </a:extLst>
          </p:cNvPr>
          <p:cNvSpPr>
            <a:spLocks noGrp="1"/>
          </p:cNvSpPr>
          <p:nvPr>
            <p:ph type="title"/>
          </p:nvPr>
        </p:nvSpPr>
        <p:spPr/>
        <p:txBody>
          <a:bodyPr/>
          <a:lstStyle/>
          <a:p>
            <a:pPr algn="ctr"/>
            <a:r>
              <a:rPr lang="en-GB" dirty="0" err="1"/>
              <a:t>Recht</a:t>
            </a:r>
            <a:r>
              <a:rPr lang="en-GB" dirty="0"/>
              <a:t> op </a:t>
            </a:r>
            <a:r>
              <a:rPr lang="en-GB" dirty="0" err="1"/>
              <a:t>kwaliteit</a:t>
            </a:r>
            <a:endParaRPr lang="en-GB" dirty="0"/>
          </a:p>
        </p:txBody>
      </p:sp>
      <p:sp>
        <p:nvSpPr>
          <p:cNvPr id="3" name="Tijdelijke aanduiding voor inhoud 2">
            <a:extLst>
              <a:ext uri="{FF2B5EF4-FFF2-40B4-BE49-F238E27FC236}">
                <a16:creationId xmlns:a16="http://schemas.microsoft.com/office/drawing/2014/main" id="{9018EBE6-296F-59BC-418E-FA50DFBE2D83}"/>
              </a:ext>
            </a:extLst>
          </p:cNvPr>
          <p:cNvSpPr>
            <a:spLocks noGrp="1"/>
          </p:cNvSpPr>
          <p:nvPr>
            <p:ph idx="1"/>
          </p:nvPr>
        </p:nvSpPr>
        <p:spPr/>
        <p:txBody>
          <a:bodyPr/>
          <a:lstStyle/>
          <a:p>
            <a:r>
              <a:rPr lang="nl-BE" dirty="0"/>
              <a:t>Toevoeging </a:t>
            </a:r>
          </a:p>
          <a:p>
            <a:pPr lvl="1"/>
            <a:r>
              <a:rPr lang="nl-BE" dirty="0"/>
              <a:t>In voorkomend geval organiseert GZB daartoe de vroegtijdige zorgplanning</a:t>
            </a:r>
          </a:p>
          <a:p>
            <a:pPr lvl="2"/>
            <a:r>
              <a:rPr lang="nl-BE" dirty="0"/>
              <a:t>Recht op vroegtijdige zorgplanning </a:t>
            </a:r>
          </a:p>
          <a:p>
            <a:pPr lvl="2"/>
            <a:r>
              <a:rPr lang="nl-BE" dirty="0"/>
              <a:t>Geldt niet t.o.v. elke GZB</a:t>
            </a:r>
          </a:p>
          <a:p>
            <a:pPr lvl="2"/>
            <a:r>
              <a:rPr lang="nl-BE" dirty="0"/>
              <a:t>Enkel op vraag patiënt of wanneer GZB dit relevant acht, gezien specifieke context patiënt </a:t>
            </a:r>
          </a:p>
          <a:p>
            <a:pPr lvl="2"/>
            <a:r>
              <a:rPr lang="nl-BE" dirty="0"/>
              <a:t>Doel is opzetten proces van zorgplanning, zonder enig afdwingbaar rechtsgevolg </a:t>
            </a:r>
          </a:p>
          <a:p>
            <a:endParaRPr lang="en-GB" dirty="0"/>
          </a:p>
        </p:txBody>
      </p:sp>
      <p:pic>
        <p:nvPicPr>
          <p:cNvPr id="4" name="Picture 3" descr="Picture 3">
            <a:extLst>
              <a:ext uri="{FF2B5EF4-FFF2-40B4-BE49-F238E27FC236}">
                <a16:creationId xmlns:a16="http://schemas.microsoft.com/office/drawing/2014/main" id="{148F3020-5DBA-D617-CD66-C1A18D95511C}"/>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EB499430-F45F-1A47-3778-E6424C99A9B5}"/>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826006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A2FC0F-78D3-6452-960C-7256203CDACE}"/>
              </a:ext>
            </a:extLst>
          </p:cNvPr>
          <p:cNvSpPr>
            <a:spLocks noGrp="1"/>
          </p:cNvSpPr>
          <p:nvPr>
            <p:ph type="title"/>
          </p:nvPr>
        </p:nvSpPr>
        <p:spPr/>
        <p:txBody>
          <a:bodyPr/>
          <a:lstStyle/>
          <a:p>
            <a:r>
              <a:rPr lang="en-GB" dirty="0"/>
              <a:t>Vrije </a:t>
            </a:r>
            <a:r>
              <a:rPr lang="en-GB" dirty="0" err="1"/>
              <a:t>keuze</a:t>
            </a:r>
            <a:endParaRPr lang="en-GB" dirty="0"/>
          </a:p>
        </p:txBody>
      </p:sp>
      <p:pic>
        <p:nvPicPr>
          <p:cNvPr id="3" name="Picture 3" descr="Picture 3">
            <a:extLst>
              <a:ext uri="{FF2B5EF4-FFF2-40B4-BE49-F238E27FC236}">
                <a16:creationId xmlns:a16="http://schemas.microsoft.com/office/drawing/2014/main" id="{0B92919F-4C97-E0D2-320E-2461A5D3A25A}"/>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4" name="Picture 3" descr="C:\Users\ASGB\Desktop\ASGBKartel logo's def (3)\ASGBKartel logo's def\Icoon\jpg\Icoon-pos-Colour@3x-100.jpg">
            <a:extLst>
              <a:ext uri="{FF2B5EF4-FFF2-40B4-BE49-F238E27FC236}">
                <a16:creationId xmlns:a16="http://schemas.microsoft.com/office/drawing/2014/main" id="{E18B1B0B-FF75-F4E9-46C3-CDD07AEAACDA}"/>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021549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F44E7-DB2A-FECC-E160-17BA82C91633}"/>
              </a:ext>
            </a:extLst>
          </p:cNvPr>
          <p:cNvSpPr>
            <a:spLocks noGrp="1"/>
          </p:cNvSpPr>
          <p:nvPr>
            <p:ph type="title"/>
          </p:nvPr>
        </p:nvSpPr>
        <p:spPr/>
        <p:txBody>
          <a:bodyPr/>
          <a:lstStyle/>
          <a:p>
            <a:pPr algn="ctr"/>
            <a:r>
              <a:rPr lang="en-GB" dirty="0"/>
              <a:t>Vrije </a:t>
            </a:r>
            <a:r>
              <a:rPr lang="en-GB" dirty="0" err="1"/>
              <a:t>keuze</a:t>
            </a:r>
            <a:r>
              <a:rPr lang="en-GB" dirty="0"/>
              <a:t> en </a:t>
            </a:r>
            <a:r>
              <a:rPr lang="en-GB" dirty="0" err="1"/>
              <a:t>informatie</a:t>
            </a:r>
            <a:endParaRPr lang="en-GB" dirty="0"/>
          </a:p>
        </p:txBody>
      </p:sp>
      <p:sp>
        <p:nvSpPr>
          <p:cNvPr id="3" name="Tijdelijke aanduiding voor inhoud 2">
            <a:extLst>
              <a:ext uri="{FF2B5EF4-FFF2-40B4-BE49-F238E27FC236}">
                <a16:creationId xmlns:a16="http://schemas.microsoft.com/office/drawing/2014/main" id="{29364973-61E3-D0CF-DDF7-6B8FFA400BED}"/>
              </a:ext>
            </a:extLst>
          </p:cNvPr>
          <p:cNvSpPr>
            <a:spLocks noGrp="1"/>
          </p:cNvSpPr>
          <p:nvPr>
            <p:ph idx="1"/>
          </p:nvPr>
        </p:nvSpPr>
        <p:spPr/>
        <p:txBody>
          <a:bodyPr>
            <a:normAutofit lnSpcReduction="10000"/>
          </a:bodyPr>
          <a:lstStyle/>
          <a:p>
            <a:r>
              <a:rPr lang="nl-BE" dirty="0"/>
              <a:t>Recht op vrije keuze GZB en wijziging daarvan blijft behouden (art. 6, §1)</a:t>
            </a:r>
          </a:p>
          <a:p>
            <a:endParaRPr lang="nl-BE" dirty="0"/>
          </a:p>
          <a:p>
            <a:r>
              <a:rPr lang="nl-BE" dirty="0"/>
              <a:t>Toevoeging: GZB moet patiënt informeren over de mate waarin hij ten gevolge van opgelegde maatregelen niet voldoet aan de voorwaarden voor de uitoefening van zijn beroep en zijn praktijkvoering (art. 6, §2, lid 1)</a:t>
            </a:r>
          </a:p>
          <a:p>
            <a:pPr lvl="1"/>
            <a:r>
              <a:rPr lang="nl-BE" dirty="0"/>
              <a:t>Bv. tuchtbeslissing Orde, administratieve maatregel </a:t>
            </a:r>
            <a:r>
              <a:rPr lang="nl-BE" dirty="0" err="1"/>
              <a:t>Toezichtscommissie</a:t>
            </a:r>
            <a:r>
              <a:rPr lang="nl-BE" dirty="0"/>
              <a:t>, strafrechtelijke veroordeling, enz.</a:t>
            </a:r>
          </a:p>
          <a:p>
            <a:pPr lvl="1"/>
            <a:r>
              <a:rPr lang="nl-BE" dirty="0"/>
              <a:t>Enkel beperking en gevolgen meedelen, niet reden (privacy)</a:t>
            </a:r>
          </a:p>
          <a:p>
            <a:pPr lvl="1"/>
            <a:r>
              <a:rPr lang="nl-BE" dirty="0"/>
              <a:t>Art. 8/2 WPR valt weg: informatie over vergunnings- en registratiestatus (dat GZB bevoegd moet zijn volgens art. 3 wordt voldoende geacht, samen met omgekeerde regel hierboven)</a:t>
            </a:r>
          </a:p>
          <a:p>
            <a:endParaRPr lang="en-GB" dirty="0"/>
          </a:p>
        </p:txBody>
      </p:sp>
      <p:pic>
        <p:nvPicPr>
          <p:cNvPr id="4" name="Picture 3" descr="Picture 3">
            <a:extLst>
              <a:ext uri="{FF2B5EF4-FFF2-40B4-BE49-F238E27FC236}">
                <a16:creationId xmlns:a16="http://schemas.microsoft.com/office/drawing/2014/main" id="{77B04397-13D1-C91F-00D5-7BDFB1CCF192}"/>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38FED298-9660-3316-7F64-FC1952E38A33}"/>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523941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02DCD-E7DF-9A85-03F2-594679119257}"/>
              </a:ext>
            </a:extLst>
          </p:cNvPr>
          <p:cNvSpPr>
            <a:spLocks noGrp="1"/>
          </p:cNvSpPr>
          <p:nvPr>
            <p:ph type="title"/>
          </p:nvPr>
        </p:nvSpPr>
        <p:spPr/>
        <p:txBody>
          <a:bodyPr/>
          <a:lstStyle/>
          <a:p>
            <a:pPr algn="ctr"/>
            <a:r>
              <a:rPr lang="en-GB" dirty="0"/>
              <a:t>Vrije </a:t>
            </a:r>
            <a:r>
              <a:rPr lang="en-GB" dirty="0" err="1"/>
              <a:t>keuze</a:t>
            </a:r>
            <a:r>
              <a:rPr lang="en-GB" dirty="0"/>
              <a:t> en </a:t>
            </a:r>
            <a:r>
              <a:rPr lang="en-GB" dirty="0" err="1"/>
              <a:t>informatie</a:t>
            </a:r>
            <a:endParaRPr lang="en-GB" dirty="0"/>
          </a:p>
        </p:txBody>
      </p:sp>
      <p:sp>
        <p:nvSpPr>
          <p:cNvPr id="3" name="Tijdelijke aanduiding voor inhoud 2">
            <a:extLst>
              <a:ext uri="{FF2B5EF4-FFF2-40B4-BE49-F238E27FC236}">
                <a16:creationId xmlns:a16="http://schemas.microsoft.com/office/drawing/2014/main" id="{A3DC5863-1E2C-B65B-5BDA-4D0D5B95C94A}"/>
              </a:ext>
            </a:extLst>
          </p:cNvPr>
          <p:cNvSpPr>
            <a:spLocks noGrp="1"/>
          </p:cNvSpPr>
          <p:nvPr>
            <p:ph idx="1"/>
          </p:nvPr>
        </p:nvSpPr>
        <p:spPr/>
        <p:txBody>
          <a:bodyPr>
            <a:normAutofit fontScale="92500" lnSpcReduction="20000"/>
          </a:bodyPr>
          <a:lstStyle/>
          <a:p>
            <a:r>
              <a:rPr lang="nl-BE" dirty="0"/>
              <a:t>Op verzoek van de patiënt informeert de gezondheidszorgbeoefenaar de patiënt over zijn beroepsbekwaamheid en beroepservaring (art. 6, §2, lid 2)</a:t>
            </a:r>
          </a:p>
          <a:p>
            <a:pPr lvl="1"/>
            <a:r>
              <a:rPr lang="nl-BE" dirty="0"/>
              <a:t>Volgde al uit art. 8 WPR: patiënt kan GZB bevragen over kwalificaties en ervaringen met bepaalde tussenkomst </a:t>
            </a:r>
          </a:p>
          <a:p>
            <a:pPr lvl="1"/>
            <a:r>
              <a:rPr lang="nl-BE" dirty="0"/>
              <a:t>Portfolio bijhouden o.b.v. art. 8, lid 2 Kwaliteitswet</a:t>
            </a:r>
          </a:p>
          <a:p>
            <a:pPr lvl="2"/>
            <a:r>
              <a:rPr lang="nl-BE" dirty="0"/>
              <a:t>Geen rechtstreeks inzagerecht van patiënt; GZB kan wel zelf tonen of ter beschikking stellen (regels praktijkinformatie volgen)</a:t>
            </a:r>
          </a:p>
          <a:p>
            <a:pPr lvl="2"/>
            <a:r>
              <a:rPr lang="nl-BE" dirty="0" err="1"/>
              <a:t>Fed</a:t>
            </a:r>
            <a:r>
              <a:rPr lang="nl-BE" dirty="0"/>
              <a:t>. Commissie “Rechten van de patiënt” stelde wel rechtstreekse inzage voor   </a:t>
            </a:r>
          </a:p>
          <a:p>
            <a:pPr lvl="1"/>
            <a:r>
              <a:rPr lang="nl-BE" dirty="0"/>
              <a:t>Geen actieve bewijsplicht GZB t.o.v. patiënt</a:t>
            </a:r>
          </a:p>
          <a:p>
            <a:pPr marL="0" indent="0">
              <a:buNone/>
            </a:pPr>
            <a:endParaRPr lang="nl-BE" dirty="0"/>
          </a:p>
          <a:p>
            <a:r>
              <a:rPr lang="nl-BE" dirty="0"/>
              <a:t>De gezondheidszorgbeoefenaar informeert de patiënt of hij al dan niet beschikt over een verzekeringsdekking of een andere individuele of collectieve vorm van bescherming met betrekking tot de beroepsaansprakelijkheid (art. 6, §3)</a:t>
            </a:r>
          </a:p>
          <a:p>
            <a:pPr lvl="1"/>
            <a:r>
              <a:rPr lang="nl-BE" dirty="0"/>
              <a:t>Voorheen al art. 8/1 WPR</a:t>
            </a:r>
          </a:p>
          <a:p>
            <a:endParaRPr lang="en-GB" dirty="0"/>
          </a:p>
        </p:txBody>
      </p:sp>
      <p:pic>
        <p:nvPicPr>
          <p:cNvPr id="4" name="Picture 3" descr="Picture 3">
            <a:extLst>
              <a:ext uri="{FF2B5EF4-FFF2-40B4-BE49-F238E27FC236}">
                <a16:creationId xmlns:a16="http://schemas.microsoft.com/office/drawing/2014/main" id="{55E05255-9696-A742-95C1-A84D70B498A4}"/>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EBE91B14-C256-63D3-E894-C3AA41B39753}"/>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2745856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6D976D-DBEE-0E9A-8941-9BCB59212633}"/>
              </a:ext>
            </a:extLst>
          </p:cNvPr>
          <p:cNvSpPr>
            <a:spLocks noGrp="1"/>
          </p:cNvSpPr>
          <p:nvPr>
            <p:ph type="title"/>
          </p:nvPr>
        </p:nvSpPr>
        <p:spPr/>
        <p:txBody>
          <a:bodyPr/>
          <a:lstStyle/>
          <a:p>
            <a:r>
              <a:rPr lang="en-GB"/>
              <a:t>Inleiding</a:t>
            </a:r>
            <a:endParaRPr lang="en-GB" dirty="0"/>
          </a:p>
        </p:txBody>
      </p:sp>
      <p:pic>
        <p:nvPicPr>
          <p:cNvPr id="3" name="Picture 3" descr="C:\Users\ASGB\Desktop\ASGBKartel logo's def (3)\ASGBKartel logo's def\Icoon\jpg\Icoon-pos-Colour@3x-100.jpg">
            <a:extLst>
              <a:ext uri="{FF2B5EF4-FFF2-40B4-BE49-F238E27FC236}">
                <a16:creationId xmlns:a16="http://schemas.microsoft.com/office/drawing/2014/main" id="{3A405EC7-6D37-8F48-0647-BA0294444AC2}"/>
              </a:ext>
            </a:extLst>
          </p:cNvPr>
          <p:cNvPicPr>
            <a:picLocks noChangeAspect="1" noChangeArrowheads="1"/>
          </p:cNvPicPr>
          <p:nvPr/>
        </p:nvPicPr>
        <p:blipFill>
          <a:blip r:embed="rId2" cstate="print"/>
          <a:srcRect/>
          <a:stretch>
            <a:fillRect/>
          </a:stretch>
        </p:blipFill>
        <p:spPr bwMode="auto">
          <a:xfrm>
            <a:off x="11398900" y="6059308"/>
            <a:ext cx="685676" cy="685676"/>
          </a:xfrm>
          <a:prstGeom prst="rect">
            <a:avLst/>
          </a:prstGeom>
          <a:noFill/>
        </p:spPr>
      </p:pic>
      <p:pic>
        <p:nvPicPr>
          <p:cNvPr id="4" name="Picture 3" descr="Picture 3">
            <a:extLst>
              <a:ext uri="{FF2B5EF4-FFF2-40B4-BE49-F238E27FC236}">
                <a16:creationId xmlns:a16="http://schemas.microsoft.com/office/drawing/2014/main" id="{BEC7547D-47B1-48A3-C82E-F44AA8150877}"/>
              </a:ext>
            </a:extLst>
          </p:cNvPr>
          <p:cNvPicPr>
            <a:picLocks noChangeAspect="1"/>
          </p:cNvPicPr>
          <p:nvPr/>
        </p:nvPicPr>
        <p:blipFill>
          <a:blip r:embed="rId3" cstate="print"/>
          <a:stretch>
            <a:fillRect/>
          </a:stretch>
        </p:blipFill>
        <p:spPr>
          <a:xfrm>
            <a:off x="0" y="0"/>
            <a:ext cx="2806559" cy="1133028"/>
          </a:xfrm>
          <a:prstGeom prst="rect">
            <a:avLst/>
          </a:prstGeom>
          <a:ln w="12700">
            <a:miter lim="400000"/>
          </a:ln>
        </p:spPr>
      </p:pic>
    </p:spTree>
    <p:extLst>
      <p:ext uri="{BB962C8B-B14F-4D97-AF65-F5344CB8AC3E}">
        <p14:creationId xmlns:p14="http://schemas.microsoft.com/office/powerpoint/2010/main" val="960444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6A5E8-C4E3-7C68-8373-5310B5CB5ADF}"/>
              </a:ext>
            </a:extLst>
          </p:cNvPr>
          <p:cNvSpPr>
            <a:spLocks noGrp="1"/>
          </p:cNvSpPr>
          <p:nvPr>
            <p:ph type="title"/>
          </p:nvPr>
        </p:nvSpPr>
        <p:spPr/>
        <p:txBody>
          <a:bodyPr/>
          <a:lstStyle/>
          <a:p>
            <a:r>
              <a:rPr lang="en-GB" dirty="0" err="1"/>
              <a:t>Informatie</a:t>
            </a:r>
            <a:r>
              <a:rPr lang="en-GB" dirty="0"/>
              <a:t> over de </a:t>
            </a:r>
            <a:r>
              <a:rPr lang="en-GB" dirty="0" err="1"/>
              <a:t>gezondheidstoestand</a:t>
            </a:r>
            <a:endParaRPr lang="en-GB" dirty="0"/>
          </a:p>
        </p:txBody>
      </p:sp>
      <p:pic>
        <p:nvPicPr>
          <p:cNvPr id="3" name="Picture 3" descr="Picture 3">
            <a:extLst>
              <a:ext uri="{FF2B5EF4-FFF2-40B4-BE49-F238E27FC236}">
                <a16:creationId xmlns:a16="http://schemas.microsoft.com/office/drawing/2014/main" id="{E7AA5CB1-2BDF-DC97-F457-DD7C59ACAD6F}"/>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4" name="Picture 3" descr="C:\Users\ASGB\Desktop\ASGBKartel logo's def (3)\ASGBKartel logo's def\Icoon\jpg\Icoon-pos-Colour@3x-100.jpg">
            <a:extLst>
              <a:ext uri="{FF2B5EF4-FFF2-40B4-BE49-F238E27FC236}">
                <a16:creationId xmlns:a16="http://schemas.microsoft.com/office/drawing/2014/main" id="{68FC1052-0583-07BF-62D7-128B149D7C3F}"/>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3971389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57B4D-0A35-4B34-0689-7D25C06E1F03}"/>
              </a:ext>
            </a:extLst>
          </p:cNvPr>
          <p:cNvSpPr>
            <a:spLocks noGrp="1"/>
          </p:cNvSpPr>
          <p:nvPr>
            <p:ph type="title"/>
          </p:nvPr>
        </p:nvSpPr>
        <p:spPr/>
        <p:txBody>
          <a:bodyPr/>
          <a:lstStyle/>
          <a:p>
            <a:pPr algn="ctr"/>
            <a:r>
              <a:rPr lang="en-GB" dirty="0" err="1"/>
              <a:t>Gezondheidstoestandinformatie</a:t>
            </a:r>
            <a:endParaRPr lang="en-GB" dirty="0"/>
          </a:p>
        </p:txBody>
      </p:sp>
      <p:sp>
        <p:nvSpPr>
          <p:cNvPr id="3" name="Tijdelijke aanduiding voor inhoud 2">
            <a:extLst>
              <a:ext uri="{FF2B5EF4-FFF2-40B4-BE49-F238E27FC236}">
                <a16:creationId xmlns:a16="http://schemas.microsoft.com/office/drawing/2014/main" id="{79B53715-5BE9-F3A7-FA04-D5859831E3E1}"/>
              </a:ext>
            </a:extLst>
          </p:cNvPr>
          <p:cNvSpPr>
            <a:spLocks noGrp="1"/>
          </p:cNvSpPr>
          <p:nvPr>
            <p:ph idx="1"/>
          </p:nvPr>
        </p:nvSpPr>
        <p:spPr/>
        <p:txBody>
          <a:bodyPr>
            <a:normAutofit fontScale="85000" lnSpcReduction="20000"/>
          </a:bodyPr>
          <a:lstStyle/>
          <a:p>
            <a:r>
              <a:rPr lang="nl-BE" dirty="0"/>
              <a:t>Behoud van recht patiënt op alle informatie die nodig is om inzicht te krijgen in zijn gezondheidstoestand en de vermoedelijke evolutie ervan (art. 7, §1)</a:t>
            </a:r>
          </a:p>
          <a:p>
            <a:endParaRPr lang="nl-BE" dirty="0"/>
          </a:p>
          <a:p>
            <a:r>
              <a:rPr lang="nl-BE" dirty="0"/>
              <a:t>Aangepaste modaliteiten </a:t>
            </a:r>
          </a:p>
          <a:p>
            <a:pPr lvl="1"/>
            <a:r>
              <a:rPr lang="nl-BE" dirty="0"/>
              <a:t>Voorheen (art. 7, §2): duidelijke taal, patiënt kan schriftelijke bevestiging vragen en bijstand vertrouwenspersoon</a:t>
            </a:r>
          </a:p>
          <a:p>
            <a:pPr lvl="1"/>
            <a:r>
              <a:rPr lang="nl-BE" dirty="0"/>
              <a:t>Wijziging: “</a:t>
            </a:r>
            <a:r>
              <a:rPr lang="nl-BE" i="1" dirty="0"/>
              <a:t>De gezondheidszorgbeoefenaar stelt zich tijdens overleg op de hoogte van de situatie en voorkeuren van actuele en </a:t>
            </a:r>
            <a:r>
              <a:rPr lang="nl-BE" i="1" u="sng" dirty="0"/>
              <a:t>toekomstige zorg </a:t>
            </a:r>
            <a:r>
              <a:rPr lang="nl-BE" i="1" dirty="0"/>
              <a:t>van de patiënt. Hij verstrekt de in § 1 bedoelde informatie op </a:t>
            </a:r>
            <a:r>
              <a:rPr lang="nl-BE" i="1" u="sng" dirty="0"/>
              <a:t>een kwaliteitsvolle wijze en op maat van de patiënt</a:t>
            </a:r>
            <a:r>
              <a:rPr lang="nl-BE" i="1" dirty="0"/>
              <a:t>. De gezondheidszorgbeoefenaar voorziet hiervoor </a:t>
            </a:r>
            <a:r>
              <a:rPr lang="nl-BE" i="1" u="sng" dirty="0"/>
              <a:t>voldoende tijd </a:t>
            </a:r>
            <a:r>
              <a:rPr lang="nl-BE" i="1" dirty="0"/>
              <a:t>en nodigt de patiënt uit om </a:t>
            </a:r>
            <a:r>
              <a:rPr lang="nl-BE" i="1" u="sng" dirty="0"/>
              <a:t>vragen te stellen</a:t>
            </a:r>
            <a:r>
              <a:rPr lang="nl-BE" i="1" dirty="0"/>
              <a:t>. Hij verstrekt </a:t>
            </a:r>
            <a:r>
              <a:rPr lang="nl-BE" i="1" u="sng" dirty="0"/>
              <a:t>op verzoek of wanneer hij dit voor de patiënt pertinent acht, bijkomend schriftelijk</a:t>
            </a:r>
            <a:r>
              <a:rPr lang="nl-BE" i="1" dirty="0"/>
              <a:t>, hetzij op papier, hetzij elektronisch de in de § 1 bedoelde informatie</a:t>
            </a:r>
            <a:r>
              <a:rPr lang="nl-BE" dirty="0"/>
              <a:t>”</a:t>
            </a:r>
          </a:p>
          <a:p>
            <a:pPr lvl="1"/>
            <a:r>
              <a:rPr lang="nl-BE" dirty="0"/>
              <a:t>Om belang info en actieve rol patiënt te benadrukken; holistische benadering van patiënt; niet alleen medische aspecten situatie, maar alle relevante aspecten voor beslissingsproces, afstemming op gezondheidsgeletterdheid patiënt</a:t>
            </a:r>
          </a:p>
          <a:p>
            <a:endParaRPr lang="en-GB" dirty="0"/>
          </a:p>
        </p:txBody>
      </p:sp>
      <p:pic>
        <p:nvPicPr>
          <p:cNvPr id="4" name="Picture 3" descr="Picture 3">
            <a:extLst>
              <a:ext uri="{FF2B5EF4-FFF2-40B4-BE49-F238E27FC236}">
                <a16:creationId xmlns:a16="http://schemas.microsoft.com/office/drawing/2014/main" id="{1A130490-313F-4BB1-5EC4-2E873F155899}"/>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AFC0169D-D929-9236-6EEC-E16650896427}"/>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87730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A6FE62-C33F-1E40-46C6-E5868250F6FF}"/>
              </a:ext>
            </a:extLst>
          </p:cNvPr>
          <p:cNvSpPr>
            <a:spLocks noGrp="1"/>
          </p:cNvSpPr>
          <p:nvPr>
            <p:ph type="title"/>
          </p:nvPr>
        </p:nvSpPr>
        <p:spPr/>
        <p:txBody>
          <a:bodyPr/>
          <a:lstStyle/>
          <a:p>
            <a:pPr algn="ctr"/>
            <a:r>
              <a:rPr lang="en-GB" dirty="0" err="1"/>
              <a:t>Gezondheidstoestandinformatie</a:t>
            </a:r>
            <a:r>
              <a:rPr lang="en-GB" dirty="0"/>
              <a:t> </a:t>
            </a:r>
          </a:p>
        </p:txBody>
      </p:sp>
      <p:sp>
        <p:nvSpPr>
          <p:cNvPr id="3" name="Tijdelijke aanduiding voor inhoud 2">
            <a:extLst>
              <a:ext uri="{FF2B5EF4-FFF2-40B4-BE49-F238E27FC236}">
                <a16:creationId xmlns:a16="http://schemas.microsoft.com/office/drawing/2014/main" id="{75C33981-0135-7A0F-89E6-27DE1F746DAD}"/>
              </a:ext>
            </a:extLst>
          </p:cNvPr>
          <p:cNvSpPr>
            <a:spLocks noGrp="1"/>
          </p:cNvSpPr>
          <p:nvPr>
            <p:ph idx="1"/>
          </p:nvPr>
        </p:nvSpPr>
        <p:spPr/>
        <p:txBody>
          <a:bodyPr>
            <a:normAutofit lnSpcReduction="10000"/>
          </a:bodyPr>
          <a:lstStyle/>
          <a:p>
            <a:r>
              <a:rPr lang="nl-BE" dirty="0"/>
              <a:t>Aangepaste modaliteiten </a:t>
            </a:r>
          </a:p>
          <a:p>
            <a:pPr lvl="1"/>
            <a:r>
              <a:rPr lang="nl-BE" dirty="0"/>
              <a:t>Schriftelijk indien pertinent volgens GZB (bv. nerveuze patiënt of complexe tussenkomst); ook brochures en websites; geluidsopname door patiënt met medeweten GZB </a:t>
            </a:r>
          </a:p>
          <a:p>
            <a:pPr lvl="1"/>
            <a:r>
              <a:rPr lang="nl-BE" dirty="0"/>
              <a:t>Initieel voorstel van plicht GZB tot geven van schriftelijke info bij “</a:t>
            </a:r>
            <a:r>
              <a:rPr lang="nl-BE" i="1" dirty="0"/>
              <a:t>complexe informatie en indien pertinent</a:t>
            </a:r>
            <a:r>
              <a:rPr lang="nl-BE" dirty="0"/>
              <a:t>” weggelaten </a:t>
            </a:r>
          </a:p>
          <a:p>
            <a:pPr lvl="1"/>
            <a:r>
              <a:rPr lang="nl-BE" dirty="0"/>
              <a:t>Mondelinge infoverstrekking blijft regel! </a:t>
            </a:r>
          </a:p>
          <a:p>
            <a:pPr lvl="1"/>
            <a:r>
              <a:rPr lang="nl-BE" dirty="0"/>
              <a:t>Evt. aanpassing nomenclatuur </a:t>
            </a:r>
            <a:r>
              <a:rPr lang="nl-BE" dirty="0" err="1"/>
              <a:t>i.f.v</a:t>
            </a:r>
            <a:r>
              <a:rPr lang="nl-BE" dirty="0"/>
              <a:t>. dialoog met patiënt en tijdsbesteding </a:t>
            </a:r>
          </a:p>
          <a:p>
            <a:pPr lvl="1"/>
            <a:r>
              <a:rPr lang="nl-BE" dirty="0"/>
              <a:t>Verplaatsing rol vertrouwenspersoon naar afzonderlijk artikel 11/1 WPR</a:t>
            </a:r>
          </a:p>
          <a:p>
            <a:pPr lvl="1"/>
            <a:r>
              <a:rPr lang="nl-BE" dirty="0"/>
              <a:t>Amendementen m.b.t. inschrijven recht op second opinion (GZB moet zelf voorstellen </a:t>
            </a:r>
            <a:r>
              <a:rPr lang="nl-BE" dirty="0" err="1"/>
              <a:t>i.f.v</a:t>
            </a:r>
            <a:r>
              <a:rPr lang="nl-BE" dirty="0"/>
              <a:t>. omstandigheden of instemmen met vraag patiënt of omgeving); werd overbodig geacht</a:t>
            </a:r>
          </a:p>
          <a:p>
            <a:endParaRPr lang="en-GB" dirty="0"/>
          </a:p>
        </p:txBody>
      </p:sp>
      <p:pic>
        <p:nvPicPr>
          <p:cNvPr id="4" name="Picture 3" descr="Picture 3">
            <a:extLst>
              <a:ext uri="{FF2B5EF4-FFF2-40B4-BE49-F238E27FC236}">
                <a16:creationId xmlns:a16="http://schemas.microsoft.com/office/drawing/2014/main" id="{AD3F2E6D-5310-71B9-FDD9-6B90DDB8086C}"/>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E50A38B0-9A1C-1892-F450-6BAC43CE5331}"/>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616891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244F4-140F-050E-2509-237FD6F3280B}"/>
              </a:ext>
            </a:extLst>
          </p:cNvPr>
          <p:cNvSpPr>
            <a:spLocks noGrp="1"/>
          </p:cNvSpPr>
          <p:nvPr>
            <p:ph type="title"/>
          </p:nvPr>
        </p:nvSpPr>
        <p:spPr/>
        <p:txBody>
          <a:bodyPr/>
          <a:lstStyle/>
          <a:p>
            <a:pPr algn="ctr"/>
            <a:r>
              <a:rPr lang="en-GB" dirty="0" err="1"/>
              <a:t>Recht</a:t>
            </a:r>
            <a:r>
              <a:rPr lang="en-GB" dirty="0"/>
              <a:t> op </a:t>
            </a:r>
            <a:r>
              <a:rPr lang="en-GB" dirty="0" err="1"/>
              <a:t>niet</a:t>
            </a:r>
            <a:r>
              <a:rPr lang="en-GB" dirty="0"/>
              <a:t> </a:t>
            </a:r>
            <a:r>
              <a:rPr lang="en-GB" dirty="0" err="1"/>
              <a:t>weten</a:t>
            </a:r>
            <a:endParaRPr lang="en-GB" dirty="0"/>
          </a:p>
        </p:txBody>
      </p:sp>
      <p:sp>
        <p:nvSpPr>
          <p:cNvPr id="3" name="Tijdelijke aanduiding voor inhoud 2">
            <a:extLst>
              <a:ext uri="{FF2B5EF4-FFF2-40B4-BE49-F238E27FC236}">
                <a16:creationId xmlns:a16="http://schemas.microsoft.com/office/drawing/2014/main" id="{D40F3518-3FF0-AD39-A121-85E0218371D6}"/>
              </a:ext>
            </a:extLst>
          </p:cNvPr>
          <p:cNvSpPr>
            <a:spLocks noGrp="1"/>
          </p:cNvSpPr>
          <p:nvPr>
            <p:ph idx="1"/>
          </p:nvPr>
        </p:nvSpPr>
        <p:spPr/>
        <p:txBody>
          <a:bodyPr/>
          <a:lstStyle/>
          <a:p>
            <a:r>
              <a:rPr lang="nl-BE" dirty="0"/>
              <a:t>Recht op niet-weten (art. 7, §3): geen wijzigingen</a:t>
            </a:r>
          </a:p>
          <a:p>
            <a:pPr lvl="1"/>
            <a:r>
              <a:rPr lang="nl-BE" dirty="0"/>
              <a:t>Niet meedelen van info op vraag patiënt, tenzij klaarblijkelijk ernstig nadeel voor gezondheid patiënt en/of derden </a:t>
            </a:r>
          </a:p>
          <a:p>
            <a:pPr lvl="1"/>
            <a:r>
              <a:rPr lang="nl-BE" dirty="0"/>
              <a:t>GZB moet voorafgaandelijk andere GZB en vertrouwenspersoon raadplegen</a:t>
            </a:r>
          </a:p>
          <a:p>
            <a:pPr lvl="1"/>
            <a:r>
              <a:rPr lang="nl-BE" dirty="0"/>
              <a:t>Verzoek patiënt in patiëntendossier</a:t>
            </a:r>
          </a:p>
          <a:p>
            <a:endParaRPr lang="en-GB" dirty="0"/>
          </a:p>
        </p:txBody>
      </p:sp>
      <p:pic>
        <p:nvPicPr>
          <p:cNvPr id="4" name="Picture 3" descr="Picture 3">
            <a:extLst>
              <a:ext uri="{FF2B5EF4-FFF2-40B4-BE49-F238E27FC236}">
                <a16:creationId xmlns:a16="http://schemas.microsoft.com/office/drawing/2014/main" id="{FB09FF39-CB6F-B1A8-A9E5-FC346351782F}"/>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170A1E59-93C5-719B-A26E-3D902134E55A}"/>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854335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17FB4-4A98-9E66-FA14-0E60257DAB14}"/>
              </a:ext>
            </a:extLst>
          </p:cNvPr>
          <p:cNvSpPr>
            <a:spLocks noGrp="1"/>
          </p:cNvSpPr>
          <p:nvPr>
            <p:ph type="title"/>
          </p:nvPr>
        </p:nvSpPr>
        <p:spPr/>
        <p:txBody>
          <a:bodyPr/>
          <a:lstStyle/>
          <a:p>
            <a:pPr algn="ctr"/>
            <a:r>
              <a:rPr lang="en-GB" dirty="0" err="1"/>
              <a:t>Therapeutische</a:t>
            </a:r>
            <a:r>
              <a:rPr lang="en-GB" dirty="0"/>
              <a:t> </a:t>
            </a:r>
            <a:r>
              <a:rPr lang="en-GB" dirty="0" err="1"/>
              <a:t>exceptie</a:t>
            </a:r>
            <a:endParaRPr lang="en-GB" dirty="0"/>
          </a:p>
        </p:txBody>
      </p:sp>
      <p:sp>
        <p:nvSpPr>
          <p:cNvPr id="3" name="Tijdelijke aanduiding voor inhoud 2">
            <a:extLst>
              <a:ext uri="{FF2B5EF4-FFF2-40B4-BE49-F238E27FC236}">
                <a16:creationId xmlns:a16="http://schemas.microsoft.com/office/drawing/2014/main" id="{B2631DE1-6181-4565-000F-711DAA4D4317}"/>
              </a:ext>
            </a:extLst>
          </p:cNvPr>
          <p:cNvSpPr>
            <a:spLocks noGrp="1"/>
          </p:cNvSpPr>
          <p:nvPr>
            <p:ph idx="1"/>
          </p:nvPr>
        </p:nvSpPr>
        <p:spPr/>
        <p:txBody>
          <a:bodyPr>
            <a:normAutofit fontScale="92500" lnSpcReduction="20000"/>
          </a:bodyPr>
          <a:lstStyle/>
          <a:p>
            <a:r>
              <a:rPr lang="nl-BE" dirty="0"/>
              <a:t>Therapeutische exceptie (art. 7, §4): herformulering en nuancering</a:t>
            </a:r>
          </a:p>
          <a:p>
            <a:pPr lvl="1"/>
            <a:r>
              <a:rPr lang="nl-BE" dirty="0"/>
              <a:t>Discussie over behoud exceptie (noodtoestand); behoud </a:t>
            </a:r>
            <a:r>
              <a:rPr lang="nl-BE" dirty="0" err="1"/>
              <a:t>o.w.v</a:t>
            </a:r>
            <a:r>
              <a:rPr lang="nl-BE" dirty="0"/>
              <a:t>. meer voordelen dan nadelen</a:t>
            </a:r>
          </a:p>
          <a:p>
            <a:pPr lvl="1"/>
            <a:r>
              <a:rPr lang="nl-BE" dirty="0"/>
              <a:t>GZB is van oordeel dat meedelen info klaarblijkelijk ernstig nadeel voor gezondheid patiënt zou opleveren, dan nagaan of de info gradueel kan worden meegedeeld</a:t>
            </a:r>
          </a:p>
          <a:p>
            <a:pPr lvl="1"/>
            <a:r>
              <a:rPr lang="nl-BE" dirty="0"/>
              <a:t>Uitzonderlijk kan GZB alle info onthouden aan patiënt, mits (enkel dan) raadpleging vooraf van andere GZB</a:t>
            </a:r>
          </a:p>
          <a:p>
            <a:pPr lvl="1"/>
            <a:r>
              <a:rPr lang="nl-BE" dirty="0"/>
              <a:t>Schriftelijke motivering in patiëntendossier en inlichting vertrouwenspersoon</a:t>
            </a:r>
          </a:p>
          <a:p>
            <a:pPr lvl="1"/>
            <a:r>
              <a:rPr lang="nl-BE" dirty="0"/>
              <a:t>Op geregelde tijdstippen nagaan of klaarblijkelijk ernstig nadeel  nog bestaat en alsnog info meedelen </a:t>
            </a:r>
          </a:p>
          <a:p>
            <a:pPr lvl="1"/>
            <a:r>
              <a:rPr lang="nl-BE" dirty="0"/>
              <a:t>Verduidelijking “</a:t>
            </a:r>
            <a:r>
              <a:rPr lang="nl-BE" i="1" dirty="0"/>
              <a:t>klaarblijkelijk ernstig nadeel</a:t>
            </a:r>
            <a:r>
              <a:rPr lang="nl-BE" dirty="0"/>
              <a:t>” gevraagd in Resolutie; niet mogelijk, want feitenkwestie; in </a:t>
            </a:r>
            <a:r>
              <a:rPr lang="nl-BE" dirty="0" err="1"/>
              <a:t>MvT</a:t>
            </a:r>
            <a:r>
              <a:rPr lang="nl-BE" dirty="0"/>
              <a:t> wel voorbeeld n.a.v. suggestie </a:t>
            </a:r>
            <a:r>
              <a:rPr lang="nl-BE" dirty="0" err="1"/>
              <a:t>Fed</a:t>
            </a:r>
            <a:r>
              <a:rPr lang="nl-BE" dirty="0"/>
              <a:t>. Commissie “Rechten van de patiënt” (vaststelling ziekte van Parkinson bij persoon met zware depressie met recente zelfmoordpoging) </a:t>
            </a:r>
          </a:p>
          <a:p>
            <a:endParaRPr lang="en-GB" dirty="0"/>
          </a:p>
        </p:txBody>
      </p:sp>
      <p:pic>
        <p:nvPicPr>
          <p:cNvPr id="4" name="Picture 3" descr="Picture 3">
            <a:extLst>
              <a:ext uri="{FF2B5EF4-FFF2-40B4-BE49-F238E27FC236}">
                <a16:creationId xmlns:a16="http://schemas.microsoft.com/office/drawing/2014/main" id="{B32ACE0E-7FE8-B1AB-E3F3-C6AD1BF72596}"/>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E83B0DC0-DD22-6A81-2D96-8C903D50978B}"/>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557866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BFCF3E-971F-8C30-2B84-975282C72976}"/>
              </a:ext>
            </a:extLst>
          </p:cNvPr>
          <p:cNvSpPr>
            <a:spLocks noGrp="1"/>
          </p:cNvSpPr>
          <p:nvPr>
            <p:ph type="title"/>
          </p:nvPr>
        </p:nvSpPr>
        <p:spPr/>
        <p:txBody>
          <a:bodyPr/>
          <a:lstStyle/>
          <a:p>
            <a:r>
              <a:rPr lang="en-GB" i="1" dirty="0"/>
              <a:t>Informed consent</a:t>
            </a:r>
          </a:p>
        </p:txBody>
      </p:sp>
      <p:pic>
        <p:nvPicPr>
          <p:cNvPr id="3" name="Picture 3" descr="Picture 3">
            <a:extLst>
              <a:ext uri="{FF2B5EF4-FFF2-40B4-BE49-F238E27FC236}">
                <a16:creationId xmlns:a16="http://schemas.microsoft.com/office/drawing/2014/main" id="{597DDDB5-6148-E0C0-E039-E58F6FEFF387}"/>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4" name="Picture 3" descr="C:\Users\ASGB\Desktop\ASGBKartel logo's def (3)\ASGBKartel logo's def\Icoon\jpg\Icoon-pos-Colour@3x-100.jpg">
            <a:extLst>
              <a:ext uri="{FF2B5EF4-FFF2-40B4-BE49-F238E27FC236}">
                <a16:creationId xmlns:a16="http://schemas.microsoft.com/office/drawing/2014/main" id="{C4482D7F-B142-9497-97EC-61DF01F2B3CE}"/>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4124494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C83AE-9B88-FB5E-77EC-E17AC6628DF6}"/>
              </a:ext>
            </a:extLst>
          </p:cNvPr>
          <p:cNvSpPr>
            <a:spLocks noGrp="1"/>
          </p:cNvSpPr>
          <p:nvPr>
            <p:ph type="title"/>
          </p:nvPr>
        </p:nvSpPr>
        <p:spPr>
          <a:xfrm>
            <a:off x="964162" y="240146"/>
            <a:ext cx="10263675" cy="609600"/>
          </a:xfrm>
        </p:spPr>
        <p:txBody>
          <a:bodyPr>
            <a:normAutofit/>
          </a:bodyPr>
          <a:lstStyle/>
          <a:p>
            <a:pPr algn="ctr"/>
            <a:r>
              <a:rPr lang="en-GB" dirty="0"/>
              <a:t>Regels</a:t>
            </a:r>
          </a:p>
        </p:txBody>
      </p:sp>
      <p:sp>
        <p:nvSpPr>
          <p:cNvPr id="3" name="Tijdelijke aanduiding voor inhoud 2">
            <a:extLst>
              <a:ext uri="{FF2B5EF4-FFF2-40B4-BE49-F238E27FC236}">
                <a16:creationId xmlns:a16="http://schemas.microsoft.com/office/drawing/2014/main" id="{CF91A08D-27BC-6747-AA08-7EC72BD1A740}"/>
              </a:ext>
            </a:extLst>
          </p:cNvPr>
          <p:cNvSpPr>
            <a:spLocks noGrp="1"/>
          </p:cNvSpPr>
          <p:nvPr>
            <p:ph idx="1"/>
          </p:nvPr>
        </p:nvSpPr>
        <p:spPr>
          <a:xfrm>
            <a:off x="964161" y="1080655"/>
            <a:ext cx="10263676" cy="5070763"/>
          </a:xfrm>
        </p:spPr>
        <p:txBody>
          <a:bodyPr>
            <a:normAutofit fontScale="85000" lnSpcReduction="20000"/>
          </a:bodyPr>
          <a:lstStyle/>
          <a:p>
            <a:r>
              <a:rPr lang="nl-BE" dirty="0"/>
              <a:t>Herschikking art. 8 WPR in 4 afzonderlijke artikels voor leesbaarheid</a:t>
            </a:r>
          </a:p>
          <a:p>
            <a:endParaRPr lang="nl-BE" dirty="0"/>
          </a:p>
          <a:p>
            <a:r>
              <a:rPr lang="nl-BE" dirty="0"/>
              <a:t>Behoud van regel van geïnformeerde, voorafgaandelijke en vrije toestemming in iedere tussenkomst van GZB in art. 8</a:t>
            </a:r>
          </a:p>
          <a:p>
            <a:endParaRPr lang="nl-BE" dirty="0"/>
          </a:p>
          <a:p>
            <a:r>
              <a:rPr lang="nl-BE" dirty="0"/>
              <a:t>Toevoeging: patiënt en GZB streven ernaar om samen tot een besluit te komen (gezamenlijke besluitvorming)</a:t>
            </a:r>
          </a:p>
          <a:p>
            <a:endParaRPr lang="nl-BE" dirty="0"/>
          </a:p>
          <a:p>
            <a:r>
              <a:rPr lang="nl-BE" dirty="0"/>
              <a:t>Behoud van voorafgaandelijke en tijdige informatie overeenkomstig art. 7, §§2 en 3 (niet §4)</a:t>
            </a:r>
          </a:p>
          <a:p>
            <a:endParaRPr lang="nl-BE" dirty="0"/>
          </a:p>
          <a:p>
            <a:r>
              <a:rPr lang="nl-BE" dirty="0"/>
              <a:t>Behoud van uitdrukkelijke of stilzwijgende toestemming</a:t>
            </a:r>
          </a:p>
          <a:p>
            <a:endParaRPr lang="nl-BE" dirty="0"/>
          </a:p>
          <a:p>
            <a:r>
              <a:rPr lang="nl-BE" dirty="0"/>
              <a:t>Schriftelijke (papier of elektronisch) toestemming en toevoeging patiëntendossier op verzoek van patiënt of GZB</a:t>
            </a:r>
          </a:p>
          <a:p>
            <a:pPr lvl="1"/>
            <a:r>
              <a:rPr lang="nl-BE" dirty="0"/>
              <a:t>Regel dat instemming patiënt of GZB vereist is, wordt niet hernomen</a:t>
            </a:r>
          </a:p>
          <a:p>
            <a:pPr lvl="1"/>
            <a:r>
              <a:rPr lang="nl-BE" dirty="0"/>
              <a:t>Sterk aangewezen bij complexere tussenkomst, zoals chirurgie </a:t>
            </a:r>
          </a:p>
          <a:p>
            <a:endParaRPr lang="en-GB" dirty="0"/>
          </a:p>
        </p:txBody>
      </p:sp>
      <p:pic>
        <p:nvPicPr>
          <p:cNvPr id="4" name="Picture 3" descr="Picture 3">
            <a:extLst>
              <a:ext uri="{FF2B5EF4-FFF2-40B4-BE49-F238E27FC236}">
                <a16:creationId xmlns:a16="http://schemas.microsoft.com/office/drawing/2014/main" id="{3F4E03AC-820D-3AA9-857A-B82A946A90C7}"/>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9AF6C80F-7122-C17C-418D-D5F8131FB6AF}"/>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62843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FFCF83-BA79-3C2E-6611-50002EE838A9}"/>
              </a:ext>
            </a:extLst>
          </p:cNvPr>
          <p:cNvSpPr>
            <a:spLocks noGrp="1"/>
          </p:cNvSpPr>
          <p:nvPr>
            <p:ph type="title"/>
          </p:nvPr>
        </p:nvSpPr>
        <p:spPr>
          <a:xfrm>
            <a:off x="964162" y="547396"/>
            <a:ext cx="10263675" cy="468604"/>
          </a:xfrm>
        </p:spPr>
        <p:txBody>
          <a:bodyPr>
            <a:normAutofit fontScale="90000"/>
          </a:bodyPr>
          <a:lstStyle/>
          <a:p>
            <a:pPr algn="ctr"/>
            <a:r>
              <a:rPr lang="en-GB" dirty="0" err="1"/>
              <a:t>Informatie</a:t>
            </a:r>
            <a:r>
              <a:rPr lang="en-GB" dirty="0"/>
              <a:t> </a:t>
            </a:r>
          </a:p>
        </p:txBody>
      </p:sp>
      <p:sp>
        <p:nvSpPr>
          <p:cNvPr id="3" name="Tijdelijke aanduiding voor inhoud 2">
            <a:extLst>
              <a:ext uri="{FF2B5EF4-FFF2-40B4-BE49-F238E27FC236}">
                <a16:creationId xmlns:a16="http://schemas.microsoft.com/office/drawing/2014/main" id="{C5BAE0E7-D988-AA62-8985-89B7A27790D3}"/>
              </a:ext>
            </a:extLst>
          </p:cNvPr>
          <p:cNvSpPr>
            <a:spLocks noGrp="1"/>
          </p:cNvSpPr>
          <p:nvPr>
            <p:ph idx="1"/>
          </p:nvPr>
        </p:nvSpPr>
        <p:spPr>
          <a:xfrm>
            <a:off x="964161" y="1450109"/>
            <a:ext cx="10263676" cy="4496601"/>
          </a:xfrm>
        </p:spPr>
        <p:txBody>
          <a:bodyPr>
            <a:normAutofit fontScale="92500" lnSpcReduction="10000"/>
          </a:bodyPr>
          <a:lstStyle/>
          <a:p>
            <a:r>
              <a:rPr lang="nl-NL" dirty="0"/>
              <a:t>Minstens (art. 8, §2 WPR)</a:t>
            </a:r>
          </a:p>
          <a:p>
            <a:pPr marL="0" indent="0">
              <a:buNone/>
            </a:pPr>
            <a:r>
              <a:rPr lang="nl-NL" dirty="0"/>
              <a:t>1° het doel de aard, de graad van urgentie, de duur, de frequentie</a:t>
            </a:r>
          </a:p>
          <a:p>
            <a:pPr marL="0" indent="0">
              <a:buNone/>
            </a:pPr>
            <a:r>
              <a:rPr lang="nl-NL" dirty="0"/>
              <a:t>2° </a:t>
            </a:r>
            <a:r>
              <a:rPr lang="nl-NL" u="sng" dirty="0"/>
              <a:t>de te verwachte ontwikkelingen</a:t>
            </a:r>
            <a:r>
              <a:rPr lang="nl-NL" dirty="0"/>
              <a:t> en nazorg van de tussenkomsten </a:t>
            </a:r>
            <a:r>
              <a:rPr lang="nl-NL" sz="1900" i="1" dirty="0"/>
              <a:t>(</a:t>
            </a:r>
            <a:r>
              <a:rPr lang="nl-NL" sz="1900" i="1" dirty="0" err="1"/>
              <a:t>cfr</a:t>
            </a:r>
            <a:r>
              <a:rPr lang="nl-NL" sz="1900" i="1" dirty="0"/>
              <a:t>. art. 7 WPR en evolutie gezondheidstoestand)</a:t>
            </a:r>
          </a:p>
          <a:p>
            <a:pPr marL="0" indent="0">
              <a:buNone/>
            </a:pPr>
            <a:r>
              <a:rPr lang="nl-NL" dirty="0"/>
              <a:t>3° de voor de patiënt relevante tegenaanwijzingen, nevenwerkingen en risico’s </a:t>
            </a:r>
          </a:p>
          <a:p>
            <a:pPr marL="0" indent="0">
              <a:buNone/>
            </a:pPr>
            <a:r>
              <a:rPr lang="nl-NL" dirty="0"/>
              <a:t>4° de mogelijke alternatieven, </a:t>
            </a:r>
            <a:r>
              <a:rPr lang="nl-NL" u="sng" dirty="0"/>
              <a:t>al dan niet uitgevoerd door een andere gezondheidszorgbeoefenaar</a:t>
            </a:r>
            <a:endParaRPr lang="nl-NL" dirty="0"/>
          </a:p>
          <a:p>
            <a:pPr marL="0" indent="0">
              <a:buNone/>
            </a:pPr>
            <a:r>
              <a:rPr lang="nl-NL" dirty="0"/>
              <a:t>5° andere voor de patiënt relevante verduidelijkingen, desgevallend met inbegrip van de wettelijke bepalingen die met betrekking tot een tussenkomst dienen te worden nageleefd</a:t>
            </a:r>
          </a:p>
          <a:p>
            <a:pPr marL="0" indent="0">
              <a:buNone/>
            </a:pPr>
            <a:endParaRPr lang="nl-NL" dirty="0"/>
          </a:p>
          <a:p>
            <a:pPr marL="0" indent="0">
              <a:buNone/>
            </a:pPr>
            <a:r>
              <a:rPr lang="nl-NL" dirty="0"/>
              <a:t>+ financiële gevolgen van tussenkomst, </a:t>
            </a:r>
            <a:r>
              <a:rPr lang="nl-NL" u="sng" dirty="0"/>
              <a:t>onverminderd</a:t>
            </a:r>
            <a:r>
              <a:rPr lang="nl-NL" dirty="0"/>
              <a:t> artikel 73, § 1 ZIV-Wet</a:t>
            </a:r>
          </a:p>
          <a:p>
            <a:pPr lvl="1"/>
            <a:r>
              <a:rPr lang="nl-NL" sz="2100" dirty="0"/>
              <a:t>Moet steeds en volledig zijn (incl. supplementen en niet-vergoede verstrekkingen)</a:t>
            </a:r>
            <a:endParaRPr lang="nl-BE" sz="2100" dirty="0"/>
          </a:p>
          <a:p>
            <a:endParaRPr lang="en-GB" dirty="0"/>
          </a:p>
        </p:txBody>
      </p:sp>
      <p:pic>
        <p:nvPicPr>
          <p:cNvPr id="4" name="Picture 3" descr="Picture 3">
            <a:extLst>
              <a:ext uri="{FF2B5EF4-FFF2-40B4-BE49-F238E27FC236}">
                <a16:creationId xmlns:a16="http://schemas.microsoft.com/office/drawing/2014/main" id="{A389B17A-D456-89D3-C50D-BF9CBE2D2831}"/>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65A048F0-1BF4-C92F-CED5-6BBCACBDB305}"/>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888722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4549C-70B9-A044-16E9-C02D063D58A6}"/>
              </a:ext>
            </a:extLst>
          </p:cNvPr>
          <p:cNvSpPr>
            <a:spLocks noGrp="1"/>
          </p:cNvSpPr>
          <p:nvPr>
            <p:ph type="title"/>
          </p:nvPr>
        </p:nvSpPr>
        <p:spPr>
          <a:xfrm>
            <a:off x="964162" y="547396"/>
            <a:ext cx="10263675" cy="607149"/>
          </a:xfrm>
        </p:spPr>
        <p:txBody>
          <a:bodyPr/>
          <a:lstStyle/>
          <a:p>
            <a:pPr algn="ctr"/>
            <a:r>
              <a:rPr lang="en-GB" dirty="0" err="1"/>
              <a:t>Weigering</a:t>
            </a:r>
            <a:r>
              <a:rPr lang="en-GB" dirty="0"/>
              <a:t> van </a:t>
            </a:r>
            <a:r>
              <a:rPr lang="en-GB" dirty="0" err="1"/>
              <a:t>toestemming</a:t>
            </a:r>
            <a:endParaRPr lang="en-GB" dirty="0"/>
          </a:p>
        </p:txBody>
      </p:sp>
      <p:sp>
        <p:nvSpPr>
          <p:cNvPr id="3" name="Tijdelijke aanduiding voor inhoud 2">
            <a:extLst>
              <a:ext uri="{FF2B5EF4-FFF2-40B4-BE49-F238E27FC236}">
                <a16:creationId xmlns:a16="http://schemas.microsoft.com/office/drawing/2014/main" id="{9071070E-F879-216F-1AF2-882DA2A4B9D7}"/>
              </a:ext>
            </a:extLst>
          </p:cNvPr>
          <p:cNvSpPr>
            <a:spLocks noGrp="1"/>
          </p:cNvSpPr>
          <p:nvPr>
            <p:ph idx="1"/>
          </p:nvPr>
        </p:nvSpPr>
        <p:spPr>
          <a:xfrm>
            <a:off x="964161" y="1560945"/>
            <a:ext cx="10263676" cy="4385765"/>
          </a:xfrm>
        </p:spPr>
        <p:txBody>
          <a:bodyPr>
            <a:normAutofit fontScale="92500" lnSpcReduction="20000"/>
          </a:bodyPr>
          <a:lstStyle/>
          <a:p>
            <a:r>
              <a:rPr lang="nl-BE" dirty="0"/>
              <a:t>Nieuw afzonderlijk artikel 8/1</a:t>
            </a:r>
          </a:p>
          <a:p>
            <a:endParaRPr lang="nl-BE" dirty="0"/>
          </a:p>
          <a:p>
            <a:r>
              <a:rPr lang="nl-BE" dirty="0"/>
              <a:t>Behoud van recht op weigering en intrekking van toestemming (nu art. 8, §4 WPR)</a:t>
            </a:r>
          </a:p>
          <a:p>
            <a:endParaRPr lang="nl-BE" dirty="0"/>
          </a:p>
          <a:p>
            <a:r>
              <a:rPr lang="nl-BE" dirty="0"/>
              <a:t>Schriftelijke (papier of elektronisch) weigering/intrekking en toevoeging patiëntendossier op verzoek van patiënt of GZB</a:t>
            </a:r>
          </a:p>
          <a:p>
            <a:endParaRPr lang="nl-BE" dirty="0"/>
          </a:p>
          <a:p>
            <a:r>
              <a:rPr lang="nl-BE" dirty="0"/>
              <a:t>Behoud van regel van informatie GZB over weigering/intrekking (voorheen: art. 8, §2) + toevoeging: overleg met patiënt over mogelijke alternatieve tussenkomsten die patiënt wel wil aanvaarden, al dan niet uitgevoerd door de GZB zelf of een andere GZB</a:t>
            </a:r>
          </a:p>
          <a:p>
            <a:pPr lvl="1"/>
            <a:r>
              <a:rPr lang="nl-BE" dirty="0"/>
              <a:t>Sluit aan bij vrije keuze en doorverwijzingsplicht art. 9 Kwaliteitswet  </a:t>
            </a:r>
          </a:p>
          <a:p>
            <a:endParaRPr lang="nl-BE" dirty="0"/>
          </a:p>
          <a:p>
            <a:r>
              <a:rPr lang="nl-BE" dirty="0"/>
              <a:t>Behoud van regel dat recht op kwaliteitsvolle dienstverstrekking blijft bestaan </a:t>
            </a:r>
          </a:p>
          <a:p>
            <a:endParaRPr lang="en-GB" dirty="0"/>
          </a:p>
        </p:txBody>
      </p:sp>
      <p:pic>
        <p:nvPicPr>
          <p:cNvPr id="4" name="Picture 3" descr="Picture 3">
            <a:extLst>
              <a:ext uri="{FF2B5EF4-FFF2-40B4-BE49-F238E27FC236}">
                <a16:creationId xmlns:a16="http://schemas.microsoft.com/office/drawing/2014/main" id="{FCB4F3A0-C05E-4473-7AA8-B55D95234D7E}"/>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0D340BED-FD41-5409-C60F-DEDA0AFF4830}"/>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3891073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A8A029-F651-80A6-61CA-1F0ABEB40FBB}"/>
              </a:ext>
            </a:extLst>
          </p:cNvPr>
          <p:cNvSpPr>
            <a:spLocks noGrp="1"/>
          </p:cNvSpPr>
          <p:nvPr>
            <p:ph type="title"/>
          </p:nvPr>
        </p:nvSpPr>
        <p:spPr>
          <a:xfrm>
            <a:off x="964162" y="547396"/>
            <a:ext cx="10263675" cy="551731"/>
          </a:xfrm>
        </p:spPr>
        <p:txBody>
          <a:bodyPr/>
          <a:lstStyle/>
          <a:p>
            <a:pPr algn="ctr"/>
            <a:r>
              <a:rPr lang="en-GB" dirty="0" err="1"/>
              <a:t>Voorafgaande</a:t>
            </a:r>
            <a:r>
              <a:rPr lang="en-GB" dirty="0"/>
              <a:t> </a:t>
            </a:r>
            <a:r>
              <a:rPr lang="en-GB" dirty="0" err="1"/>
              <a:t>wilsverklaringen</a:t>
            </a:r>
            <a:endParaRPr lang="en-GB" dirty="0"/>
          </a:p>
        </p:txBody>
      </p:sp>
      <p:sp>
        <p:nvSpPr>
          <p:cNvPr id="3" name="Tijdelijke aanduiding voor inhoud 2">
            <a:extLst>
              <a:ext uri="{FF2B5EF4-FFF2-40B4-BE49-F238E27FC236}">
                <a16:creationId xmlns:a16="http://schemas.microsoft.com/office/drawing/2014/main" id="{38D7F1C3-D986-3633-7537-5CD53CE3933F}"/>
              </a:ext>
            </a:extLst>
          </p:cNvPr>
          <p:cNvSpPr>
            <a:spLocks noGrp="1"/>
          </p:cNvSpPr>
          <p:nvPr>
            <p:ph idx="1"/>
          </p:nvPr>
        </p:nvSpPr>
        <p:spPr>
          <a:xfrm>
            <a:off x="964161" y="1311564"/>
            <a:ext cx="10263676" cy="4821381"/>
          </a:xfrm>
        </p:spPr>
        <p:txBody>
          <a:bodyPr>
            <a:normAutofit/>
          </a:bodyPr>
          <a:lstStyle/>
          <a:p>
            <a:r>
              <a:rPr lang="nl-BE" dirty="0"/>
              <a:t>Voorheen in art. 8, §4, lid 4 WPR enkel regeling negatieve wilsverklaring (= bindend en afdwingbaar) </a:t>
            </a:r>
          </a:p>
          <a:p>
            <a:endParaRPr lang="nl-BE" dirty="0"/>
          </a:p>
          <a:p>
            <a:r>
              <a:rPr lang="nl-BE" dirty="0"/>
              <a:t>Voorheen geen regeling voor positieve wilsverklaringen (= niet bindend en afdwingbaar)</a:t>
            </a:r>
          </a:p>
          <a:p>
            <a:endParaRPr lang="nl-BE" dirty="0"/>
          </a:p>
          <a:p>
            <a:r>
              <a:rPr lang="nl-BE" dirty="0"/>
              <a:t>Wijziging/verruiming in nieuw art. 8/2 </a:t>
            </a:r>
            <a:r>
              <a:rPr lang="nl-BE" dirty="0" err="1"/>
              <a:t>m.o.o</a:t>
            </a:r>
            <a:r>
              <a:rPr lang="nl-BE" dirty="0"/>
              <a:t>. patiëntgerichte, doelgerichte zorg</a:t>
            </a:r>
          </a:p>
          <a:p>
            <a:pPr lvl="1"/>
            <a:r>
              <a:rPr lang="nl-BE" dirty="0"/>
              <a:t>Recht van patiënt om zijn wilsuiting over een welomschreven tussenkomst voor een moment waarop hij niet in staat is zijn rechten als patiënt uit te oefenen, op te nemen in een voorafgaande wilsverklaring. </a:t>
            </a:r>
          </a:p>
          <a:p>
            <a:pPr lvl="1"/>
            <a:r>
              <a:rPr lang="nl-BE" dirty="0"/>
              <a:t>Vertrouwenspersoon (geïnspireerd op Euthanasiewet) en vertegenwoordiger kunnen GZB op hoogte brengen van wilsverklaring (mits kennis)</a:t>
            </a:r>
          </a:p>
        </p:txBody>
      </p:sp>
      <p:pic>
        <p:nvPicPr>
          <p:cNvPr id="4" name="Picture 3" descr="Picture 3">
            <a:extLst>
              <a:ext uri="{FF2B5EF4-FFF2-40B4-BE49-F238E27FC236}">
                <a16:creationId xmlns:a16="http://schemas.microsoft.com/office/drawing/2014/main" id="{D87494ED-2467-DAAF-3684-5A2007B60B8B}"/>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4708FFDF-DBE7-0F29-A9D3-2AC62C9E1061}"/>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3344565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663F777-DF1D-023B-492E-5A2565D3F96D}"/>
              </a:ext>
            </a:extLst>
          </p:cNvPr>
          <p:cNvSpPr>
            <a:spLocks noGrp="1" noChangeArrowheads="1"/>
          </p:cNvSpPr>
          <p:nvPr>
            <p:ph type="title"/>
          </p:nvPr>
        </p:nvSpPr>
        <p:spPr>
          <a:xfrm>
            <a:off x="964162" y="547396"/>
            <a:ext cx="10263675" cy="351373"/>
          </a:xfrm>
        </p:spPr>
        <p:txBody>
          <a:bodyPr>
            <a:normAutofit fontScale="90000"/>
          </a:bodyPr>
          <a:lstStyle/>
          <a:p>
            <a:pPr algn="ctr"/>
            <a:r>
              <a:rPr lang="en-US" altLang="nl-BE" dirty="0" err="1"/>
              <a:t>Rechten</a:t>
            </a:r>
            <a:r>
              <a:rPr lang="en-US" altLang="nl-BE" dirty="0"/>
              <a:t> van de </a:t>
            </a:r>
            <a:r>
              <a:rPr lang="nl-BE" altLang="nl-BE" dirty="0"/>
              <a:t>patiënt</a:t>
            </a:r>
            <a:r>
              <a:rPr lang="en-US" altLang="nl-BE" dirty="0"/>
              <a:t> </a:t>
            </a:r>
          </a:p>
        </p:txBody>
      </p:sp>
      <p:sp>
        <p:nvSpPr>
          <p:cNvPr id="9219" name="Rectangle 3">
            <a:extLst>
              <a:ext uri="{FF2B5EF4-FFF2-40B4-BE49-F238E27FC236}">
                <a16:creationId xmlns:a16="http://schemas.microsoft.com/office/drawing/2014/main" id="{03A8394F-C47D-6838-0006-184AACA7D191}"/>
              </a:ext>
            </a:extLst>
          </p:cNvPr>
          <p:cNvSpPr>
            <a:spLocks noGrp="1" noChangeArrowheads="1"/>
          </p:cNvSpPr>
          <p:nvPr>
            <p:ph type="body" idx="1"/>
          </p:nvPr>
        </p:nvSpPr>
        <p:spPr>
          <a:xfrm>
            <a:off x="964161" y="1258276"/>
            <a:ext cx="10263676" cy="4915877"/>
          </a:xfrm>
        </p:spPr>
        <p:txBody>
          <a:bodyPr>
            <a:normAutofit fontScale="85000" lnSpcReduction="20000"/>
          </a:bodyPr>
          <a:lstStyle/>
          <a:p>
            <a:pPr>
              <a:lnSpc>
                <a:spcPct val="80000"/>
              </a:lnSpc>
            </a:pPr>
            <a:r>
              <a:rPr lang="nl-BE" altLang="nl-BE" sz="2100" dirty="0"/>
              <a:t>Recht op samenwerking en respect (art. 4 WPR)</a:t>
            </a:r>
          </a:p>
          <a:p>
            <a:pPr>
              <a:lnSpc>
                <a:spcPct val="80000"/>
              </a:lnSpc>
            </a:pPr>
            <a:r>
              <a:rPr lang="nl-BE" altLang="nl-BE" sz="2100" dirty="0"/>
              <a:t>Recht op multidisciplinair overleg en overleg met naasten (art. 4/1 WPR)</a:t>
            </a:r>
          </a:p>
          <a:p>
            <a:pPr>
              <a:lnSpc>
                <a:spcPct val="80000"/>
              </a:lnSpc>
            </a:pPr>
            <a:r>
              <a:rPr lang="nl-BE" altLang="nl-BE" sz="2100" dirty="0"/>
              <a:t>Recht op kwaliteitsvolle dienstverstrekking (art. 5 WPR)</a:t>
            </a:r>
          </a:p>
          <a:p>
            <a:pPr>
              <a:lnSpc>
                <a:spcPct val="80000"/>
              </a:lnSpc>
            </a:pPr>
            <a:r>
              <a:rPr lang="nl-BE" altLang="nl-BE" sz="2100" dirty="0"/>
              <a:t>Recht op vrije keuze beroepsbeoefenaar (art. 6 WPR) </a:t>
            </a:r>
          </a:p>
          <a:p>
            <a:pPr>
              <a:lnSpc>
                <a:spcPct val="80000"/>
              </a:lnSpc>
            </a:pPr>
            <a:r>
              <a:rPr lang="nl-BE" altLang="nl-BE" sz="2100" dirty="0"/>
              <a:t>Recht op informatie (art. 7 WPR)</a:t>
            </a:r>
          </a:p>
          <a:p>
            <a:pPr>
              <a:lnSpc>
                <a:spcPct val="80000"/>
              </a:lnSpc>
            </a:pPr>
            <a:r>
              <a:rPr lang="nl-BE" altLang="nl-BE" sz="2100" dirty="0"/>
              <a:t>Recht op geïnformeerde toestemming (art. 8 WPR)</a:t>
            </a:r>
          </a:p>
          <a:p>
            <a:pPr>
              <a:lnSpc>
                <a:spcPct val="80000"/>
              </a:lnSpc>
            </a:pPr>
            <a:r>
              <a:rPr lang="nl-BE" altLang="nl-BE" sz="2100" dirty="0"/>
              <a:t>Recht op geïnformeerde weigering (art. 8/1 WPR)</a:t>
            </a:r>
          </a:p>
          <a:p>
            <a:pPr>
              <a:lnSpc>
                <a:spcPct val="80000"/>
              </a:lnSpc>
            </a:pPr>
            <a:r>
              <a:rPr lang="nl-BE" altLang="nl-BE" sz="2100" dirty="0"/>
              <a:t>Recht op voorafgaande zorgplanning en wilsverklaringen (art. 8/2 WPR)</a:t>
            </a:r>
          </a:p>
          <a:p>
            <a:pPr>
              <a:lnSpc>
                <a:spcPct val="80000"/>
              </a:lnSpc>
            </a:pPr>
            <a:r>
              <a:rPr lang="nl-BE" altLang="nl-BE" sz="2100" dirty="0"/>
              <a:t>Recht op behandeling in een spoedgeval (art. 8/3 WPR)</a:t>
            </a:r>
          </a:p>
          <a:p>
            <a:pPr>
              <a:lnSpc>
                <a:spcPct val="80000"/>
              </a:lnSpc>
            </a:pPr>
            <a:r>
              <a:rPr lang="nl-BE" altLang="nl-BE" sz="2100" dirty="0"/>
              <a:t>Rechten i.v.m. patiëntendossier (art. 9 WPR)</a:t>
            </a:r>
          </a:p>
          <a:p>
            <a:pPr>
              <a:lnSpc>
                <a:spcPct val="80000"/>
              </a:lnSpc>
            </a:pPr>
            <a:r>
              <a:rPr lang="nl-BE" altLang="nl-BE" sz="2100" dirty="0"/>
              <a:t>Recht op elektronische ontsluiting van gezondheidsgegevens (art. 9/1 WPR)</a:t>
            </a:r>
          </a:p>
          <a:p>
            <a:pPr>
              <a:lnSpc>
                <a:spcPct val="80000"/>
              </a:lnSpc>
            </a:pPr>
            <a:r>
              <a:rPr lang="nl-BE" altLang="nl-BE" sz="2100" dirty="0"/>
              <a:t>Recht op privacy en intimiteit (art. 10 WPR + art. 458 </a:t>
            </a:r>
            <a:r>
              <a:rPr lang="nl-BE" altLang="nl-BE" sz="2100" dirty="0" err="1"/>
              <a:t>Sw</a:t>
            </a:r>
            <a:r>
              <a:rPr lang="nl-BE" altLang="nl-BE" sz="2100" dirty="0"/>
              <a:t>.)</a:t>
            </a:r>
          </a:p>
          <a:p>
            <a:pPr>
              <a:lnSpc>
                <a:spcPct val="80000"/>
              </a:lnSpc>
            </a:pPr>
            <a:r>
              <a:rPr lang="nl-BE" altLang="nl-BE" sz="2100" dirty="0"/>
              <a:t>Klachtrecht (art. 11 WPR)</a:t>
            </a:r>
          </a:p>
          <a:p>
            <a:pPr>
              <a:lnSpc>
                <a:spcPct val="80000"/>
              </a:lnSpc>
            </a:pPr>
            <a:r>
              <a:rPr lang="nl-BE" altLang="nl-BE" sz="2100" dirty="0"/>
              <a:t>Recht op bijstand vertrouwenspersoon (art. 11/1 WPR)</a:t>
            </a:r>
          </a:p>
          <a:p>
            <a:pPr>
              <a:lnSpc>
                <a:spcPct val="80000"/>
              </a:lnSpc>
            </a:pPr>
            <a:r>
              <a:rPr lang="nl-BE" altLang="nl-BE" sz="2100" dirty="0"/>
              <a:t>Recht op adequate pijnbestrijding (</a:t>
            </a:r>
            <a:r>
              <a:rPr lang="nl-BE" altLang="nl-BE" sz="2100" dirty="0" err="1"/>
              <a:t>artt</a:t>
            </a:r>
            <a:r>
              <a:rPr lang="nl-BE" altLang="nl-BE" sz="2100" dirty="0"/>
              <a:t>. 5 en 11</a:t>
            </a:r>
            <a:r>
              <a:rPr lang="nl-BE" altLang="nl-BE" sz="2100" i="1" dirty="0"/>
              <a:t>bis</a:t>
            </a:r>
            <a:r>
              <a:rPr lang="nl-BE" altLang="nl-BE" sz="2100" dirty="0"/>
              <a:t> WPR + WPZ)</a:t>
            </a:r>
          </a:p>
          <a:p>
            <a:pPr>
              <a:lnSpc>
                <a:spcPct val="80000"/>
              </a:lnSpc>
            </a:pPr>
            <a:r>
              <a:rPr lang="nl-BE" altLang="nl-BE" sz="2100" dirty="0"/>
              <a:t>Recht op vertegenwoordiging (art. 12-15 WPR)   </a:t>
            </a:r>
          </a:p>
        </p:txBody>
      </p:sp>
      <p:pic>
        <p:nvPicPr>
          <p:cNvPr id="2" name="Picture 3" descr="Picture 3">
            <a:extLst>
              <a:ext uri="{FF2B5EF4-FFF2-40B4-BE49-F238E27FC236}">
                <a16:creationId xmlns:a16="http://schemas.microsoft.com/office/drawing/2014/main" id="{69556F90-F05F-5676-23EB-24D484CE3363}"/>
              </a:ext>
            </a:extLst>
          </p:cNvPr>
          <p:cNvPicPr>
            <a:picLocks noChangeAspect="1"/>
          </p:cNvPicPr>
          <p:nvPr/>
        </p:nvPicPr>
        <p:blipFill>
          <a:blip r:embed="rId3" cstate="print"/>
          <a:stretch>
            <a:fillRect/>
          </a:stretch>
        </p:blipFill>
        <p:spPr>
          <a:xfrm>
            <a:off x="0" y="0"/>
            <a:ext cx="2806559" cy="1133028"/>
          </a:xfrm>
          <a:prstGeom prst="rect">
            <a:avLst/>
          </a:prstGeom>
          <a:ln w="12700">
            <a:miter lim="400000"/>
          </a:ln>
        </p:spPr>
      </p:pic>
      <p:pic>
        <p:nvPicPr>
          <p:cNvPr id="3" name="Picture 3" descr="C:\Users\ASGB\Desktop\ASGBKartel logo's def (3)\ASGBKartel logo's def\Icoon\jpg\Icoon-pos-Colour@3x-100.jpg">
            <a:extLst>
              <a:ext uri="{FF2B5EF4-FFF2-40B4-BE49-F238E27FC236}">
                <a16:creationId xmlns:a16="http://schemas.microsoft.com/office/drawing/2014/main" id="{7632192E-20F6-4A5F-3657-593757EB7412}"/>
              </a:ext>
            </a:extLst>
          </p:cNvPr>
          <p:cNvPicPr>
            <a:picLocks noChangeAspect="1" noChangeArrowheads="1"/>
          </p:cNvPicPr>
          <p:nvPr/>
        </p:nvPicPr>
        <p:blipFill>
          <a:blip r:embed="rId4" cstate="print"/>
          <a:srcRect/>
          <a:stretch>
            <a:fillRect/>
          </a:stretch>
        </p:blipFill>
        <p:spPr bwMode="auto">
          <a:xfrm>
            <a:off x="11398900" y="6059308"/>
            <a:ext cx="685676" cy="68567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A8A029-F651-80A6-61CA-1F0ABEB40FBB}"/>
              </a:ext>
            </a:extLst>
          </p:cNvPr>
          <p:cNvSpPr>
            <a:spLocks noGrp="1"/>
          </p:cNvSpPr>
          <p:nvPr>
            <p:ph type="title"/>
          </p:nvPr>
        </p:nvSpPr>
        <p:spPr>
          <a:xfrm>
            <a:off x="964162" y="547396"/>
            <a:ext cx="10263675" cy="551731"/>
          </a:xfrm>
        </p:spPr>
        <p:txBody>
          <a:bodyPr/>
          <a:lstStyle/>
          <a:p>
            <a:pPr algn="ctr"/>
            <a:r>
              <a:rPr lang="en-GB" dirty="0" err="1"/>
              <a:t>Voorafgaande</a:t>
            </a:r>
            <a:r>
              <a:rPr lang="en-GB" dirty="0"/>
              <a:t> </a:t>
            </a:r>
            <a:r>
              <a:rPr lang="en-GB" dirty="0" err="1"/>
              <a:t>wilsverklaringen</a:t>
            </a:r>
            <a:endParaRPr lang="en-GB" dirty="0"/>
          </a:p>
        </p:txBody>
      </p:sp>
      <p:sp>
        <p:nvSpPr>
          <p:cNvPr id="3" name="Tijdelijke aanduiding voor inhoud 2">
            <a:extLst>
              <a:ext uri="{FF2B5EF4-FFF2-40B4-BE49-F238E27FC236}">
                <a16:creationId xmlns:a16="http://schemas.microsoft.com/office/drawing/2014/main" id="{38D7F1C3-D986-3633-7537-5CD53CE3933F}"/>
              </a:ext>
            </a:extLst>
          </p:cNvPr>
          <p:cNvSpPr>
            <a:spLocks noGrp="1"/>
          </p:cNvSpPr>
          <p:nvPr>
            <p:ph idx="1"/>
          </p:nvPr>
        </p:nvSpPr>
        <p:spPr>
          <a:xfrm>
            <a:off x="964161" y="1311564"/>
            <a:ext cx="10263676" cy="4821381"/>
          </a:xfrm>
        </p:spPr>
        <p:txBody>
          <a:bodyPr>
            <a:normAutofit/>
          </a:bodyPr>
          <a:lstStyle/>
          <a:p>
            <a:r>
              <a:rPr lang="nl-BE" sz="2600" dirty="0"/>
              <a:t>Afdwingbaarheid verschilt naargelang wilsverklaring</a:t>
            </a:r>
          </a:p>
          <a:p>
            <a:pPr lvl="1"/>
            <a:r>
              <a:rPr lang="nl-BE" sz="2200" dirty="0"/>
              <a:t>Onverminderd artikel 4 van de Kwaliteitswet (diagnostische en therapeutische vrijheid), houdt GZB rekening met een voorafgaande wilsverklaring (= </a:t>
            </a:r>
            <a:r>
              <a:rPr lang="nl-BE" sz="2200" u="sng" dirty="0"/>
              <a:t>positieve wilsverklaring)</a:t>
            </a:r>
          </a:p>
          <a:p>
            <a:pPr lvl="2"/>
            <a:r>
              <a:rPr lang="nl-BE" sz="2200" dirty="0"/>
              <a:t>Amendementen n.a.v. advies Federale Commissie “Rechten van de patiënt”: wilsverklaring altijd eerbiedigen</a:t>
            </a:r>
          </a:p>
          <a:p>
            <a:pPr lvl="1"/>
            <a:r>
              <a:rPr lang="nl-BE" sz="2200" u="sng" dirty="0"/>
              <a:t>Negatieve wilsverklaring</a:t>
            </a:r>
            <a:r>
              <a:rPr lang="nl-BE" sz="2200" dirty="0"/>
              <a:t> moet nog steeds geëerbiedigd worden</a:t>
            </a:r>
            <a:endParaRPr lang="en-GB" sz="2200" dirty="0"/>
          </a:p>
        </p:txBody>
      </p:sp>
      <p:pic>
        <p:nvPicPr>
          <p:cNvPr id="4" name="Picture 3" descr="Picture 3">
            <a:extLst>
              <a:ext uri="{FF2B5EF4-FFF2-40B4-BE49-F238E27FC236}">
                <a16:creationId xmlns:a16="http://schemas.microsoft.com/office/drawing/2014/main" id="{B0B3CDCB-D3A0-5783-AF1B-04C6C079F858}"/>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578BA802-288A-AD85-6231-10369C400066}"/>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2996156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20F16-E8D5-878F-1142-062456B8954D}"/>
              </a:ext>
            </a:extLst>
          </p:cNvPr>
          <p:cNvSpPr>
            <a:spLocks noGrp="1"/>
          </p:cNvSpPr>
          <p:nvPr>
            <p:ph type="title"/>
          </p:nvPr>
        </p:nvSpPr>
        <p:spPr/>
        <p:txBody>
          <a:bodyPr/>
          <a:lstStyle/>
          <a:p>
            <a:pPr algn="ctr"/>
            <a:r>
              <a:rPr lang="en-GB" dirty="0" err="1"/>
              <a:t>Voorafgaande</a:t>
            </a:r>
            <a:r>
              <a:rPr lang="en-GB" dirty="0"/>
              <a:t> </a:t>
            </a:r>
            <a:r>
              <a:rPr lang="en-GB" dirty="0" err="1"/>
              <a:t>wilsverklaringen</a:t>
            </a:r>
            <a:endParaRPr lang="en-GB" dirty="0"/>
          </a:p>
        </p:txBody>
      </p:sp>
      <p:sp>
        <p:nvSpPr>
          <p:cNvPr id="3" name="Tijdelijke aanduiding voor inhoud 2">
            <a:extLst>
              <a:ext uri="{FF2B5EF4-FFF2-40B4-BE49-F238E27FC236}">
                <a16:creationId xmlns:a16="http://schemas.microsoft.com/office/drawing/2014/main" id="{30C8964B-2F6D-4585-1C59-B91DD95A3355}"/>
              </a:ext>
            </a:extLst>
          </p:cNvPr>
          <p:cNvSpPr>
            <a:spLocks noGrp="1"/>
          </p:cNvSpPr>
          <p:nvPr>
            <p:ph idx="1"/>
          </p:nvPr>
        </p:nvSpPr>
        <p:spPr/>
        <p:txBody>
          <a:bodyPr>
            <a:normAutofit/>
          </a:bodyPr>
          <a:lstStyle/>
          <a:p>
            <a:r>
              <a:rPr lang="nl-BE" dirty="0"/>
              <a:t>Wijziging/verruiming in nieuw art. 8/2 </a:t>
            </a:r>
            <a:r>
              <a:rPr lang="nl-BE" dirty="0" err="1"/>
              <a:t>m.o.o</a:t>
            </a:r>
            <a:r>
              <a:rPr lang="nl-BE" dirty="0"/>
              <a:t>. patiëntgerichte, doelgerichte zorg</a:t>
            </a:r>
          </a:p>
          <a:p>
            <a:pPr lvl="1"/>
            <a:r>
              <a:rPr lang="nl-BE" dirty="0"/>
              <a:t>Koning kan nadere regels bepalen</a:t>
            </a:r>
          </a:p>
          <a:p>
            <a:pPr lvl="2"/>
            <a:r>
              <a:rPr lang="nl-BE" dirty="0"/>
              <a:t>Voor de manier waarop een patiënt een voorafgaande wilsverklaring kan opstellen</a:t>
            </a:r>
          </a:p>
          <a:p>
            <a:pPr lvl="2"/>
            <a:r>
              <a:rPr lang="nl-BE" dirty="0"/>
              <a:t>Voor de wijze waarop de patiënt op elektronische wijze een voorafgaande wilsverklaring kan opstellen, alsook de wijze waarop en de voorwaarden waaronder een gezondheidszorgbeoefenaar ervan kennis krijgt</a:t>
            </a:r>
          </a:p>
          <a:p>
            <a:pPr lvl="2"/>
            <a:r>
              <a:rPr lang="nl-BE" dirty="0"/>
              <a:t>Patiënt kiest: wilsverklaring of niet, papier of niet; best in overleg met huisarts; best elektronisch </a:t>
            </a:r>
            <a:r>
              <a:rPr lang="nl-BE" dirty="0" err="1"/>
              <a:t>m.o.o</a:t>
            </a:r>
            <a:r>
              <a:rPr lang="nl-BE" dirty="0"/>
              <a:t>. bewaring op digitaal patiëntenplatform en informatiedoorstroming  </a:t>
            </a:r>
          </a:p>
          <a:p>
            <a:pPr lvl="2"/>
            <a:r>
              <a:rPr lang="nl-BE" dirty="0"/>
              <a:t>Geen registratiesysteem voor papieren wilsverklaringen</a:t>
            </a:r>
            <a:endParaRPr lang="en-GB" dirty="0"/>
          </a:p>
        </p:txBody>
      </p:sp>
      <p:pic>
        <p:nvPicPr>
          <p:cNvPr id="4" name="Picture 3" descr="Picture 3">
            <a:extLst>
              <a:ext uri="{FF2B5EF4-FFF2-40B4-BE49-F238E27FC236}">
                <a16:creationId xmlns:a16="http://schemas.microsoft.com/office/drawing/2014/main" id="{C9186BA1-91B3-BEE5-CDDF-01412C502240}"/>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533FCA2D-4D7C-C7EE-02E7-A0331B204ECD}"/>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578641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78E2AC-0054-44F6-13E4-1B29C6D52F55}"/>
              </a:ext>
            </a:extLst>
          </p:cNvPr>
          <p:cNvSpPr>
            <a:spLocks noGrp="1"/>
          </p:cNvSpPr>
          <p:nvPr>
            <p:ph type="title"/>
          </p:nvPr>
        </p:nvSpPr>
        <p:spPr>
          <a:xfrm>
            <a:off x="964162" y="547396"/>
            <a:ext cx="10263675" cy="496313"/>
          </a:xfrm>
        </p:spPr>
        <p:txBody>
          <a:bodyPr>
            <a:normAutofit fontScale="90000"/>
          </a:bodyPr>
          <a:lstStyle/>
          <a:p>
            <a:pPr algn="ctr"/>
            <a:r>
              <a:rPr lang="en-GB" dirty="0" err="1"/>
              <a:t>Spoedgeval</a:t>
            </a:r>
            <a:endParaRPr lang="en-GB" dirty="0"/>
          </a:p>
        </p:txBody>
      </p:sp>
      <p:sp>
        <p:nvSpPr>
          <p:cNvPr id="3" name="Tijdelijke aanduiding voor inhoud 2">
            <a:extLst>
              <a:ext uri="{FF2B5EF4-FFF2-40B4-BE49-F238E27FC236}">
                <a16:creationId xmlns:a16="http://schemas.microsoft.com/office/drawing/2014/main" id="{5BFB1C2C-F8DE-5E91-521B-8CEBAF834F3D}"/>
              </a:ext>
            </a:extLst>
          </p:cNvPr>
          <p:cNvSpPr>
            <a:spLocks noGrp="1"/>
          </p:cNvSpPr>
          <p:nvPr>
            <p:ph idx="1"/>
          </p:nvPr>
        </p:nvSpPr>
        <p:spPr>
          <a:xfrm>
            <a:off x="964161" y="1431637"/>
            <a:ext cx="10263676" cy="4515074"/>
          </a:xfrm>
        </p:spPr>
        <p:txBody>
          <a:bodyPr>
            <a:normAutofit fontScale="92500" lnSpcReduction="20000"/>
          </a:bodyPr>
          <a:lstStyle/>
          <a:p>
            <a:r>
              <a:rPr lang="nl-NL" dirty="0"/>
              <a:t>Voorheen art. 8, §5 WPR: “</a:t>
            </a:r>
            <a:r>
              <a:rPr lang="nl-NL" i="1" dirty="0"/>
              <a:t>(…) geen duidelijkheid aanwezig is omtrent de al dan niet voorafgaande wilsuitdrukking van de patiënt of zijn vertegenwoordiger (…)</a:t>
            </a:r>
            <a:r>
              <a:rPr lang="nl-NL" dirty="0"/>
              <a:t>”</a:t>
            </a:r>
          </a:p>
          <a:p>
            <a:pPr algn="just"/>
            <a:endParaRPr lang="nl-NL" dirty="0"/>
          </a:p>
          <a:p>
            <a:pPr algn="just"/>
            <a:r>
              <a:rPr lang="nl-NL" dirty="0"/>
              <a:t>Wijziging in nieuw art. 8/3: “</a:t>
            </a:r>
            <a:r>
              <a:rPr lang="nl-NL" i="1" dirty="0"/>
              <a:t>Wanneer in een spoedgeval geen duidelijkheid aanwezig is omtrent </a:t>
            </a:r>
            <a:r>
              <a:rPr lang="nl-NL" i="1" u="sng" dirty="0"/>
              <a:t>de werkelijke wil van de patiënt</a:t>
            </a:r>
            <a:r>
              <a:rPr lang="nl-NL" i="1" dirty="0"/>
              <a:t> of </a:t>
            </a:r>
            <a:r>
              <a:rPr lang="nl-NL" i="1" u="sng" dirty="0"/>
              <a:t>geen vertegenwoordiger aanwezig is </a:t>
            </a:r>
            <a:r>
              <a:rPr lang="nl-NL" i="1" dirty="0"/>
              <a:t>overeenkomstig hoofdstuk IV, gebeurt iedere noodzakelijke tussenkomst van de gezondheidszorgbeoefenaar onmiddellijk in het belang van de gezondheid van de patiënt. De gezondheidszorgbeoefenaar maakt hiervan melding in het in artikel 9 bedoelde patiëntendossier en handelt zodra dit mogelijk is overeenkomstig de artikelen 8, 8/1 en 8/2</a:t>
            </a:r>
            <a:r>
              <a:rPr lang="nl-NL" dirty="0"/>
              <a:t>”</a:t>
            </a:r>
          </a:p>
          <a:p>
            <a:pPr algn="just"/>
            <a:endParaRPr lang="nl-NL" dirty="0"/>
          </a:p>
          <a:p>
            <a:pPr algn="just"/>
            <a:r>
              <a:rPr lang="nl-NL" dirty="0"/>
              <a:t>Juridische draagwijdte blijft dezelfde </a:t>
            </a:r>
          </a:p>
          <a:p>
            <a:pPr algn="just"/>
            <a:endParaRPr lang="nl-NL" dirty="0"/>
          </a:p>
          <a:p>
            <a:pPr algn="just"/>
            <a:r>
              <a:rPr lang="nl-NL" dirty="0"/>
              <a:t>Als er wel vertegenwoordiger aanwezig is, dan evt. escapeclausule toepassen</a:t>
            </a:r>
            <a:endParaRPr lang="nl-BE" dirty="0"/>
          </a:p>
          <a:p>
            <a:endParaRPr lang="en-GB" dirty="0"/>
          </a:p>
        </p:txBody>
      </p:sp>
      <p:pic>
        <p:nvPicPr>
          <p:cNvPr id="4" name="Picture 3" descr="Picture 3">
            <a:extLst>
              <a:ext uri="{FF2B5EF4-FFF2-40B4-BE49-F238E27FC236}">
                <a16:creationId xmlns:a16="http://schemas.microsoft.com/office/drawing/2014/main" id="{71A2F7BD-B4E8-229A-995D-45CED0782C7F}"/>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D975D71C-4D8F-CD6F-71C3-849FF5E77320}"/>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16722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99E1EC-B23F-1269-8883-0E9FA5C01F3A}"/>
              </a:ext>
            </a:extLst>
          </p:cNvPr>
          <p:cNvSpPr>
            <a:spLocks noGrp="1"/>
          </p:cNvSpPr>
          <p:nvPr>
            <p:ph type="title"/>
          </p:nvPr>
        </p:nvSpPr>
        <p:spPr/>
        <p:txBody>
          <a:bodyPr/>
          <a:lstStyle/>
          <a:p>
            <a:r>
              <a:rPr lang="en-GB" dirty="0" err="1"/>
              <a:t>Patiëntendossier</a:t>
            </a:r>
            <a:endParaRPr lang="en-GB" dirty="0"/>
          </a:p>
        </p:txBody>
      </p:sp>
      <p:pic>
        <p:nvPicPr>
          <p:cNvPr id="3" name="Picture 3" descr="Picture 3">
            <a:extLst>
              <a:ext uri="{FF2B5EF4-FFF2-40B4-BE49-F238E27FC236}">
                <a16:creationId xmlns:a16="http://schemas.microsoft.com/office/drawing/2014/main" id="{09F3DCBC-635A-BFAC-3354-F3E09BFB6671}"/>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4" name="Picture 3" descr="C:\Users\ASGB\Desktop\ASGBKartel logo's def (3)\ASGBKartel logo's def\Icoon\jpg\Icoon-pos-Colour@3x-100.jpg">
            <a:extLst>
              <a:ext uri="{FF2B5EF4-FFF2-40B4-BE49-F238E27FC236}">
                <a16:creationId xmlns:a16="http://schemas.microsoft.com/office/drawing/2014/main" id="{486580C6-4C94-8000-1164-C95E2DC0B9B9}"/>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518771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C4D669-DDD0-3695-BD56-87E8415614F6}"/>
              </a:ext>
            </a:extLst>
          </p:cNvPr>
          <p:cNvSpPr>
            <a:spLocks noGrp="1"/>
          </p:cNvSpPr>
          <p:nvPr>
            <p:ph type="title"/>
          </p:nvPr>
        </p:nvSpPr>
        <p:spPr>
          <a:xfrm>
            <a:off x="964161" y="914091"/>
            <a:ext cx="10263675" cy="911534"/>
          </a:xfrm>
        </p:spPr>
        <p:txBody>
          <a:bodyPr/>
          <a:lstStyle/>
          <a:p>
            <a:pPr algn="ctr"/>
            <a:r>
              <a:rPr lang="en-GB" dirty="0" err="1"/>
              <a:t>Bijhouden</a:t>
            </a:r>
            <a:r>
              <a:rPr lang="en-GB" dirty="0"/>
              <a:t> en </a:t>
            </a:r>
            <a:r>
              <a:rPr lang="en-GB" dirty="0" err="1"/>
              <a:t>bewaren</a:t>
            </a:r>
            <a:r>
              <a:rPr lang="en-GB" dirty="0"/>
              <a:t> </a:t>
            </a:r>
            <a:r>
              <a:rPr lang="en-GB" dirty="0" err="1"/>
              <a:t>patiëntendossier</a:t>
            </a:r>
            <a:endParaRPr lang="en-GB" dirty="0"/>
          </a:p>
        </p:txBody>
      </p:sp>
      <p:sp>
        <p:nvSpPr>
          <p:cNvPr id="3" name="Tijdelijke aanduiding voor inhoud 2">
            <a:extLst>
              <a:ext uri="{FF2B5EF4-FFF2-40B4-BE49-F238E27FC236}">
                <a16:creationId xmlns:a16="http://schemas.microsoft.com/office/drawing/2014/main" id="{2F27A9F9-68F8-06A1-9DD0-3E17B2D9B2A8}"/>
              </a:ext>
            </a:extLst>
          </p:cNvPr>
          <p:cNvSpPr>
            <a:spLocks noGrp="1"/>
          </p:cNvSpPr>
          <p:nvPr>
            <p:ph idx="1"/>
          </p:nvPr>
        </p:nvSpPr>
        <p:spPr/>
        <p:txBody>
          <a:bodyPr/>
          <a:lstStyle/>
          <a:p>
            <a:r>
              <a:rPr lang="nl-BE" dirty="0"/>
              <a:t>Regel van art. 9, §1, lid 1 WPR blijft behouden: recht op zorgvuldig bijgehouden en veilig bewaard patiëntendossier </a:t>
            </a:r>
          </a:p>
          <a:p>
            <a:pPr lvl="1"/>
            <a:r>
              <a:rPr lang="nl-BE" dirty="0"/>
              <a:t>Explicitering in art. 33 Kwaliteitswet (minimale inhoud) en GDPR</a:t>
            </a:r>
          </a:p>
          <a:p>
            <a:endParaRPr lang="nl-BE" dirty="0"/>
          </a:p>
          <a:p>
            <a:r>
              <a:rPr lang="nl-BE" dirty="0"/>
              <a:t>Regel van art. 9, §1, lid 2 WPR blijft ook behouden: recht patiënt om documenten te laten toevoegen door GZB aan patiëntendossier</a:t>
            </a:r>
          </a:p>
          <a:p>
            <a:pPr lvl="1"/>
            <a:r>
              <a:rPr lang="nl-BE" dirty="0"/>
              <a:t>Toevoeging: “</a:t>
            </a:r>
            <a:r>
              <a:rPr lang="nl-BE" i="1" dirty="0"/>
              <a:t>in het bijzonder wat betreft de waarden, levensdoelen en voorkeuren van actuele en toekomstige zorg en voorafgaande wilsverklaringen van de patiënt</a:t>
            </a:r>
            <a:r>
              <a:rPr lang="nl-BE" dirty="0"/>
              <a:t>”</a:t>
            </a:r>
          </a:p>
          <a:p>
            <a:endParaRPr lang="en-GB" dirty="0"/>
          </a:p>
        </p:txBody>
      </p:sp>
      <p:pic>
        <p:nvPicPr>
          <p:cNvPr id="4" name="Picture 3" descr="Picture 3">
            <a:extLst>
              <a:ext uri="{FF2B5EF4-FFF2-40B4-BE49-F238E27FC236}">
                <a16:creationId xmlns:a16="http://schemas.microsoft.com/office/drawing/2014/main" id="{A1D363DD-499F-C927-88CF-0C9BB8CEF6D8}"/>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5628680A-FBFE-AA91-1E36-389FD948F3DB}"/>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5446892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A60EE-049C-F702-A448-5AB27C19AB9C}"/>
              </a:ext>
            </a:extLst>
          </p:cNvPr>
          <p:cNvSpPr>
            <a:spLocks noGrp="1"/>
          </p:cNvSpPr>
          <p:nvPr>
            <p:ph type="title"/>
          </p:nvPr>
        </p:nvSpPr>
        <p:spPr>
          <a:xfrm>
            <a:off x="964162" y="547396"/>
            <a:ext cx="10263675" cy="533259"/>
          </a:xfrm>
        </p:spPr>
        <p:txBody>
          <a:bodyPr/>
          <a:lstStyle/>
          <a:p>
            <a:pPr algn="ctr"/>
            <a:r>
              <a:rPr lang="en-GB" dirty="0" err="1"/>
              <a:t>Inzagerecht</a:t>
            </a:r>
            <a:r>
              <a:rPr lang="en-GB" dirty="0"/>
              <a:t> </a:t>
            </a:r>
          </a:p>
        </p:txBody>
      </p:sp>
      <p:sp>
        <p:nvSpPr>
          <p:cNvPr id="3" name="Tijdelijke aanduiding voor inhoud 2">
            <a:extLst>
              <a:ext uri="{FF2B5EF4-FFF2-40B4-BE49-F238E27FC236}">
                <a16:creationId xmlns:a16="http://schemas.microsoft.com/office/drawing/2014/main" id="{9FC0F800-43C5-4BC6-21A5-D9B72E44DCE9}"/>
              </a:ext>
            </a:extLst>
          </p:cNvPr>
          <p:cNvSpPr>
            <a:spLocks noGrp="1"/>
          </p:cNvSpPr>
          <p:nvPr>
            <p:ph idx="1"/>
          </p:nvPr>
        </p:nvSpPr>
        <p:spPr>
          <a:xfrm>
            <a:off x="964161" y="1376219"/>
            <a:ext cx="10263676" cy="4664364"/>
          </a:xfrm>
        </p:spPr>
        <p:txBody>
          <a:bodyPr>
            <a:normAutofit fontScale="85000" lnSpcReduction="20000"/>
          </a:bodyPr>
          <a:lstStyle/>
          <a:p>
            <a:r>
              <a:rPr lang="nl-BE" dirty="0"/>
              <a:t>Regel van rechtstreekse inzage door patiënt in art. 9, §2 WPR blijft behouden + termijn van max. 15 dagen</a:t>
            </a:r>
          </a:p>
          <a:p>
            <a:endParaRPr lang="nl-BE" dirty="0"/>
          </a:p>
          <a:p>
            <a:r>
              <a:rPr lang="nl-BE" dirty="0"/>
              <a:t>Toevoeging: “</a:t>
            </a:r>
            <a:r>
              <a:rPr lang="nl-BE" i="1" dirty="0"/>
              <a:t>De patiënt heeft recht op toelichting over de inhoud van het hem betreffende patiëntendossier</a:t>
            </a:r>
            <a:r>
              <a:rPr lang="nl-BE" dirty="0"/>
              <a:t>”</a:t>
            </a:r>
          </a:p>
          <a:p>
            <a:endParaRPr lang="nl-BE" dirty="0"/>
          </a:p>
          <a:p>
            <a:r>
              <a:rPr lang="nl-BE" dirty="0"/>
              <a:t>Uitsluiting van inzagerecht</a:t>
            </a:r>
          </a:p>
          <a:p>
            <a:pPr lvl="1"/>
            <a:r>
              <a:rPr lang="nl-BE" dirty="0"/>
              <a:t>Nog steeds voor gegevens m.b.t. derden</a:t>
            </a:r>
          </a:p>
          <a:p>
            <a:pPr lvl="1"/>
            <a:r>
              <a:rPr lang="nl-BE" dirty="0"/>
              <a:t>Geen uitsluiting meer voor “persoonlijke notities”</a:t>
            </a:r>
          </a:p>
          <a:p>
            <a:pPr lvl="2"/>
            <a:r>
              <a:rPr lang="nl-BE" dirty="0"/>
              <a:t>Veel discussie en verwarring</a:t>
            </a:r>
          </a:p>
          <a:p>
            <a:pPr lvl="2"/>
            <a:r>
              <a:rPr lang="nl-BE" dirty="0" err="1"/>
              <a:t>MvT</a:t>
            </a:r>
            <a:r>
              <a:rPr lang="nl-BE" dirty="0"/>
              <a:t> WPR 2002: “</a:t>
            </a:r>
            <a:r>
              <a:rPr lang="nl-BE" i="1" dirty="0"/>
              <a:t>Onder persoonlijke notities worden verstaan, de aantekeningen die door de beroepsbeoefenaar afzonderlijk werden opgeborgen, die voor anderen, zelfs voor medebetrokkenen van de zorgverleningsequipe, nooit toegankelijk zijn en die nodig zijn voor het persoonlijk gebruik van de zorgverlener. Vanaf het ogenblik dat de beroepsbeoefenaar deze aantekeningen spontaan voorlegt aan een collega, verliezen zij hun karakter van persoonlijke notities en kunnen zij dus niet worden uitgesloten van het inzagerecht</a:t>
            </a:r>
            <a:r>
              <a:rPr lang="nl-BE" dirty="0"/>
              <a:t>”</a:t>
            </a:r>
          </a:p>
          <a:p>
            <a:pPr lvl="2"/>
            <a:r>
              <a:rPr lang="nl-BE" dirty="0"/>
              <a:t>Zie bv. ook adviezen Nationale Raad Orde artsen 27 april 2019 en 25 maart 2023</a:t>
            </a:r>
          </a:p>
          <a:p>
            <a:endParaRPr lang="en-GB" dirty="0"/>
          </a:p>
        </p:txBody>
      </p:sp>
      <p:pic>
        <p:nvPicPr>
          <p:cNvPr id="4" name="Picture 3" descr="Picture 3">
            <a:extLst>
              <a:ext uri="{FF2B5EF4-FFF2-40B4-BE49-F238E27FC236}">
                <a16:creationId xmlns:a16="http://schemas.microsoft.com/office/drawing/2014/main" id="{F9A13DE7-DA23-6131-2450-BBEEEAB98040}"/>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696F67C8-1888-D752-7E0D-CBE82D75B52A}"/>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2670586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9BA7EA-2933-C942-D211-0EC419715323}"/>
              </a:ext>
            </a:extLst>
          </p:cNvPr>
          <p:cNvSpPr>
            <a:spLocks noGrp="1"/>
          </p:cNvSpPr>
          <p:nvPr>
            <p:ph type="title"/>
          </p:nvPr>
        </p:nvSpPr>
        <p:spPr>
          <a:xfrm>
            <a:off x="964162" y="547396"/>
            <a:ext cx="10263675" cy="551731"/>
          </a:xfrm>
        </p:spPr>
        <p:txBody>
          <a:bodyPr/>
          <a:lstStyle/>
          <a:p>
            <a:pPr algn="ctr"/>
            <a:r>
              <a:rPr lang="en-GB" dirty="0" err="1"/>
              <a:t>Inzagerecht</a:t>
            </a:r>
            <a:endParaRPr lang="en-GB" dirty="0"/>
          </a:p>
        </p:txBody>
      </p:sp>
      <p:sp>
        <p:nvSpPr>
          <p:cNvPr id="3" name="Tijdelijke aanduiding voor inhoud 2">
            <a:extLst>
              <a:ext uri="{FF2B5EF4-FFF2-40B4-BE49-F238E27FC236}">
                <a16:creationId xmlns:a16="http://schemas.microsoft.com/office/drawing/2014/main" id="{BBE3D02C-A43C-BB06-46D8-2523985FB514}"/>
              </a:ext>
            </a:extLst>
          </p:cNvPr>
          <p:cNvSpPr>
            <a:spLocks noGrp="1"/>
          </p:cNvSpPr>
          <p:nvPr>
            <p:ph idx="1"/>
          </p:nvPr>
        </p:nvSpPr>
        <p:spPr>
          <a:xfrm>
            <a:off x="964161" y="1348509"/>
            <a:ext cx="10263676" cy="4598201"/>
          </a:xfrm>
        </p:spPr>
        <p:txBody>
          <a:bodyPr>
            <a:normAutofit fontScale="92500" lnSpcReduction="20000"/>
          </a:bodyPr>
          <a:lstStyle/>
          <a:p>
            <a:r>
              <a:rPr lang="nl-BE" dirty="0"/>
              <a:t>Verplaatsing rol vertrouwenspersoon naar afzonderlijk artikel 11/1</a:t>
            </a:r>
          </a:p>
          <a:p>
            <a:endParaRPr lang="nl-BE" dirty="0"/>
          </a:p>
          <a:p>
            <a:r>
              <a:rPr lang="nl-BE" dirty="0"/>
              <a:t>Onrechtstreeks inzagerecht bij therapeutische exceptie via aangewezen GZB blijft behouden</a:t>
            </a:r>
          </a:p>
          <a:p>
            <a:endParaRPr lang="nl-BE" dirty="0"/>
          </a:p>
          <a:p>
            <a:r>
              <a:rPr lang="nl-BE" dirty="0"/>
              <a:t>Ook nieuw art. 9/1 WPR </a:t>
            </a:r>
          </a:p>
          <a:p>
            <a:pPr lvl="1" algn="just"/>
            <a:r>
              <a:rPr lang="nl-BE" dirty="0"/>
              <a:t>“</a:t>
            </a:r>
            <a:r>
              <a:rPr lang="nl-BE" i="1" dirty="0"/>
              <a:t>Onverminderd artikel 34 van de Kwaliteitswet, heeft de patiënt vanaf een door de Koning te bepalen datum recht op de elektronische ontsluiting van zijn gezondheidsgegevens. De Koning kan voor de verschillende gezondheidszorgbeoefenaars een verschillende datum bepalen. De gezondheidszorgbeoefenaar gebruikt voor de dataontsluiting de toegangsplatformen voor gezondheidsgegevens ter beschikking gesteld of gevalideerd door de publieke overheid</a:t>
            </a:r>
            <a:r>
              <a:rPr lang="nl-BE" dirty="0"/>
              <a:t>”</a:t>
            </a:r>
          </a:p>
          <a:p>
            <a:pPr lvl="1"/>
            <a:r>
              <a:rPr lang="nl-BE" dirty="0"/>
              <a:t>Geïnspireerd op art. 40 Code medische deontologie</a:t>
            </a:r>
          </a:p>
          <a:p>
            <a:pPr lvl="1"/>
            <a:r>
              <a:rPr lang="nl-BE" dirty="0"/>
              <a:t>Verdere uitwerking in wetgeving </a:t>
            </a:r>
            <a:r>
              <a:rPr lang="nl-BE" dirty="0" err="1"/>
              <a:t>e-health</a:t>
            </a:r>
            <a:r>
              <a:rPr lang="nl-BE" dirty="0"/>
              <a:t> </a:t>
            </a:r>
          </a:p>
          <a:p>
            <a:endParaRPr lang="en-GB" dirty="0"/>
          </a:p>
        </p:txBody>
      </p:sp>
      <p:pic>
        <p:nvPicPr>
          <p:cNvPr id="4" name="Picture 3" descr="Picture 3">
            <a:extLst>
              <a:ext uri="{FF2B5EF4-FFF2-40B4-BE49-F238E27FC236}">
                <a16:creationId xmlns:a16="http://schemas.microsoft.com/office/drawing/2014/main" id="{CAA0A02A-845D-B0E0-8742-D5ADEAA315E9}"/>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B44D4190-66DE-2008-7456-8104941FA5D7}"/>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267889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7DFA0-4FC9-9DCD-0A89-F6B1AEF221D0}"/>
              </a:ext>
            </a:extLst>
          </p:cNvPr>
          <p:cNvSpPr>
            <a:spLocks noGrp="1"/>
          </p:cNvSpPr>
          <p:nvPr>
            <p:ph type="title"/>
          </p:nvPr>
        </p:nvSpPr>
        <p:spPr>
          <a:xfrm>
            <a:off x="964162" y="547396"/>
            <a:ext cx="10263675" cy="367004"/>
          </a:xfrm>
        </p:spPr>
        <p:txBody>
          <a:bodyPr>
            <a:normAutofit fontScale="90000"/>
          </a:bodyPr>
          <a:lstStyle/>
          <a:p>
            <a:pPr algn="ctr"/>
            <a:r>
              <a:rPr lang="en-GB" dirty="0" err="1"/>
              <a:t>Recht</a:t>
            </a:r>
            <a:r>
              <a:rPr lang="en-GB" dirty="0"/>
              <a:t> op </a:t>
            </a:r>
            <a:r>
              <a:rPr lang="en-GB" dirty="0" err="1"/>
              <a:t>afschrift</a:t>
            </a:r>
            <a:endParaRPr lang="en-GB" dirty="0"/>
          </a:p>
        </p:txBody>
      </p:sp>
      <p:sp>
        <p:nvSpPr>
          <p:cNvPr id="3" name="Tijdelijke aanduiding voor inhoud 2">
            <a:extLst>
              <a:ext uri="{FF2B5EF4-FFF2-40B4-BE49-F238E27FC236}">
                <a16:creationId xmlns:a16="http://schemas.microsoft.com/office/drawing/2014/main" id="{468F7020-8C7C-4D60-B2DB-BA106CA9D75C}"/>
              </a:ext>
            </a:extLst>
          </p:cNvPr>
          <p:cNvSpPr>
            <a:spLocks noGrp="1"/>
          </p:cNvSpPr>
          <p:nvPr>
            <p:ph idx="1"/>
          </p:nvPr>
        </p:nvSpPr>
        <p:spPr>
          <a:xfrm>
            <a:off x="964161" y="1173018"/>
            <a:ext cx="10381172" cy="4838315"/>
          </a:xfrm>
        </p:spPr>
        <p:txBody>
          <a:bodyPr>
            <a:normAutofit fontScale="85000" lnSpcReduction="20000"/>
          </a:bodyPr>
          <a:lstStyle/>
          <a:p>
            <a:r>
              <a:rPr lang="nl-BE" dirty="0"/>
              <a:t>Behoud van regel van recht op afschrift in art. 9, §3 WPR</a:t>
            </a:r>
          </a:p>
          <a:p>
            <a:endParaRPr lang="nl-BE" dirty="0"/>
          </a:p>
          <a:p>
            <a:r>
              <a:rPr lang="nl-BE" dirty="0"/>
              <a:t>Toevoeging: “</a:t>
            </a:r>
            <a:r>
              <a:rPr lang="nl-BE" i="1" dirty="0"/>
              <a:t>De patiënt bepaalt of hij dit afschrift schriftelijk, hetzij op papier, hetzij in elektronische vorm ontvangt</a:t>
            </a:r>
            <a:r>
              <a:rPr lang="nl-BE" dirty="0"/>
              <a:t>” </a:t>
            </a:r>
          </a:p>
          <a:p>
            <a:endParaRPr lang="nl-BE" dirty="0"/>
          </a:p>
          <a:p>
            <a:r>
              <a:rPr lang="nl-BE" dirty="0"/>
              <a:t>Verwijdering van regel dat ieder afschrift moet vermelden “</a:t>
            </a:r>
            <a:r>
              <a:rPr lang="nl-BE" i="1" dirty="0"/>
              <a:t>Strikt persoonlijk en vertrouwelijk</a:t>
            </a:r>
            <a:r>
              <a:rPr lang="nl-BE" dirty="0"/>
              <a:t>”</a:t>
            </a:r>
          </a:p>
          <a:p>
            <a:endParaRPr lang="nl-BE" dirty="0"/>
          </a:p>
          <a:p>
            <a:r>
              <a:rPr lang="nl-BE" dirty="0"/>
              <a:t>Kostenregeling</a:t>
            </a:r>
          </a:p>
          <a:p>
            <a:pPr lvl="1"/>
            <a:r>
              <a:rPr lang="nl-BE" dirty="0"/>
              <a:t>Nu: Koning kan max. bedragen bepalen (KB 2 februari 2007)</a:t>
            </a:r>
          </a:p>
          <a:p>
            <a:pPr lvl="1"/>
            <a:r>
              <a:rPr lang="nl-BE" dirty="0"/>
              <a:t>Wijziging (Zie ook: </a:t>
            </a:r>
            <a:r>
              <a:rPr lang="nl-BE" dirty="0" err="1"/>
              <a:t>HvJ</a:t>
            </a:r>
            <a:r>
              <a:rPr lang="nl-BE" dirty="0"/>
              <a:t> 26 oktober 2023): elk eerste afschrift is gratis; redelijke en verantwoorde administratieve kost voor bijkomende afschriften</a:t>
            </a:r>
          </a:p>
          <a:p>
            <a:endParaRPr lang="nl-BE" dirty="0"/>
          </a:p>
          <a:p>
            <a:r>
              <a:rPr lang="nl-BE" dirty="0"/>
              <a:t>Behoud van regel dat GZB afschrift weigert indien hij over duidelijke aanwijzingen beschikt dat de patiënt onder druk wordt gezet om een afschrift van zijn dossier aan derden mee te delen</a:t>
            </a:r>
          </a:p>
          <a:p>
            <a:pPr lvl="1"/>
            <a:r>
              <a:rPr lang="nl-BE" dirty="0"/>
              <a:t>Ondanks kritiek in rechtsleer hierop</a:t>
            </a:r>
            <a:endParaRPr lang="en-GB" dirty="0"/>
          </a:p>
        </p:txBody>
      </p:sp>
      <p:pic>
        <p:nvPicPr>
          <p:cNvPr id="4" name="Picture 3" descr="Picture 3">
            <a:extLst>
              <a:ext uri="{FF2B5EF4-FFF2-40B4-BE49-F238E27FC236}">
                <a16:creationId xmlns:a16="http://schemas.microsoft.com/office/drawing/2014/main" id="{CFFDBF23-1427-266C-8B28-107BC1F9AEA7}"/>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B7039C74-BE59-F16B-7EB0-502B90B03740}"/>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566903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1457EF-D69A-98C7-6449-9ACEB24E2019}"/>
              </a:ext>
            </a:extLst>
          </p:cNvPr>
          <p:cNvSpPr>
            <a:spLocks noGrp="1"/>
          </p:cNvSpPr>
          <p:nvPr>
            <p:ph type="title"/>
          </p:nvPr>
        </p:nvSpPr>
        <p:spPr/>
        <p:txBody>
          <a:bodyPr/>
          <a:lstStyle/>
          <a:p>
            <a:pPr algn="ctr"/>
            <a:r>
              <a:rPr lang="en-GB" dirty="0"/>
              <a:t>Na </a:t>
            </a:r>
            <a:r>
              <a:rPr lang="en-GB" dirty="0" err="1"/>
              <a:t>overlijden</a:t>
            </a:r>
            <a:endParaRPr lang="en-GB" dirty="0"/>
          </a:p>
        </p:txBody>
      </p:sp>
      <p:sp>
        <p:nvSpPr>
          <p:cNvPr id="3" name="Tijdelijke aanduiding voor inhoud 2">
            <a:extLst>
              <a:ext uri="{FF2B5EF4-FFF2-40B4-BE49-F238E27FC236}">
                <a16:creationId xmlns:a16="http://schemas.microsoft.com/office/drawing/2014/main" id="{67C1F48E-CC38-6B37-A82B-CA9B9AF6F454}"/>
              </a:ext>
            </a:extLst>
          </p:cNvPr>
          <p:cNvSpPr>
            <a:spLocks noGrp="1"/>
          </p:cNvSpPr>
          <p:nvPr>
            <p:ph idx="1"/>
          </p:nvPr>
        </p:nvSpPr>
        <p:spPr/>
        <p:txBody>
          <a:bodyPr/>
          <a:lstStyle/>
          <a:p>
            <a:r>
              <a:rPr lang="nl-BE" dirty="0"/>
              <a:t>Behoud van regeling van (enkel) inzage na overlijden (</a:t>
            </a:r>
            <a:r>
              <a:rPr lang="nl-BE" u="sng" dirty="0"/>
              <a:t>meerderjarige</a:t>
            </a:r>
            <a:r>
              <a:rPr lang="nl-BE" dirty="0"/>
              <a:t>) patiënt in art. 9, §4 WPR</a:t>
            </a:r>
          </a:p>
          <a:p>
            <a:pPr lvl="1"/>
            <a:r>
              <a:rPr lang="nl-BE" dirty="0"/>
              <a:t>Echtgenoot, (wettelijk samenwonende) partner en bloedverwanten t.e.m. tweede graad kunnen inzage vragen</a:t>
            </a:r>
          </a:p>
          <a:p>
            <a:pPr lvl="1"/>
            <a:r>
              <a:rPr lang="nl-BE" dirty="0"/>
              <a:t>Verzoek voldoende gemotiveerd en gespecifieerd; patiënt mag zich hiertegen niet uitdrukkelijk hebben verzet</a:t>
            </a:r>
          </a:p>
          <a:p>
            <a:pPr lvl="1"/>
            <a:r>
              <a:rPr lang="nl-BE" dirty="0"/>
              <a:t>Verloopt onrechtstreeks via aangewezen GZB (inzage in persoonlijke notities geschrapt)</a:t>
            </a:r>
          </a:p>
          <a:p>
            <a:endParaRPr lang="en-GB" dirty="0"/>
          </a:p>
        </p:txBody>
      </p:sp>
      <p:pic>
        <p:nvPicPr>
          <p:cNvPr id="4" name="Picture 3" descr="Picture 3">
            <a:extLst>
              <a:ext uri="{FF2B5EF4-FFF2-40B4-BE49-F238E27FC236}">
                <a16:creationId xmlns:a16="http://schemas.microsoft.com/office/drawing/2014/main" id="{76124A17-A9EC-3954-EB94-415B4ED6D208}"/>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2E3CF8F2-C89C-F030-B183-8E5A58C77764}"/>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385296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16D4A-E30C-4588-3DA8-56AA47DC691D}"/>
              </a:ext>
            </a:extLst>
          </p:cNvPr>
          <p:cNvSpPr>
            <a:spLocks noGrp="1"/>
          </p:cNvSpPr>
          <p:nvPr>
            <p:ph type="title"/>
          </p:nvPr>
        </p:nvSpPr>
        <p:spPr>
          <a:xfrm>
            <a:off x="964162" y="547396"/>
            <a:ext cx="10263675" cy="363894"/>
          </a:xfrm>
        </p:spPr>
        <p:txBody>
          <a:bodyPr>
            <a:normAutofit fontScale="90000"/>
          </a:bodyPr>
          <a:lstStyle/>
          <a:p>
            <a:pPr algn="ctr"/>
            <a:r>
              <a:rPr lang="en-GB" dirty="0"/>
              <a:t>Na </a:t>
            </a:r>
            <a:r>
              <a:rPr lang="en-GB" dirty="0" err="1"/>
              <a:t>overlijden</a:t>
            </a:r>
            <a:endParaRPr lang="en-GB" dirty="0"/>
          </a:p>
        </p:txBody>
      </p:sp>
      <p:sp>
        <p:nvSpPr>
          <p:cNvPr id="3" name="Tijdelijke aanduiding voor inhoud 2">
            <a:extLst>
              <a:ext uri="{FF2B5EF4-FFF2-40B4-BE49-F238E27FC236}">
                <a16:creationId xmlns:a16="http://schemas.microsoft.com/office/drawing/2014/main" id="{4FF24123-E00E-9EC1-1D70-579C73EC11E4}"/>
              </a:ext>
            </a:extLst>
          </p:cNvPr>
          <p:cNvSpPr>
            <a:spLocks noGrp="1"/>
          </p:cNvSpPr>
          <p:nvPr>
            <p:ph idx="1"/>
          </p:nvPr>
        </p:nvSpPr>
        <p:spPr>
          <a:xfrm>
            <a:off x="964161" y="1320801"/>
            <a:ext cx="10263676" cy="4625910"/>
          </a:xfrm>
        </p:spPr>
        <p:txBody>
          <a:bodyPr>
            <a:normAutofit fontScale="92500" lnSpcReduction="10000"/>
          </a:bodyPr>
          <a:lstStyle/>
          <a:p>
            <a:r>
              <a:rPr lang="nl-BE" dirty="0"/>
              <a:t>Toevoeging van regeling voor inzage en afschrift na overlijden van </a:t>
            </a:r>
            <a:r>
              <a:rPr lang="nl-BE" u="sng" dirty="0"/>
              <a:t>minderjarige</a:t>
            </a:r>
            <a:r>
              <a:rPr lang="nl-BE" dirty="0"/>
              <a:t> patiënt in nieuw art. 9, §4/1</a:t>
            </a:r>
          </a:p>
          <a:p>
            <a:pPr lvl="1"/>
            <a:r>
              <a:rPr lang="nl-BE" dirty="0"/>
              <a:t>Vertegenwoordiger en bloedverwanten t.e.m. tweede graad kunnen inzage en afschrift vragen (tenzij art. 15, §1 WPR)</a:t>
            </a:r>
          </a:p>
          <a:p>
            <a:pPr lvl="1"/>
            <a:r>
              <a:rPr lang="nl-BE" dirty="0"/>
              <a:t>Enkel verzoek bloedverwanten moet voldoende gemotiveerd en gespecificeerd zijn</a:t>
            </a:r>
          </a:p>
          <a:p>
            <a:pPr lvl="1"/>
            <a:r>
              <a:rPr lang="nl-BE" dirty="0"/>
              <a:t>Als minderjarige wilsbekwaam was, komt recht toe aan persoon die hem zou hebben vertegenwoordigd </a:t>
            </a:r>
          </a:p>
          <a:p>
            <a:pPr lvl="1"/>
            <a:r>
              <a:rPr lang="nl-BE" dirty="0"/>
              <a:t>Geen recht op inzage en afschrift indien wilsbekwame minderjarige zich verzet heeft</a:t>
            </a:r>
          </a:p>
          <a:p>
            <a:pPr lvl="1"/>
            <a:r>
              <a:rPr lang="nl-BE" dirty="0"/>
              <a:t>Initieel ook regeling voor overleden meerderjarige onbekwame patiënten, maar stootte op te veel weerstand </a:t>
            </a:r>
          </a:p>
          <a:p>
            <a:pPr lvl="1"/>
            <a:r>
              <a:rPr lang="nl-BE" dirty="0"/>
              <a:t>Recht op toelichting </a:t>
            </a:r>
          </a:p>
          <a:p>
            <a:pPr lvl="1"/>
            <a:r>
              <a:rPr lang="nl-BE" dirty="0"/>
              <a:t>GZB weigert afschrift bij druk</a:t>
            </a:r>
          </a:p>
          <a:p>
            <a:pPr lvl="1"/>
            <a:r>
              <a:rPr lang="nl-BE" dirty="0"/>
              <a:t>Koning kan max. bedrag vaststellen voor afschrift (GDPR niet van toepassing, overleden patiënt)</a:t>
            </a:r>
          </a:p>
          <a:p>
            <a:endParaRPr lang="en-GB" dirty="0"/>
          </a:p>
        </p:txBody>
      </p:sp>
      <p:pic>
        <p:nvPicPr>
          <p:cNvPr id="4" name="Picture 3" descr="C:\Users\ASGB\Desktop\ASGBKartel logo's def (3)\ASGBKartel logo's def\Icoon\jpg\Icoon-pos-Colour@3x-100.jpg">
            <a:extLst>
              <a:ext uri="{FF2B5EF4-FFF2-40B4-BE49-F238E27FC236}">
                <a16:creationId xmlns:a16="http://schemas.microsoft.com/office/drawing/2014/main" id="{4641D9DA-6870-EB2D-0847-674BCFCAA7A4}"/>
              </a:ext>
            </a:extLst>
          </p:cNvPr>
          <p:cNvPicPr>
            <a:picLocks noChangeAspect="1" noChangeArrowheads="1"/>
          </p:cNvPicPr>
          <p:nvPr/>
        </p:nvPicPr>
        <p:blipFill>
          <a:blip r:embed="rId2"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2932161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57242-3F98-41AD-4B84-10B24B07D816}"/>
              </a:ext>
            </a:extLst>
          </p:cNvPr>
          <p:cNvSpPr>
            <a:spLocks noGrp="1"/>
          </p:cNvSpPr>
          <p:nvPr>
            <p:ph type="title"/>
          </p:nvPr>
        </p:nvSpPr>
        <p:spPr/>
        <p:txBody>
          <a:bodyPr/>
          <a:lstStyle/>
          <a:p>
            <a:pPr algn="ctr"/>
            <a:r>
              <a:rPr lang="en-GB" dirty="0" err="1"/>
              <a:t>Achtergrond</a:t>
            </a:r>
            <a:r>
              <a:rPr lang="en-GB" dirty="0"/>
              <a:t> </a:t>
            </a:r>
            <a:r>
              <a:rPr lang="en-GB" dirty="0" err="1"/>
              <a:t>wetswijziging</a:t>
            </a:r>
            <a:endParaRPr lang="en-GB" dirty="0"/>
          </a:p>
        </p:txBody>
      </p:sp>
      <p:sp>
        <p:nvSpPr>
          <p:cNvPr id="3" name="Tijdelijke aanduiding voor inhoud 2">
            <a:extLst>
              <a:ext uri="{FF2B5EF4-FFF2-40B4-BE49-F238E27FC236}">
                <a16:creationId xmlns:a16="http://schemas.microsoft.com/office/drawing/2014/main" id="{C5992B5D-9084-697A-342A-02A4D2104339}"/>
              </a:ext>
            </a:extLst>
          </p:cNvPr>
          <p:cNvSpPr>
            <a:spLocks noGrp="1"/>
          </p:cNvSpPr>
          <p:nvPr>
            <p:ph idx="1"/>
          </p:nvPr>
        </p:nvSpPr>
        <p:spPr/>
        <p:txBody>
          <a:bodyPr>
            <a:normAutofit fontScale="92500" lnSpcReduction="10000"/>
          </a:bodyPr>
          <a:lstStyle/>
          <a:p>
            <a:r>
              <a:rPr lang="nl-NL" dirty="0"/>
              <a:t>WPR in 2002 vernieuwend, maar op 20 jaar tijd veel veranderd in samenleving en zorg </a:t>
            </a:r>
          </a:p>
          <a:p>
            <a:pPr lvl="1"/>
            <a:r>
              <a:rPr lang="nl-NL" dirty="0"/>
              <a:t>Geïntegreerde zorg, digitalisering, zorg rond levensdoelen patiënt, enz.</a:t>
            </a:r>
          </a:p>
          <a:p>
            <a:pPr marL="0" indent="0">
              <a:buNone/>
            </a:pPr>
            <a:endParaRPr lang="nl-NL" dirty="0"/>
          </a:p>
          <a:p>
            <a:r>
              <a:rPr lang="nl-NL" dirty="0"/>
              <a:t>Drie assen</a:t>
            </a:r>
          </a:p>
          <a:p>
            <a:pPr lvl="1"/>
            <a:r>
              <a:rPr lang="nl-NL" dirty="0"/>
              <a:t>Patiëntenrechten in belang patiënt: patiëntgerichte benadering; elke patiënt eigen levensverhaal en persoonlijke ervaringen bepalen voor hoe men zorg wil ervaren (bv. vroegtijdige zorgplanning en opnemen voorkeuren en levensdoelen patiënt)</a:t>
            </a:r>
          </a:p>
          <a:p>
            <a:pPr lvl="1"/>
            <a:r>
              <a:rPr lang="nl-NL" sz="2400" dirty="0"/>
              <a:t>Patiëntenrechten samen met patiënt: moderniseren vertrouwenspersoon en vertegenwoordiger en rol naasten patiënt; bv. ook regelen toegang patiëntendossier overleden minderjarige door nabestaanden</a:t>
            </a:r>
          </a:p>
          <a:p>
            <a:pPr lvl="1"/>
            <a:r>
              <a:rPr lang="nl-NL" sz="2400" dirty="0"/>
              <a:t>Patiëntenrechten door patiënt: patiënt beter in staat om regie in handen te nemen; informatie is cruciaal, vandaar modernisering en explicitering rechten op informatie en </a:t>
            </a:r>
            <a:r>
              <a:rPr lang="nl-NL" sz="2400" i="1" dirty="0" err="1"/>
              <a:t>informed</a:t>
            </a:r>
            <a:r>
              <a:rPr lang="nl-NL" sz="2400" i="1" dirty="0"/>
              <a:t> consent</a:t>
            </a:r>
          </a:p>
          <a:p>
            <a:endParaRPr lang="en-GB" dirty="0"/>
          </a:p>
        </p:txBody>
      </p:sp>
      <p:pic>
        <p:nvPicPr>
          <p:cNvPr id="4" name="Picture 3" descr="Picture 3">
            <a:extLst>
              <a:ext uri="{FF2B5EF4-FFF2-40B4-BE49-F238E27FC236}">
                <a16:creationId xmlns:a16="http://schemas.microsoft.com/office/drawing/2014/main" id="{2DF5EBF5-1996-A010-A604-8DDAA4F7E578}"/>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82C78747-D989-CED7-1BC9-19AC0C707E58}"/>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280463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6F0F64-2F06-AE05-BEB1-96E9084BC3BD}"/>
              </a:ext>
            </a:extLst>
          </p:cNvPr>
          <p:cNvSpPr>
            <a:spLocks noGrp="1"/>
          </p:cNvSpPr>
          <p:nvPr>
            <p:ph type="title"/>
          </p:nvPr>
        </p:nvSpPr>
        <p:spPr/>
        <p:txBody>
          <a:bodyPr/>
          <a:lstStyle/>
          <a:p>
            <a:r>
              <a:rPr lang="en-GB" dirty="0"/>
              <a:t>Privacy en </a:t>
            </a:r>
            <a:r>
              <a:rPr lang="en-GB" dirty="0" err="1"/>
              <a:t>intimiteit</a:t>
            </a:r>
            <a:endParaRPr lang="en-GB" dirty="0"/>
          </a:p>
        </p:txBody>
      </p:sp>
      <p:pic>
        <p:nvPicPr>
          <p:cNvPr id="3" name="Picture 3" descr="Picture 3">
            <a:extLst>
              <a:ext uri="{FF2B5EF4-FFF2-40B4-BE49-F238E27FC236}">
                <a16:creationId xmlns:a16="http://schemas.microsoft.com/office/drawing/2014/main" id="{CA95507F-81C5-8733-72FB-5F556174CD5C}"/>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4" name="Picture 3" descr="C:\Users\ASGB\Desktop\ASGBKartel logo's def (3)\ASGBKartel logo's def\Icoon\jpg\Icoon-pos-Colour@3x-100.jpg">
            <a:extLst>
              <a:ext uri="{FF2B5EF4-FFF2-40B4-BE49-F238E27FC236}">
                <a16:creationId xmlns:a16="http://schemas.microsoft.com/office/drawing/2014/main" id="{A2E0A889-61CE-865B-1732-643442CC673D}"/>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4424062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978601-6A55-ACDC-FCD8-2BFEC6FF8E7C}"/>
              </a:ext>
            </a:extLst>
          </p:cNvPr>
          <p:cNvSpPr>
            <a:spLocks noGrp="1"/>
          </p:cNvSpPr>
          <p:nvPr>
            <p:ph type="title"/>
          </p:nvPr>
        </p:nvSpPr>
        <p:spPr/>
        <p:txBody>
          <a:bodyPr/>
          <a:lstStyle/>
          <a:p>
            <a:pPr algn="ctr"/>
            <a:r>
              <a:rPr lang="en-GB" dirty="0"/>
              <a:t>Privacy en </a:t>
            </a:r>
            <a:r>
              <a:rPr lang="en-GB" dirty="0" err="1"/>
              <a:t>intimiteit</a:t>
            </a:r>
            <a:endParaRPr lang="en-GB" dirty="0"/>
          </a:p>
        </p:txBody>
      </p:sp>
      <p:sp>
        <p:nvSpPr>
          <p:cNvPr id="3" name="Tijdelijke aanduiding voor inhoud 2">
            <a:extLst>
              <a:ext uri="{FF2B5EF4-FFF2-40B4-BE49-F238E27FC236}">
                <a16:creationId xmlns:a16="http://schemas.microsoft.com/office/drawing/2014/main" id="{A7ECCA9F-DFD3-85B1-0E4E-64572FAA4921}"/>
              </a:ext>
            </a:extLst>
          </p:cNvPr>
          <p:cNvSpPr>
            <a:spLocks noGrp="1"/>
          </p:cNvSpPr>
          <p:nvPr>
            <p:ph idx="1"/>
          </p:nvPr>
        </p:nvSpPr>
        <p:spPr/>
        <p:txBody>
          <a:bodyPr/>
          <a:lstStyle/>
          <a:p>
            <a:r>
              <a:rPr lang="nl-BE" dirty="0"/>
              <a:t>Privacy (toevoegingen onderlijnd) (art. 10, §1)</a:t>
            </a:r>
          </a:p>
          <a:p>
            <a:pPr lvl="1"/>
            <a:r>
              <a:rPr lang="nl-BE" dirty="0"/>
              <a:t>“</a:t>
            </a:r>
            <a:r>
              <a:rPr lang="nl-BE" i="1" u="sng" dirty="0"/>
              <a:t>Onverminderd de algemene verordening gegevensbescherming</a:t>
            </a:r>
            <a:r>
              <a:rPr lang="nl-BE" i="1" dirty="0"/>
              <a:t>, heeft de patiënt recht op bescherming van zijn persoonlijke levenssfeer bij iedere tussenkomst van de gezondheidszorgbeoefenaar en inzonderheid betreffende de informatie die verband houdt met zijn gezondheid </a:t>
            </a:r>
            <a:r>
              <a:rPr lang="nl-BE" i="1" u="sng" dirty="0"/>
              <a:t>evenals tijdens de verwerking van zijn gezondheidsgegevens buiten de zorgrelatie</a:t>
            </a:r>
            <a:r>
              <a:rPr lang="nl-BE" dirty="0"/>
              <a:t>”</a:t>
            </a:r>
          </a:p>
          <a:p>
            <a:pPr lvl="1"/>
            <a:r>
              <a:rPr lang="nl-BE" dirty="0"/>
              <a:t>Toepassing alle GDPR-regels</a:t>
            </a:r>
          </a:p>
          <a:p>
            <a:endParaRPr lang="en-GB" dirty="0"/>
          </a:p>
        </p:txBody>
      </p:sp>
      <p:pic>
        <p:nvPicPr>
          <p:cNvPr id="4" name="Picture 3" descr="Picture 3">
            <a:extLst>
              <a:ext uri="{FF2B5EF4-FFF2-40B4-BE49-F238E27FC236}">
                <a16:creationId xmlns:a16="http://schemas.microsoft.com/office/drawing/2014/main" id="{3F26CDA7-0274-CD76-BCBE-2DB41132CDCA}"/>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C481E6D7-ABD7-433B-9628-CBB4D5D50D18}"/>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4414032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7846B-887C-0FCC-CE5A-1908AC6C42CD}"/>
              </a:ext>
            </a:extLst>
          </p:cNvPr>
          <p:cNvSpPr>
            <a:spLocks noGrp="1"/>
          </p:cNvSpPr>
          <p:nvPr>
            <p:ph type="title"/>
          </p:nvPr>
        </p:nvSpPr>
        <p:spPr/>
        <p:txBody>
          <a:bodyPr/>
          <a:lstStyle/>
          <a:p>
            <a:pPr algn="ctr"/>
            <a:r>
              <a:rPr lang="en-GB" dirty="0"/>
              <a:t>Privacy en </a:t>
            </a:r>
            <a:r>
              <a:rPr lang="en-GB" dirty="0" err="1"/>
              <a:t>intimiteit</a:t>
            </a:r>
            <a:endParaRPr lang="en-GB" dirty="0"/>
          </a:p>
        </p:txBody>
      </p:sp>
      <p:sp>
        <p:nvSpPr>
          <p:cNvPr id="3" name="Tijdelijke aanduiding voor inhoud 2">
            <a:extLst>
              <a:ext uri="{FF2B5EF4-FFF2-40B4-BE49-F238E27FC236}">
                <a16:creationId xmlns:a16="http://schemas.microsoft.com/office/drawing/2014/main" id="{C6D6319F-1C46-03B1-2279-A8CC02896B88}"/>
              </a:ext>
            </a:extLst>
          </p:cNvPr>
          <p:cNvSpPr>
            <a:spLocks noGrp="1"/>
          </p:cNvSpPr>
          <p:nvPr>
            <p:ph idx="1"/>
          </p:nvPr>
        </p:nvSpPr>
        <p:spPr/>
        <p:txBody>
          <a:bodyPr/>
          <a:lstStyle/>
          <a:p>
            <a:r>
              <a:rPr lang="nl-BE" dirty="0"/>
              <a:t>Intimiteit (toevoegingen onderlijnd) (art. 10, §2)</a:t>
            </a:r>
          </a:p>
          <a:p>
            <a:pPr lvl="1"/>
            <a:r>
              <a:rPr lang="nl-BE" dirty="0"/>
              <a:t>“</a:t>
            </a:r>
            <a:r>
              <a:rPr lang="nl-BE" i="1" dirty="0"/>
              <a:t>De patiënt heeft recht op respect voor zijn intimiteit. Behoudens akkoord van de patiënt </a:t>
            </a:r>
            <a:r>
              <a:rPr lang="nl-BE" i="1" u="sng" dirty="0"/>
              <a:t>en onverminderd, op verzoek van de patiënt, de bijstand door een vertrouwenspersoon als bedoeld in artikel 11/1</a:t>
            </a:r>
            <a:r>
              <a:rPr lang="nl-BE" i="1" dirty="0"/>
              <a:t>, kunnen enkel de personen waarvan de aanwezigheid is verantwoord in het kader van de dienstverstrekking van de gezondheidszorgbeoefenaar, aanwezig zijn bij de zorg, de onderzoeken en de behandelingen</a:t>
            </a:r>
            <a:r>
              <a:rPr lang="nl-BE" dirty="0"/>
              <a:t>”</a:t>
            </a:r>
          </a:p>
          <a:p>
            <a:pPr lvl="1"/>
            <a:r>
              <a:rPr lang="nl-BE" dirty="0"/>
              <a:t>Personen waarvan aanwezigheid verantwoord is (bv. studenten geneeskunde tijdens kijkstage)</a:t>
            </a:r>
          </a:p>
          <a:p>
            <a:pPr lvl="1"/>
            <a:r>
              <a:rPr lang="nl-BE" dirty="0"/>
              <a:t>Vertrouwenspersoon mag aanwezig zijn, tenzij gegronde reden (bv. hygiëne)</a:t>
            </a:r>
          </a:p>
          <a:p>
            <a:endParaRPr lang="en-GB" dirty="0"/>
          </a:p>
        </p:txBody>
      </p:sp>
      <p:pic>
        <p:nvPicPr>
          <p:cNvPr id="4" name="Picture 3" descr="Picture 3">
            <a:extLst>
              <a:ext uri="{FF2B5EF4-FFF2-40B4-BE49-F238E27FC236}">
                <a16:creationId xmlns:a16="http://schemas.microsoft.com/office/drawing/2014/main" id="{A7F4964B-348D-7D93-B50C-C6180C9AC613}"/>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99E5D4EA-3C3C-3ED7-45BC-CD656A06A7CA}"/>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562095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CF8EA-4DB2-13DD-EF30-D3CDA280CB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9801228-24B5-899E-84D4-0BD758DDD517}"/>
              </a:ext>
            </a:extLst>
          </p:cNvPr>
          <p:cNvSpPr>
            <a:spLocks noGrp="1"/>
          </p:cNvSpPr>
          <p:nvPr>
            <p:ph type="title"/>
          </p:nvPr>
        </p:nvSpPr>
        <p:spPr/>
        <p:txBody>
          <a:bodyPr/>
          <a:lstStyle/>
          <a:p>
            <a:pPr algn="ctr"/>
            <a:r>
              <a:rPr lang="en-GB" dirty="0"/>
              <a:t>Privacy en </a:t>
            </a:r>
            <a:r>
              <a:rPr lang="en-GB" dirty="0" err="1"/>
              <a:t>intimiteit</a:t>
            </a:r>
            <a:endParaRPr lang="en-GB" dirty="0"/>
          </a:p>
        </p:txBody>
      </p:sp>
      <p:sp>
        <p:nvSpPr>
          <p:cNvPr id="3" name="Tijdelijke aanduiding voor inhoud 2">
            <a:extLst>
              <a:ext uri="{FF2B5EF4-FFF2-40B4-BE49-F238E27FC236}">
                <a16:creationId xmlns:a16="http://schemas.microsoft.com/office/drawing/2014/main" id="{617C2982-A0E5-8204-30CD-F8443BC5AD87}"/>
              </a:ext>
            </a:extLst>
          </p:cNvPr>
          <p:cNvSpPr>
            <a:spLocks noGrp="1"/>
          </p:cNvSpPr>
          <p:nvPr>
            <p:ph idx="1"/>
          </p:nvPr>
        </p:nvSpPr>
        <p:spPr/>
        <p:txBody>
          <a:bodyPr/>
          <a:lstStyle/>
          <a:p>
            <a:pPr algn="just"/>
            <a:r>
              <a:rPr lang="nl-BE" dirty="0"/>
              <a:t>Voormalig art. 10, §2 WPR (</a:t>
            </a:r>
            <a:r>
              <a:rPr lang="nl-NL" dirty="0"/>
              <a:t>geen inmengingen tenzij bij wet voorzien en nodig voor bescherming volksgezondheid of bescherming rechten en vrijheden anderen</a:t>
            </a:r>
            <a:r>
              <a:rPr lang="nl-BE" dirty="0"/>
              <a:t>) geschrapt </a:t>
            </a:r>
            <a:r>
              <a:rPr lang="nl-BE" dirty="0" err="1"/>
              <a:t>o.w.v</a:t>
            </a:r>
            <a:r>
              <a:rPr lang="nl-BE" dirty="0"/>
              <a:t>. samenhang met Kwaliteitswet en opmerking RvS m.b.t. hiërarchie der normen</a:t>
            </a:r>
          </a:p>
          <a:p>
            <a:pPr algn="just"/>
            <a:endParaRPr lang="nl-BE" dirty="0"/>
          </a:p>
          <a:p>
            <a:pPr algn="just"/>
            <a:r>
              <a:rPr lang="nl-BE" dirty="0"/>
              <a:t>Amendement m.b.t. recht op bezoek afgewezen o.b.v. </a:t>
            </a:r>
            <a:r>
              <a:rPr lang="nl-BE" dirty="0" err="1"/>
              <a:t>bevoegdheidsverdelende</a:t>
            </a:r>
            <a:r>
              <a:rPr lang="nl-BE" dirty="0"/>
              <a:t> regels</a:t>
            </a:r>
          </a:p>
          <a:p>
            <a:endParaRPr lang="en-GB" dirty="0"/>
          </a:p>
        </p:txBody>
      </p:sp>
      <p:pic>
        <p:nvPicPr>
          <p:cNvPr id="4" name="Picture 3" descr="Picture 3">
            <a:extLst>
              <a:ext uri="{FF2B5EF4-FFF2-40B4-BE49-F238E27FC236}">
                <a16:creationId xmlns:a16="http://schemas.microsoft.com/office/drawing/2014/main" id="{77626DDD-77D8-6F51-232C-AD14547052AF}"/>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520E5999-8AAA-12D4-7A0A-FD52BD2DC0FE}"/>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5605715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2497-E546-3810-DCF7-D325B3CD5FF5}"/>
              </a:ext>
            </a:extLst>
          </p:cNvPr>
          <p:cNvSpPr>
            <a:spLocks noGrp="1"/>
          </p:cNvSpPr>
          <p:nvPr>
            <p:ph type="title"/>
          </p:nvPr>
        </p:nvSpPr>
        <p:spPr/>
        <p:txBody>
          <a:bodyPr/>
          <a:lstStyle/>
          <a:p>
            <a:r>
              <a:rPr lang="en-GB" dirty="0" err="1"/>
              <a:t>Klachtrecht</a:t>
            </a:r>
            <a:r>
              <a:rPr lang="en-GB" dirty="0"/>
              <a:t> en ombuds</a:t>
            </a:r>
          </a:p>
        </p:txBody>
      </p:sp>
      <p:pic>
        <p:nvPicPr>
          <p:cNvPr id="3" name="Picture 3" descr="Picture 3">
            <a:extLst>
              <a:ext uri="{FF2B5EF4-FFF2-40B4-BE49-F238E27FC236}">
                <a16:creationId xmlns:a16="http://schemas.microsoft.com/office/drawing/2014/main" id="{D1945A97-AE4C-53A1-2DC5-5C4E5C139C40}"/>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4" name="Picture 3" descr="C:\Users\ASGB\Desktop\ASGBKartel logo's def (3)\ASGBKartel logo's def\Icoon\jpg\Icoon-pos-Colour@3x-100.jpg">
            <a:extLst>
              <a:ext uri="{FF2B5EF4-FFF2-40B4-BE49-F238E27FC236}">
                <a16:creationId xmlns:a16="http://schemas.microsoft.com/office/drawing/2014/main" id="{4F87E629-DF90-C824-25AC-19AC9875AF1A}"/>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909082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11BD59-8C55-E4C2-F9CD-647AF4875703}"/>
              </a:ext>
            </a:extLst>
          </p:cNvPr>
          <p:cNvSpPr>
            <a:spLocks noGrp="1"/>
          </p:cNvSpPr>
          <p:nvPr>
            <p:ph type="title"/>
          </p:nvPr>
        </p:nvSpPr>
        <p:spPr>
          <a:xfrm>
            <a:off x="964162" y="267856"/>
            <a:ext cx="10263675" cy="480289"/>
          </a:xfrm>
        </p:spPr>
        <p:txBody>
          <a:bodyPr>
            <a:normAutofit fontScale="90000"/>
          </a:bodyPr>
          <a:lstStyle/>
          <a:p>
            <a:pPr algn="ctr"/>
            <a:r>
              <a:rPr lang="en-GB" dirty="0" err="1"/>
              <a:t>Klachtrecht</a:t>
            </a:r>
            <a:endParaRPr lang="en-GB" dirty="0"/>
          </a:p>
        </p:txBody>
      </p:sp>
      <p:sp>
        <p:nvSpPr>
          <p:cNvPr id="3" name="Tijdelijke aanduiding voor inhoud 2">
            <a:extLst>
              <a:ext uri="{FF2B5EF4-FFF2-40B4-BE49-F238E27FC236}">
                <a16:creationId xmlns:a16="http://schemas.microsoft.com/office/drawing/2014/main" id="{1E679DE7-7A8D-7557-EAC7-4231424FD90A}"/>
              </a:ext>
            </a:extLst>
          </p:cNvPr>
          <p:cNvSpPr>
            <a:spLocks noGrp="1"/>
          </p:cNvSpPr>
          <p:nvPr>
            <p:ph idx="1"/>
          </p:nvPr>
        </p:nvSpPr>
        <p:spPr>
          <a:xfrm>
            <a:off x="964161" y="1183395"/>
            <a:ext cx="10263676" cy="4941454"/>
          </a:xfrm>
        </p:spPr>
        <p:txBody>
          <a:bodyPr>
            <a:normAutofit fontScale="77500" lnSpcReduction="20000"/>
          </a:bodyPr>
          <a:lstStyle/>
          <a:p>
            <a:r>
              <a:rPr lang="nl-BE" dirty="0"/>
              <a:t>Behoud van klachtrecht patiënt m.b.t. uitoefening patiëntenrechten bij ombudsfunctie in art. 11, §1 WPR</a:t>
            </a:r>
          </a:p>
          <a:p>
            <a:pPr lvl="1"/>
            <a:r>
              <a:rPr lang="nl-BE" dirty="0"/>
              <a:t>Ombudsfunctie wordt dan verder geregeld in nieuw art. 16/1 WPR</a:t>
            </a:r>
          </a:p>
          <a:p>
            <a:endParaRPr lang="nl-BE" dirty="0"/>
          </a:p>
          <a:p>
            <a:r>
              <a:rPr lang="nl-BE" dirty="0"/>
              <a:t>Toevoeging van verwijzing naar art. 45 Kwaliteitswet</a:t>
            </a:r>
          </a:p>
          <a:p>
            <a:pPr lvl="1"/>
            <a:r>
              <a:rPr lang="nl-BE" dirty="0"/>
              <a:t>Klachtenbemiddeling is doel van ombudsfunctie</a:t>
            </a:r>
          </a:p>
          <a:p>
            <a:pPr lvl="1"/>
            <a:r>
              <a:rPr lang="nl-BE" dirty="0"/>
              <a:t>Klachtbehandeling (uitspraak schending of niet) is voor </a:t>
            </a:r>
            <a:r>
              <a:rPr lang="nl-BE" dirty="0" err="1"/>
              <a:t>Toezichtscommissie</a:t>
            </a:r>
            <a:r>
              <a:rPr lang="nl-BE" dirty="0"/>
              <a:t> (of andere instantie, bv. rechtbank, Orde, enz.) </a:t>
            </a:r>
          </a:p>
          <a:p>
            <a:pPr lvl="1"/>
            <a:r>
              <a:rPr lang="nl-BE" dirty="0"/>
              <a:t>Art. 45, lid 2 , 4° Kwaliteitswet, vervangen bij art. 3 Wet 30 juli 2022: “</a:t>
            </a:r>
            <a:r>
              <a:rPr lang="nl-BE" i="1" dirty="0"/>
              <a:t>de naleving door de gezondheidszorgbeoefenaar van de rechten van de patiënt zoals bedoeld in hoofdstuk 3 van de wet van 22 augustus 2002 betreffende de rechten van de patiënt vanaf een door de Koning bij een in Ministerraad overlegd besluit te bepalen datum</a:t>
            </a:r>
            <a:r>
              <a:rPr lang="nl-BE" dirty="0"/>
              <a:t>”</a:t>
            </a:r>
          </a:p>
          <a:p>
            <a:pPr marL="457200" lvl="1" indent="0">
              <a:buNone/>
            </a:pPr>
            <a:endParaRPr lang="nl-BE" dirty="0"/>
          </a:p>
          <a:p>
            <a:r>
              <a:rPr lang="nl-BE" dirty="0"/>
              <a:t>Toevoeging klachtrecht na overlijden</a:t>
            </a:r>
          </a:p>
          <a:p>
            <a:pPr lvl="1"/>
            <a:r>
              <a:rPr lang="nl-BE" dirty="0"/>
              <a:t>Na overlijden </a:t>
            </a:r>
            <a:r>
              <a:rPr lang="nl-BE" u="sng" dirty="0"/>
              <a:t>minderjarige</a:t>
            </a:r>
            <a:r>
              <a:rPr lang="nl-BE" dirty="0"/>
              <a:t> patiënt: vertegenwoordiger of diegene die wilsbekwame minderjarige zou hebben vertegenwoordigd, tenzij minderjarige zich hiertegen uitdrukkelijk zou hebben verzet</a:t>
            </a:r>
          </a:p>
          <a:p>
            <a:pPr lvl="1"/>
            <a:r>
              <a:rPr lang="nl-BE" dirty="0"/>
              <a:t>Na overlijden </a:t>
            </a:r>
            <a:r>
              <a:rPr lang="nl-BE" u="sng" dirty="0"/>
              <a:t>meerderjarige</a:t>
            </a:r>
            <a:r>
              <a:rPr lang="nl-BE" dirty="0"/>
              <a:t> patiënt: echtgenoot, wettelijk of feitelijk samenwonende partner, bloedverwanten t.e.m. de tweede graad en persoon die op moment van overlijden handelde als vertegenwoordiger, tenzij patiënt zich hiertegen uitdrukkelijk heeft verzet</a:t>
            </a:r>
          </a:p>
          <a:p>
            <a:endParaRPr lang="en-GB" dirty="0"/>
          </a:p>
        </p:txBody>
      </p:sp>
      <p:pic>
        <p:nvPicPr>
          <p:cNvPr id="4" name="Picture 3" descr="Picture 3">
            <a:extLst>
              <a:ext uri="{FF2B5EF4-FFF2-40B4-BE49-F238E27FC236}">
                <a16:creationId xmlns:a16="http://schemas.microsoft.com/office/drawing/2014/main" id="{B79A8E71-FB97-D91A-9780-0E9A5BFF53A4}"/>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56A3CFBF-000E-09AF-D831-4500057CB4ED}"/>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32449342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3A93A-90EE-44F4-39DB-1679948A9CED}"/>
              </a:ext>
            </a:extLst>
          </p:cNvPr>
          <p:cNvSpPr>
            <a:spLocks noGrp="1"/>
          </p:cNvSpPr>
          <p:nvPr>
            <p:ph type="title"/>
          </p:nvPr>
        </p:nvSpPr>
        <p:spPr/>
        <p:txBody>
          <a:bodyPr/>
          <a:lstStyle/>
          <a:p>
            <a:pPr algn="ctr"/>
            <a:r>
              <a:rPr lang="en-GB" dirty="0" err="1"/>
              <a:t>Ombudsfunctie</a:t>
            </a:r>
            <a:r>
              <a:rPr lang="en-GB" dirty="0"/>
              <a:t> </a:t>
            </a:r>
          </a:p>
        </p:txBody>
      </p:sp>
      <p:sp>
        <p:nvSpPr>
          <p:cNvPr id="3" name="Tijdelijke aanduiding voor inhoud 2">
            <a:extLst>
              <a:ext uri="{FF2B5EF4-FFF2-40B4-BE49-F238E27FC236}">
                <a16:creationId xmlns:a16="http://schemas.microsoft.com/office/drawing/2014/main" id="{BD6563C1-5DE4-D675-77CA-952B622253C3}"/>
              </a:ext>
            </a:extLst>
          </p:cNvPr>
          <p:cNvSpPr>
            <a:spLocks noGrp="1"/>
          </p:cNvSpPr>
          <p:nvPr>
            <p:ph idx="1"/>
          </p:nvPr>
        </p:nvSpPr>
        <p:spPr/>
        <p:txBody>
          <a:bodyPr>
            <a:normAutofit fontScale="92500" lnSpcReduction="20000"/>
          </a:bodyPr>
          <a:lstStyle/>
          <a:p>
            <a:r>
              <a:rPr lang="nl-NL" dirty="0"/>
              <a:t>Taken ombudsfunctie worden overgenomen in art. 16/1, §1 WPR</a:t>
            </a:r>
          </a:p>
          <a:p>
            <a:pPr lvl="1"/>
            <a:r>
              <a:rPr lang="nl-NL" dirty="0"/>
              <a:t>1° het voorkomen van vragen en klachten door de communicatie tussen de patiënt en de beroepsbeoefenaar te bevorderen</a:t>
            </a:r>
          </a:p>
          <a:p>
            <a:pPr lvl="1"/>
            <a:r>
              <a:rPr lang="nl-NL" dirty="0"/>
              <a:t>2° het bemiddelen bij de in § 1 bedoelde klachten met het oog op het bereiken van een oplossing</a:t>
            </a:r>
          </a:p>
          <a:p>
            <a:pPr lvl="1"/>
            <a:r>
              <a:rPr lang="nl-NL" dirty="0"/>
              <a:t>3° het inlichten van de patiënt inzake de mogelijkheden voor de afhandeling van zijn klacht bij gebrek aan het bereiken van een in 2° bedoelde oplossing</a:t>
            </a:r>
          </a:p>
          <a:p>
            <a:pPr lvl="1"/>
            <a:r>
              <a:rPr lang="nl-NL" dirty="0"/>
              <a:t>4° het verstrekken van informatie over de organisatie, de werking en de procedureregels van de ombudsfunctie</a:t>
            </a:r>
          </a:p>
          <a:p>
            <a:pPr lvl="1"/>
            <a:r>
              <a:rPr lang="nl-NL" dirty="0"/>
              <a:t>5° het formuleren van aanbevelingen ter voorkoming van herhaling van tekortkomingen die aanleiding kunnen geven tot een in § 1 bedoelde klacht</a:t>
            </a:r>
          </a:p>
          <a:p>
            <a:endParaRPr lang="nl-NL" dirty="0"/>
          </a:p>
          <a:p>
            <a:r>
              <a:rPr lang="nl-NL" dirty="0"/>
              <a:t>Toevoeging punt 6°: opstellen van jaarverslag</a:t>
            </a:r>
            <a:endParaRPr lang="nl-BE" dirty="0"/>
          </a:p>
          <a:p>
            <a:endParaRPr lang="en-GB" dirty="0"/>
          </a:p>
        </p:txBody>
      </p:sp>
      <p:pic>
        <p:nvPicPr>
          <p:cNvPr id="4" name="Picture 3" descr="Picture 3">
            <a:extLst>
              <a:ext uri="{FF2B5EF4-FFF2-40B4-BE49-F238E27FC236}">
                <a16:creationId xmlns:a16="http://schemas.microsoft.com/office/drawing/2014/main" id="{E70D6461-039A-E61A-16FA-CF4F0233AF4C}"/>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50C02EA9-8AE7-B7EF-F94A-7D3D0FAD5E6F}"/>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4234483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99B64-14DD-4857-03F7-FDB6665F4BC9}"/>
              </a:ext>
            </a:extLst>
          </p:cNvPr>
          <p:cNvSpPr>
            <a:spLocks noGrp="1"/>
          </p:cNvSpPr>
          <p:nvPr>
            <p:ph type="title"/>
          </p:nvPr>
        </p:nvSpPr>
        <p:spPr>
          <a:xfrm>
            <a:off x="964162" y="286328"/>
            <a:ext cx="10263675" cy="544946"/>
          </a:xfrm>
        </p:spPr>
        <p:txBody>
          <a:bodyPr>
            <a:normAutofit/>
          </a:bodyPr>
          <a:lstStyle/>
          <a:p>
            <a:pPr algn="ctr"/>
            <a:r>
              <a:rPr lang="nl-NL" dirty="0"/>
              <a:t>Vertrouwelijkheidsregeling</a:t>
            </a:r>
            <a:endParaRPr lang="en-GB" dirty="0"/>
          </a:p>
        </p:txBody>
      </p:sp>
      <p:sp>
        <p:nvSpPr>
          <p:cNvPr id="3" name="Tijdelijke aanduiding voor inhoud 2">
            <a:extLst>
              <a:ext uri="{FF2B5EF4-FFF2-40B4-BE49-F238E27FC236}">
                <a16:creationId xmlns:a16="http://schemas.microsoft.com/office/drawing/2014/main" id="{01E44C96-8F2E-6105-944A-F388BC1F9001}"/>
              </a:ext>
            </a:extLst>
          </p:cNvPr>
          <p:cNvSpPr>
            <a:spLocks noGrp="1"/>
          </p:cNvSpPr>
          <p:nvPr>
            <p:ph idx="1"/>
          </p:nvPr>
        </p:nvSpPr>
        <p:spPr>
          <a:xfrm>
            <a:off x="964161" y="1265383"/>
            <a:ext cx="10263676" cy="4681328"/>
          </a:xfrm>
        </p:spPr>
        <p:txBody>
          <a:bodyPr>
            <a:normAutofit fontScale="85000" lnSpcReduction="10000"/>
          </a:bodyPr>
          <a:lstStyle/>
          <a:p>
            <a:r>
              <a:rPr lang="nl-BE" dirty="0"/>
              <a:t>Geïnspireerd op art. 1728 </a:t>
            </a:r>
            <a:r>
              <a:rPr lang="nl-BE" dirty="0" err="1"/>
              <a:t>Ger.W</a:t>
            </a:r>
            <a:r>
              <a:rPr lang="nl-BE" dirty="0"/>
              <a:t>. (zie </a:t>
            </a:r>
            <a:r>
              <a:rPr lang="nl-NL" dirty="0"/>
              <a:t>art. 16/1, §2) </a:t>
            </a:r>
            <a:endParaRPr lang="nl-BE" dirty="0"/>
          </a:p>
          <a:p>
            <a:endParaRPr lang="nl-BE" dirty="0"/>
          </a:p>
          <a:p>
            <a:r>
              <a:rPr lang="nl-BE" dirty="0"/>
              <a:t>Zijn wel vertrouwelijk: documenten opgemaakt en schriftelijke of mondelinge mededelingen gedaan door ombudsfunctie of betrokken partijen in de loop en ten behoeve van de bemiddeling zijn vertrouwelijk (bv. e-mails, brieven en notities)</a:t>
            </a:r>
          </a:p>
          <a:p>
            <a:pPr lvl="1"/>
            <a:r>
              <a:rPr lang="nl-BE" dirty="0"/>
              <a:t>Verbod op gebruik buiten bemiddeling, i.h.b. in gerechtelijke, administratieve, disciplinaire of arbitrale procedure of in enige andere procedure (ook niet in pers of sociale media); niet toelaatbaar als bewijs en ambtshalve wering uit debatten</a:t>
            </a:r>
          </a:p>
          <a:p>
            <a:endParaRPr lang="nl-BE" dirty="0"/>
          </a:p>
          <a:p>
            <a:r>
              <a:rPr lang="nl-BE" dirty="0"/>
              <a:t>Zijn niet vertrouwelijk (behoudens schriftelijk akkoord partijen)</a:t>
            </a:r>
          </a:p>
          <a:p>
            <a:pPr lvl="1"/>
            <a:r>
              <a:rPr lang="nl-BE" dirty="0"/>
              <a:t>Document met vraag tot bemiddeling dat door ombudsfunctie wordt opgesteld voor GZB</a:t>
            </a:r>
          </a:p>
          <a:p>
            <a:pPr lvl="1"/>
            <a:r>
              <a:rPr lang="nl-BE" dirty="0"/>
              <a:t>Bemiddelingsakkoord of document mislukking bemiddeling </a:t>
            </a:r>
          </a:p>
          <a:p>
            <a:pPr lvl="1"/>
            <a:endParaRPr lang="nl-BE" dirty="0"/>
          </a:p>
          <a:p>
            <a:r>
              <a:rPr lang="nl-BE" dirty="0"/>
              <a:t>Daarnaast kan de vertrouwelijkheidsplicht, met schriftelijke instemming van de partijen, en binnen de grenzen die zij bepalen, worden opgeheven</a:t>
            </a:r>
          </a:p>
          <a:p>
            <a:endParaRPr lang="en-GB" dirty="0"/>
          </a:p>
        </p:txBody>
      </p:sp>
      <p:pic>
        <p:nvPicPr>
          <p:cNvPr id="4" name="Picture 3" descr="Picture 3">
            <a:extLst>
              <a:ext uri="{FF2B5EF4-FFF2-40B4-BE49-F238E27FC236}">
                <a16:creationId xmlns:a16="http://schemas.microsoft.com/office/drawing/2014/main" id="{A69FCC58-4624-A28A-A897-E9FC7EAF001B}"/>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972B8644-85E0-8D0A-6798-9E45A504C32E}"/>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22442420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F71B4A-8E93-8D0E-158B-5A54841AEDD0}"/>
              </a:ext>
            </a:extLst>
          </p:cNvPr>
          <p:cNvSpPr>
            <a:spLocks noGrp="1"/>
          </p:cNvSpPr>
          <p:nvPr>
            <p:ph type="title"/>
          </p:nvPr>
        </p:nvSpPr>
        <p:spPr/>
        <p:txBody>
          <a:bodyPr/>
          <a:lstStyle/>
          <a:p>
            <a:pPr algn="ctr"/>
            <a:r>
              <a:rPr lang="en-GB" dirty="0" err="1"/>
              <a:t>Beroepsgeheim</a:t>
            </a:r>
            <a:r>
              <a:rPr lang="en-GB" dirty="0"/>
              <a:t> </a:t>
            </a:r>
          </a:p>
        </p:txBody>
      </p:sp>
      <p:sp>
        <p:nvSpPr>
          <p:cNvPr id="3" name="Tijdelijke aanduiding voor inhoud 2">
            <a:extLst>
              <a:ext uri="{FF2B5EF4-FFF2-40B4-BE49-F238E27FC236}">
                <a16:creationId xmlns:a16="http://schemas.microsoft.com/office/drawing/2014/main" id="{68F8CA04-51F0-4D12-CE50-0D86D1F1C8BB}"/>
              </a:ext>
            </a:extLst>
          </p:cNvPr>
          <p:cNvSpPr>
            <a:spLocks noGrp="1"/>
          </p:cNvSpPr>
          <p:nvPr>
            <p:ph idx="1"/>
          </p:nvPr>
        </p:nvSpPr>
        <p:spPr/>
        <p:txBody>
          <a:bodyPr/>
          <a:lstStyle/>
          <a:p>
            <a:r>
              <a:rPr lang="nl-BE" dirty="0"/>
              <a:t>Onverminderd wettelijke verplichtingen, mag ombudsfunctie feiten waarvan hij uit hoofde van zijn ambt kennis krijgt, niet openbaar maken (</a:t>
            </a:r>
            <a:r>
              <a:rPr lang="nl-NL" dirty="0"/>
              <a:t>art. 16/1, §3) </a:t>
            </a:r>
            <a:endParaRPr lang="nl-BE" dirty="0"/>
          </a:p>
          <a:p>
            <a:r>
              <a:rPr lang="nl-BE" dirty="0"/>
              <a:t>Bemiddelaar mag door partijen niet worden opgeroepen als getuige in burgerrechtelijke, administratieve of arbitrale procedure m.b.t. feiten waarvan hij kennis heeft genomen in de loop van zijn bemiddeling</a:t>
            </a:r>
          </a:p>
          <a:p>
            <a:r>
              <a:rPr lang="nl-BE" dirty="0"/>
              <a:t>Bemiddelaar mag evenmin reden van mislukking onthullen, ook niet aan rechter of arbiter</a:t>
            </a:r>
          </a:p>
          <a:p>
            <a:r>
              <a:rPr lang="nl-BE" dirty="0"/>
              <a:t>Art. 458 </a:t>
            </a:r>
            <a:r>
              <a:rPr lang="nl-BE" dirty="0" err="1"/>
              <a:t>Sw</a:t>
            </a:r>
            <a:r>
              <a:rPr lang="nl-BE" dirty="0"/>
              <a:t>. is van toepassing op ombudsfunctie</a:t>
            </a:r>
          </a:p>
          <a:p>
            <a:pPr lvl="1"/>
            <a:r>
              <a:rPr lang="nl-BE" dirty="0"/>
              <a:t>Zie reeds art. 3, lid 2 KB 8 juli 2003</a:t>
            </a:r>
          </a:p>
          <a:p>
            <a:endParaRPr lang="en-GB" dirty="0"/>
          </a:p>
        </p:txBody>
      </p:sp>
      <p:pic>
        <p:nvPicPr>
          <p:cNvPr id="4" name="Picture 3" descr="Picture 3">
            <a:extLst>
              <a:ext uri="{FF2B5EF4-FFF2-40B4-BE49-F238E27FC236}">
                <a16:creationId xmlns:a16="http://schemas.microsoft.com/office/drawing/2014/main" id="{FA2902FE-A122-7FBA-1648-0A9006996A5F}"/>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2E313E9C-E342-76A5-2E17-05BFACCAB2B7}"/>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29430289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314A19-4021-31C8-4DD0-E66CAD1A383C}"/>
              </a:ext>
            </a:extLst>
          </p:cNvPr>
          <p:cNvSpPr>
            <a:spLocks noGrp="1"/>
          </p:cNvSpPr>
          <p:nvPr>
            <p:ph type="title"/>
          </p:nvPr>
        </p:nvSpPr>
        <p:spPr/>
        <p:txBody>
          <a:bodyPr/>
          <a:lstStyle/>
          <a:p>
            <a:r>
              <a:rPr lang="en-GB" dirty="0" err="1"/>
              <a:t>Pijnbestrijdiging</a:t>
            </a:r>
            <a:endParaRPr lang="en-GB" dirty="0"/>
          </a:p>
        </p:txBody>
      </p:sp>
      <p:pic>
        <p:nvPicPr>
          <p:cNvPr id="3" name="Picture 3" descr="Picture 3">
            <a:extLst>
              <a:ext uri="{FF2B5EF4-FFF2-40B4-BE49-F238E27FC236}">
                <a16:creationId xmlns:a16="http://schemas.microsoft.com/office/drawing/2014/main" id="{1F1AEC6E-1431-F248-9007-701D5E701F64}"/>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4" name="Picture 3" descr="C:\Users\ASGB\Desktop\ASGBKartel logo's def (3)\ASGBKartel logo's def\Icoon\jpg\Icoon-pos-Colour@3x-100.jpg">
            <a:extLst>
              <a:ext uri="{FF2B5EF4-FFF2-40B4-BE49-F238E27FC236}">
                <a16:creationId xmlns:a16="http://schemas.microsoft.com/office/drawing/2014/main" id="{FF17DFCD-4F0C-6DFE-CD2C-186056B477DA}"/>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97642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37DDB-FDE2-DB03-BEF8-A59581E754C8}"/>
              </a:ext>
            </a:extLst>
          </p:cNvPr>
          <p:cNvSpPr>
            <a:spLocks noGrp="1"/>
          </p:cNvSpPr>
          <p:nvPr>
            <p:ph type="title"/>
          </p:nvPr>
        </p:nvSpPr>
        <p:spPr/>
        <p:txBody>
          <a:bodyPr/>
          <a:lstStyle/>
          <a:p>
            <a:pPr algn="ctr"/>
            <a:r>
              <a:rPr lang="en-GB" dirty="0" err="1"/>
              <a:t>Enkele</a:t>
            </a:r>
            <a:r>
              <a:rPr lang="en-GB" dirty="0"/>
              <a:t> </a:t>
            </a:r>
            <a:r>
              <a:rPr lang="en-GB" dirty="0" err="1"/>
              <a:t>preliminaire</a:t>
            </a:r>
            <a:r>
              <a:rPr lang="en-GB" dirty="0"/>
              <a:t> </a:t>
            </a:r>
            <a:r>
              <a:rPr lang="en-GB" dirty="0" err="1"/>
              <a:t>vaststellingen</a:t>
            </a:r>
            <a:endParaRPr lang="en-GB" dirty="0"/>
          </a:p>
        </p:txBody>
      </p:sp>
      <p:sp>
        <p:nvSpPr>
          <p:cNvPr id="3" name="Tijdelijke aanduiding voor inhoud 2">
            <a:extLst>
              <a:ext uri="{FF2B5EF4-FFF2-40B4-BE49-F238E27FC236}">
                <a16:creationId xmlns:a16="http://schemas.microsoft.com/office/drawing/2014/main" id="{75581BC1-495C-C6F5-5F3D-80D104D3E625}"/>
              </a:ext>
            </a:extLst>
          </p:cNvPr>
          <p:cNvSpPr>
            <a:spLocks noGrp="1"/>
          </p:cNvSpPr>
          <p:nvPr>
            <p:ph idx="1"/>
          </p:nvPr>
        </p:nvSpPr>
        <p:spPr>
          <a:xfrm>
            <a:off x="964161" y="1690689"/>
            <a:ext cx="10263676" cy="4256022"/>
          </a:xfrm>
        </p:spPr>
        <p:txBody>
          <a:bodyPr/>
          <a:lstStyle/>
          <a:p>
            <a:r>
              <a:rPr lang="en-GB" dirty="0" err="1"/>
              <a:t>Geen</a:t>
            </a:r>
            <a:r>
              <a:rPr lang="en-GB" dirty="0"/>
              <a:t> </a:t>
            </a:r>
            <a:r>
              <a:rPr lang="en-GB" dirty="0" err="1"/>
              <a:t>sancties</a:t>
            </a:r>
            <a:r>
              <a:rPr lang="en-GB" dirty="0"/>
              <a:t> in WPR</a:t>
            </a:r>
          </a:p>
          <a:p>
            <a:endParaRPr lang="en-GB" dirty="0"/>
          </a:p>
          <a:p>
            <a:r>
              <a:rPr lang="en-GB" dirty="0" err="1"/>
              <a:t>Geen</a:t>
            </a:r>
            <a:r>
              <a:rPr lang="en-GB" dirty="0"/>
              <a:t> </a:t>
            </a:r>
            <a:r>
              <a:rPr lang="en-GB" dirty="0" err="1"/>
              <a:t>bepalingen</a:t>
            </a:r>
            <a:r>
              <a:rPr lang="en-GB" dirty="0"/>
              <a:t> m.b.t. </a:t>
            </a:r>
            <a:r>
              <a:rPr lang="en-GB" dirty="0" err="1"/>
              <a:t>bewijslast</a:t>
            </a:r>
            <a:endParaRPr lang="en-GB" dirty="0"/>
          </a:p>
          <a:p>
            <a:endParaRPr lang="en-GB" dirty="0"/>
          </a:p>
          <a:p>
            <a:r>
              <a:rPr lang="en-GB" dirty="0" err="1"/>
              <a:t>Geen</a:t>
            </a:r>
            <a:r>
              <a:rPr lang="en-GB" dirty="0"/>
              <a:t> </a:t>
            </a:r>
            <a:r>
              <a:rPr lang="en-GB" dirty="0" err="1"/>
              <a:t>bijzondere</a:t>
            </a:r>
            <a:r>
              <a:rPr lang="en-GB" dirty="0"/>
              <a:t> </a:t>
            </a:r>
            <a:r>
              <a:rPr lang="en-GB" dirty="0" err="1"/>
              <a:t>bepaling</a:t>
            </a:r>
            <a:r>
              <a:rPr lang="en-GB" dirty="0"/>
              <a:t> m.b.t. </a:t>
            </a:r>
            <a:r>
              <a:rPr lang="en-GB" dirty="0" err="1"/>
              <a:t>inwerkingtreding</a:t>
            </a:r>
            <a:endParaRPr lang="en-GB" dirty="0"/>
          </a:p>
          <a:p>
            <a:pPr lvl="1"/>
            <a:r>
              <a:rPr lang="en-GB" dirty="0" err="1"/>
              <a:t>Inwerkingtreding</a:t>
            </a:r>
            <a:r>
              <a:rPr lang="en-GB" dirty="0"/>
              <a:t> 10 </a:t>
            </a:r>
            <a:r>
              <a:rPr lang="en-GB" dirty="0" err="1"/>
              <a:t>dagen</a:t>
            </a:r>
            <a:r>
              <a:rPr lang="en-GB" dirty="0"/>
              <a:t> </a:t>
            </a:r>
            <a:r>
              <a:rPr lang="en-GB" dirty="0" err="1"/>
              <a:t>na</a:t>
            </a:r>
            <a:r>
              <a:rPr lang="en-GB" dirty="0"/>
              <a:t> </a:t>
            </a:r>
            <a:r>
              <a:rPr lang="en-GB" dirty="0" err="1"/>
              <a:t>publicatie</a:t>
            </a:r>
            <a:r>
              <a:rPr lang="en-GB" dirty="0"/>
              <a:t> in </a:t>
            </a:r>
            <a:r>
              <a:rPr lang="en-GB" dirty="0" err="1"/>
              <a:t>Staatsblad</a:t>
            </a:r>
            <a:r>
              <a:rPr lang="en-GB" dirty="0"/>
              <a:t> (= 4 </a:t>
            </a:r>
            <a:r>
              <a:rPr lang="en-GB" dirty="0" err="1"/>
              <a:t>maart</a:t>
            </a:r>
            <a:r>
              <a:rPr lang="en-GB" dirty="0"/>
              <a:t> 2024)</a:t>
            </a:r>
          </a:p>
          <a:p>
            <a:pPr lvl="1"/>
            <a:r>
              <a:rPr lang="en-GB" dirty="0"/>
              <a:t>Gezondheidszorg/</a:t>
            </a:r>
            <a:r>
              <a:rPr lang="en-GB" dirty="0" err="1"/>
              <a:t>rechtsuitoefeningen</a:t>
            </a:r>
            <a:r>
              <a:rPr lang="en-GB" dirty="0"/>
              <a:t> </a:t>
            </a:r>
            <a:r>
              <a:rPr lang="en-GB" dirty="0" err="1"/>
              <a:t>vanaf</a:t>
            </a:r>
            <a:r>
              <a:rPr lang="en-GB" dirty="0"/>
              <a:t> </a:t>
            </a:r>
            <a:r>
              <a:rPr lang="en-GB" dirty="0" err="1"/>
              <a:t>inwerkingtredingsdatum</a:t>
            </a:r>
            <a:endParaRPr lang="en-GB" dirty="0"/>
          </a:p>
          <a:p>
            <a:endParaRPr lang="en-GB" dirty="0"/>
          </a:p>
          <a:p>
            <a:r>
              <a:rPr lang="en-GB" dirty="0" err="1"/>
              <a:t>Inzetten</a:t>
            </a:r>
            <a:r>
              <a:rPr lang="en-GB" dirty="0"/>
              <a:t> op </a:t>
            </a:r>
            <a:r>
              <a:rPr lang="en-GB" dirty="0" err="1"/>
              <a:t>kenbaarheid</a:t>
            </a:r>
            <a:r>
              <a:rPr lang="en-GB" dirty="0"/>
              <a:t> WPR </a:t>
            </a:r>
            <a:r>
              <a:rPr lang="en-GB" dirty="0" err="1"/>
              <a:t>blijft</a:t>
            </a:r>
            <a:r>
              <a:rPr lang="en-GB" dirty="0"/>
              <a:t> </a:t>
            </a:r>
            <a:r>
              <a:rPr lang="en-GB" dirty="0" err="1"/>
              <a:t>cruciaal</a:t>
            </a:r>
            <a:r>
              <a:rPr lang="en-GB" dirty="0"/>
              <a:t> </a:t>
            </a:r>
          </a:p>
          <a:p>
            <a:endParaRPr lang="en-GB" dirty="0"/>
          </a:p>
        </p:txBody>
      </p:sp>
      <p:pic>
        <p:nvPicPr>
          <p:cNvPr id="4" name="Picture 3" descr="Picture 3">
            <a:extLst>
              <a:ext uri="{FF2B5EF4-FFF2-40B4-BE49-F238E27FC236}">
                <a16:creationId xmlns:a16="http://schemas.microsoft.com/office/drawing/2014/main" id="{6D398FB7-5EE8-198D-CC3F-F773E59F3DB3}"/>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8CCF367B-496E-DE92-CE95-D3532B3178AF}"/>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22803769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FD555-C971-C9FC-35A6-269B5C73A697}"/>
              </a:ext>
            </a:extLst>
          </p:cNvPr>
          <p:cNvSpPr>
            <a:spLocks noGrp="1"/>
          </p:cNvSpPr>
          <p:nvPr>
            <p:ph type="title"/>
          </p:nvPr>
        </p:nvSpPr>
        <p:spPr/>
        <p:txBody>
          <a:bodyPr/>
          <a:lstStyle/>
          <a:p>
            <a:pPr algn="ctr"/>
            <a:r>
              <a:rPr lang="en-GB" dirty="0" err="1"/>
              <a:t>Pijnbestrijding</a:t>
            </a:r>
            <a:r>
              <a:rPr lang="en-GB" dirty="0"/>
              <a:t> </a:t>
            </a:r>
          </a:p>
        </p:txBody>
      </p:sp>
      <p:sp>
        <p:nvSpPr>
          <p:cNvPr id="3" name="Tijdelijke aanduiding voor inhoud 2">
            <a:extLst>
              <a:ext uri="{FF2B5EF4-FFF2-40B4-BE49-F238E27FC236}">
                <a16:creationId xmlns:a16="http://schemas.microsoft.com/office/drawing/2014/main" id="{264C7462-CB75-350F-9F1B-0FFC8893A39E}"/>
              </a:ext>
            </a:extLst>
          </p:cNvPr>
          <p:cNvSpPr>
            <a:spLocks noGrp="1"/>
          </p:cNvSpPr>
          <p:nvPr>
            <p:ph idx="1"/>
          </p:nvPr>
        </p:nvSpPr>
        <p:spPr/>
        <p:txBody>
          <a:bodyPr/>
          <a:lstStyle/>
          <a:p>
            <a:r>
              <a:rPr lang="nl-BE" dirty="0"/>
              <a:t>Art. 11</a:t>
            </a:r>
            <a:r>
              <a:rPr lang="nl-BE" i="1" dirty="0"/>
              <a:t>bis</a:t>
            </a:r>
            <a:r>
              <a:rPr lang="nl-BE" dirty="0"/>
              <a:t> WPR blijft ongewijzigd </a:t>
            </a:r>
          </a:p>
          <a:p>
            <a:pPr lvl="1" algn="just"/>
            <a:r>
              <a:rPr lang="nl-BE" dirty="0"/>
              <a:t>“</a:t>
            </a:r>
            <a:r>
              <a:rPr lang="nl-BE" i="1" dirty="0"/>
              <a:t>Elkeen behoort van de beroepsbeoefenaars in de zorgsector de meest aangepaste zorg te krijgen om de pijn te voorkomen, er aandacht voor te hebben, te evalueren, in aanmerking te nemen, te behandelen en te verzachten</a:t>
            </a:r>
            <a:r>
              <a:rPr lang="nl-BE" dirty="0"/>
              <a:t>”</a:t>
            </a:r>
          </a:p>
          <a:p>
            <a:endParaRPr lang="nl-BE" dirty="0"/>
          </a:p>
          <a:p>
            <a:r>
              <a:rPr lang="nl-BE" dirty="0"/>
              <a:t>Explicitering </a:t>
            </a:r>
            <a:r>
              <a:rPr lang="nl-BE" dirty="0" err="1"/>
              <a:t>i.f.v</a:t>
            </a:r>
            <a:r>
              <a:rPr lang="nl-BE" dirty="0"/>
              <a:t>. mogelijk </a:t>
            </a:r>
            <a:r>
              <a:rPr lang="nl-BE" dirty="0" err="1"/>
              <a:t>levensverkortend</a:t>
            </a:r>
            <a:r>
              <a:rPr lang="nl-BE" dirty="0"/>
              <a:t> effect of bewustzijnsverlaging (palliatieve sedatie) </a:t>
            </a:r>
          </a:p>
          <a:p>
            <a:pPr lvl="1"/>
            <a:r>
              <a:rPr lang="nl-BE" dirty="0"/>
              <a:t>Voorwaarden omschrijven: medische indicatie, proportionaliteit toegediende medicatie, </a:t>
            </a:r>
            <a:r>
              <a:rPr lang="nl-BE" dirty="0" err="1"/>
              <a:t>informed</a:t>
            </a:r>
            <a:r>
              <a:rPr lang="nl-BE" dirty="0"/>
              <a:t> consent patiënt of vertegenwoordiger en aantekeningen in patiëntendossier</a:t>
            </a:r>
          </a:p>
          <a:p>
            <a:endParaRPr lang="en-GB" dirty="0"/>
          </a:p>
        </p:txBody>
      </p:sp>
      <p:pic>
        <p:nvPicPr>
          <p:cNvPr id="4" name="Picture 3" descr="Picture 3">
            <a:extLst>
              <a:ext uri="{FF2B5EF4-FFF2-40B4-BE49-F238E27FC236}">
                <a16:creationId xmlns:a16="http://schemas.microsoft.com/office/drawing/2014/main" id="{D7A2B7E5-2F7C-30B2-41B9-155A752A5455}"/>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91BCB3CF-9F98-7FD4-77B2-87BCCD7FB5B6}"/>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4496905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C7C1FD-F078-AC38-8368-920C24EDACBB}"/>
              </a:ext>
            </a:extLst>
          </p:cNvPr>
          <p:cNvSpPr>
            <a:spLocks noGrp="1"/>
          </p:cNvSpPr>
          <p:nvPr>
            <p:ph type="title"/>
          </p:nvPr>
        </p:nvSpPr>
        <p:spPr/>
        <p:txBody>
          <a:bodyPr/>
          <a:lstStyle/>
          <a:p>
            <a:r>
              <a:rPr lang="en-GB" dirty="0" err="1"/>
              <a:t>Vertrouwenspersoon</a:t>
            </a:r>
            <a:r>
              <a:rPr lang="en-GB" dirty="0"/>
              <a:t> </a:t>
            </a:r>
          </a:p>
        </p:txBody>
      </p:sp>
      <p:pic>
        <p:nvPicPr>
          <p:cNvPr id="3" name="Picture 3" descr="Picture 3">
            <a:extLst>
              <a:ext uri="{FF2B5EF4-FFF2-40B4-BE49-F238E27FC236}">
                <a16:creationId xmlns:a16="http://schemas.microsoft.com/office/drawing/2014/main" id="{502D988B-B960-80CC-491B-F2FF745C3A54}"/>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4" name="Picture 3" descr="C:\Users\ASGB\Desktop\ASGBKartel logo's def (3)\ASGBKartel logo's def\Icoon\jpg\Icoon-pos-Colour@3x-100.jpg">
            <a:extLst>
              <a:ext uri="{FF2B5EF4-FFF2-40B4-BE49-F238E27FC236}">
                <a16:creationId xmlns:a16="http://schemas.microsoft.com/office/drawing/2014/main" id="{22AA595C-22E5-C365-0C2C-7267C440613F}"/>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4693242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92F5AD-8E11-DFC3-D31B-B3420637EC89}"/>
              </a:ext>
            </a:extLst>
          </p:cNvPr>
          <p:cNvSpPr>
            <a:spLocks noGrp="1"/>
          </p:cNvSpPr>
          <p:nvPr>
            <p:ph type="title"/>
          </p:nvPr>
        </p:nvSpPr>
        <p:spPr/>
        <p:txBody>
          <a:bodyPr/>
          <a:lstStyle/>
          <a:p>
            <a:pPr algn="ctr"/>
            <a:r>
              <a:rPr lang="en-GB" dirty="0" err="1"/>
              <a:t>Algemene</a:t>
            </a:r>
            <a:r>
              <a:rPr lang="en-GB" dirty="0"/>
              <a:t> </a:t>
            </a:r>
            <a:r>
              <a:rPr lang="en-GB" dirty="0" err="1"/>
              <a:t>regeling</a:t>
            </a:r>
            <a:endParaRPr lang="en-GB" dirty="0"/>
          </a:p>
        </p:txBody>
      </p:sp>
      <p:sp>
        <p:nvSpPr>
          <p:cNvPr id="3" name="Tijdelijke aanduiding voor inhoud 2">
            <a:extLst>
              <a:ext uri="{FF2B5EF4-FFF2-40B4-BE49-F238E27FC236}">
                <a16:creationId xmlns:a16="http://schemas.microsoft.com/office/drawing/2014/main" id="{66A7183E-445D-E341-E9DE-E1D1C0DE1E41}"/>
              </a:ext>
            </a:extLst>
          </p:cNvPr>
          <p:cNvSpPr>
            <a:spLocks noGrp="1"/>
          </p:cNvSpPr>
          <p:nvPr>
            <p:ph idx="1"/>
          </p:nvPr>
        </p:nvSpPr>
        <p:spPr/>
        <p:txBody>
          <a:bodyPr/>
          <a:lstStyle/>
          <a:p>
            <a:r>
              <a:rPr lang="nl-NL" dirty="0"/>
              <a:t>Nieuw art. 11/1 WPR</a:t>
            </a:r>
          </a:p>
          <a:p>
            <a:r>
              <a:rPr lang="nl-NL" dirty="0"/>
              <a:t>Recht op bijstand vertrouwenspersoon of vertrouwenspersonen bij uitoefening van (alle) patiëntenrechten </a:t>
            </a:r>
          </a:p>
          <a:p>
            <a:r>
              <a:rPr lang="nl-NL" dirty="0"/>
              <a:t>Patiënt bepaalt draagwijdte bevoegdheden vertrouwenspersoon</a:t>
            </a:r>
          </a:p>
          <a:p>
            <a:r>
              <a:rPr lang="nl-NL" dirty="0"/>
              <a:t>Koning kan wijze bepalen waarop patiënt desgevallend op elektronische wijze een vertrouwenspersoon kan aanduiden en de draagwijdte van zijn bevoegdheden bepalen</a:t>
            </a:r>
          </a:p>
          <a:p>
            <a:pPr lvl="1"/>
            <a:r>
              <a:rPr lang="nl-NL" sz="1800" dirty="0"/>
              <a:t>Vormvrije aanwijzing blijft behouden </a:t>
            </a:r>
          </a:p>
          <a:p>
            <a:pPr lvl="1"/>
            <a:r>
              <a:rPr lang="nl-NL" sz="1800" dirty="0"/>
              <a:t>Best elektronisch </a:t>
            </a:r>
            <a:r>
              <a:rPr lang="nl-NL" sz="1800" dirty="0" err="1"/>
              <a:t>m.o.o</a:t>
            </a:r>
            <a:r>
              <a:rPr lang="nl-NL" sz="1800" dirty="0"/>
              <a:t>. gegevensdeling</a:t>
            </a:r>
          </a:p>
          <a:p>
            <a:pPr lvl="1"/>
            <a:r>
              <a:rPr lang="nl-NL" sz="1800" dirty="0"/>
              <a:t>Zelfs als elektronisch, dan nog steeds informele vertrouwenspersoon mogelijk</a:t>
            </a:r>
          </a:p>
          <a:p>
            <a:endParaRPr lang="en-GB" dirty="0"/>
          </a:p>
        </p:txBody>
      </p:sp>
      <p:pic>
        <p:nvPicPr>
          <p:cNvPr id="4" name="Picture 3" descr="Picture 3">
            <a:extLst>
              <a:ext uri="{FF2B5EF4-FFF2-40B4-BE49-F238E27FC236}">
                <a16:creationId xmlns:a16="http://schemas.microsoft.com/office/drawing/2014/main" id="{27BD7F86-17DF-753B-A96A-A4A7FADF893E}"/>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276B2FF5-2FF7-BFA9-940D-22136232C2AD}"/>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9383615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75698-504D-19FC-3B74-83EAD72EE876}"/>
              </a:ext>
            </a:extLst>
          </p:cNvPr>
          <p:cNvSpPr>
            <a:spLocks noGrp="1"/>
          </p:cNvSpPr>
          <p:nvPr>
            <p:ph type="title"/>
          </p:nvPr>
        </p:nvSpPr>
        <p:spPr/>
        <p:txBody>
          <a:bodyPr/>
          <a:lstStyle/>
          <a:p>
            <a:pPr algn="ctr"/>
            <a:r>
              <a:rPr lang="en-GB" dirty="0" err="1"/>
              <a:t>Algemene</a:t>
            </a:r>
            <a:r>
              <a:rPr lang="en-GB" dirty="0"/>
              <a:t> </a:t>
            </a:r>
            <a:r>
              <a:rPr lang="en-GB" dirty="0" err="1"/>
              <a:t>regeling</a:t>
            </a:r>
            <a:endParaRPr lang="en-GB" dirty="0"/>
          </a:p>
        </p:txBody>
      </p:sp>
      <p:sp>
        <p:nvSpPr>
          <p:cNvPr id="3" name="Tijdelijke aanduiding voor inhoud 2">
            <a:extLst>
              <a:ext uri="{FF2B5EF4-FFF2-40B4-BE49-F238E27FC236}">
                <a16:creationId xmlns:a16="http://schemas.microsoft.com/office/drawing/2014/main" id="{110C54AA-CD0A-CD6F-863E-877E18E9404C}"/>
              </a:ext>
            </a:extLst>
          </p:cNvPr>
          <p:cNvSpPr>
            <a:spLocks noGrp="1"/>
          </p:cNvSpPr>
          <p:nvPr>
            <p:ph idx="1"/>
          </p:nvPr>
        </p:nvSpPr>
        <p:spPr/>
        <p:txBody>
          <a:bodyPr>
            <a:normAutofit fontScale="92500" lnSpcReduction="10000"/>
          </a:bodyPr>
          <a:lstStyle/>
          <a:p>
            <a:r>
              <a:rPr lang="nl-BE" dirty="0"/>
              <a:t>Recht om bepaalde rechten uit te oefenen via aan vertrouwenspersoon</a:t>
            </a:r>
          </a:p>
          <a:p>
            <a:pPr lvl="1"/>
            <a:r>
              <a:rPr lang="nl-BE" dirty="0"/>
              <a:t>Recht op informatie gezondheidstoestand en tussenkomsten en recht op inzage en afschrift patiëntendossier</a:t>
            </a:r>
          </a:p>
          <a:p>
            <a:pPr lvl="1"/>
            <a:r>
              <a:rPr lang="nl-BE" dirty="0"/>
              <a:t>Koning kan wijze bepalen waarop patiënt desgevallend op elektronische wijze vertrouwenspersoon kan aanduiden om rechten uit te oefenen, alsook wijze waarop GZB kennis krijgt van identiteit en mandaat vertrouwenspersoon</a:t>
            </a:r>
          </a:p>
          <a:p>
            <a:endParaRPr lang="nl-BE" dirty="0"/>
          </a:p>
          <a:p>
            <a:r>
              <a:rPr lang="nl-BE" dirty="0"/>
              <a:t>Toevoegingen in art. 33 Kwaliteitswet m.b.t. patiëntendossier en identiteit en draagwijdte bevoegdheid vertrouwenspersoon</a:t>
            </a:r>
          </a:p>
          <a:p>
            <a:endParaRPr lang="nl-BE" dirty="0"/>
          </a:p>
          <a:p>
            <a:r>
              <a:rPr lang="nl-BE" dirty="0"/>
              <a:t>Aangewezen dat GZB patiënt geregeld bevraagt over aanwijzing vertrouwenspersoon en evt. bevestiging vraagt</a:t>
            </a:r>
          </a:p>
          <a:p>
            <a:endParaRPr lang="en-GB" dirty="0"/>
          </a:p>
        </p:txBody>
      </p:sp>
      <p:pic>
        <p:nvPicPr>
          <p:cNvPr id="4" name="Picture 3" descr="Picture 3">
            <a:extLst>
              <a:ext uri="{FF2B5EF4-FFF2-40B4-BE49-F238E27FC236}">
                <a16:creationId xmlns:a16="http://schemas.microsoft.com/office/drawing/2014/main" id="{32BD2193-9228-9BBE-1476-BD7A1E4F8C8D}"/>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62A402C0-D5F1-78D9-33B2-682D9476869C}"/>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2073218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C45BA-76FE-7F04-771D-F0136D48D220}"/>
              </a:ext>
            </a:extLst>
          </p:cNvPr>
          <p:cNvSpPr>
            <a:spLocks noGrp="1"/>
          </p:cNvSpPr>
          <p:nvPr>
            <p:ph type="title"/>
          </p:nvPr>
        </p:nvSpPr>
        <p:spPr/>
        <p:txBody>
          <a:bodyPr/>
          <a:lstStyle/>
          <a:p>
            <a:r>
              <a:rPr lang="en-GB" dirty="0" err="1"/>
              <a:t>Minderjarigen</a:t>
            </a:r>
            <a:endParaRPr lang="en-GB" dirty="0"/>
          </a:p>
        </p:txBody>
      </p:sp>
      <p:pic>
        <p:nvPicPr>
          <p:cNvPr id="3" name="Picture 3" descr="Picture 3">
            <a:extLst>
              <a:ext uri="{FF2B5EF4-FFF2-40B4-BE49-F238E27FC236}">
                <a16:creationId xmlns:a16="http://schemas.microsoft.com/office/drawing/2014/main" id="{4F2D8A39-5DA6-9C8C-D8B2-E0A4A0896933}"/>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4" name="Picture 3" descr="C:\Users\ASGB\Desktop\ASGBKartel logo's def (3)\ASGBKartel logo's def\Icoon\jpg\Icoon-pos-Colour@3x-100.jpg">
            <a:extLst>
              <a:ext uri="{FF2B5EF4-FFF2-40B4-BE49-F238E27FC236}">
                <a16:creationId xmlns:a16="http://schemas.microsoft.com/office/drawing/2014/main" id="{E64FE4B5-FE03-34B6-7478-7B16049360C0}"/>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21467787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BC5C8-CB78-4FAA-A3E0-387339E2E033}"/>
              </a:ext>
            </a:extLst>
          </p:cNvPr>
          <p:cNvSpPr>
            <a:spLocks noGrp="1"/>
          </p:cNvSpPr>
          <p:nvPr>
            <p:ph type="title"/>
          </p:nvPr>
        </p:nvSpPr>
        <p:spPr>
          <a:xfrm>
            <a:off x="964162" y="547396"/>
            <a:ext cx="10263675" cy="505549"/>
          </a:xfrm>
        </p:spPr>
        <p:txBody>
          <a:bodyPr/>
          <a:lstStyle/>
          <a:p>
            <a:pPr algn="ctr"/>
            <a:r>
              <a:rPr lang="en-GB" dirty="0" err="1"/>
              <a:t>Minderjarigen</a:t>
            </a:r>
            <a:endParaRPr lang="en-GB" dirty="0"/>
          </a:p>
        </p:txBody>
      </p:sp>
      <p:sp>
        <p:nvSpPr>
          <p:cNvPr id="3" name="Tijdelijke aanduiding voor inhoud 2">
            <a:extLst>
              <a:ext uri="{FF2B5EF4-FFF2-40B4-BE49-F238E27FC236}">
                <a16:creationId xmlns:a16="http://schemas.microsoft.com/office/drawing/2014/main" id="{330C33FD-1CBB-5AE2-645E-5DE96D1C72B0}"/>
              </a:ext>
            </a:extLst>
          </p:cNvPr>
          <p:cNvSpPr>
            <a:spLocks noGrp="1"/>
          </p:cNvSpPr>
          <p:nvPr>
            <p:ph idx="1"/>
          </p:nvPr>
        </p:nvSpPr>
        <p:spPr>
          <a:xfrm>
            <a:off x="964161" y="1505527"/>
            <a:ext cx="10263676" cy="4441183"/>
          </a:xfrm>
        </p:spPr>
        <p:txBody>
          <a:bodyPr>
            <a:normAutofit lnSpcReduction="10000"/>
          </a:bodyPr>
          <a:lstStyle/>
          <a:p>
            <a:r>
              <a:rPr lang="nl-BE" dirty="0"/>
              <a:t>Veel discussie en amendementen </a:t>
            </a:r>
            <a:r>
              <a:rPr lang="nl-BE" dirty="0" err="1"/>
              <a:t>m.o.o</a:t>
            </a:r>
            <a:r>
              <a:rPr lang="nl-BE" dirty="0"/>
              <a:t>. ruimere, specifieke regeling rechten minderjarigen</a:t>
            </a:r>
          </a:p>
          <a:p>
            <a:endParaRPr lang="nl-BE" dirty="0"/>
          </a:p>
          <a:p>
            <a:r>
              <a:rPr lang="nl-BE" dirty="0"/>
              <a:t>Wijziging beperkt</a:t>
            </a:r>
          </a:p>
          <a:p>
            <a:pPr lvl="1"/>
            <a:r>
              <a:rPr lang="nl-BE" dirty="0"/>
              <a:t>Voorheen (art. 12, §1 WPR) worden rechten minderjarige uitgeoefend door “</a:t>
            </a:r>
            <a:r>
              <a:rPr lang="nl-BE" i="1" dirty="0"/>
              <a:t>de ouders die het gezag over de minderjarige uitoefenen of door zijn voogd</a:t>
            </a:r>
            <a:r>
              <a:rPr lang="nl-BE" dirty="0"/>
              <a:t>”</a:t>
            </a:r>
          </a:p>
          <a:p>
            <a:pPr lvl="1"/>
            <a:r>
              <a:rPr lang="nl-BE" dirty="0"/>
              <a:t>Wijziging: “</a:t>
            </a:r>
            <a:r>
              <a:rPr lang="nl-BE" i="1" dirty="0"/>
              <a:t>de personen die conform boek I titel IX van het oude BW het gezag over de minderjarige uitoefenen of door zijn voogd</a:t>
            </a:r>
            <a:r>
              <a:rPr lang="nl-BE" dirty="0"/>
              <a:t>” </a:t>
            </a:r>
          </a:p>
          <a:p>
            <a:pPr lvl="1"/>
            <a:r>
              <a:rPr lang="nl-BE" dirty="0"/>
              <a:t>Inclusie pleegouders, die o.b.v. art. 387</a:t>
            </a:r>
            <a:r>
              <a:rPr lang="nl-BE" i="1" dirty="0"/>
              <a:t>quinquies</a:t>
            </a:r>
            <a:r>
              <a:rPr lang="nl-BE" dirty="0"/>
              <a:t> oud BW bevoegd zijn voor dagdagelijkse beslissingen en belangrijke beslissingen m.b.t. gezondheid bij dringende noodzakelijkheid (ouders blijven bevoegd voor niet-dringende belangrijke beslissingen m.b.t. gezondheid) </a:t>
            </a:r>
          </a:p>
          <a:p>
            <a:endParaRPr lang="en-GB" dirty="0"/>
          </a:p>
        </p:txBody>
      </p:sp>
      <p:pic>
        <p:nvPicPr>
          <p:cNvPr id="4" name="Picture 3" descr="Picture 3">
            <a:extLst>
              <a:ext uri="{FF2B5EF4-FFF2-40B4-BE49-F238E27FC236}">
                <a16:creationId xmlns:a16="http://schemas.microsoft.com/office/drawing/2014/main" id="{DCEBB05E-8F98-EBBB-40B6-D2FE985A18E4}"/>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B4DDD4CA-44CF-EE88-D8F4-5C5EDB1A5F16}"/>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22601783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3F53F0-F0F5-5CF9-18C3-2B7026657A6C}"/>
              </a:ext>
            </a:extLst>
          </p:cNvPr>
          <p:cNvSpPr>
            <a:spLocks noGrp="1"/>
          </p:cNvSpPr>
          <p:nvPr>
            <p:ph type="title"/>
          </p:nvPr>
        </p:nvSpPr>
        <p:spPr/>
        <p:txBody>
          <a:bodyPr/>
          <a:lstStyle/>
          <a:p>
            <a:pPr algn="ctr"/>
            <a:r>
              <a:rPr lang="en-GB" dirty="0" err="1"/>
              <a:t>Minderjarigen</a:t>
            </a:r>
            <a:endParaRPr lang="en-GB" dirty="0"/>
          </a:p>
        </p:txBody>
      </p:sp>
      <p:sp>
        <p:nvSpPr>
          <p:cNvPr id="3" name="Tijdelijke aanduiding voor inhoud 2">
            <a:extLst>
              <a:ext uri="{FF2B5EF4-FFF2-40B4-BE49-F238E27FC236}">
                <a16:creationId xmlns:a16="http://schemas.microsoft.com/office/drawing/2014/main" id="{4120D8F5-0287-4A4E-1B53-C1503F5F0BD3}"/>
              </a:ext>
            </a:extLst>
          </p:cNvPr>
          <p:cNvSpPr>
            <a:spLocks noGrp="1"/>
          </p:cNvSpPr>
          <p:nvPr>
            <p:ph idx="1"/>
          </p:nvPr>
        </p:nvSpPr>
        <p:spPr/>
        <p:txBody>
          <a:bodyPr/>
          <a:lstStyle/>
          <a:p>
            <a:r>
              <a:rPr lang="nl-BE" dirty="0"/>
              <a:t>Art. 12, §2 WPR blijft ongewijzigd</a:t>
            </a:r>
          </a:p>
          <a:p>
            <a:pPr lvl="1"/>
            <a:r>
              <a:rPr lang="nl-BE" dirty="0"/>
              <a:t>Betrokkenheid minderjarige </a:t>
            </a:r>
            <a:r>
              <a:rPr lang="nl-BE" dirty="0" err="1"/>
              <a:t>i.f.v</a:t>
            </a:r>
            <a:r>
              <a:rPr lang="nl-BE" dirty="0"/>
              <a:t>. leeftijd en maturiteit</a:t>
            </a:r>
          </a:p>
          <a:p>
            <a:pPr lvl="1"/>
            <a:r>
              <a:rPr lang="nl-BE" dirty="0"/>
              <a:t>Wilsbekwame minderjarige oefent rechten zelf uit (zonder ouders, tenzij vertrouwenspersoon)</a:t>
            </a:r>
          </a:p>
          <a:p>
            <a:endParaRPr lang="en-GB" dirty="0"/>
          </a:p>
        </p:txBody>
      </p:sp>
      <p:pic>
        <p:nvPicPr>
          <p:cNvPr id="4" name="Picture 3" descr="Picture 3">
            <a:extLst>
              <a:ext uri="{FF2B5EF4-FFF2-40B4-BE49-F238E27FC236}">
                <a16:creationId xmlns:a16="http://schemas.microsoft.com/office/drawing/2014/main" id="{0E768F54-3370-40E3-0BE3-3EDE6D3B6242}"/>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89BFEE70-E966-D5F2-4005-1AFBCC6D2E46}"/>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28892899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350935-4164-DAC1-28A5-3DDA9AF639C3}"/>
              </a:ext>
            </a:extLst>
          </p:cNvPr>
          <p:cNvSpPr>
            <a:spLocks noGrp="1"/>
          </p:cNvSpPr>
          <p:nvPr>
            <p:ph type="title"/>
          </p:nvPr>
        </p:nvSpPr>
        <p:spPr/>
        <p:txBody>
          <a:bodyPr/>
          <a:lstStyle/>
          <a:p>
            <a:r>
              <a:rPr lang="en-GB" dirty="0" err="1"/>
              <a:t>Meerderjarige</a:t>
            </a:r>
            <a:r>
              <a:rPr lang="en-GB" dirty="0"/>
              <a:t> </a:t>
            </a:r>
            <a:r>
              <a:rPr lang="en-GB" dirty="0" err="1"/>
              <a:t>onbekwamen</a:t>
            </a:r>
            <a:endParaRPr lang="en-GB" dirty="0"/>
          </a:p>
        </p:txBody>
      </p:sp>
      <p:pic>
        <p:nvPicPr>
          <p:cNvPr id="3" name="Picture 3" descr="Picture 3">
            <a:extLst>
              <a:ext uri="{FF2B5EF4-FFF2-40B4-BE49-F238E27FC236}">
                <a16:creationId xmlns:a16="http://schemas.microsoft.com/office/drawing/2014/main" id="{8014E95C-C04C-F02B-902D-767E49F246FE}"/>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4" name="Picture 3" descr="C:\Users\ASGB\Desktop\ASGBKartel logo's def (3)\ASGBKartel logo's def\Icoon\jpg\Icoon-pos-Colour@3x-100.jpg">
            <a:extLst>
              <a:ext uri="{FF2B5EF4-FFF2-40B4-BE49-F238E27FC236}">
                <a16:creationId xmlns:a16="http://schemas.microsoft.com/office/drawing/2014/main" id="{53BC405A-03D5-07AB-0E94-3E8E54D2934C}"/>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40354070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DA366B-C57D-A9D3-EB0A-B451F70CC217}"/>
              </a:ext>
            </a:extLst>
          </p:cNvPr>
          <p:cNvSpPr>
            <a:spLocks noGrp="1"/>
          </p:cNvSpPr>
          <p:nvPr>
            <p:ph type="title"/>
          </p:nvPr>
        </p:nvSpPr>
        <p:spPr>
          <a:xfrm>
            <a:off x="964162" y="547396"/>
            <a:ext cx="10263675" cy="450131"/>
          </a:xfrm>
        </p:spPr>
        <p:txBody>
          <a:bodyPr>
            <a:normAutofit fontScale="90000"/>
          </a:bodyPr>
          <a:lstStyle/>
          <a:p>
            <a:pPr algn="ctr"/>
            <a:r>
              <a:rPr lang="en-GB" dirty="0" err="1"/>
              <a:t>Behoud</a:t>
            </a:r>
            <a:r>
              <a:rPr lang="en-GB" dirty="0"/>
              <a:t> </a:t>
            </a:r>
            <a:r>
              <a:rPr lang="en-GB" dirty="0" err="1"/>
              <a:t>cascaderegeling</a:t>
            </a:r>
            <a:endParaRPr lang="en-GB" dirty="0"/>
          </a:p>
        </p:txBody>
      </p:sp>
      <p:sp>
        <p:nvSpPr>
          <p:cNvPr id="3" name="Tijdelijke aanduiding voor inhoud 2">
            <a:extLst>
              <a:ext uri="{FF2B5EF4-FFF2-40B4-BE49-F238E27FC236}">
                <a16:creationId xmlns:a16="http://schemas.microsoft.com/office/drawing/2014/main" id="{A9E1B792-EDE0-A233-7A21-233C27DF7A57}"/>
              </a:ext>
            </a:extLst>
          </p:cNvPr>
          <p:cNvSpPr>
            <a:spLocks noGrp="1"/>
          </p:cNvSpPr>
          <p:nvPr>
            <p:ph idx="1"/>
          </p:nvPr>
        </p:nvSpPr>
        <p:spPr>
          <a:xfrm>
            <a:off x="964161" y="1366983"/>
            <a:ext cx="10263676" cy="4579728"/>
          </a:xfrm>
        </p:spPr>
        <p:txBody>
          <a:bodyPr/>
          <a:lstStyle/>
          <a:p>
            <a:r>
              <a:rPr lang="nl-NL" dirty="0"/>
              <a:t>Cascaderegeling blijft behouden in art. 14 WPR</a:t>
            </a:r>
          </a:p>
          <a:p>
            <a:pPr marL="0" indent="0">
              <a:buNone/>
            </a:pPr>
            <a:r>
              <a:rPr lang="nl-NL" sz="2400" dirty="0"/>
              <a:t>1° Wilsbekwame patiënt </a:t>
            </a:r>
            <a:r>
              <a:rPr lang="nl-NL" sz="1800" i="1" dirty="0"/>
              <a:t>(</a:t>
            </a:r>
            <a:r>
              <a:rPr lang="nl-NL" sz="1800" i="1" dirty="0" err="1"/>
              <a:t>MvT</a:t>
            </a:r>
            <a:r>
              <a:rPr lang="nl-NL" sz="1800" i="1" dirty="0"/>
              <a:t>: wet gaat uit van vermoeden van wilsbekwaamheid)</a:t>
            </a:r>
          </a:p>
          <a:p>
            <a:pPr marL="0" indent="0">
              <a:buNone/>
            </a:pPr>
            <a:r>
              <a:rPr lang="nl-NL" sz="2400" dirty="0"/>
              <a:t>2° door patiënt gemachtigde vertegenwoordiger</a:t>
            </a:r>
          </a:p>
          <a:p>
            <a:pPr marL="0" indent="0">
              <a:buNone/>
            </a:pPr>
            <a:r>
              <a:rPr lang="nl-NL" sz="2400" dirty="0"/>
              <a:t>3° bewindvoerder over de persoon</a:t>
            </a:r>
          </a:p>
          <a:p>
            <a:pPr marL="0" indent="0">
              <a:buNone/>
            </a:pPr>
            <a:r>
              <a:rPr lang="nl-NL" sz="2400" dirty="0"/>
              <a:t>4° samenwonende </a:t>
            </a:r>
            <a:r>
              <a:rPr lang="nl-NL" sz="2400" dirty="0" err="1"/>
              <a:t>echtgeno</a:t>
            </a:r>
            <a:r>
              <a:rPr lang="nl-NL" sz="2400" dirty="0"/>
              <a:t>(o)t(e), wettelijk of   feitelijk samenwonende partner</a:t>
            </a:r>
          </a:p>
          <a:p>
            <a:pPr marL="0" indent="0">
              <a:buNone/>
            </a:pPr>
            <a:r>
              <a:rPr lang="nl-NL" sz="2400" dirty="0"/>
              <a:t>5° meerderjarig kind</a:t>
            </a:r>
          </a:p>
          <a:p>
            <a:pPr marL="0" indent="0">
              <a:buNone/>
            </a:pPr>
            <a:r>
              <a:rPr lang="nl-NL" sz="2400" dirty="0"/>
              <a:t>6° ouder</a:t>
            </a:r>
          </a:p>
          <a:p>
            <a:pPr marL="0" indent="0">
              <a:buNone/>
            </a:pPr>
            <a:r>
              <a:rPr lang="nl-NL" sz="2400" dirty="0"/>
              <a:t>7° meerderjarige broer of zus</a:t>
            </a:r>
          </a:p>
          <a:p>
            <a:pPr marL="0" indent="0">
              <a:buNone/>
            </a:pPr>
            <a:r>
              <a:rPr lang="nl-NL" sz="2400" dirty="0"/>
              <a:t>8° betrokken beroepsbeoefenaar </a:t>
            </a:r>
          </a:p>
        </p:txBody>
      </p:sp>
      <p:pic>
        <p:nvPicPr>
          <p:cNvPr id="4" name="Picture 3" descr="Picture 3">
            <a:extLst>
              <a:ext uri="{FF2B5EF4-FFF2-40B4-BE49-F238E27FC236}">
                <a16:creationId xmlns:a16="http://schemas.microsoft.com/office/drawing/2014/main" id="{14289F73-76AC-A0A5-D05C-65E21EBE4E82}"/>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8A69D276-FEA6-9472-CC13-31E21A960D4A}"/>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30234391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B6194-B751-3834-350E-7D51C10FFF3E}"/>
              </a:ext>
            </a:extLst>
          </p:cNvPr>
          <p:cNvSpPr>
            <a:spLocks noGrp="1"/>
          </p:cNvSpPr>
          <p:nvPr>
            <p:ph type="title"/>
          </p:nvPr>
        </p:nvSpPr>
        <p:spPr>
          <a:xfrm>
            <a:off x="964162" y="547396"/>
            <a:ext cx="10263675" cy="634859"/>
          </a:xfrm>
        </p:spPr>
        <p:txBody>
          <a:bodyPr/>
          <a:lstStyle/>
          <a:p>
            <a:pPr algn="ctr"/>
            <a:r>
              <a:rPr lang="en-GB" dirty="0" err="1"/>
              <a:t>Behoud</a:t>
            </a:r>
            <a:r>
              <a:rPr lang="en-GB" dirty="0"/>
              <a:t> </a:t>
            </a:r>
            <a:r>
              <a:rPr lang="en-GB" dirty="0" err="1"/>
              <a:t>cascaderegeling</a:t>
            </a:r>
            <a:endParaRPr lang="en-GB" dirty="0"/>
          </a:p>
        </p:txBody>
      </p:sp>
      <p:sp>
        <p:nvSpPr>
          <p:cNvPr id="3" name="Tijdelijke aanduiding voor inhoud 2">
            <a:extLst>
              <a:ext uri="{FF2B5EF4-FFF2-40B4-BE49-F238E27FC236}">
                <a16:creationId xmlns:a16="http://schemas.microsoft.com/office/drawing/2014/main" id="{DB67F540-F7D7-3B7F-10E7-1F524E943708}"/>
              </a:ext>
            </a:extLst>
          </p:cNvPr>
          <p:cNvSpPr>
            <a:spLocks noGrp="1"/>
          </p:cNvSpPr>
          <p:nvPr>
            <p:ph idx="1"/>
          </p:nvPr>
        </p:nvSpPr>
        <p:spPr>
          <a:xfrm>
            <a:off x="964161" y="1579419"/>
            <a:ext cx="10263676" cy="4367292"/>
          </a:xfrm>
        </p:spPr>
        <p:txBody>
          <a:bodyPr>
            <a:normAutofit lnSpcReduction="10000"/>
          </a:bodyPr>
          <a:lstStyle/>
          <a:p>
            <a:r>
              <a:rPr lang="nl-BE" dirty="0"/>
              <a:t>Behoud van conflictregel: GZB behartigt belangen patiënt bij conflict meerdere personen zelfde rang (bv. meerdere kinderen)</a:t>
            </a:r>
          </a:p>
          <a:p>
            <a:pPr lvl="1"/>
            <a:r>
              <a:rPr lang="nl-BE" dirty="0"/>
              <a:t>Geen verduidelijking van aard conflict: keuze vertegenwoordiger resp. uitoefening recht of beslissing</a:t>
            </a:r>
          </a:p>
          <a:p>
            <a:endParaRPr lang="nl-BE" dirty="0"/>
          </a:p>
          <a:p>
            <a:r>
              <a:rPr lang="nl-BE" dirty="0"/>
              <a:t>Geen toevoeging van “</a:t>
            </a:r>
            <a:r>
              <a:rPr lang="nl-BE" i="1" dirty="0"/>
              <a:t>persoon met bijzonder affectieve band met de patiënt</a:t>
            </a:r>
            <a:r>
              <a:rPr lang="nl-BE" dirty="0"/>
              <a:t>” en cascaderegeling niet richtinggevend </a:t>
            </a:r>
          </a:p>
          <a:p>
            <a:pPr lvl="1"/>
            <a:r>
              <a:rPr lang="nl-BE" dirty="0"/>
              <a:t>Niet nodig, sterk inzetten op aanwijzing vertegenwoordiger, huidige regeling biedt rechtszekerheid </a:t>
            </a:r>
          </a:p>
          <a:p>
            <a:endParaRPr lang="nl-BE" dirty="0"/>
          </a:p>
          <a:p>
            <a:r>
              <a:rPr lang="nl-BE" dirty="0"/>
              <a:t>Behoud van afwijking volgorde voor klachtrecht (KB 15 februari 2007, iedereen behoudens meerderjarige broer en zus)</a:t>
            </a:r>
          </a:p>
          <a:p>
            <a:endParaRPr lang="en-GB" dirty="0"/>
          </a:p>
        </p:txBody>
      </p:sp>
      <p:pic>
        <p:nvPicPr>
          <p:cNvPr id="4" name="Picture 3" descr="Picture 3">
            <a:extLst>
              <a:ext uri="{FF2B5EF4-FFF2-40B4-BE49-F238E27FC236}">
                <a16:creationId xmlns:a16="http://schemas.microsoft.com/office/drawing/2014/main" id="{EBC5626F-23D9-9CAD-ABC5-52830D05E37E}"/>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1C525596-8D46-F135-1474-69B7EBC711C8}"/>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2527668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C74FB-0CDD-E7DF-E711-D634C6D73BE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B932515-C289-FA9A-B015-0E41CE6AA3E1}"/>
              </a:ext>
            </a:extLst>
          </p:cNvPr>
          <p:cNvSpPr>
            <a:spLocks noGrp="1"/>
          </p:cNvSpPr>
          <p:nvPr>
            <p:ph type="title"/>
          </p:nvPr>
        </p:nvSpPr>
        <p:spPr>
          <a:xfrm>
            <a:off x="964162" y="547396"/>
            <a:ext cx="10263675" cy="736459"/>
          </a:xfrm>
        </p:spPr>
        <p:txBody>
          <a:bodyPr/>
          <a:lstStyle/>
          <a:p>
            <a:pPr algn="ctr"/>
            <a:r>
              <a:rPr lang="en-GB" dirty="0" err="1"/>
              <a:t>Enkele</a:t>
            </a:r>
            <a:r>
              <a:rPr lang="en-GB" dirty="0"/>
              <a:t> </a:t>
            </a:r>
            <a:r>
              <a:rPr lang="en-GB" dirty="0" err="1"/>
              <a:t>preliminaire</a:t>
            </a:r>
            <a:r>
              <a:rPr lang="en-GB" dirty="0"/>
              <a:t> </a:t>
            </a:r>
            <a:r>
              <a:rPr lang="en-GB" dirty="0" err="1"/>
              <a:t>vaststellingen</a:t>
            </a:r>
            <a:endParaRPr lang="en-GB" dirty="0"/>
          </a:p>
        </p:txBody>
      </p:sp>
      <p:sp>
        <p:nvSpPr>
          <p:cNvPr id="3" name="Tijdelijke aanduiding voor inhoud 2">
            <a:extLst>
              <a:ext uri="{FF2B5EF4-FFF2-40B4-BE49-F238E27FC236}">
                <a16:creationId xmlns:a16="http://schemas.microsoft.com/office/drawing/2014/main" id="{8DD5F1E2-9133-02DE-3B85-FDF873651330}"/>
              </a:ext>
            </a:extLst>
          </p:cNvPr>
          <p:cNvSpPr>
            <a:spLocks noGrp="1"/>
          </p:cNvSpPr>
          <p:nvPr>
            <p:ph idx="1"/>
          </p:nvPr>
        </p:nvSpPr>
        <p:spPr>
          <a:xfrm>
            <a:off x="964161" y="1570183"/>
            <a:ext cx="10263676" cy="4376528"/>
          </a:xfrm>
        </p:spPr>
        <p:txBody>
          <a:bodyPr>
            <a:normAutofit lnSpcReduction="10000"/>
          </a:bodyPr>
          <a:lstStyle/>
          <a:p>
            <a:r>
              <a:rPr lang="nl-BE" dirty="0"/>
              <a:t>WPR wordt gewijzigd en punctueel enkele andere wetten (o.a. Kwaliteitswet)</a:t>
            </a:r>
          </a:p>
          <a:p>
            <a:endParaRPr lang="nl-BE" dirty="0"/>
          </a:p>
          <a:p>
            <a:r>
              <a:rPr lang="nl-BE" dirty="0"/>
              <a:t>Kwaliteitswet blijft bestaan en expliciteert WPR op bepaalde punten </a:t>
            </a:r>
          </a:p>
          <a:p>
            <a:pPr lvl="1"/>
            <a:r>
              <a:rPr lang="nl-BE" dirty="0"/>
              <a:t>Beide wetten twee zijden van dezelfde medaille: garanderen kwaliteitsvolle, patiëntgerechte zorg</a:t>
            </a:r>
          </a:p>
          <a:p>
            <a:pPr lvl="1"/>
            <a:r>
              <a:rPr lang="nl-BE" dirty="0"/>
              <a:t>Bv. art. 9 WPR (zorgvuldig bijgehouden patiëntendossier) en verdere explicitering in art. 33 Kwaliteitswet (minimale inhoud patiëntendossier)</a:t>
            </a:r>
          </a:p>
          <a:p>
            <a:pPr lvl="1"/>
            <a:r>
              <a:rPr lang="nl-BE" dirty="0"/>
              <a:t>Bv. </a:t>
            </a:r>
            <a:r>
              <a:rPr lang="nl-BE" dirty="0" err="1"/>
              <a:t>patiëntenautonomie</a:t>
            </a:r>
            <a:r>
              <a:rPr lang="nl-BE" dirty="0"/>
              <a:t> in WPR en professionele autonomie (diagnostische en therapeutische vrijheid) in art. 4 Kwaliteitswet zijn elkaars evenbeeld   </a:t>
            </a:r>
          </a:p>
          <a:p>
            <a:endParaRPr lang="nl-BE" dirty="0"/>
          </a:p>
          <a:p>
            <a:r>
              <a:rPr lang="nl-BE" dirty="0"/>
              <a:t>WPR is </a:t>
            </a:r>
            <a:r>
              <a:rPr lang="nl-BE" i="1" dirty="0"/>
              <a:t>lex generalis </a:t>
            </a:r>
            <a:r>
              <a:rPr lang="nl-BE" dirty="0"/>
              <a:t>en bv. Kwaliteitswet/Euthanasiewet, enz. is </a:t>
            </a:r>
            <a:r>
              <a:rPr lang="nl-BE" i="1" dirty="0"/>
              <a:t>lex specialis</a:t>
            </a:r>
          </a:p>
          <a:p>
            <a:endParaRPr lang="en-GB" dirty="0"/>
          </a:p>
        </p:txBody>
      </p:sp>
      <p:pic>
        <p:nvPicPr>
          <p:cNvPr id="4" name="Picture 3" descr="Picture 3">
            <a:extLst>
              <a:ext uri="{FF2B5EF4-FFF2-40B4-BE49-F238E27FC236}">
                <a16:creationId xmlns:a16="http://schemas.microsoft.com/office/drawing/2014/main" id="{4C3C4962-6B5F-114D-E0BB-6F32C4121B75}"/>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D02618DB-7E99-7DC7-886A-7DEC8E318AA2}"/>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005915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069531-3781-A912-8BB2-45E0F77D148C}"/>
              </a:ext>
            </a:extLst>
          </p:cNvPr>
          <p:cNvSpPr>
            <a:spLocks noGrp="1"/>
          </p:cNvSpPr>
          <p:nvPr>
            <p:ph type="title"/>
          </p:nvPr>
        </p:nvSpPr>
        <p:spPr>
          <a:xfrm>
            <a:off x="964162" y="547396"/>
            <a:ext cx="10263675" cy="690277"/>
          </a:xfrm>
        </p:spPr>
        <p:txBody>
          <a:bodyPr/>
          <a:lstStyle/>
          <a:p>
            <a:pPr algn="ctr"/>
            <a:r>
              <a:rPr lang="en-GB" dirty="0" err="1"/>
              <a:t>Wijzigingen</a:t>
            </a:r>
            <a:endParaRPr lang="en-GB" dirty="0"/>
          </a:p>
        </p:txBody>
      </p:sp>
      <p:sp>
        <p:nvSpPr>
          <p:cNvPr id="3" name="Tijdelijke aanduiding voor inhoud 2">
            <a:extLst>
              <a:ext uri="{FF2B5EF4-FFF2-40B4-BE49-F238E27FC236}">
                <a16:creationId xmlns:a16="http://schemas.microsoft.com/office/drawing/2014/main" id="{42A0715D-4D8B-FBDD-1954-132777FD7FC5}"/>
              </a:ext>
            </a:extLst>
          </p:cNvPr>
          <p:cNvSpPr>
            <a:spLocks noGrp="1"/>
          </p:cNvSpPr>
          <p:nvPr>
            <p:ph idx="1"/>
          </p:nvPr>
        </p:nvSpPr>
        <p:spPr>
          <a:xfrm>
            <a:off x="964161" y="1422401"/>
            <a:ext cx="10263676" cy="4524310"/>
          </a:xfrm>
        </p:spPr>
        <p:txBody>
          <a:bodyPr>
            <a:normAutofit fontScale="92500" lnSpcReduction="20000"/>
          </a:bodyPr>
          <a:lstStyle/>
          <a:p>
            <a:r>
              <a:rPr lang="nl-BE" dirty="0"/>
              <a:t>Toevoeging beslissingsstandaard: “</a:t>
            </a:r>
            <a:r>
              <a:rPr lang="nl-BE" i="1" dirty="0"/>
              <a:t>De vertegenwoordiger oefent de rechten van de patiënt uit in het belang van de patiënt en overeenkomstig de door de patiënt geuite waarden, voorkeuren van actuele en toekomstige zorg en levensdoelen</a:t>
            </a:r>
            <a:r>
              <a:rPr lang="nl-BE" dirty="0"/>
              <a:t>”</a:t>
            </a:r>
          </a:p>
          <a:p>
            <a:pPr lvl="1"/>
            <a:r>
              <a:rPr lang="nl-BE" dirty="0"/>
              <a:t>Vroegtijdige zorgplanning als leidraad, aangevuld met waarden/voorkeuren/levensdoelen die op andere wijze gekend zijn</a:t>
            </a:r>
          </a:p>
          <a:p>
            <a:endParaRPr lang="nl-BE" dirty="0"/>
          </a:p>
          <a:p>
            <a:r>
              <a:rPr lang="nl-BE" dirty="0"/>
              <a:t>Behoud van regel dat vertegenwoordiger wilsonbekwame patiënt zoveel mogelijk en </a:t>
            </a:r>
            <a:r>
              <a:rPr lang="nl-BE" dirty="0" err="1"/>
              <a:t>i.f.v</a:t>
            </a:r>
            <a:r>
              <a:rPr lang="nl-BE" dirty="0"/>
              <a:t>. begripsvermogen moet betrekken bij nemen van beslissingen</a:t>
            </a:r>
          </a:p>
          <a:p>
            <a:pPr lvl="1"/>
            <a:r>
              <a:rPr lang="nl-BE" dirty="0"/>
              <a:t>Patiënt, ook al wilsonbekwaam, meer centraal plaatsen</a:t>
            </a:r>
          </a:p>
          <a:p>
            <a:pPr lvl="1"/>
            <a:r>
              <a:rPr lang="nl-BE" dirty="0"/>
              <a:t>Wilsonbekwame patiënt staat vertegenwoordiger bij; vertegenwoordiger beslist wel finaal; streven naar gezamenlijke besluitvorming </a:t>
            </a:r>
          </a:p>
          <a:p>
            <a:pPr lvl="1"/>
            <a:r>
              <a:rPr lang="nl-BE" dirty="0"/>
              <a:t>Als wilsonbekwame patiënt zeer weigerachtig staat t.o.v. tussenkomst, dan kan vertegenwoordiger geen toestemming geven</a:t>
            </a:r>
          </a:p>
          <a:p>
            <a:pPr lvl="1"/>
            <a:r>
              <a:rPr lang="nl-BE" dirty="0"/>
              <a:t>Inschatten gradatie samen uitoefenen patiëntenrechten is feitenkwestie en moet ingeschat worden door GZB</a:t>
            </a:r>
          </a:p>
          <a:p>
            <a:endParaRPr lang="en-GB" dirty="0"/>
          </a:p>
        </p:txBody>
      </p:sp>
      <p:pic>
        <p:nvPicPr>
          <p:cNvPr id="4" name="Picture 3" descr="Picture 3">
            <a:extLst>
              <a:ext uri="{FF2B5EF4-FFF2-40B4-BE49-F238E27FC236}">
                <a16:creationId xmlns:a16="http://schemas.microsoft.com/office/drawing/2014/main" id="{843CD0B5-FA63-C0C1-04AD-A827C8332632}"/>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D1993653-A3BD-80A4-9217-5603B294D823}"/>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34470838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A18EAA-6F26-998D-AD1C-88DC02558578}"/>
              </a:ext>
            </a:extLst>
          </p:cNvPr>
          <p:cNvSpPr>
            <a:spLocks noGrp="1"/>
          </p:cNvSpPr>
          <p:nvPr>
            <p:ph type="title"/>
          </p:nvPr>
        </p:nvSpPr>
        <p:spPr>
          <a:xfrm>
            <a:off x="964162" y="547396"/>
            <a:ext cx="10263675" cy="468604"/>
          </a:xfrm>
        </p:spPr>
        <p:txBody>
          <a:bodyPr>
            <a:normAutofit fontScale="90000"/>
          </a:bodyPr>
          <a:lstStyle/>
          <a:p>
            <a:pPr algn="ctr"/>
            <a:r>
              <a:rPr lang="en-GB" dirty="0" err="1"/>
              <a:t>Wijzigingen</a:t>
            </a:r>
            <a:endParaRPr lang="en-GB" dirty="0"/>
          </a:p>
        </p:txBody>
      </p:sp>
      <p:sp>
        <p:nvSpPr>
          <p:cNvPr id="3" name="Tijdelijke aanduiding voor inhoud 2">
            <a:extLst>
              <a:ext uri="{FF2B5EF4-FFF2-40B4-BE49-F238E27FC236}">
                <a16:creationId xmlns:a16="http://schemas.microsoft.com/office/drawing/2014/main" id="{80CA5C34-FF61-0E0E-B6A7-8B7BC2BCD171}"/>
              </a:ext>
            </a:extLst>
          </p:cNvPr>
          <p:cNvSpPr>
            <a:spLocks noGrp="1"/>
          </p:cNvSpPr>
          <p:nvPr>
            <p:ph idx="1"/>
          </p:nvPr>
        </p:nvSpPr>
        <p:spPr>
          <a:xfrm>
            <a:off x="964161" y="1403927"/>
            <a:ext cx="10263676" cy="4542783"/>
          </a:xfrm>
        </p:spPr>
        <p:txBody>
          <a:bodyPr>
            <a:normAutofit/>
          </a:bodyPr>
          <a:lstStyle/>
          <a:p>
            <a:r>
              <a:rPr lang="nl-BE" dirty="0"/>
              <a:t>Patiënt kan meerdere personen aanwijzen als vertegenwoordiger, mits bepaling volgorde van optreden</a:t>
            </a:r>
          </a:p>
          <a:p>
            <a:endParaRPr lang="nl-BE" dirty="0"/>
          </a:p>
          <a:p>
            <a:r>
              <a:rPr lang="nl-BE" dirty="0"/>
              <a:t>Patiënt kan naasten aanduiden die vertegenwoordiger bijstaan</a:t>
            </a:r>
          </a:p>
          <a:p>
            <a:pPr lvl="1"/>
            <a:r>
              <a:rPr lang="nl-BE" dirty="0"/>
              <a:t>Geïnspireerd op regeling bewind, bijstand vertrouwenspersoon </a:t>
            </a:r>
          </a:p>
          <a:p>
            <a:endParaRPr lang="nl-BE" dirty="0"/>
          </a:p>
          <a:p>
            <a:r>
              <a:rPr lang="nl-BE" dirty="0"/>
              <a:t>Koning kan wijze bepalen waarop patiënt desgevallend op elektronische wijze vertegenwoordiger en naasten kan aanduiden, alsook wijze waarop GZB kennis krijgt van identiteit vertegenwoordiger</a:t>
            </a:r>
          </a:p>
          <a:p>
            <a:pPr lvl="1"/>
            <a:r>
              <a:rPr lang="nl-BE" dirty="0"/>
              <a:t>Geen verplichting, wel sterke aanbeveling, laagdrempelig</a:t>
            </a:r>
          </a:p>
          <a:p>
            <a:pPr lvl="1"/>
            <a:r>
              <a:rPr lang="nl-BE" dirty="0"/>
              <a:t>GZB moet patiënt geregeld bevragen over aanwijzing vertegenwoordiger </a:t>
            </a:r>
          </a:p>
          <a:p>
            <a:endParaRPr lang="en-GB" dirty="0"/>
          </a:p>
        </p:txBody>
      </p:sp>
      <p:pic>
        <p:nvPicPr>
          <p:cNvPr id="4" name="Picture 3" descr="Picture 3">
            <a:extLst>
              <a:ext uri="{FF2B5EF4-FFF2-40B4-BE49-F238E27FC236}">
                <a16:creationId xmlns:a16="http://schemas.microsoft.com/office/drawing/2014/main" id="{BA410EF8-C5F4-E82B-0BB1-C3D4892C36FC}"/>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1A3346BF-1274-BDE6-5D90-4BE083049FB8}"/>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3649732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DFA08-2BCF-B446-B11E-7769A4F3793B}"/>
              </a:ext>
            </a:extLst>
          </p:cNvPr>
          <p:cNvSpPr>
            <a:spLocks noGrp="1"/>
          </p:cNvSpPr>
          <p:nvPr>
            <p:ph type="title"/>
          </p:nvPr>
        </p:nvSpPr>
        <p:spPr/>
        <p:txBody>
          <a:bodyPr/>
          <a:lstStyle/>
          <a:p>
            <a:r>
              <a:rPr lang="en-GB" dirty="0" err="1"/>
              <a:t>Escapeclausules</a:t>
            </a:r>
            <a:endParaRPr lang="en-GB" dirty="0"/>
          </a:p>
        </p:txBody>
      </p:sp>
      <p:pic>
        <p:nvPicPr>
          <p:cNvPr id="3" name="Picture 3" descr="Picture 3">
            <a:extLst>
              <a:ext uri="{FF2B5EF4-FFF2-40B4-BE49-F238E27FC236}">
                <a16:creationId xmlns:a16="http://schemas.microsoft.com/office/drawing/2014/main" id="{846F1D33-EE88-A026-21F9-166DDF9C1EF6}"/>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4" name="Picture 3" descr="C:\Users\ASGB\Desktop\ASGBKartel logo's def (3)\ASGBKartel logo's def\Icoon\jpg\Icoon-pos-Colour@3x-100.jpg">
            <a:extLst>
              <a:ext uri="{FF2B5EF4-FFF2-40B4-BE49-F238E27FC236}">
                <a16:creationId xmlns:a16="http://schemas.microsoft.com/office/drawing/2014/main" id="{1EE7D33A-32CE-38A3-2B5A-550876253B51}"/>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9777140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57A1B3-D7A6-FA90-5ED7-31CF6EFAEBC4}"/>
              </a:ext>
            </a:extLst>
          </p:cNvPr>
          <p:cNvSpPr>
            <a:spLocks noGrp="1"/>
          </p:cNvSpPr>
          <p:nvPr>
            <p:ph type="title"/>
          </p:nvPr>
        </p:nvSpPr>
        <p:spPr/>
        <p:txBody>
          <a:bodyPr/>
          <a:lstStyle/>
          <a:p>
            <a:pPr algn="ctr"/>
            <a:r>
              <a:rPr lang="en-GB" dirty="0" err="1"/>
              <a:t>Patiëntendossier</a:t>
            </a:r>
            <a:r>
              <a:rPr lang="en-GB" dirty="0"/>
              <a:t> en privacy</a:t>
            </a:r>
          </a:p>
        </p:txBody>
      </p:sp>
      <p:sp>
        <p:nvSpPr>
          <p:cNvPr id="3" name="Tijdelijke aanduiding voor inhoud 2">
            <a:extLst>
              <a:ext uri="{FF2B5EF4-FFF2-40B4-BE49-F238E27FC236}">
                <a16:creationId xmlns:a16="http://schemas.microsoft.com/office/drawing/2014/main" id="{FE160F05-95D5-55EF-CC61-8E022DC028FE}"/>
              </a:ext>
            </a:extLst>
          </p:cNvPr>
          <p:cNvSpPr>
            <a:spLocks noGrp="1"/>
          </p:cNvSpPr>
          <p:nvPr>
            <p:ph idx="1"/>
          </p:nvPr>
        </p:nvSpPr>
        <p:spPr/>
        <p:txBody>
          <a:bodyPr>
            <a:normAutofit/>
          </a:bodyPr>
          <a:lstStyle/>
          <a:p>
            <a:r>
              <a:rPr lang="nl-BE" dirty="0"/>
              <a:t>Behoud van regel dat GZB verzoek om inzage of afschrift van vertegenwoordiger minderjarige of meerderjarige geheel of gedeeltelijk kan weigeren ter bescherming van persoonlijke levenssfeer patiënt (</a:t>
            </a:r>
            <a:r>
              <a:rPr lang="nl-NL" dirty="0"/>
              <a:t>art. 15, §1) </a:t>
            </a:r>
            <a:endParaRPr lang="nl-BE" dirty="0"/>
          </a:p>
          <a:p>
            <a:pPr lvl="1"/>
            <a:r>
              <a:rPr lang="nl-BE" dirty="0"/>
              <a:t>Met schriftelijke motivering in patiëntendossier </a:t>
            </a:r>
          </a:p>
          <a:p>
            <a:endParaRPr lang="nl-BE" dirty="0"/>
          </a:p>
          <a:p>
            <a:r>
              <a:rPr lang="nl-BE" dirty="0"/>
              <a:t>Toevoeging: hypothese van inzage of afschrift na overlijden van minderjarige patiënt (verwijzing naar nieuw art. 9, §4/1 WPR)</a:t>
            </a:r>
          </a:p>
          <a:p>
            <a:pPr lvl="1"/>
            <a:r>
              <a:rPr lang="nl-BE" dirty="0"/>
              <a:t>Bv. kindermisbruik of ondergane abortus</a:t>
            </a:r>
          </a:p>
          <a:p>
            <a:endParaRPr lang="nl-BE" dirty="0"/>
          </a:p>
          <a:p>
            <a:r>
              <a:rPr lang="nl-BE" dirty="0"/>
              <a:t>Inzage of afschrift dan onrechtstreeks via aangewezen GZB</a:t>
            </a:r>
          </a:p>
          <a:p>
            <a:endParaRPr lang="en-GB" dirty="0"/>
          </a:p>
        </p:txBody>
      </p:sp>
      <p:pic>
        <p:nvPicPr>
          <p:cNvPr id="4" name="Picture 3" descr="Picture 3">
            <a:extLst>
              <a:ext uri="{FF2B5EF4-FFF2-40B4-BE49-F238E27FC236}">
                <a16:creationId xmlns:a16="http://schemas.microsoft.com/office/drawing/2014/main" id="{8DDFA51B-AE03-734A-F2DB-E635EF80793D}"/>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B1837825-55FE-E487-31BF-E78E908A35AC}"/>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6438849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93476-30C3-53F0-005B-AD63FD312783}"/>
              </a:ext>
            </a:extLst>
          </p:cNvPr>
          <p:cNvSpPr>
            <a:spLocks noGrp="1"/>
          </p:cNvSpPr>
          <p:nvPr>
            <p:ph type="title"/>
          </p:nvPr>
        </p:nvSpPr>
        <p:spPr>
          <a:xfrm>
            <a:off x="964162" y="1194660"/>
            <a:ext cx="10263675" cy="514786"/>
          </a:xfrm>
        </p:spPr>
        <p:txBody>
          <a:bodyPr/>
          <a:lstStyle/>
          <a:p>
            <a:pPr algn="ctr"/>
            <a:r>
              <a:rPr lang="en-GB" dirty="0" err="1"/>
              <a:t>Afwijking</a:t>
            </a:r>
            <a:r>
              <a:rPr lang="en-GB" dirty="0"/>
              <a:t> </a:t>
            </a:r>
            <a:r>
              <a:rPr lang="en-GB" dirty="0" err="1"/>
              <a:t>beslissing</a:t>
            </a:r>
            <a:r>
              <a:rPr lang="en-GB" dirty="0"/>
              <a:t> </a:t>
            </a:r>
            <a:r>
              <a:rPr lang="en-GB" dirty="0" err="1"/>
              <a:t>vertegenwoordiger</a:t>
            </a:r>
            <a:endParaRPr lang="en-GB" dirty="0"/>
          </a:p>
        </p:txBody>
      </p:sp>
      <p:sp>
        <p:nvSpPr>
          <p:cNvPr id="3" name="Tijdelijke aanduiding voor inhoud 2">
            <a:extLst>
              <a:ext uri="{FF2B5EF4-FFF2-40B4-BE49-F238E27FC236}">
                <a16:creationId xmlns:a16="http://schemas.microsoft.com/office/drawing/2014/main" id="{CC8E14DA-20B8-4384-4BE0-649F274DB3B4}"/>
              </a:ext>
            </a:extLst>
          </p:cNvPr>
          <p:cNvSpPr>
            <a:spLocks noGrp="1"/>
          </p:cNvSpPr>
          <p:nvPr>
            <p:ph idx="1"/>
          </p:nvPr>
        </p:nvSpPr>
        <p:spPr>
          <a:xfrm>
            <a:off x="1057294" y="1932992"/>
            <a:ext cx="10263676" cy="4149307"/>
          </a:xfrm>
        </p:spPr>
        <p:txBody>
          <a:bodyPr>
            <a:normAutofit fontScale="85000" lnSpcReduction="10000"/>
          </a:bodyPr>
          <a:lstStyle/>
          <a:p>
            <a:r>
              <a:rPr lang="nl-BE" dirty="0"/>
              <a:t>Behoud van regel dat GZB moet afwijken van beslissing vertegenwoordiger in het belang van de patiënt en teneinde een bedreiging van diens leven of een ernstige aantasting van diens gezondheid af te wenden (</a:t>
            </a:r>
            <a:r>
              <a:rPr lang="nl-NL" dirty="0"/>
              <a:t>art. 15, §2) </a:t>
            </a:r>
            <a:endParaRPr lang="nl-BE" dirty="0"/>
          </a:p>
          <a:p>
            <a:pPr lvl="1"/>
            <a:r>
              <a:rPr lang="nl-BE" dirty="0"/>
              <a:t>Multidisciplinair overleg en schriftelijke motivering in patiëntendossier</a:t>
            </a:r>
          </a:p>
          <a:p>
            <a:pPr marL="0" indent="0">
              <a:buNone/>
            </a:pPr>
            <a:endParaRPr lang="nl-BE" dirty="0"/>
          </a:p>
          <a:p>
            <a:r>
              <a:rPr lang="nl-BE" dirty="0"/>
              <a:t>Uitzondering</a:t>
            </a:r>
          </a:p>
          <a:p>
            <a:pPr lvl="1"/>
            <a:r>
              <a:rPr lang="nl-BE" dirty="0"/>
              <a:t>Voorheen: “</a:t>
            </a:r>
            <a:r>
              <a:rPr lang="nl-BE" i="1" dirty="0"/>
              <a:t>Indien de beslissing genomen werd door een in artikel 14, § 1, bedoelde persoon, wijkt de beroepsbeoefenaar hiervan slechts af voor zover die persoon zich niet kan beroepen op de uitdrukkelijke wil van de patiënt</a:t>
            </a:r>
            <a:r>
              <a:rPr lang="nl-BE" dirty="0"/>
              <a:t>”</a:t>
            </a:r>
          </a:p>
          <a:p>
            <a:pPr lvl="1"/>
            <a:r>
              <a:rPr lang="nl-BE" dirty="0"/>
              <a:t>Wijziging: “</a:t>
            </a:r>
            <a:r>
              <a:rPr lang="nl-BE" i="1" dirty="0"/>
              <a:t>De gezondheidszorgbeoefenaar wijkt hiervan slechts af voor zover die persoon de uitdrukkelijke wil van de patiënt niet kan bewijzen</a:t>
            </a:r>
            <a:r>
              <a:rPr lang="nl-BE" dirty="0"/>
              <a:t>”</a:t>
            </a:r>
          </a:p>
          <a:p>
            <a:pPr lvl="1"/>
            <a:r>
              <a:rPr lang="nl-BE" dirty="0"/>
              <a:t>Geen onderscheid meer naargelang statuut vertegenwoordiger</a:t>
            </a:r>
          </a:p>
          <a:p>
            <a:pPr lvl="1"/>
            <a:r>
              <a:rPr lang="nl-BE" dirty="0"/>
              <a:t>Gevolg is ook: negatieve wilsverklaring staat altijd op zich; geen verplichting om in negatieve wilsverklaring vertegenwoordiger aan te duiden, opdat ze bindend zou zijn</a:t>
            </a:r>
          </a:p>
          <a:p>
            <a:endParaRPr lang="en-GB" dirty="0"/>
          </a:p>
        </p:txBody>
      </p:sp>
      <p:pic>
        <p:nvPicPr>
          <p:cNvPr id="4" name="Picture 3" descr="Picture 3">
            <a:extLst>
              <a:ext uri="{FF2B5EF4-FFF2-40B4-BE49-F238E27FC236}">
                <a16:creationId xmlns:a16="http://schemas.microsoft.com/office/drawing/2014/main" id="{10BDC076-EC45-A974-AB2B-8920A2E94D0A}"/>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97F7AFC3-9024-F0F1-1DFF-023DFD88A26C}"/>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4258521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FCB50B-F8D2-7D32-7571-9C0E85A3172D}"/>
              </a:ext>
            </a:extLst>
          </p:cNvPr>
          <p:cNvSpPr>
            <a:spLocks noGrp="1"/>
          </p:cNvSpPr>
          <p:nvPr>
            <p:ph type="title"/>
          </p:nvPr>
        </p:nvSpPr>
        <p:spPr/>
        <p:txBody>
          <a:bodyPr/>
          <a:lstStyle/>
          <a:p>
            <a:pPr algn="ctr"/>
            <a:r>
              <a:rPr lang="en-GB" dirty="0" err="1"/>
              <a:t>Enkele</a:t>
            </a:r>
            <a:r>
              <a:rPr lang="en-GB" dirty="0"/>
              <a:t> </a:t>
            </a:r>
            <a:r>
              <a:rPr lang="en-GB" dirty="0" err="1"/>
              <a:t>preliminaire</a:t>
            </a:r>
            <a:r>
              <a:rPr lang="en-GB" dirty="0"/>
              <a:t> </a:t>
            </a:r>
            <a:r>
              <a:rPr lang="en-GB" dirty="0" err="1"/>
              <a:t>vaststellingen</a:t>
            </a:r>
            <a:endParaRPr lang="en-GB" dirty="0"/>
          </a:p>
        </p:txBody>
      </p:sp>
      <p:sp>
        <p:nvSpPr>
          <p:cNvPr id="3" name="Tijdelijke aanduiding voor inhoud 2">
            <a:extLst>
              <a:ext uri="{FF2B5EF4-FFF2-40B4-BE49-F238E27FC236}">
                <a16:creationId xmlns:a16="http://schemas.microsoft.com/office/drawing/2014/main" id="{E13B878A-DA68-C528-7C7C-C1E0826C55B0}"/>
              </a:ext>
            </a:extLst>
          </p:cNvPr>
          <p:cNvSpPr>
            <a:spLocks noGrp="1"/>
          </p:cNvSpPr>
          <p:nvPr>
            <p:ph idx="1"/>
          </p:nvPr>
        </p:nvSpPr>
        <p:spPr/>
        <p:txBody>
          <a:bodyPr/>
          <a:lstStyle/>
          <a:p>
            <a:r>
              <a:rPr lang="nl-BE" dirty="0"/>
              <a:t>Er wordt niet geraakt aan mechaniek uitoefening patiëntenrechten</a:t>
            </a:r>
          </a:p>
          <a:p>
            <a:pPr lvl="1"/>
            <a:r>
              <a:rPr lang="nl-BE" dirty="0"/>
              <a:t>Wilsbekwame patiënt oefent rechten zelf uit, evt. bijstand vertrouwenspersoon</a:t>
            </a:r>
          </a:p>
          <a:p>
            <a:pPr lvl="1"/>
            <a:r>
              <a:rPr lang="nl-BE" dirty="0"/>
              <a:t>Vertegenwoordiger oefent rechten uit van wilsonbekwame patiënt, met bijstand door patiënt en evt. aangewezen naasten</a:t>
            </a:r>
          </a:p>
          <a:p>
            <a:endParaRPr lang="nl-BE" dirty="0"/>
          </a:p>
          <a:p>
            <a:r>
              <a:rPr lang="nl-BE" dirty="0"/>
              <a:t>Geen toevoegingen m.b.t. begrip wilsbekwaamheid, beoordeling, beoordelaar, enz. </a:t>
            </a:r>
            <a:endParaRPr lang="en-GB" dirty="0"/>
          </a:p>
        </p:txBody>
      </p:sp>
      <p:pic>
        <p:nvPicPr>
          <p:cNvPr id="4" name="Picture 3" descr="Picture 3">
            <a:extLst>
              <a:ext uri="{FF2B5EF4-FFF2-40B4-BE49-F238E27FC236}">
                <a16:creationId xmlns:a16="http://schemas.microsoft.com/office/drawing/2014/main" id="{6DD03E7E-F8A2-671E-A5D1-55D5454E1EAA}"/>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5" name="Picture 3" descr="C:\Users\ASGB\Desktop\ASGBKartel logo's def (3)\ASGBKartel logo's def\Icoon\jpg\Icoon-pos-Colour@3x-100.jpg">
            <a:extLst>
              <a:ext uri="{FF2B5EF4-FFF2-40B4-BE49-F238E27FC236}">
                <a16:creationId xmlns:a16="http://schemas.microsoft.com/office/drawing/2014/main" id="{FD6C4BC5-B76A-E762-A570-4D7CE8E939F6}"/>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330794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6399C-3E90-04FA-65FA-2D1452ADBC16}"/>
              </a:ext>
            </a:extLst>
          </p:cNvPr>
          <p:cNvSpPr>
            <a:spLocks noGrp="1"/>
          </p:cNvSpPr>
          <p:nvPr>
            <p:ph type="title"/>
          </p:nvPr>
        </p:nvSpPr>
        <p:spPr/>
        <p:txBody>
          <a:bodyPr/>
          <a:lstStyle/>
          <a:p>
            <a:r>
              <a:rPr lang="en-GB" dirty="0" err="1"/>
              <a:t>Definities</a:t>
            </a:r>
            <a:endParaRPr lang="en-GB" dirty="0"/>
          </a:p>
        </p:txBody>
      </p:sp>
      <p:pic>
        <p:nvPicPr>
          <p:cNvPr id="3" name="Picture 3" descr="Picture 3">
            <a:extLst>
              <a:ext uri="{FF2B5EF4-FFF2-40B4-BE49-F238E27FC236}">
                <a16:creationId xmlns:a16="http://schemas.microsoft.com/office/drawing/2014/main" id="{AFE11274-49EF-25E1-7AA9-C5D53905BA69}"/>
              </a:ext>
            </a:extLst>
          </p:cNvPr>
          <p:cNvPicPr>
            <a:picLocks noChangeAspect="1"/>
          </p:cNvPicPr>
          <p:nvPr/>
        </p:nvPicPr>
        <p:blipFill>
          <a:blip r:embed="rId2" cstate="print"/>
          <a:stretch>
            <a:fillRect/>
          </a:stretch>
        </p:blipFill>
        <p:spPr>
          <a:xfrm>
            <a:off x="0" y="0"/>
            <a:ext cx="2806559" cy="1133028"/>
          </a:xfrm>
          <a:prstGeom prst="rect">
            <a:avLst/>
          </a:prstGeom>
          <a:ln w="12700">
            <a:miter lim="400000"/>
          </a:ln>
        </p:spPr>
      </p:pic>
      <p:pic>
        <p:nvPicPr>
          <p:cNvPr id="4" name="Picture 3" descr="C:\Users\ASGB\Desktop\ASGBKartel logo's def (3)\ASGBKartel logo's def\Icoon\jpg\Icoon-pos-Colour@3x-100.jpg">
            <a:extLst>
              <a:ext uri="{FF2B5EF4-FFF2-40B4-BE49-F238E27FC236}">
                <a16:creationId xmlns:a16="http://schemas.microsoft.com/office/drawing/2014/main" id="{8E3A96F9-C982-2805-08BD-2DBC268F8D57}"/>
              </a:ext>
            </a:extLst>
          </p:cNvPr>
          <p:cNvPicPr>
            <a:picLocks noChangeAspect="1" noChangeArrowheads="1"/>
          </p:cNvPicPr>
          <p:nvPr/>
        </p:nvPicPr>
        <p:blipFill>
          <a:blip r:embed="rId3" cstate="print"/>
          <a:srcRect/>
          <a:stretch>
            <a:fillRect/>
          </a:stretch>
        </p:blipFill>
        <p:spPr bwMode="auto">
          <a:xfrm>
            <a:off x="11398900" y="6059308"/>
            <a:ext cx="685676" cy="685676"/>
          </a:xfrm>
          <a:prstGeom prst="rect">
            <a:avLst/>
          </a:prstGeom>
          <a:noFill/>
        </p:spPr>
      </p:pic>
    </p:spTree>
    <p:extLst>
      <p:ext uri="{BB962C8B-B14F-4D97-AF65-F5344CB8AC3E}">
        <p14:creationId xmlns:p14="http://schemas.microsoft.com/office/powerpoint/2010/main" val="1947561753"/>
      </p:ext>
    </p:extLst>
  </p:cSld>
  <p:clrMapOvr>
    <a:masterClrMapping/>
  </p:clrMapOvr>
</p:sld>
</file>

<file path=ppt/theme/theme1.xml><?xml version="1.0" encoding="utf-8"?>
<a:theme xmlns:a="http://schemas.openxmlformats.org/drawingml/2006/main" name="2 – TITEL">
  <a:themeElements>
    <a:clrScheme name="Dewallens&amp;partners">
      <a:dk1>
        <a:srgbClr val="000000"/>
      </a:dk1>
      <a:lt1>
        <a:srgbClr val="FFFFFF"/>
      </a:lt1>
      <a:dk2>
        <a:srgbClr val="44546A"/>
      </a:dk2>
      <a:lt2>
        <a:srgbClr val="E7E6E6"/>
      </a:lt2>
      <a:accent1>
        <a:srgbClr val="2C3237"/>
      </a:accent1>
      <a:accent2>
        <a:srgbClr val="ACABA0"/>
      </a:accent2>
      <a:accent3>
        <a:srgbClr val="FF555F"/>
      </a:accent3>
      <a:accent4>
        <a:srgbClr val="000000"/>
      </a:accent4>
      <a:accent5>
        <a:srgbClr val="000000"/>
      </a:accent5>
      <a:accent6>
        <a:srgbClr val="000000"/>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Dewallens&amp;Partners" id="{5B739177-72FB-A34E-B685-295D482E59BD}" vid="{E1A5D468-B143-5145-B7FE-06CCE536EDC9}"/>
    </a:ext>
  </a:extLst>
</a:theme>
</file>

<file path=ppt/theme/theme2.xml><?xml version="1.0" encoding="utf-8"?>
<a:theme xmlns:a="http://schemas.openxmlformats.org/drawingml/2006/main" name="3 – TUSSENTITELS">
  <a:themeElements>
    <a:clrScheme name="Dewallens&amp;partners">
      <a:dk1>
        <a:srgbClr val="000000"/>
      </a:dk1>
      <a:lt1>
        <a:srgbClr val="FFFFFF"/>
      </a:lt1>
      <a:dk2>
        <a:srgbClr val="44546A"/>
      </a:dk2>
      <a:lt2>
        <a:srgbClr val="E7E6E6"/>
      </a:lt2>
      <a:accent1>
        <a:srgbClr val="2C3237"/>
      </a:accent1>
      <a:accent2>
        <a:srgbClr val="ACABA0"/>
      </a:accent2>
      <a:accent3>
        <a:srgbClr val="FF555F"/>
      </a:accent3>
      <a:accent4>
        <a:srgbClr val="000000"/>
      </a:accent4>
      <a:accent5>
        <a:srgbClr val="000000"/>
      </a:accent5>
      <a:accent6>
        <a:srgbClr val="000000"/>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Dewallens&amp;Partners" id="{5B739177-72FB-A34E-B685-295D482E59BD}" vid="{81051A0D-172E-6C48-824B-FB6E3DD1D874}"/>
    </a:ext>
  </a:extLst>
</a:theme>
</file>

<file path=ppt/theme/theme3.xml><?xml version="1.0" encoding="utf-8"?>
<a:theme xmlns:a="http://schemas.openxmlformats.org/drawingml/2006/main" name="4 – TEKST SLIDES">
  <a:themeElements>
    <a:clrScheme name="Dewallens&amp;partners">
      <a:dk1>
        <a:srgbClr val="000000"/>
      </a:dk1>
      <a:lt1>
        <a:srgbClr val="FFFFFF"/>
      </a:lt1>
      <a:dk2>
        <a:srgbClr val="44546A"/>
      </a:dk2>
      <a:lt2>
        <a:srgbClr val="E7E6E6"/>
      </a:lt2>
      <a:accent1>
        <a:srgbClr val="2C3237"/>
      </a:accent1>
      <a:accent2>
        <a:srgbClr val="ACABA0"/>
      </a:accent2>
      <a:accent3>
        <a:srgbClr val="FF555F"/>
      </a:accent3>
      <a:accent4>
        <a:srgbClr val="000000"/>
      </a:accent4>
      <a:accent5>
        <a:srgbClr val="000000"/>
      </a:accent5>
      <a:accent6>
        <a:srgbClr val="000000"/>
      </a:accent6>
      <a:hlink>
        <a:srgbClr val="000000"/>
      </a:hlink>
      <a:folHlink>
        <a:srgbClr val="00000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Dewallens&amp;Partners" id="{5B739177-72FB-A34E-B685-295D482E59BD}" vid="{9AAC3BB2-C795-DC45-ACA8-6367AD20FA65}"/>
    </a:ext>
  </a:extLst>
</a:theme>
</file>

<file path=ppt/theme/theme4.xml><?xml version="1.0" encoding="utf-8"?>
<a:theme xmlns:a="http://schemas.openxmlformats.org/drawingml/2006/main" name="4 – CONTACT">
  <a:themeElements>
    <a:clrScheme name="Dewallens&amp;partners">
      <a:dk1>
        <a:srgbClr val="000000"/>
      </a:dk1>
      <a:lt1>
        <a:srgbClr val="FFFFFF"/>
      </a:lt1>
      <a:dk2>
        <a:srgbClr val="44546A"/>
      </a:dk2>
      <a:lt2>
        <a:srgbClr val="E7E6E6"/>
      </a:lt2>
      <a:accent1>
        <a:srgbClr val="2C3237"/>
      </a:accent1>
      <a:accent2>
        <a:srgbClr val="ACABA0"/>
      </a:accent2>
      <a:accent3>
        <a:srgbClr val="FF555F"/>
      </a:accent3>
      <a:accent4>
        <a:srgbClr val="000000"/>
      </a:accent4>
      <a:accent5>
        <a:srgbClr val="000000"/>
      </a:accent5>
      <a:accent6>
        <a:srgbClr val="000000"/>
      </a:accent6>
      <a:hlink>
        <a:srgbClr val="000000"/>
      </a:hlink>
      <a:folHlink>
        <a:srgbClr val="00000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Dewallens&amp;Partners" id="{5B739177-72FB-A34E-B685-295D482E59BD}" vid="{0177392F-8ABE-CD40-B9E1-FFED21CD51B6}"/>
    </a:ext>
  </a:extLst>
</a:theme>
</file>

<file path=ppt/theme/theme5.xml><?xml version="1.0" encoding="utf-8"?>
<a:theme xmlns:a="http://schemas.openxmlformats.org/drawingml/2006/main" name="Druppel">
  <a:themeElements>
    <a:clrScheme name="Druppel">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uppel">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uppel">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EA085DD83D4D4391BF9C7E43836FAB" ma:contentTypeVersion="15" ma:contentTypeDescription="Een nieuw document maken." ma:contentTypeScope="" ma:versionID="138a0e4818be067a7de5a6fd04b46e62">
  <xsd:schema xmlns:xsd="http://www.w3.org/2001/XMLSchema" xmlns:xs="http://www.w3.org/2001/XMLSchema" xmlns:p="http://schemas.microsoft.com/office/2006/metadata/properties" xmlns:ns2="fe5ad2d9-8855-425a-af10-9f5d32ff0c3c" xmlns:ns3="dbbaf765-6ff1-4089-b826-c398927c268e" targetNamespace="http://schemas.microsoft.com/office/2006/metadata/properties" ma:root="true" ma:fieldsID="f315fc068554227b8f2916ef349689d1" ns2:_="" ns3:_="">
    <xsd:import namespace="fe5ad2d9-8855-425a-af10-9f5d32ff0c3c"/>
    <xsd:import namespace="dbbaf765-6ff1-4089-b826-c398927c268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5ad2d9-8855-425a-af10-9f5d32ff0c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dd9dc06c-cb05-4f1a-9c5c-22fc68a4892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baf765-6ff1-4089-b826-c398927c268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73595b7-0f38-41cd-9307-164de2bcc2df}" ma:internalName="TaxCatchAll" ma:showField="CatchAllData" ma:web="dbbaf765-6ff1-4089-b826-c398927c268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456C5C-5DDE-49D4-B2A9-8B877507E0A8}">
  <ds:schemaRefs>
    <ds:schemaRef ds:uri="http://schemas.microsoft.com/sharepoint/v3/contenttype/forms"/>
  </ds:schemaRefs>
</ds:datastoreItem>
</file>

<file path=customXml/itemProps2.xml><?xml version="1.0" encoding="utf-8"?>
<ds:datastoreItem xmlns:ds="http://schemas.openxmlformats.org/officeDocument/2006/customXml" ds:itemID="{4C69CE7E-4F1F-4A30-ACB7-0C2A35A65D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5ad2d9-8855-425a-af10-9f5d32ff0c3c"/>
    <ds:schemaRef ds:uri="dbbaf765-6ff1-4089-b826-c398927c26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Powerpoint-Dewallens&amp;Partners</Template>
  <TotalTime>0</TotalTime>
  <Words>5799</Words>
  <Application>Microsoft Office PowerPoint</Application>
  <PresentationFormat>Breedbeeld</PresentationFormat>
  <Paragraphs>505</Paragraphs>
  <Slides>74</Slides>
  <Notes>1</Notes>
  <HiddenSlides>0</HiddenSlides>
  <MMClips>0</MMClips>
  <ScaleCrop>false</ScaleCrop>
  <HeadingPairs>
    <vt:vector size="6" baseType="variant">
      <vt:variant>
        <vt:lpstr>Gebruikte lettertypen</vt:lpstr>
      </vt:variant>
      <vt:variant>
        <vt:i4>6</vt:i4>
      </vt:variant>
      <vt:variant>
        <vt:lpstr>Thema</vt:lpstr>
      </vt:variant>
      <vt:variant>
        <vt:i4>5</vt:i4>
      </vt:variant>
      <vt:variant>
        <vt:lpstr>Diatitels</vt:lpstr>
      </vt:variant>
      <vt:variant>
        <vt:i4>74</vt:i4>
      </vt:variant>
    </vt:vector>
  </HeadingPairs>
  <TitlesOfParts>
    <vt:vector size="85" baseType="lpstr">
      <vt:lpstr>IvyMode SemiBold</vt:lpstr>
      <vt:lpstr>Arial Narrow</vt:lpstr>
      <vt:lpstr>Calibri</vt:lpstr>
      <vt:lpstr>Times New Roman</vt:lpstr>
      <vt:lpstr>Arial</vt:lpstr>
      <vt:lpstr>Tw Cen MT</vt:lpstr>
      <vt:lpstr>2 – TITEL</vt:lpstr>
      <vt:lpstr>3 – TUSSENTITELS</vt:lpstr>
      <vt:lpstr>4 – TEKST SLIDES</vt:lpstr>
      <vt:lpstr>4 – CONTACT</vt:lpstr>
      <vt:lpstr>Druppel</vt:lpstr>
      <vt:lpstr>Hervorming Wet Patiëntenrechten </vt:lpstr>
      <vt:lpstr>Overzicht</vt:lpstr>
      <vt:lpstr>Inleiding</vt:lpstr>
      <vt:lpstr>Rechten van de patiënt </vt:lpstr>
      <vt:lpstr>Achtergrond wetswijziging</vt:lpstr>
      <vt:lpstr>Enkele preliminaire vaststellingen</vt:lpstr>
      <vt:lpstr>Enkele preliminaire vaststellingen</vt:lpstr>
      <vt:lpstr>Enkele preliminaire vaststellingen</vt:lpstr>
      <vt:lpstr>Definities</vt:lpstr>
      <vt:lpstr>Punctuele wijzigingen</vt:lpstr>
      <vt:lpstr>Definitie gezondheidszorg </vt:lpstr>
      <vt:lpstr>Definitie vroegtijdige zorgplanning</vt:lpstr>
      <vt:lpstr>Defintie voorafgaande wilsverklaring</vt:lpstr>
      <vt:lpstr>Definitie vertrouwenspersoon en vertegenwoordiger</vt:lpstr>
      <vt:lpstr>Toepassingsgebied</vt:lpstr>
      <vt:lpstr>Algemeen</vt:lpstr>
      <vt:lpstr>Specifieke bescherming</vt:lpstr>
      <vt:lpstr>Utbreiding</vt:lpstr>
      <vt:lpstr>Samenwerking en wederzijds respect</vt:lpstr>
      <vt:lpstr>Samenwerking</vt:lpstr>
      <vt:lpstr>Respect</vt:lpstr>
      <vt:lpstr>Multidisciplinair overleg</vt:lpstr>
      <vt:lpstr>Betrokkenheid verschillende actoren</vt:lpstr>
      <vt:lpstr>Kwaliteitsvolle dienstverlening</vt:lpstr>
      <vt:lpstr>Recht op kwaliteit</vt:lpstr>
      <vt:lpstr>Recht op kwaliteit</vt:lpstr>
      <vt:lpstr>Vrije keuze</vt:lpstr>
      <vt:lpstr>Vrije keuze en informatie</vt:lpstr>
      <vt:lpstr>Vrije keuze en informatie</vt:lpstr>
      <vt:lpstr>Informatie over de gezondheidstoestand</vt:lpstr>
      <vt:lpstr>Gezondheidstoestandinformatie</vt:lpstr>
      <vt:lpstr>Gezondheidstoestandinformatie </vt:lpstr>
      <vt:lpstr>Recht op niet weten</vt:lpstr>
      <vt:lpstr>Therapeutische exceptie</vt:lpstr>
      <vt:lpstr>Informed consent</vt:lpstr>
      <vt:lpstr>Regels</vt:lpstr>
      <vt:lpstr>Informatie </vt:lpstr>
      <vt:lpstr>Weigering van toestemming</vt:lpstr>
      <vt:lpstr>Voorafgaande wilsverklaringen</vt:lpstr>
      <vt:lpstr>Voorafgaande wilsverklaringen</vt:lpstr>
      <vt:lpstr>Voorafgaande wilsverklaringen</vt:lpstr>
      <vt:lpstr>Spoedgeval</vt:lpstr>
      <vt:lpstr>Patiëntendossier</vt:lpstr>
      <vt:lpstr>Bijhouden en bewaren patiëntendossier</vt:lpstr>
      <vt:lpstr>Inzagerecht </vt:lpstr>
      <vt:lpstr>Inzagerecht</vt:lpstr>
      <vt:lpstr>Recht op afschrift</vt:lpstr>
      <vt:lpstr>Na overlijden</vt:lpstr>
      <vt:lpstr>Na overlijden</vt:lpstr>
      <vt:lpstr>Privacy en intimiteit</vt:lpstr>
      <vt:lpstr>Privacy en intimiteit</vt:lpstr>
      <vt:lpstr>Privacy en intimiteit</vt:lpstr>
      <vt:lpstr>Privacy en intimiteit</vt:lpstr>
      <vt:lpstr>Klachtrecht en ombuds</vt:lpstr>
      <vt:lpstr>Klachtrecht</vt:lpstr>
      <vt:lpstr>Ombudsfunctie </vt:lpstr>
      <vt:lpstr>Vertrouwelijkheidsregeling</vt:lpstr>
      <vt:lpstr>Beroepsgeheim </vt:lpstr>
      <vt:lpstr>Pijnbestrijdiging</vt:lpstr>
      <vt:lpstr>Pijnbestrijding </vt:lpstr>
      <vt:lpstr>Vertrouwenspersoon </vt:lpstr>
      <vt:lpstr>Algemene regeling</vt:lpstr>
      <vt:lpstr>Algemene regeling</vt:lpstr>
      <vt:lpstr>Minderjarigen</vt:lpstr>
      <vt:lpstr>Minderjarigen</vt:lpstr>
      <vt:lpstr>Minderjarigen</vt:lpstr>
      <vt:lpstr>Meerderjarige onbekwamen</vt:lpstr>
      <vt:lpstr>Behoud cascaderegeling</vt:lpstr>
      <vt:lpstr>Behoud cascaderegeling</vt:lpstr>
      <vt:lpstr>Wijzigingen</vt:lpstr>
      <vt:lpstr>Wijzigingen</vt:lpstr>
      <vt:lpstr>Escapeclausules</vt:lpstr>
      <vt:lpstr>Patiëntendossier en privacy</vt:lpstr>
      <vt:lpstr>Afwijking beslissing vertegenwoordiger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Dewallens &amp; partners</dc:creator>
  <cp:lastModifiedBy>Michel Wijns</cp:lastModifiedBy>
  <cp:revision>22</cp:revision>
  <dcterms:created xsi:type="dcterms:W3CDTF">2024-02-22T09:15:42Z</dcterms:created>
  <dcterms:modified xsi:type="dcterms:W3CDTF">2024-03-20T14:49:27Z</dcterms:modified>
</cp:coreProperties>
</file>