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492" r:id="rId2"/>
    <p:sldId id="463" r:id="rId3"/>
    <p:sldId id="486" r:id="rId4"/>
    <p:sldId id="594" r:id="rId5"/>
    <p:sldId id="551" r:id="rId6"/>
    <p:sldId id="537" r:id="rId7"/>
    <p:sldId id="504" r:id="rId8"/>
    <p:sldId id="506" r:id="rId9"/>
    <p:sldId id="687" r:id="rId10"/>
    <p:sldId id="688" r:id="rId11"/>
    <p:sldId id="591" r:id="rId12"/>
    <p:sldId id="577" r:id="rId13"/>
    <p:sldId id="592" r:id="rId14"/>
    <p:sldId id="666" r:id="rId15"/>
    <p:sldId id="667" r:id="rId16"/>
    <p:sldId id="608" r:id="rId17"/>
    <p:sldId id="668" r:id="rId18"/>
    <p:sldId id="669" r:id="rId19"/>
    <p:sldId id="694" r:id="rId20"/>
    <p:sldId id="609" r:id="rId21"/>
    <p:sldId id="593" r:id="rId22"/>
    <p:sldId id="505" r:id="rId23"/>
    <p:sldId id="588" r:id="rId24"/>
    <p:sldId id="665" r:id="rId25"/>
    <p:sldId id="596" r:id="rId26"/>
    <p:sldId id="661" r:id="rId27"/>
    <p:sldId id="691" r:id="rId28"/>
    <p:sldId id="692" r:id="rId29"/>
    <p:sldId id="662" r:id="rId30"/>
    <p:sldId id="618" r:id="rId31"/>
    <p:sldId id="658" r:id="rId32"/>
    <p:sldId id="659" r:id="rId33"/>
    <p:sldId id="686" r:id="rId34"/>
    <p:sldId id="674" r:id="rId35"/>
    <p:sldId id="660" r:id="rId36"/>
    <p:sldId id="663" r:id="rId37"/>
    <p:sldId id="664" r:id="rId38"/>
    <p:sldId id="690" r:id="rId39"/>
    <p:sldId id="693" r:id="rId40"/>
    <p:sldId id="650" r:id="rId41"/>
    <p:sldId id="651" r:id="rId42"/>
    <p:sldId id="657" r:id="rId43"/>
    <p:sldId id="677" r:id="rId44"/>
    <p:sldId id="527" r:id="rId45"/>
    <p:sldId id="678" r:id="rId46"/>
    <p:sldId id="679" r:id="rId47"/>
    <p:sldId id="680" r:id="rId48"/>
    <p:sldId id="681" r:id="rId49"/>
    <p:sldId id="682" r:id="rId50"/>
    <p:sldId id="683" r:id="rId51"/>
    <p:sldId id="631" r:id="rId52"/>
    <p:sldId id="615" r:id="rId53"/>
    <p:sldId id="632" r:id="rId54"/>
    <p:sldId id="545" r:id="rId55"/>
    <p:sldId id="625" r:id="rId56"/>
    <p:sldId id="452" r:id="rId57"/>
    <p:sldId id="460" r:id="rId58"/>
    <p:sldId id="643" r:id="rId59"/>
    <p:sldId id="626" r:id="rId60"/>
    <p:sldId id="526" r:id="rId61"/>
    <p:sldId id="627" r:id="rId62"/>
    <p:sldId id="670" r:id="rId63"/>
    <p:sldId id="671" r:id="rId64"/>
    <p:sldId id="689" r:id="rId65"/>
    <p:sldId id="673" r:id="rId66"/>
    <p:sldId id="462" r:id="rId67"/>
    <p:sldId id="451" r:id="rId68"/>
    <p:sldId id="656" r:id="rId69"/>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Rutsaert" initials="RR"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59" autoAdjust="0"/>
  </p:normalViewPr>
  <p:slideViewPr>
    <p:cSldViewPr>
      <p:cViewPr varScale="1">
        <p:scale>
          <a:sx n="92" d="100"/>
          <a:sy n="92" d="100"/>
        </p:scale>
        <p:origin x="-21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7716"/>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M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nl-BE"/>
  <c:clrMapOvr bg1="lt1" tx1="dk1" bg2="lt2" tx2="dk2" accent1="accent1" accent2="accent2" accent3="accent3" accent4="accent4" accent5="accent5" accent6="accent6" hlink="hlink" folHlink="folHlink"/>
  <c:chart>
    <c:title>
      <c:tx>
        <c:rich>
          <a:bodyPr/>
          <a:lstStyle/>
          <a:p>
            <a:pPr>
              <a:defRPr/>
            </a:pPr>
            <a:r>
              <a:rPr lang="nl-BE" dirty="0"/>
              <a:t>INZO – B2</a:t>
            </a:r>
          </a:p>
        </c:rich>
      </c:tx>
      <c:layout>
        <c:manualLayout>
          <c:xMode val="edge"/>
          <c:yMode val="edge"/>
          <c:x val="0.38958183603985019"/>
          <c:y val="1.9223550211307693E-2"/>
        </c:manualLayout>
      </c:layout>
    </c:title>
    <c:plotArea>
      <c:layout/>
      <c:lineChart>
        <c:grouping val="stacked"/>
        <c:ser>
          <c:idx val="0"/>
          <c:order val="0"/>
          <c:tx>
            <c:strRef>
              <c:f>Blad1!$D$1</c:f>
              <c:strCache>
                <c:ptCount val="1"/>
                <c:pt idx="0">
                  <c:v>INZO</c:v>
                </c:pt>
              </c:strCache>
            </c:strRef>
          </c:tx>
          <c:val>
            <c:numRef>
              <c:f>Blad1!$D$2:$D$15</c:f>
              <c:numCache>
                <c:formatCode>General</c:formatCode>
                <c:ptCount val="14"/>
                <c:pt idx="0">
                  <c:v>8.0000000000000182E-2</c:v>
                </c:pt>
                <c:pt idx="1">
                  <c:v>8.0000000000000182E-2</c:v>
                </c:pt>
                <c:pt idx="2">
                  <c:v>8.0000000000000182E-2</c:v>
                </c:pt>
                <c:pt idx="3">
                  <c:v>8.0000000000000182E-2</c:v>
                </c:pt>
                <c:pt idx="4">
                  <c:v>0.1</c:v>
                </c:pt>
                <c:pt idx="5">
                  <c:v>0.13</c:v>
                </c:pt>
                <c:pt idx="6">
                  <c:v>0.15000000000000024</c:v>
                </c:pt>
                <c:pt idx="7">
                  <c:v>0.17</c:v>
                </c:pt>
                <c:pt idx="8">
                  <c:v>0.2</c:v>
                </c:pt>
                <c:pt idx="9">
                  <c:v>0.21000000000000021</c:v>
                </c:pt>
                <c:pt idx="10">
                  <c:v>0.24000000000000021</c:v>
                </c:pt>
                <c:pt idx="11">
                  <c:v>0.28000000000000008</c:v>
                </c:pt>
                <c:pt idx="12">
                  <c:v>0.33000000000000113</c:v>
                </c:pt>
                <c:pt idx="13">
                  <c:v>0.41000000000000031</c:v>
                </c:pt>
              </c:numCache>
            </c:numRef>
          </c:val>
          <c:extLst xmlns:c16r2="http://schemas.microsoft.com/office/drawing/2015/06/chart">
            <c:ext xmlns:c16="http://schemas.microsoft.com/office/drawing/2014/chart" uri="{C3380CC4-5D6E-409C-BE32-E72D297353CC}">
              <c16:uniqueId val="{00000000-F9BC-4A43-B267-BCAF738B1B25}"/>
            </c:ext>
          </c:extLst>
        </c:ser>
        <c:dLbls/>
        <c:marker val="1"/>
        <c:axId val="73509888"/>
        <c:axId val="37856000"/>
      </c:lineChart>
      <c:catAx>
        <c:axId val="73509888"/>
        <c:scaling>
          <c:orientation val="minMax"/>
        </c:scaling>
        <c:axPos val="b"/>
        <c:tickLblPos val="nextTo"/>
        <c:crossAx val="37856000"/>
        <c:crosses val="autoZero"/>
        <c:auto val="1"/>
        <c:lblAlgn val="ctr"/>
        <c:lblOffset val="100"/>
      </c:catAx>
      <c:valAx>
        <c:axId val="37856000"/>
        <c:scaling>
          <c:orientation val="minMax"/>
        </c:scaling>
        <c:axPos val="l"/>
        <c:majorGridlines/>
        <c:numFmt formatCode="General" sourceLinked="1"/>
        <c:tickLblPos val="nextTo"/>
        <c:crossAx val="73509888"/>
        <c:crosses val="autoZero"/>
        <c:crossBetween val="between"/>
      </c:valAx>
    </c:plotArea>
    <c:legend>
      <c:legendPos val="r"/>
    </c:legend>
    <c:plotVisOnly val="1"/>
    <c:dispBlanksAs val="zero"/>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nl-BE"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077D18-74BC-4711-90E1-F661B5B718A6}" type="slidenum">
              <a:rPr lang="nl-BE" smtClean="0"/>
              <a:t>‹nr.›</a:t>
            </a:fld>
            <a:endParaRPr 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24071-4109-445F-992C-2FA92F621439}" type="datetimeFigureOut">
              <a:rPr lang="nl-BE" smtClean="0"/>
              <a:pPr/>
              <a:t>29/11/2016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39E4D-22BB-4C0F-A836-69FAFC7F6553}" type="slidenum">
              <a:rPr lang="nl-BE" smtClean="0"/>
              <a:pPr/>
              <a:t>‹nr.›</a:t>
            </a:fld>
            <a:endParaRPr lang="nl-BE"/>
          </a:p>
        </p:txBody>
      </p:sp>
    </p:spTree>
    <p:extLst>
      <p:ext uri="{BB962C8B-B14F-4D97-AF65-F5344CB8AC3E}">
        <p14:creationId xmlns:p14="http://schemas.microsoft.com/office/powerpoint/2010/main" xmlns="" val="255773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7270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BE"/>
          </a:p>
        </p:txBody>
      </p:sp>
      <p:sp>
        <p:nvSpPr>
          <p:cNvPr id="7270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44E4E1-00C8-4A4A-B816-219165CDCC1A}" type="slidenum">
              <a:rPr lang="nl-NL"/>
              <a:pPr fontAlgn="base">
                <a:spcBef>
                  <a:spcPct val="0"/>
                </a:spcBef>
                <a:spcAft>
                  <a:spcPct val="0"/>
                </a:spcAft>
              </a:pPr>
              <a:t>3</a:t>
            </a:fld>
            <a:endParaRPr lang="nl-NL"/>
          </a:p>
        </p:txBody>
      </p:sp>
    </p:spTree>
    <p:extLst>
      <p:ext uri="{BB962C8B-B14F-4D97-AF65-F5344CB8AC3E}">
        <p14:creationId xmlns:p14="http://schemas.microsoft.com/office/powerpoint/2010/main" xmlns="" val="185424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charset="0"/>
              <a:ea typeface="ＭＳ Ｐゴシック"/>
              <a:cs typeface="ＭＳ Ｐゴシック"/>
            </a:endParaRPr>
          </a:p>
        </p:txBody>
      </p:sp>
    </p:spTree>
    <p:extLst>
      <p:ext uri="{BB962C8B-B14F-4D97-AF65-F5344CB8AC3E}">
        <p14:creationId xmlns:p14="http://schemas.microsoft.com/office/powerpoint/2010/main" xmlns="" val="262801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aseline="0" dirty="0"/>
          </a:p>
        </p:txBody>
      </p:sp>
      <p:sp>
        <p:nvSpPr>
          <p:cNvPr id="4" name="Slide Number Placeholder 3"/>
          <p:cNvSpPr>
            <a:spLocks noGrp="1"/>
          </p:cNvSpPr>
          <p:nvPr>
            <p:ph type="sldNum" sz="quarter" idx="10"/>
          </p:nvPr>
        </p:nvSpPr>
        <p:spPr/>
        <p:txBody>
          <a:bodyPr/>
          <a:lstStyle/>
          <a:p>
            <a:fld id="{F648813C-F7D8-4052-B5CB-EBA9F1708B30}" type="slidenum">
              <a:rPr lang="en-US" smtClean="0"/>
              <a:pPr/>
              <a:t>11</a:t>
            </a:fld>
            <a:endParaRPr lang="en-US"/>
          </a:p>
        </p:txBody>
      </p:sp>
    </p:spTree>
    <p:extLst>
      <p:ext uri="{BB962C8B-B14F-4D97-AF65-F5344CB8AC3E}">
        <p14:creationId xmlns:p14="http://schemas.microsoft.com/office/powerpoint/2010/main" xmlns="" val="384282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757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BE"/>
          </a:p>
        </p:txBody>
      </p:sp>
      <p:sp>
        <p:nvSpPr>
          <p:cNvPr id="7578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8C2A2A-7090-4C09-9E67-72BD8E85F7D5}" type="slidenum">
              <a:rPr lang="nl-NL"/>
              <a:pPr fontAlgn="base">
                <a:spcBef>
                  <a:spcPct val="0"/>
                </a:spcBef>
                <a:spcAft>
                  <a:spcPct val="0"/>
                </a:spcAft>
              </a:pPr>
              <a:t>14</a:t>
            </a:fld>
            <a:endParaRPr lang="nl-NL"/>
          </a:p>
        </p:txBody>
      </p:sp>
    </p:spTree>
    <p:extLst>
      <p:ext uri="{BB962C8B-B14F-4D97-AF65-F5344CB8AC3E}">
        <p14:creationId xmlns:p14="http://schemas.microsoft.com/office/powerpoint/2010/main" xmlns="" val="28129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nl-BE" altLang="en-US"/>
              <a:t>Jaarlijkse MAHA-studie van Belfius toont aan dat de financiële gezondheid van de Belgische ziekenhuizen schrikbarend achteruit gaat.</a:t>
            </a:r>
          </a:p>
          <a:p>
            <a:pPr marL="171450" indent="-171450" eaLnBrk="1" hangingPunct="1">
              <a:spcBef>
                <a:spcPct val="0"/>
              </a:spcBef>
              <a:buFontTx/>
              <a:buChar char="•"/>
            </a:pPr>
            <a:r>
              <a:rPr lang="nl-BE" altLang="en-US"/>
              <a:t>In 2013: reeds 40 op 92 onderzochte ziekenhuizen hadden een negatief gewoon bedrijfsresultaat</a:t>
            </a:r>
          </a:p>
          <a:p>
            <a:pPr marL="171450" indent="-171450" eaLnBrk="1" hangingPunct="1">
              <a:spcBef>
                <a:spcPct val="0"/>
              </a:spcBef>
              <a:buFontTx/>
              <a:buChar char="•"/>
            </a:pPr>
            <a:r>
              <a:rPr lang="nl-BE" altLang="en-US"/>
              <a:t>Dit is veel meer dan de jaren voordien -&gt; de nood is hoog! Risico op eerste faillissementen binnen afzienbare tijd.</a:t>
            </a:r>
          </a:p>
          <a:p>
            <a:pPr marL="171450" indent="-171450" eaLnBrk="1" hangingPunct="1">
              <a:spcBef>
                <a:spcPct val="0"/>
              </a:spcBef>
              <a:buFontTx/>
              <a:buChar char="•"/>
            </a:pPr>
            <a:endParaRPr lang="nl-BE" altLang="en-US"/>
          </a:p>
          <a:p>
            <a:pPr marL="171450" indent="-171450" eaLnBrk="1" hangingPunct="1">
              <a:spcBef>
                <a:spcPct val="0"/>
              </a:spcBef>
              <a:buFontTx/>
              <a:buChar char="•"/>
            </a:pPr>
            <a:r>
              <a:rPr lang="nl-BE" altLang="en-US"/>
              <a:t>Deze cijfers tonen aan dat de ziekenhuissector dringend efficiënter moet georganiseerd worden, ondersteund door een nieuw financieringsmodel </a:t>
            </a:r>
          </a:p>
        </p:txBody>
      </p:sp>
      <p:sp>
        <p:nvSpPr>
          <p:cNvPr id="94212" name="Tijdelijke aanduiding voor dianumm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42C22D-E4DB-4AEC-B67E-E4FC56E7D1F4}" type="slidenum">
              <a:rPr lang="nl-BE" altLang="en-US" smtClean="0"/>
              <a:pPr fontAlgn="base">
                <a:spcBef>
                  <a:spcPct val="0"/>
                </a:spcBef>
                <a:spcAft>
                  <a:spcPct val="0"/>
                </a:spcAft>
                <a:defRPr/>
              </a:pPr>
              <a:t>24</a:t>
            </a:fld>
            <a:endParaRPr lang="nl-BE" altLang="en-US"/>
          </a:p>
        </p:txBody>
      </p:sp>
    </p:spTree>
    <p:extLst>
      <p:ext uri="{BB962C8B-B14F-4D97-AF65-F5344CB8AC3E}">
        <p14:creationId xmlns:p14="http://schemas.microsoft.com/office/powerpoint/2010/main" xmlns="" val="72643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63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BE"/>
          </a:p>
        </p:txBody>
      </p:sp>
      <p:sp>
        <p:nvSpPr>
          <p:cNvPr id="5632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82CD31-1F12-4074-A29C-CE9BCDEE68EF}" type="slidenum">
              <a:rPr lang="nl-NL"/>
              <a:pPr fontAlgn="base">
                <a:spcBef>
                  <a:spcPct val="0"/>
                </a:spcBef>
                <a:spcAft>
                  <a:spcPct val="0"/>
                </a:spcAft>
              </a:pPr>
              <a:t>41</a:t>
            </a:fld>
            <a:endParaRPr lang="nl-NL"/>
          </a:p>
        </p:txBody>
      </p:sp>
    </p:spTree>
    <p:extLst>
      <p:ext uri="{BB962C8B-B14F-4D97-AF65-F5344CB8AC3E}">
        <p14:creationId xmlns:p14="http://schemas.microsoft.com/office/powerpoint/2010/main" xmlns="" val="234383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nl-BE" altLang="en-US"/>
              <a:t>Zoals beloofd krijgt deze Commissie de primeur</a:t>
            </a:r>
          </a:p>
          <a:p>
            <a:pPr marL="171450" indent="-171450" eaLnBrk="1" hangingPunct="1">
              <a:spcBef>
                <a:spcPct val="0"/>
              </a:spcBef>
              <a:buFontTx/>
              <a:buChar char="•"/>
            </a:pPr>
            <a:r>
              <a:rPr lang="nl-BE" altLang="en-US"/>
              <a:t>Vrucht van hard werk en veel overleg tijdens de laatste maanden</a:t>
            </a:r>
          </a:p>
          <a:p>
            <a:pPr marL="171450" indent="-171450" eaLnBrk="1" hangingPunct="1">
              <a:spcBef>
                <a:spcPct val="0"/>
              </a:spcBef>
              <a:buFontTx/>
              <a:buChar char="•"/>
            </a:pPr>
            <a:r>
              <a:rPr lang="nl-BE" altLang="en-US"/>
              <a:t>Belangrijk hervormingsproject in uitvoering van het regeerakkoord </a:t>
            </a:r>
          </a:p>
        </p:txBody>
      </p:sp>
      <p:sp>
        <p:nvSpPr>
          <p:cNvPr id="73732" name="Tijdelijke aanduiding voor dianumm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74A83F-B5BD-4680-AAF0-90A1BD8DC0DF}" type="slidenum">
              <a:rPr lang="nl-NL" altLang="en-US" smtClean="0"/>
              <a:pPr fontAlgn="base">
                <a:spcBef>
                  <a:spcPct val="0"/>
                </a:spcBef>
                <a:spcAft>
                  <a:spcPct val="0"/>
                </a:spcAft>
                <a:defRPr/>
              </a:pPr>
              <a:t>44</a:t>
            </a:fld>
            <a:endParaRPr lang="nl-NL" altLang="en-US"/>
          </a:p>
        </p:txBody>
      </p:sp>
    </p:spTree>
    <p:extLst>
      <p:ext uri="{BB962C8B-B14F-4D97-AF65-F5344CB8AC3E}">
        <p14:creationId xmlns:p14="http://schemas.microsoft.com/office/powerpoint/2010/main" xmlns="" val="397478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4996" name="Tijdelijke aanduiding voor dianumm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C0CE63-271F-44DC-8399-2A84EDFD20A8}" type="slidenum">
              <a:rPr lang="nl-NL" altLang="en-US" smtClean="0"/>
              <a:pPr fontAlgn="base">
                <a:spcBef>
                  <a:spcPct val="0"/>
                </a:spcBef>
                <a:spcAft>
                  <a:spcPct val="0"/>
                </a:spcAft>
                <a:defRPr/>
              </a:pPr>
              <a:t>46</a:t>
            </a:fld>
            <a:endParaRPr lang="nl-NL" altLang="en-US"/>
          </a:p>
        </p:txBody>
      </p:sp>
    </p:spTree>
    <p:extLst>
      <p:ext uri="{BB962C8B-B14F-4D97-AF65-F5344CB8AC3E}">
        <p14:creationId xmlns:p14="http://schemas.microsoft.com/office/powerpoint/2010/main" xmlns="" val="26414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5236" name="Tijdelijke aanduiding voor dianumm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B6C733-9076-4705-87D5-FAA27F33316D}" type="slidenum">
              <a:rPr lang="en-GB" altLang="en-US" smtClean="0"/>
              <a:pPr fontAlgn="base">
                <a:spcBef>
                  <a:spcPct val="0"/>
                </a:spcBef>
                <a:spcAft>
                  <a:spcPct val="0"/>
                </a:spcAft>
                <a:defRPr/>
              </a:pPr>
              <a:t>50</a:t>
            </a:fld>
            <a:endParaRPr lang="en-GB" altLang="en-US"/>
          </a:p>
        </p:txBody>
      </p:sp>
    </p:spTree>
    <p:extLst>
      <p:ext uri="{BB962C8B-B14F-4D97-AF65-F5344CB8AC3E}">
        <p14:creationId xmlns:p14="http://schemas.microsoft.com/office/powerpoint/2010/main" xmlns="" val="258986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7339E4D-22BB-4C0F-A836-69FAFC7F6553}" type="slidenum">
              <a:rPr lang="nl-BE" smtClean="0"/>
              <a:pPr/>
              <a:t>60</a:t>
            </a:fld>
            <a:endParaRPr lang="nl-BE"/>
          </a:p>
        </p:txBody>
      </p:sp>
    </p:spTree>
    <p:extLst>
      <p:ext uri="{BB962C8B-B14F-4D97-AF65-F5344CB8AC3E}">
        <p14:creationId xmlns:p14="http://schemas.microsoft.com/office/powerpoint/2010/main" xmlns="" val="75291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424996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242155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114410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216535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336417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254999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374827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84611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113644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86930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BEAD40C-036B-4B48-AC71-4EE0AE25475C}" type="datetimeFigureOut">
              <a:rPr lang="nl-BE" smtClean="0"/>
              <a:pPr/>
              <a:t>29/11/2016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25792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AD40C-036B-4B48-AC71-4EE0AE25475C}" type="datetimeFigureOut">
              <a:rPr lang="nl-BE" smtClean="0"/>
              <a:pPr/>
              <a:t>29/11/2016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99308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bmjopen.bmj.com/search?author1=Karl+Horvath&amp;sortspec=date&amp;submit=Submi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jco.ascopubs.org/search?author1=Jeffrey+A.+Meyerhardt&amp;sortspec=date&amp;submit=Submi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hyperlink" Target="http://www.tijd.be/service/ziekenhuize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2938" y="1857364"/>
            <a:ext cx="7772400" cy="4643469"/>
          </a:xfrm>
        </p:spPr>
        <p:txBody>
          <a:bodyPr rtlCol="0">
            <a:normAutofit/>
          </a:bodyPr>
          <a:lstStyle/>
          <a:p>
            <a:pPr algn="l" eaLnBrk="1" fontAlgn="auto" hangingPunct="1">
              <a:spcAft>
                <a:spcPts val="0"/>
              </a:spcAft>
              <a:defRPr/>
            </a:pP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endParaRPr lang="nl-BE" sz="2800" dirty="0"/>
          </a:p>
        </p:txBody>
      </p:sp>
      <p:sp>
        <p:nvSpPr>
          <p:cNvPr id="205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nl-NL">
              <a:latin typeface="Calibri" pitchFamily="34" charset="0"/>
            </a:endParaRPr>
          </a:p>
        </p:txBody>
      </p:sp>
      <p:pic>
        <p:nvPicPr>
          <p:cNvPr id="2053" name="Afbeelding 1" descr="logo Cartel-entt"/>
          <p:cNvPicPr>
            <a:picLocks noChangeAspect="1" noChangeArrowheads="1"/>
          </p:cNvPicPr>
          <p:nvPr/>
        </p:nvPicPr>
        <p:blipFill>
          <a:blip r:embed="rId2" cstate="print"/>
          <a:srcRect/>
          <a:stretch>
            <a:fillRect/>
          </a:stretch>
        </p:blipFill>
        <p:spPr bwMode="auto">
          <a:xfrm>
            <a:off x="714348" y="500042"/>
            <a:ext cx="1006475" cy="1000125"/>
          </a:xfrm>
          <a:prstGeom prst="rect">
            <a:avLst/>
          </a:prstGeom>
          <a:noFill/>
          <a:ln w="9525">
            <a:noFill/>
            <a:miter lim="800000"/>
            <a:headEnd/>
            <a:tailEnd/>
          </a:ln>
        </p:spPr>
      </p:pic>
      <p:sp>
        <p:nvSpPr>
          <p:cNvPr id="2054"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
        <p:nvSpPr>
          <p:cNvPr id="6" name="TextBox 5"/>
          <p:cNvSpPr txBox="1"/>
          <p:nvPr/>
        </p:nvSpPr>
        <p:spPr>
          <a:xfrm flipH="1">
            <a:off x="844364" y="2932925"/>
            <a:ext cx="7455271" cy="1323439"/>
          </a:xfrm>
          <a:prstGeom prst="rect">
            <a:avLst/>
          </a:prstGeom>
          <a:noFill/>
        </p:spPr>
        <p:txBody>
          <a:bodyPr wrap="square" rtlCol="0">
            <a:spAutoFit/>
          </a:bodyPr>
          <a:lstStyle/>
          <a:p>
            <a:pPr lvl="2"/>
            <a:r>
              <a:rPr lang="nl-BE" b="1" dirty="0"/>
              <a:t>                 </a:t>
            </a:r>
            <a:r>
              <a:rPr lang="nl-BE" sz="2800" b="1" dirty="0"/>
              <a:t>Plan van aanpak: waar staan we ?</a:t>
            </a:r>
          </a:p>
          <a:p>
            <a:pPr lvl="2"/>
            <a:endParaRPr lang="nl-BE" sz="2800" b="1" dirty="0"/>
          </a:p>
          <a:p>
            <a:pPr lvl="2"/>
            <a:r>
              <a:rPr lang="nl-BE" sz="2400" dirty="0"/>
              <a:t>                                       		  Robert Rutsaert</a:t>
            </a:r>
            <a:endParaRPr lang="en-US" sz="2400" dirty="0"/>
          </a:p>
        </p:txBody>
      </p:sp>
      <p:sp>
        <p:nvSpPr>
          <p:cNvPr id="3" name="Rectangle 2"/>
          <p:cNvSpPr/>
          <p:nvPr/>
        </p:nvSpPr>
        <p:spPr>
          <a:xfrm>
            <a:off x="5436096" y="5317974"/>
            <a:ext cx="1991827" cy="369332"/>
          </a:xfrm>
          <a:prstGeom prst="rect">
            <a:avLst/>
          </a:prstGeom>
        </p:spPr>
        <p:txBody>
          <a:bodyPr wrap="none">
            <a:spAutoFit/>
          </a:bodyPr>
          <a:lstStyle/>
          <a:p>
            <a:r>
              <a:rPr lang="nl-BE" dirty="0"/>
              <a:t>    Dum spiro spero </a:t>
            </a:r>
          </a:p>
        </p:txBody>
      </p:sp>
    </p:spTree>
    <p:extLst>
      <p:ext uri="{BB962C8B-B14F-4D97-AF65-F5344CB8AC3E}">
        <p14:creationId xmlns:p14="http://schemas.microsoft.com/office/powerpoint/2010/main" xmlns="" val="44607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136339"/>
            <a:ext cx="8064896" cy="2554545"/>
          </a:xfrm>
          <a:prstGeom prst="rect">
            <a:avLst/>
          </a:prstGeom>
        </p:spPr>
        <p:txBody>
          <a:bodyPr wrap="square">
            <a:spAutoFit/>
          </a:bodyPr>
          <a:lstStyle/>
          <a:p>
            <a:r>
              <a:rPr lang="nl-NL" sz="2000" dirty="0"/>
              <a:t>In het wegverkeer zijn rechts rijden en verkeerslichten beperkingen van willekeurig rijgedrag. </a:t>
            </a:r>
          </a:p>
          <a:p>
            <a:r>
              <a:rPr lang="nl-NL" sz="2000" dirty="0"/>
              <a:t>Zij zijn echter een voorwaarde om vrij  personenverkeer te waarborgen. </a:t>
            </a:r>
          </a:p>
          <a:p>
            <a:r>
              <a:rPr lang="nl-NL" sz="2000" dirty="0"/>
              <a:t>Bij volledige willekeur, bij volledige chaos, is  er stilstaand verkeer en is deze vrijheid onbestaande. </a:t>
            </a:r>
          </a:p>
          <a:p>
            <a:endParaRPr lang="nl-NL" sz="2000" dirty="0"/>
          </a:p>
          <a:p>
            <a:r>
              <a:rPr lang="nl-NL" sz="2000" dirty="0"/>
              <a:t>De nagestreefde vrijheid  is dus niet het vrije rijgedrag maar wel het vrije  verkeer.</a:t>
            </a:r>
            <a:endParaRPr lang="nl-BE" sz="2000" dirty="0"/>
          </a:p>
        </p:txBody>
      </p:sp>
      <p:sp>
        <p:nvSpPr>
          <p:cNvPr id="2" name="TextBox 1"/>
          <p:cNvSpPr txBox="1"/>
          <p:nvPr/>
        </p:nvSpPr>
        <p:spPr>
          <a:xfrm>
            <a:off x="2674061" y="1468686"/>
            <a:ext cx="3282437" cy="584775"/>
          </a:xfrm>
          <a:prstGeom prst="rect">
            <a:avLst/>
          </a:prstGeom>
          <a:noFill/>
        </p:spPr>
        <p:txBody>
          <a:bodyPr wrap="none" rtlCol="0">
            <a:spAutoFit/>
          </a:bodyPr>
          <a:lstStyle/>
          <a:p>
            <a:r>
              <a:rPr lang="nl-BE" sz="3200" dirty="0"/>
              <a:t>Responsabilisering</a:t>
            </a:r>
          </a:p>
        </p:txBody>
      </p:sp>
      <p:pic>
        <p:nvPicPr>
          <p:cNvPr id="4"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
        <p:nvSpPr>
          <p:cNvPr id="5"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228259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628800"/>
            <a:ext cx="8229600" cy="4525963"/>
          </a:xfrm>
        </p:spPr>
        <p:txBody>
          <a:bodyPr>
            <a:normAutofit/>
          </a:bodyPr>
          <a:lstStyle/>
          <a:p>
            <a:pPr marL="0" indent="0">
              <a:buNone/>
            </a:pPr>
            <a:r>
              <a:rPr lang="nl-BE" sz="3600" b="1" dirty="0"/>
              <a:t>Waarom worden EBM-ondersteunde        	aanbevelingen niet uitgevoerd?</a:t>
            </a:r>
          </a:p>
          <a:p>
            <a:pPr marL="0" indent="0">
              <a:buNone/>
            </a:pPr>
            <a:endParaRPr lang="en-US" sz="1400" dirty="0"/>
          </a:p>
        </p:txBody>
      </p:sp>
      <p:pic>
        <p:nvPicPr>
          <p:cNvPr id="4" name="Afbeelding 1" descr="logo Cartel-entt"/>
          <p:cNvPicPr>
            <a:picLocks noChangeAspect="1" noChangeArrowheads="1"/>
          </p:cNvPicPr>
          <p:nvPr/>
        </p:nvPicPr>
        <p:blipFill>
          <a:blip r:embed="rId3" cstate="print"/>
          <a:srcRect/>
          <a:stretch>
            <a:fillRect/>
          </a:stretch>
        </p:blipFill>
        <p:spPr bwMode="auto">
          <a:xfrm>
            <a:off x="1150938" y="549275"/>
            <a:ext cx="788987" cy="781050"/>
          </a:xfrm>
          <a:prstGeom prst="rect">
            <a:avLst/>
          </a:prstGeom>
          <a:noFill/>
        </p:spPr>
      </p:pic>
      <p:sp>
        <p:nvSpPr>
          <p:cNvPr id="5"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12340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180442"/>
            <a:ext cx="8573344" cy="20418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300192" y="6428796"/>
            <a:ext cx="2524672" cy="338554"/>
          </a:xfrm>
          <a:prstGeom prst="rect">
            <a:avLst/>
          </a:prstGeom>
        </p:spPr>
        <p:txBody>
          <a:bodyPr wrap="square">
            <a:spAutoFit/>
          </a:bodyPr>
          <a:lstStyle/>
          <a:p>
            <a:r>
              <a:rPr lang="en-US" sz="1600" dirty="0"/>
              <a:t>A Malhotra,BMJ,347,2013</a:t>
            </a:r>
            <a:endParaRPr lang="nl-BE" sz="16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198989"/>
            <a:ext cx="1943100" cy="102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787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628800"/>
            <a:ext cx="5707809" cy="5078313"/>
          </a:xfrm>
          <a:prstGeom prst="rect">
            <a:avLst/>
          </a:prstGeom>
          <a:noFill/>
        </p:spPr>
        <p:txBody>
          <a:bodyPr wrap="square" rtlCol="0">
            <a:spAutoFit/>
          </a:bodyPr>
          <a:lstStyle/>
          <a:p>
            <a:r>
              <a:rPr lang="nl-BE" dirty="0"/>
              <a:t>coronarografie, PTCA</a:t>
            </a:r>
          </a:p>
          <a:p>
            <a:r>
              <a:rPr lang="nl-BE" dirty="0"/>
              <a:t>reanimatie, monitoring</a:t>
            </a:r>
          </a:p>
          <a:p>
            <a:r>
              <a:rPr lang="nl-BE" dirty="0" smtClean="0"/>
              <a:t>RX </a:t>
            </a:r>
            <a:r>
              <a:rPr lang="nl-BE" dirty="0"/>
              <a:t>lumbale WK</a:t>
            </a:r>
          </a:p>
          <a:p>
            <a:r>
              <a:rPr lang="nl-BE" dirty="0"/>
              <a:t>follow up onderzoeken in oncologie, PET</a:t>
            </a:r>
          </a:p>
          <a:p>
            <a:r>
              <a:rPr lang="nl-BE" dirty="0" smtClean="0"/>
              <a:t>parenterale </a:t>
            </a:r>
            <a:r>
              <a:rPr lang="nl-BE" dirty="0" err="1"/>
              <a:t>nutritie</a:t>
            </a:r>
            <a:r>
              <a:rPr lang="nl-BE" dirty="0"/>
              <a:t> (nu wel in forfait)</a:t>
            </a:r>
          </a:p>
          <a:p>
            <a:r>
              <a:rPr lang="nl-BE" dirty="0"/>
              <a:t>CO-Hb</a:t>
            </a:r>
          </a:p>
          <a:p>
            <a:r>
              <a:rPr lang="nl-BE" dirty="0" smtClean="0"/>
              <a:t>forfaitarisering (ambulante) </a:t>
            </a:r>
            <a:r>
              <a:rPr lang="nl-BE" dirty="0"/>
              <a:t>klinische biologie</a:t>
            </a:r>
          </a:p>
          <a:p>
            <a:r>
              <a:rPr lang="nl-BE" dirty="0"/>
              <a:t>lipiden, TSH, TE, EF, B12, </a:t>
            </a:r>
            <a:r>
              <a:rPr lang="nl-BE" dirty="0" err="1"/>
              <a:t>cTI</a:t>
            </a:r>
            <a:r>
              <a:rPr lang="nl-BE" dirty="0"/>
              <a:t>, D-dimeren, vit D,...</a:t>
            </a:r>
          </a:p>
          <a:p>
            <a:r>
              <a:rPr lang="nl-BE" dirty="0" smtClean="0"/>
              <a:t>forfaitarisering </a:t>
            </a:r>
            <a:r>
              <a:rPr lang="nl-BE" dirty="0"/>
              <a:t>medische beeldvorming</a:t>
            </a:r>
          </a:p>
          <a:p>
            <a:r>
              <a:rPr lang="nl-BE" dirty="0"/>
              <a:t>heropnames</a:t>
            </a:r>
          </a:p>
          <a:p>
            <a:r>
              <a:rPr lang="nl-BE" dirty="0"/>
              <a:t>heronderzoeken, </a:t>
            </a:r>
            <a:r>
              <a:rPr lang="nl-BE" dirty="0" smtClean="0"/>
              <a:t>verslagen</a:t>
            </a:r>
            <a:endParaRPr lang="nl-BE" dirty="0"/>
          </a:p>
          <a:p>
            <a:r>
              <a:rPr lang="nl-BE" dirty="0" smtClean="0"/>
              <a:t>goedkope </a:t>
            </a:r>
            <a:r>
              <a:rPr lang="nl-BE" dirty="0"/>
              <a:t>dialyse, transplantatie</a:t>
            </a:r>
          </a:p>
          <a:p>
            <a:r>
              <a:rPr lang="nl-BE" dirty="0"/>
              <a:t>ziekenhuishygiëne</a:t>
            </a:r>
          </a:p>
          <a:p>
            <a:r>
              <a:rPr lang="nl-BE" dirty="0"/>
              <a:t>‘mini-echo’ zwangere</a:t>
            </a:r>
          </a:p>
          <a:p>
            <a:r>
              <a:rPr lang="nl-BE" dirty="0"/>
              <a:t>tocografie</a:t>
            </a:r>
          </a:p>
          <a:p>
            <a:endParaRPr lang="nl-BE" dirty="0"/>
          </a:p>
          <a:p>
            <a:endParaRPr lang="nl-BE" dirty="0"/>
          </a:p>
          <a:p>
            <a:endParaRPr lang="nl-BE" dirty="0"/>
          </a:p>
        </p:txBody>
      </p:sp>
      <p:sp>
        <p:nvSpPr>
          <p:cNvPr id="3" name="Rectangle 2"/>
          <p:cNvSpPr/>
          <p:nvPr/>
        </p:nvSpPr>
        <p:spPr>
          <a:xfrm>
            <a:off x="467544" y="6093296"/>
            <a:ext cx="8280920" cy="400110"/>
          </a:xfrm>
          <a:prstGeom prst="rect">
            <a:avLst/>
          </a:prstGeom>
        </p:spPr>
        <p:txBody>
          <a:bodyPr wrap="square">
            <a:spAutoFit/>
          </a:bodyPr>
          <a:lstStyle/>
          <a:p>
            <a:r>
              <a:rPr lang="en-US" sz="2000" b="1" i="1" dirty="0"/>
              <a:t>“As good citizens and patients’ advocates, </a:t>
            </a:r>
            <a:r>
              <a:rPr lang="nl-BE" sz="2000" b="1" i="1" dirty="0"/>
              <a:t>we should begin where we can”.</a:t>
            </a:r>
          </a:p>
        </p:txBody>
      </p:sp>
      <p:sp>
        <p:nvSpPr>
          <p:cNvPr id="5"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pic>
        <p:nvPicPr>
          <p:cNvPr id="6"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Tree>
    <p:extLst>
      <p:ext uri="{BB962C8B-B14F-4D97-AF65-F5344CB8AC3E}">
        <p14:creationId xmlns:p14="http://schemas.microsoft.com/office/powerpoint/2010/main" xmlns="" val="77047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cstate="print"/>
          <a:srcRect/>
          <a:stretch>
            <a:fillRect/>
          </a:stretch>
        </p:blipFill>
        <p:spPr bwMode="auto">
          <a:xfrm>
            <a:off x="1054100" y="620688"/>
            <a:ext cx="6854825" cy="5454650"/>
          </a:xfrm>
          <a:prstGeom prst="rect">
            <a:avLst/>
          </a:prstGeom>
          <a:noFill/>
          <a:ln w="9525">
            <a:noFill/>
            <a:miter lim="800000"/>
            <a:headEnd/>
            <a:tailEnd/>
          </a:ln>
        </p:spPr>
      </p:pic>
      <p:sp>
        <p:nvSpPr>
          <p:cNvPr id="4" name="Tijdelijke aanduiding voor dianummer 3"/>
          <p:cNvSpPr>
            <a:spLocks noGrp="1"/>
          </p:cNvSpPr>
          <p:nvPr>
            <p:ph type="sldNum" sz="quarter" idx="12"/>
          </p:nvPr>
        </p:nvSpPr>
        <p:spPr/>
        <p:txBody>
          <a:bodyPr/>
          <a:lstStyle/>
          <a:p>
            <a:pPr>
              <a:defRPr/>
            </a:pPr>
            <a:fld id="{6B44C948-3557-4F1F-88B2-7FBD592391E6}" type="slidenum">
              <a:rPr lang="nl-NL"/>
              <a:pPr>
                <a:defRPr/>
              </a:pPr>
              <a:t>14</a:t>
            </a:fld>
            <a:endParaRPr lang="nl-NL"/>
          </a:p>
        </p:txBody>
      </p:sp>
    </p:spTree>
    <p:extLst>
      <p:ext uri="{BB962C8B-B14F-4D97-AF65-F5344CB8AC3E}">
        <p14:creationId xmlns:p14="http://schemas.microsoft.com/office/powerpoint/2010/main" xmlns="" val="105016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088" y="6385396"/>
            <a:ext cx="3406682" cy="369332"/>
          </a:xfrm>
          <a:prstGeom prst="rect">
            <a:avLst/>
          </a:prstGeom>
        </p:spPr>
        <p:txBody>
          <a:bodyPr wrap="square">
            <a:spAutoFit/>
          </a:bodyPr>
          <a:lstStyle/>
          <a:p>
            <a:r>
              <a:rPr lang="en-US" dirty="0"/>
              <a:t>NEJM,</a:t>
            </a:r>
            <a:r>
              <a:rPr lang="nl-BE" dirty="0"/>
              <a:t>362:283-285,2010</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6106" y="278628"/>
            <a:ext cx="8254664" cy="14392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213" y="2509838"/>
            <a:ext cx="8791575"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539552" y="4437112"/>
            <a:ext cx="8280920" cy="646331"/>
          </a:xfrm>
          <a:prstGeom prst="rect">
            <a:avLst/>
          </a:prstGeom>
        </p:spPr>
        <p:txBody>
          <a:bodyPr wrap="square">
            <a:spAutoFit/>
          </a:bodyPr>
          <a:lstStyle/>
          <a:p>
            <a:r>
              <a:rPr lang="nl-BE" i="1" dirty="0"/>
              <a:t>“Unfortunately, the myth that physicians are innocent bystanders merely watching health care </a:t>
            </a:r>
            <a:r>
              <a:rPr lang="en-US" i="1" dirty="0"/>
              <a:t>costs zoom out of control cannot </a:t>
            </a:r>
            <a:r>
              <a:rPr lang="nl-BE" i="1" dirty="0"/>
              <a:t>be sustained”.</a:t>
            </a:r>
          </a:p>
        </p:txBody>
      </p:sp>
      <p:sp>
        <p:nvSpPr>
          <p:cNvPr id="4" name="Rectangle 3"/>
          <p:cNvSpPr/>
          <p:nvPr/>
        </p:nvSpPr>
        <p:spPr>
          <a:xfrm>
            <a:off x="539552" y="5301208"/>
            <a:ext cx="7776864" cy="923330"/>
          </a:xfrm>
          <a:prstGeom prst="rect">
            <a:avLst/>
          </a:prstGeom>
        </p:spPr>
        <p:txBody>
          <a:bodyPr wrap="square">
            <a:spAutoFit/>
          </a:bodyPr>
          <a:lstStyle/>
          <a:p>
            <a:r>
              <a:rPr lang="nl-BE" i="1" dirty="0"/>
              <a:t>“...regional variation in </a:t>
            </a:r>
            <a:r>
              <a:rPr lang="en-US" i="1" dirty="0"/>
              <a:t>costs within the United States suggests that nearly one third of health care costs could be saved without depriving any patient of </a:t>
            </a:r>
            <a:r>
              <a:rPr lang="nl-BE" i="1" dirty="0"/>
              <a:t>beneficial care”.</a:t>
            </a:r>
          </a:p>
        </p:txBody>
      </p:sp>
    </p:spTree>
    <p:extLst>
      <p:ext uri="{BB962C8B-B14F-4D97-AF65-F5344CB8AC3E}">
        <p14:creationId xmlns:p14="http://schemas.microsoft.com/office/powerpoint/2010/main" xmlns="" val="253109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9064" y="2139970"/>
            <a:ext cx="8424936" cy="113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300" b="0" i="1" u="none" strike="noStrike" cap="none" normalizeH="0" baseline="0" dirty="0">
                <a:ln>
                  <a:noFill/>
                </a:ln>
                <a:solidFill>
                  <a:srgbClr val="333300"/>
                </a:solidFill>
                <a:effectLst/>
                <a:latin typeface="inherit"/>
                <a:cs typeface="Arial" panose="020B0604020202020204" pitchFamily="34" charset="0"/>
              </a:rPr>
              <a:t>BMJ Open </a:t>
            </a:r>
            <a:r>
              <a:rPr kumimoji="0" lang="nl-BE" altLang="nl-BE" sz="300" b="0" i="0" u="none" strike="noStrike" cap="none" normalizeH="0" baseline="0" dirty="0">
                <a:ln>
                  <a:noFill/>
                </a:ln>
                <a:solidFill>
                  <a:srgbClr val="333300"/>
                </a:solidFill>
                <a:effectLst/>
                <a:latin typeface="inherit"/>
                <a:cs typeface="Arial" panose="020B0604020202020204" pitchFamily="34" charset="0"/>
              </a:rPr>
              <a:t>2016;</a:t>
            </a:r>
            <a:r>
              <a:rPr kumimoji="0" lang="nl-BE" altLang="nl-BE" sz="300" b="1" i="0" u="none" strike="noStrike" cap="none" normalizeH="0" baseline="0" dirty="0">
                <a:ln>
                  <a:noFill/>
                </a:ln>
                <a:solidFill>
                  <a:srgbClr val="333300"/>
                </a:solidFill>
                <a:effectLst/>
                <a:latin typeface="inherit"/>
                <a:cs typeface="Arial" panose="020B0604020202020204" pitchFamily="34" charset="0"/>
              </a:rPr>
              <a:t>6</a:t>
            </a:r>
            <a:r>
              <a:rPr kumimoji="0" lang="nl-BE" altLang="nl-BE" sz="300" b="0" i="0" u="none" strike="noStrike" cap="none" normalizeH="0" baseline="0" dirty="0">
                <a:ln>
                  <a:noFill/>
                </a:ln>
                <a:solidFill>
                  <a:srgbClr val="333300"/>
                </a:solidFill>
                <a:effectLst/>
                <a:latin typeface="inherit"/>
                <a:cs typeface="Arial" panose="020B0604020202020204" pitchFamily="34" charset="0"/>
              </a:rPr>
              <a:t>:e012366 doi:10.1136/bmjopen-2016-012366</a:t>
            </a:r>
            <a:endParaRPr kumimoji="0" lang="nl-BE" altLang="nl-BE"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105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Evidence based practice</a:t>
            </a:r>
            <a:endParaRPr kumimoji="0" lang="nl-BE" altLang="nl-BE" sz="3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2000" b="1"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0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Choosing Wisely: assessment of current US top five list recommendations’ trustworthiness using a pragmatic approach</a:t>
            </a:r>
          </a:p>
        </p:txBody>
      </p:sp>
      <p:sp>
        <p:nvSpPr>
          <p:cNvPr id="3" name="Rectangle 3"/>
          <p:cNvSpPr>
            <a:spLocks noChangeArrowheads="1"/>
          </p:cNvSpPr>
          <p:nvPr/>
        </p:nvSpPr>
        <p:spPr bwMode="auto">
          <a:xfrm>
            <a:off x="3995937" y="6237312"/>
            <a:ext cx="3528392"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nl-BE" altLang="nl-BE" sz="1050" b="1" dirty="0">
                <a:latin typeface="inherit"/>
                <a:cs typeface="Arial" panose="020B0604020202020204" pitchFamily="34" charset="0"/>
                <a:hlinkClick r:id="rId2"/>
              </a:rPr>
              <a:t>Karl Horvath</a:t>
            </a:r>
            <a:r>
              <a:rPr lang="nl-BE" altLang="nl-BE" sz="1050" b="1" dirty="0">
                <a:cs typeface="Arial" panose="020B0604020202020204" pitchFamily="34" charset="0"/>
              </a:rPr>
              <a:t>, </a:t>
            </a:r>
            <a:r>
              <a:rPr kumimoji="0" lang="nl-BE" altLang="nl-BE" sz="1050" b="1" u="none" strike="noStrike" cap="none" normalizeH="0" baseline="0" dirty="0">
                <a:ln>
                  <a:noFill/>
                </a:ln>
                <a:effectLst/>
                <a:cs typeface="Arial" panose="020B0604020202020204" pitchFamily="34" charset="0"/>
              </a:rPr>
              <a:t>BMJ Open 2016;6</a:t>
            </a:r>
            <a:r>
              <a:rPr kumimoji="0" lang="nl-BE" altLang="nl-BE" sz="1050" b="1" u="none" strike="noStrike" cap="none" normalizeH="0" baseline="0" dirty="0">
                <a:ln>
                  <a:noFill/>
                </a:ln>
                <a:effectLst/>
                <a:latin typeface="inherit"/>
                <a:cs typeface="Arial" panose="020B0604020202020204" pitchFamily="34" charset="0"/>
              </a:rPr>
              <a:t>:</a:t>
            </a:r>
            <a:r>
              <a:rPr kumimoji="0" lang="nl-BE" altLang="nl-BE" sz="1050" b="1" u="none" strike="noStrike" cap="none" normalizeH="0" baseline="0" dirty="0">
                <a:ln>
                  <a:noFill/>
                </a:ln>
                <a:effectLst/>
                <a:cs typeface="Arial" panose="020B0604020202020204" pitchFamily="34" charset="0"/>
              </a:rPr>
              <a:t>e012366 </a:t>
            </a:r>
            <a:endParaRPr kumimoji="0" lang="nl-BE" altLang="nl-BE" sz="2400" b="1" u="none" strike="noStrike" cap="none" normalizeH="0" baseline="0" dirty="0">
              <a:ln>
                <a:noFill/>
              </a:ln>
              <a:effectLst/>
            </a:endParaRPr>
          </a:p>
        </p:txBody>
      </p:sp>
    </p:spTree>
    <p:extLst>
      <p:ext uri="{BB962C8B-B14F-4D97-AF65-F5344CB8AC3E}">
        <p14:creationId xmlns:p14="http://schemas.microsoft.com/office/powerpoint/2010/main" xmlns="" val="69905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32564" y="0"/>
            <a:ext cx="6478872" cy="6858000"/>
          </a:xfrm>
          <a:prstGeom prst="rect">
            <a:avLst/>
          </a:prstGeom>
        </p:spPr>
      </p:pic>
    </p:spTree>
    <p:extLst>
      <p:ext uri="{BB962C8B-B14F-4D97-AF65-F5344CB8AC3E}">
        <p14:creationId xmlns:p14="http://schemas.microsoft.com/office/powerpoint/2010/main" xmlns="" val="672394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19270" y="0"/>
            <a:ext cx="6305460" cy="6858000"/>
          </a:xfrm>
          <a:prstGeom prst="rect">
            <a:avLst/>
          </a:prstGeom>
        </p:spPr>
      </p:pic>
    </p:spTree>
    <p:extLst>
      <p:ext uri="{BB962C8B-B14F-4D97-AF65-F5344CB8AC3E}">
        <p14:creationId xmlns:p14="http://schemas.microsoft.com/office/powerpoint/2010/main" xmlns="" val="57274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0569" y="332656"/>
            <a:ext cx="7172325" cy="105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556792"/>
            <a:ext cx="5400600" cy="133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228184" y="6523801"/>
            <a:ext cx="2475358" cy="276999"/>
          </a:xfrm>
          <a:prstGeom prst="rect">
            <a:avLst/>
          </a:prstGeom>
        </p:spPr>
        <p:txBody>
          <a:bodyPr wrap="none">
            <a:spAutoFit/>
          </a:bodyPr>
          <a:lstStyle/>
          <a:p>
            <a:pPr fontAlgn="base"/>
            <a:r>
              <a:rPr lang="nl-BE" sz="1200" b="1" dirty="0">
                <a:hlinkClick r:id="rId4"/>
              </a:rPr>
              <a:t>J. Meyerhardt</a:t>
            </a:r>
            <a:r>
              <a:rPr lang="nl-BE" sz="1200" b="1" dirty="0"/>
              <a:t>, November 12, 2013 </a:t>
            </a:r>
          </a:p>
        </p:txBody>
      </p:sp>
      <p:sp>
        <p:nvSpPr>
          <p:cNvPr id="5" name="Rectangle 4"/>
          <p:cNvSpPr/>
          <p:nvPr/>
        </p:nvSpPr>
        <p:spPr>
          <a:xfrm>
            <a:off x="467544" y="3068960"/>
            <a:ext cx="7510522" cy="2462213"/>
          </a:xfrm>
          <a:prstGeom prst="rect">
            <a:avLst/>
          </a:prstGeom>
        </p:spPr>
        <p:txBody>
          <a:bodyPr wrap="square">
            <a:spAutoFit/>
          </a:bodyPr>
          <a:lstStyle/>
          <a:p>
            <a:r>
              <a:rPr lang="en-US" sz="1100" dirty="0"/>
              <a:t>Surveillance should be guided by presumed risk of recurrence and functional status of the patient (important within the first 2 to 4 years). </a:t>
            </a:r>
          </a:p>
          <a:p>
            <a:r>
              <a:rPr lang="en-US" sz="1100" dirty="0"/>
              <a:t>Medical history, physical examination, and </a:t>
            </a:r>
            <a:r>
              <a:rPr lang="en-US" sz="1100" dirty="0" err="1"/>
              <a:t>carcinoembryonic</a:t>
            </a:r>
            <a:r>
              <a:rPr lang="en-US" sz="1100" dirty="0"/>
              <a:t> antigen testing should be performed every 3 to 6 months for 5 years. </a:t>
            </a:r>
          </a:p>
          <a:p>
            <a:r>
              <a:rPr lang="en-US" sz="1100" dirty="0"/>
              <a:t>Patients at higher risk of recurrence should be considered for testing in the more frequent end of the range. </a:t>
            </a:r>
          </a:p>
          <a:p>
            <a:r>
              <a:rPr lang="en-US" sz="1100" dirty="0"/>
              <a:t>A computed tomography scan (abdominal and chest) is recommended annually for 3 years, in most cases. </a:t>
            </a:r>
          </a:p>
          <a:p>
            <a:r>
              <a:rPr lang="en-US" sz="1100" dirty="0"/>
              <a:t>Positron emission tomography scans should not be used for surveillance outside of a clinical trial. </a:t>
            </a:r>
          </a:p>
          <a:p>
            <a:r>
              <a:rPr lang="en-US" sz="1100" dirty="0"/>
              <a:t>A surveillance colonoscopy should be performed 1 year after the initial surgery and then every 5 years, dictated by the findings of the previous one. If a colonoscopy was not preformed before diagnosis, it should be done after completion of adjuvant therapy (before 1 year). </a:t>
            </a:r>
          </a:p>
          <a:p>
            <a:r>
              <a:rPr lang="en-US" sz="1100" dirty="0"/>
              <a:t>Secondary prevention (maintaining a healthy body weight and active lifestyle) is recommended. </a:t>
            </a:r>
          </a:p>
          <a:p>
            <a:r>
              <a:rPr lang="en-US" sz="1100" dirty="0"/>
              <a:t>If a patient is not a candidate for surgery or systemic therapy because of severe comorbid conditions, surveillance tests should not be performed. </a:t>
            </a:r>
          </a:p>
          <a:p>
            <a:r>
              <a:rPr lang="en-US" sz="1100" dirty="0"/>
              <a:t>A treatment plan from the specialist should have clear directions on appropriate follow-up by a </a:t>
            </a:r>
            <a:r>
              <a:rPr lang="en-US" sz="1100" dirty="0" err="1"/>
              <a:t>nonspecialist</a:t>
            </a:r>
            <a:r>
              <a:rPr lang="en-US" sz="1100" dirty="0"/>
              <a:t>.</a:t>
            </a:r>
            <a:endParaRPr lang="nl-BE" sz="1100" dirty="0"/>
          </a:p>
        </p:txBody>
      </p:sp>
    </p:spTree>
    <p:extLst>
      <p:ext uri="{BB962C8B-B14F-4D97-AF65-F5344CB8AC3E}">
        <p14:creationId xmlns:p14="http://schemas.microsoft.com/office/powerpoint/2010/main" xmlns="" val="36829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lstStyle/>
          <a:p>
            <a:r>
              <a:rPr lang="nl-BE" b="1" dirty="0" smtClean="0"/>
              <a:t>Globaal </a:t>
            </a:r>
            <a:r>
              <a:rPr lang="nl-BE" b="1" dirty="0"/>
              <a:t>budget</a:t>
            </a:r>
          </a:p>
          <a:p>
            <a:r>
              <a:rPr lang="nl-BE" dirty="0" smtClean="0"/>
              <a:t>BFM</a:t>
            </a:r>
            <a:endParaRPr lang="nl-BE" dirty="0"/>
          </a:p>
          <a:p>
            <a:r>
              <a:rPr lang="nl-BE" dirty="0" smtClean="0"/>
              <a:t>Netwerken</a:t>
            </a:r>
            <a:endParaRPr lang="nl-BE" dirty="0"/>
          </a:p>
          <a:p>
            <a:r>
              <a:rPr lang="nl-BE" dirty="0" smtClean="0"/>
              <a:t>Herijking</a:t>
            </a:r>
            <a:endParaRPr lang="nl-BE" dirty="0"/>
          </a:p>
          <a:p>
            <a:r>
              <a:rPr lang="nl-BE" dirty="0" smtClean="0"/>
              <a:t>P4P</a:t>
            </a:r>
            <a:endParaRPr lang="nl-BE" dirty="0"/>
          </a:p>
          <a:p>
            <a:endParaRPr lang="nl-BE" dirty="0"/>
          </a:p>
        </p:txBody>
      </p:sp>
      <p:pic>
        <p:nvPicPr>
          <p:cNvPr id="5" name="Afbeelding 1" descr="logo Cartel-entt"/>
          <p:cNvPicPr>
            <a:picLocks noChangeAspect="1" noChangeArrowheads="1"/>
          </p:cNvPicPr>
          <p:nvPr/>
        </p:nvPicPr>
        <p:blipFill>
          <a:blip r:embed="rId2" cstate="print"/>
          <a:srcRect/>
          <a:stretch>
            <a:fillRect/>
          </a:stretch>
        </p:blipFill>
        <p:spPr bwMode="auto">
          <a:xfrm>
            <a:off x="714348" y="500042"/>
            <a:ext cx="1006475" cy="1000125"/>
          </a:xfrm>
          <a:prstGeom prst="rect">
            <a:avLst/>
          </a:prstGeom>
          <a:noFill/>
          <a:ln w="9525">
            <a:noFill/>
            <a:miter lim="800000"/>
            <a:headEnd/>
            <a:tailEnd/>
          </a:ln>
        </p:spPr>
      </p:pic>
      <p:sp>
        <p:nvSpPr>
          <p:cNvPr id="6"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193893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smtClean="0"/>
              <a:t>Globaal </a:t>
            </a:r>
            <a:r>
              <a:rPr lang="nl-BE" dirty="0"/>
              <a:t>budget</a:t>
            </a:r>
          </a:p>
          <a:p>
            <a:r>
              <a:rPr lang="nl-BE" b="1" dirty="0" smtClean="0"/>
              <a:t>BFM</a:t>
            </a:r>
            <a:endParaRPr lang="nl-BE" b="1" dirty="0"/>
          </a:p>
          <a:p>
            <a:r>
              <a:rPr lang="nl-BE" dirty="0" smtClean="0"/>
              <a:t>Netwerken</a:t>
            </a:r>
            <a:endParaRPr lang="nl-BE" dirty="0"/>
          </a:p>
          <a:p>
            <a:r>
              <a:rPr lang="nl-BE" dirty="0" smtClean="0"/>
              <a:t>Herijking</a:t>
            </a:r>
            <a:endParaRPr lang="nl-BE" dirty="0"/>
          </a:p>
          <a:p>
            <a:r>
              <a:rPr lang="nl-BE" dirty="0" smtClean="0"/>
              <a:t>P4P</a:t>
            </a:r>
            <a:endParaRPr lang="nl-BE" dirty="0"/>
          </a:p>
          <a:p>
            <a:endParaRPr lang="nl-BE" dirty="0"/>
          </a:p>
        </p:txBody>
      </p:sp>
      <p:pic>
        <p:nvPicPr>
          <p:cNvPr id="4" name="Afbeelding 1" descr="logo Cartel-entt"/>
          <p:cNvPicPr>
            <a:picLocks noChangeAspect="1" noChangeArrowheads="1"/>
          </p:cNvPicPr>
          <p:nvPr/>
        </p:nvPicPr>
        <p:blipFill>
          <a:blip r:embed="rId2" cstate="print"/>
          <a:srcRect/>
          <a:stretch>
            <a:fillRect/>
          </a:stretch>
        </p:blipFill>
        <p:spPr bwMode="auto">
          <a:xfrm>
            <a:off x="714348" y="500042"/>
            <a:ext cx="1006475" cy="1000125"/>
          </a:xfrm>
          <a:prstGeom prst="rect">
            <a:avLst/>
          </a:prstGeom>
          <a:noFill/>
          <a:ln w="9525">
            <a:noFill/>
            <a:miter lim="800000"/>
            <a:headEnd/>
            <a:tailEnd/>
          </a:ln>
        </p:spPr>
      </p:pic>
      <p:sp>
        <p:nvSpPr>
          <p:cNvPr id="6"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267631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229600" cy="4525963"/>
          </a:xfrm>
        </p:spPr>
        <p:txBody>
          <a:bodyPr/>
          <a:lstStyle/>
          <a:p>
            <a:r>
              <a:rPr lang="nl-BE" dirty="0"/>
              <a:t>minimumbezetting + CAO </a:t>
            </a:r>
            <a:r>
              <a:rPr lang="nl-BE" sz="2800" dirty="0"/>
              <a:t>= +/-95% gefinancierd</a:t>
            </a:r>
          </a:p>
          <a:p>
            <a:r>
              <a:rPr lang="nl-BE" dirty="0"/>
              <a:t>einde loopbaan maatregelen, IBF, soc Maribel: </a:t>
            </a:r>
          </a:p>
          <a:p>
            <a:pPr marL="0" indent="0">
              <a:buNone/>
            </a:pPr>
            <a:r>
              <a:rPr lang="nl-BE" dirty="0"/>
              <a:t>€ 100 miljoen tekort; 63% financiering</a:t>
            </a:r>
          </a:p>
          <a:p>
            <a:endParaRPr lang="nl-BE" dirty="0"/>
          </a:p>
        </p:txBody>
      </p:sp>
      <p:sp>
        <p:nvSpPr>
          <p:cNvPr id="4"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pic>
        <p:nvPicPr>
          <p:cNvPr id="5"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Tree>
    <p:extLst>
      <p:ext uri="{BB962C8B-B14F-4D97-AF65-F5344CB8AC3E}">
        <p14:creationId xmlns:p14="http://schemas.microsoft.com/office/powerpoint/2010/main" xmlns="" val="283824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492896"/>
            <a:ext cx="8712968" cy="3528392"/>
          </a:xfrm>
        </p:spPr>
        <p:txBody>
          <a:bodyPr/>
          <a:lstStyle/>
          <a:p>
            <a:r>
              <a:rPr lang="nl-BE" dirty="0"/>
              <a:t>niet-betaalde facturen?</a:t>
            </a:r>
          </a:p>
          <a:p>
            <a:endParaRPr lang="nl-BE" dirty="0"/>
          </a:p>
        </p:txBody>
      </p:sp>
      <p:pic>
        <p:nvPicPr>
          <p:cNvPr id="5"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
        <p:nvSpPr>
          <p:cNvPr id="6"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390373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988840"/>
            <a:ext cx="7042578"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44624"/>
            <a:ext cx="3744416" cy="18624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55576" y="5229200"/>
            <a:ext cx="7344816" cy="923330"/>
          </a:xfrm>
          <a:prstGeom prst="rect">
            <a:avLst/>
          </a:prstGeom>
        </p:spPr>
        <p:txBody>
          <a:bodyPr wrap="square">
            <a:spAutoFit/>
          </a:bodyPr>
          <a:lstStyle/>
          <a:p>
            <a:r>
              <a:rPr lang="nl-BE" dirty="0"/>
              <a:t>het budget voor de financiële middelen met 7,16% moet worden</a:t>
            </a:r>
          </a:p>
          <a:p>
            <a:r>
              <a:rPr lang="nl-BE" dirty="0"/>
              <a:t>verhoogd, dit is </a:t>
            </a:r>
            <a:r>
              <a:rPr lang="nl-BE" dirty="0" smtClean="0">
                <a:solidFill>
                  <a:srgbClr val="FF0000"/>
                </a:solidFill>
              </a:rPr>
              <a:t>€</a:t>
            </a:r>
            <a:r>
              <a:rPr lang="nl-BE" dirty="0" smtClean="0"/>
              <a:t> </a:t>
            </a:r>
            <a:r>
              <a:rPr lang="nl-BE" b="1" dirty="0" smtClean="0">
                <a:solidFill>
                  <a:srgbClr val="FF0000"/>
                </a:solidFill>
              </a:rPr>
              <a:t>364,5 miljoen</a:t>
            </a:r>
            <a:r>
              <a:rPr lang="nl-BE" dirty="0" smtClean="0"/>
              <a:t>, </a:t>
            </a:r>
            <a:r>
              <a:rPr lang="nl-BE" dirty="0"/>
              <a:t>of een bedrag dat groter is dan de daling van de resultaten (47,6 miljoen euro).</a:t>
            </a:r>
          </a:p>
        </p:txBody>
      </p:sp>
    </p:spTree>
    <p:extLst>
      <p:ext uri="{BB962C8B-B14F-4D97-AF65-F5344CB8AC3E}">
        <p14:creationId xmlns:p14="http://schemas.microsoft.com/office/powerpoint/2010/main" xmlns="" val="473016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5913"/>
            <a:ext cx="8229600" cy="736600"/>
          </a:xfrm>
        </p:spPr>
        <p:txBody>
          <a:bodyPr>
            <a:normAutofit fontScale="90000"/>
          </a:bodyPr>
          <a:lstStyle/>
          <a:p>
            <a:pPr eaLnBrk="1" fontAlgn="auto" hangingPunct="1">
              <a:spcAft>
                <a:spcPts val="0"/>
              </a:spcAft>
              <a:defRPr/>
            </a:pPr>
            <a:r>
              <a:rPr lang="nl-BE" sz="4900" dirty="0"/>
              <a:t>Context: nood aan hervormingen</a:t>
            </a:r>
            <a:br>
              <a:rPr lang="nl-BE" sz="4900" dirty="0"/>
            </a:br>
            <a:endParaRPr lang="en-GB" dirty="0"/>
          </a:p>
        </p:txBody>
      </p:sp>
      <p:sp>
        <p:nvSpPr>
          <p:cNvPr id="6" name="Tijdelijke aanduiding voor inhoud 5"/>
          <p:cNvSpPr>
            <a:spLocks noGrp="1"/>
          </p:cNvSpPr>
          <p:nvPr>
            <p:ph idx="1"/>
          </p:nvPr>
        </p:nvSpPr>
        <p:spPr>
          <a:xfrm>
            <a:off x="457200" y="1341438"/>
            <a:ext cx="8229600" cy="5400675"/>
          </a:xfrm>
        </p:spPr>
        <p:txBody>
          <a:bodyPr rtlCol="0">
            <a:normAutofit fontScale="77500" lnSpcReduction="20000"/>
          </a:bodyPr>
          <a:lstStyle/>
          <a:p>
            <a:pPr eaLnBrk="1" fontAlgn="auto" hangingPunct="1">
              <a:spcAft>
                <a:spcPts val="0"/>
              </a:spcAft>
              <a:defRPr/>
            </a:pPr>
            <a:r>
              <a:rPr lang="nl-BE" sz="2800" dirty="0"/>
              <a:t>Financiële gezondheid wordt precair in toenemend aantal ziekenhuizen</a:t>
            </a: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r>
              <a:rPr lang="nl-BE" sz="2800" dirty="0">
                <a:sym typeface="Wingdings" panose="05000000000000000000" pitchFamily="2" charset="2"/>
              </a:rPr>
              <a:t> Nood aan efficiëntere organisatie &amp; nieuw financieringsmodel </a:t>
            </a:r>
            <a:endParaRPr lang="nl-BE" sz="2800" dirty="0"/>
          </a:p>
        </p:txBody>
      </p:sp>
      <p:sp>
        <p:nvSpPr>
          <p:cNvPr id="28676" name="Tijdelijke aanduiding voor dianummer 2"/>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632A73E-8C8A-419A-B483-2672E55D5F67}" type="slidenum">
              <a:rPr lang="en-GB" altLang="en-US" smtClean="0"/>
              <a:pPr fontAlgn="base">
                <a:spcBef>
                  <a:spcPct val="0"/>
                </a:spcBef>
                <a:spcAft>
                  <a:spcPct val="0"/>
                </a:spcAft>
                <a:defRPr/>
              </a:pPr>
              <a:t>24</a:t>
            </a:fld>
            <a:endParaRPr lang="en-GB" altLang="en-US"/>
          </a:p>
        </p:txBody>
      </p:sp>
      <p:sp>
        <p:nvSpPr>
          <p:cNvPr id="28677" name="Tekstvak 4"/>
          <p:cNvSpPr txBox="1">
            <a:spLocks noChangeArrowheads="1"/>
          </p:cNvSpPr>
          <p:nvPr/>
        </p:nvSpPr>
        <p:spPr bwMode="auto">
          <a:xfrm>
            <a:off x="7019925" y="1700213"/>
            <a:ext cx="18002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BE" altLang="en-US" sz="1600"/>
              <a:t>Belfius MAHA 2014</a:t>
            </a:r>
            <a:endParaRPr lang="en-GB" altLang="en-US" sz="1800"/>
          </a:p>
        </p:txBody>
      </p:sp>
      <p:pic>
        <p:nvPicPr>
          <p:cNvPr id="286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2060575"/>
            <a:ext cx="7632700" cy="388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5517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39552" y="332656"/>
            <a:ext cx="8041238" cy="6052938"/>
          </a:xfrm>
          <a:prstGeom prst="rect">
            <a:avLst/>
          </a:prstGeom>
        </p:spPr>
      </p:pic>
      <p:sp>
        <p:nvSpPr>
          <p:cNvPr id="5" name="Rectangle 4"/>
          <p:cNvSpPr/>
          <p:nvPr/>
        </p:nvSpPr>
        <p:spPr>
          <a:xfrm>
            <a:off x="6406397" y="6310829"/>
            <a:ext cx="4572000" cy="369332"/>
          </a:xfrm>
          <a:prstGeom prst="rect">
            <a:avLst/>
          </a:prstGeom>
        </p:spPr>
        <p:txBody>
          <a:bodyPr>
            <a:spAutoFit/>
          </a:bodyPr>
          <a:lstStyle/>
          <a:p>
            <a:r>
              <a:rPr lang="nl-BE" b="1" dirty="0">
                <a:solidFill>
                  <a:srgbClr val="000000"/>
                </a:solidFill>
                <a:latin typeface="Arial" panose="020B0604020202020204" pitchFamily="34" charset="0"/>
              </a:rPr>
              <a:t>Belfius </a:t>
            </a:r>
            <a:endParaRPr lang="nl-BE" dirty="0"/>
          </a:p>
        </p:txBody>
      </p:sp>
    </p:spTree>
    <p:extLst>
      <p:ext uri="{BB962C8B-B14F-4D97-AF65-F5344CB8AC3E}">
        <p14:creationId xmlns:p14="http://schemas.microsoft.com/office/powerpoint/2010/main" xmlns="" val="1695009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75273" y="476672"/>
            <a:ext cx="8202674" cy="6155754"/>
          </a:xfrm>
          <a:prstGeom prst="rect">
            <a:avLst/>
          </a:prstGeom>
        </p:spPr>
      </p:pic>
      <p:sp>
        <p:nvSpPr>
          <p:cNvPr id="5" name="Rectangle 4"/>
          <p:cNvSpPr/>
          <p:nvPr/>
        </p:nvSpPr>
        <p:spPr>
          <a:xfrm>
            <a:off x="6400800" y="6126163"/>
            <a:ext cx="4572000" cy="369332"/>
          </a:xfrm>
          <a:prstGeom prst="rect">
            <a:avLst/>
          </a:prstGeom>
        </p:spPr>
        <p:txBody>
          <a:bodyPr>
            <a:spAutoFit/>
          </a:bodyPr>
          <a:lstStyle/>
          <a:p>
            <a:r>
              <a:rPr lang="nl-BE" b="1" dirty="0">
                <a:solidFill>
                  <a:srgbClr val="000000"/>
                </a:solidFill>
                <a:latin typeface="Arial" panose="020B0604020202020204" pitchFamily="34" charset="0"/>
              </a:rPr>
              <a:t>Belfius </a:t>
            </a:r>
            <a:endParaRPr lang="nl-BE" dirty="0"/>
          </a:p>
        </p:txBody>
      </p:sp>
    </p:spTree>
    <p:extLst>
      <p:ext uri="{BB962C8B-B14F-4D97-AF65-F5344CB8AC3E}">
        <p14:creationId xmlns:p14="http://schemas.microsoft.com/office/powerpoint/2010/main" xmlns="" val="2355337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4" name="Content Placeholder 3"/>
          <p:cNvPicPr>
            <a:picLocks noGrp="1" noChangeAspect="1"/>
          </p:cNvPicPr>
          <p:nvPr>
            <p:ph idx="1"/>
          </p:nvPr>
        </p:nvPicPr>
        <p:blipFill>
          <a:blip r:embed="rId2" cstate="print"/>
          <a:stretch>
            <a:fillRect/>
          </a:stretch>
        </p:blipFill>
        <p:spPr>
          <a:xfrm>
            <a:off x="848059" y="1600200"/>
            <a:ext cx="7447882" cy="4525963"/>
          </a:xfrm>
          <a:prstGeom prst="rect">
            <a:avLst/>
          </a:prstGeom>
        </p:spPr>
      </p:pic>
      <p:sp>
        <p:nvSpPr>
          <p:cNvPr id="5" name="Rectangle 4"/>
          <p:cNvSpPr/>
          <p:nvPr/>
        </p:nvSpPr>
        <p:spPr>
          <a:xfrm>
            <a:off x="6400800" y="6126163"/>
            <a:ext cx="4572000" cy="369332"/>
          </a:xfrm>
          <a:prstGeom prst="rect">
            <a:avLst/>
          </a:prstGeom>
        </p:spPr>
        <p:txBody>
          <a:bodyPr>
            <a:spAutoFit/>
          </a:bodyPr>
          <a:lstStyle/>
          <a:p>
            <a:r>
              <a:rPr lang="nl-BE" b="1" dirty="0">
                <a:solidFill>
                  <a:srgbClr val="000000"/>
                </a:solidFill>
                <a:latin typeface="Arial" panose="020B0604020202020204" pitchFamily="34" charset="0"/>
              </a:rPr>
              <a:t>Belfius </a:t>
            </a:r>
            <a:endParaRPr lang="nl-BE" dirty="0"/>
          </a:p>
        </p:txBody>
      </p:sp>
    </p:spTree>
    <p:extLst>
      <p:ext uri="{BB962C8B-B14F-4D97-AF65-F5344CB8AC3E}">
        <p14:creationId xmlns:p14="http://schemas.microsoft.com/office/powerpoint/2010/main" xmlns="" val="279621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4" name="Content Placeholder 3"/>
          <p:cNvPicPr>
            <a:picLocks noGrp="1" noChangeAspect="1"/>
          </p:cNvPicPr>
          <p:nvPr>
            <p:ph idx="1"/>
          </p:nvPr>
        </p:nvPicPr>
        <p:blipFill>
          <a:blip r:embed="rId2" cstate="print"/>
          <a:stretch>
            <a:fillRect/>
          </a:stretch>
        </p:blipFill>
        <p:spPr>
          <a:xfrm>
            <a:off x="859527" y="1600200"/>
            <a:ext cx="7424945" cy="4525963"/>
          </a:xfrm>
          <a:prstGeom prst="rect">
            <a:avLst/>
          </a:prstGeom>
        </p:spPr>
      </p:pic>
      <p:sp>
        <p:nvSpPr>
          <p:cNvPr id="5" name="Rectangle 4"/>
          <p:cNvSpPr/>
          <p:nvPr/>
        </p:nvSpPr>
        <p:spPr>
          <a:xfrm>
            <a:off x="6400800" y="6126163"/>
            <a:ext cx="4572000" cy="369332"/>
          </a:xfrm>
          <a:prstGeom prst="rect">
            <a:avLst/>
          </a:prstGeom>
        </p:spPr>
        <p:txBody>
          <a:bodyPr>
            <a:spAutoFit/>
          </a:bodyPr>
          <a:lstStyle/>
          <a:p>
            <a:r>
              <a:rPr lang="nl-BE" b="1" dirty="0">
                <a:solidFill>
                  <a:srgbClr val="000000"/>
                </a:solidFill>
                <a:latin typeface="Arial" panose="020B0604020202020204" pitchFamily="34" charset="0"/>
              </a:rPr>
              <a:t>Belfius </a:t>
            </a:r>
            <a:endParaRPr lang="nl-BE" dirty="0"/>
          </a:p>
        </p:txBody>
      </p:sp>
    </p:spTree>
    <p:extLst>
      <p:ext uri="{BB962C8B-B14F-4D97-AF65-F5344CB8AC3E}">
        <p14:creationId xmlns:p14="http://schemas.microsoft.com/office/powerpoint/2010/main" xmlns="" val="4002206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95536" y="116632"/>
            <a:ext cx="7508196" cy="5620890"/>
          </a:xfrm>
          <a:prstGeom prst="rect">
            <a:avLst/>
          </a:prstGeom>
        </p:spPr>
      </p:pic>
      <p:sp>
        <p:nvSpPr>
          <p:cNvPr id="5" name="Rectangle 4"/>
          <p:cNvSpPr/>
          <p:nvPr/>
        </p:nvSpPr>
        <p:spPr>
          <a:xfrm>
            <a:off x="0" y="5015903"/>
            <a:ext cx="9137985" cy="1815882"/>
          </a:xfrm>
          <a:prstGeom prst="rect">
            <a:avLst/>
          </a:prstGeom>
        </p:spPr>
        <p:txBody>
          <a:bodyPr wrap="square">
            <a:spAutoFit/>
          </a:bodyPr>
          <a:lstStyle/>
          <a:p>
            <a:endParaRPr lang="nl-BE" sz="2000" dirty="0">
              <a:solidFill>
                <a:srgbClr val="000000"/>
              </a:solidFill>
              <a:latin typeface="Arial" panose="020B0604020202020204" pitchFamily="34" charset="0"/>
            </a:endParaRPr>
          </a:p>
          <a:p>
            <a:r>
              <a:rPr lang="nl-BE" sz="2000" dirty="0">
                <a:solidFill>
                  <a:srgbClr val="000000"/>
                </a:solidFill>
                <a:latin typeface="Arial" panose="020B0604020202020204" pitchFamily="34" charset="0"/>
              </a:rPr>
              <a:t> </a:t>
            </a:r>
          </a:p>
          <a:p>
            <a:r>
              <a:rPr lang="nl-BE" dirty="0">
                <a:solidFill>
                  <a:srgbClr val="000000"/>
                </a:solidFill>
                <a:latin typeface="Arial" panose="020B0604020202020204" pitchFamily="34" charset="0"/>
              </a:rPr>
              <a:t>Het </a:t>
            </a:r>
            <a:r>
              <a:rPr lang="nl-BE" b="1" dirty="0">
                <a:solidFill>
                  <a:srgbClr val="000000"/>
                </a:solidFill>
                <a:latin typeface="Arial" panose="020B0604020202020204" pitchFamily="34" charset="0"/>
              </a:rPr>
              <a:t>courant resultaat </a:t>
            </a:r>
            <a:r>
              <a:rPr lang="nl-BE" dirty="0">
                <a:solidFill>
                  <a:srgbClr val="000000"/>
                </a:solidFill>
                <a:latin typeface="Arial" panose="020B0604020202020204" pitchFamily="34" charset="0"/>
              </a:rPr>
              <a:t>van de algemene ziekenhuizen komt uit op 106 miljoen EUR, dat is 40 miljoen of bijna 30 % minder dan het boekjaar voordien. Relatief gezien zakt het courant resultaat onder de grens van 1 % van de omzet (0,8 % tegen 1,1 % en 2014), wat de financiële kwetsbaarheid van de instellingen bevestigt. </a:t>
            </a:r>
          </a:p>
        </p:txBody>
      </p:sp>
      <p:sp>
        <p:nvSpPr>
          <p:cNvPr id="6" name="Rectangle 4"/>
          <p:cNvSpPr/>
          <p:nvPr/>
        </p:nvSpPr>
        <p:spPr>
          <a:xfrm>
            <a:off x="6588224" y="6462453"/>
            <a:ext cx="4572000" cy="369332"/>
          </a:xfrm>
          <a:prstGeom prst="rect">
            <a:avLst/>
          </a:prstGeom>
        </p:spPr>
        <p:txBody>
          <a:bodyPr>
            <a:spAutoFit/>
          </a:bodyPr>
          <a:lstStyle/>
          <a:p>
            <a:r>
              <a:rPr lang="nl-BE" b="1" dirty="0">
                <a:solidFill>
                  <a:srgbClr val="000000"/>
                </a:solidFill>
                <a:latin typeface="Arial" panose="020B0604020202020204" pitchFamily="34" charset="0"/>
              </a:rPr>
              <a:t>Belfius </a:t>
            </a:r>
            <a:endParaRPr lang="nl-BE" dirty="0"/>
          </a:p>
        </p:txBody>
      </p:sp>
    </p:spTree>
    <p:extLst>
      <p:ext uri="{BB962C8B-B14F-4D97-AF65-F5344CB8AC3E}">
        <p14:creationId xmlns:p14="http://schemas.microsoft.com/office/powerpoint/2010/main" xmlns="" val="1719667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684213" y="692150"/>
            <a:ext cx="7127875" cy="5473700"/>
          </a:xfrm>
          <a:prstGeom prst="rect">
            <a:avLst/>
          </a:prstGeom>
          <a:noFill/>
          <a:ln w="9525">
            <a:noFill/>
            <a:miter lim="800000"/>
            <a:headEnd/>
            <a:tailEnd/>
          </a:ln>
        </p:spPr>
      </p:pic>
      <p:sp>
        <p:nvSpPr>
          <p:cNvPr id="3" name="Tijdelijke aanduiding voor dianummer 2"/>
          <p:cNvSpPr>
            <a:spLocks noGrp="1"/>
          </p:cNvSpPr>
          <p:nvPr>
            <p:ph type="sldNum" sz="quarter" idx="12"/>
          </p:nvPr>
        </p:nvSpPr>
        <p:spPr/>
        <p:txBody>
          <a:bodyPr/>
          <a:lstStyle/>
          <a:p>
            <a:pPr>
              <a:defRPr/>
            </a:pPr>
            <a:fld id="{3E65142A-48F7-4A60-BE76-A0D1F6D2A52A}" type="slidenum">
              <a:rPr lang="nl-NL"/>
              <a:pPr>
                <a:defRPr/>
              </a:pPr>
              <a:t>3</a:t>
            </a:fld>
            <a:endParaRPr lang="nl-NL"/>
          </a:p>
        </p:txBody>
      </p:sp>
    </p:spTree>
    <p:extLst>
      <p:ext uri="{BB962C8B-B14F-4D97-AF65-F5344CB8AC3E}">
        <p14:creationId xmlns:p14="http://schemas.microsoft.com/office/powerpoint/2010/main" xmlns="" val="589168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04938"/>
            <a:ext cx="8820472" cy="404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hthoek 1"/>
          <p:cNvSpPr/>
          <p:nvPr/>
        </p:nvSpPr>
        <p:spPr>
          <a:xfrm>
            <a:off x="1043608" y="692696"/>
            <a:ext cx="4431791" cy="369332"/>
          </a:xfrm>
          <a:prstGeom prst="rect">
            <a:avLst/>
          </a:prstGeom>
        </p:spPr>
        <p:txBody>
          <a:bodyPr wrap="none">
            <a:spAutoFit/>
          </a:bodyPr>
          <a:lstStyle/>
          <a:p>
            <a:r>
              <a:rPr lang="nl-BE" b="1" dirty="0"/>
              <a:t>Vlaamse ziekenhuizen: rendabiliteit, excl. UZ</a:t>
            </a:r>
          </a:p>
        </p:txBody>
      </p:sp>
      <p:pic>
        <p:nvPicPr>
          <p:cNvPr id="4" name="Picture 5"/>
          <p:cNvPicPr>
            <a:picLocks noChangeAspect="1"/>
          </p:cNvPicPr>
          <p:nvPr/>
        </p:nvPicPr>
        <p:blipFill>
          <a:blip r:embed="rId3" cstate="print"/>
          <a:stretch>
            <a:fillRect/>
          </a:stretch>
        </p:blipFill>
        <p:spPr>
          <a:xfrm>
            <a:off x="8118678" y="5733256"/>
            <a:ext cx="881306" cy="869504"/>
          </a:xfrm>
          <a:prstGeom prst="rect">
            <a:avLst/>
          </a:prstGeom>
        </p:spPr>
      </p:pic>
    </p:spTree>
    <p:extLst>
      <p:ext uri="{BB962C8B-B14F-4D97-AF65-F5344CB8AC3E}">
        <p14:creationId xmlns:p14="http://schemas.microsoft.com/office/powerpoint/2010/main" xmlns="" val="2921156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825" y="1414463"/>
            <a:ext cx="8896350" cy="4029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kstvak 1"/>
          <p:cNvSpPr txBox="1"/>
          <p:nvPr/>
        </p:nvSpPr>
        <p:spPr>
          <a:xfrm>
            <a:off x="1331640" y="692696"/>
            <a:ext cx="3775777" cy="369332"/>
          </a:xfrm>
          <a:prstGeom prst="rect">
            <a:avLst/>
          </a:prstGeom>
          <a:noFill/>
        </p:spPr>
        <p:txBody>
          <a:bodyPr wrap="none" rtlCol="0">
            <a:spAutoFit/>
          </a:bodyPr>
          <a:lstStyle/>
          <a:p>
            <a:r>
              <a:rPr lang="nl-BE" b="1" dirty="0"/>
              <a:t>Vlaamse ziekenhuizen: winst, excl. UZ</a:t>
            </a:r>
          </a:p>
        </p:txBody>
      </p:sp>
      <p:pic>
        <p:nvPicPr>
          <p:cNvPr id="4" name="Picture 5"/>
          <p:cNvPicPr>
            <a:picLocks noChangeAspect="1"/>
          </p:cNvPicPr>
          <p:nvPr/>
        </p:nvPicPr>
        <p:blipFill>
          <a:blip r:embed="rId3" cstate="print"/>
          <a:stretch>
            <a:fillRect/>
          </a:stretch>
        </p:blipFill>
        <p:spPr>
          <a:xfrm>
            <a:off x="8100392" y="5692195"/>
            <a:ext cx="815430" cy="804510"/>
          </a:xfrm>
          <a:prstGeom prst="rect">
            <a:avLst/>
          </a:prstGeom>
        </p:spPr>
      </p:pic>
    </p:spTree>
    <p:extLst>
      <p:ext uri="{BB962C8B-B14F-4D97-AF65-F5344CB8AC3E}">
        <p14:creationId xmlns:p14="http://schemas.microsoft.com/office/powerpoint/2010/main" xmlns="" val="4098174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 y="1390650"/>
            <a:ext cx="8610600" cy="407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kstvak 1"/>
          <p:cNvSpPr txBox="1"/>
          <p:nvPr/>
        </p:nvSpPr>
        <p:spPr>
          <a:xfrm>
            <a:off x="1187624" y="836712"/>
            <a:ext cx="4623573" cy="369332"/>
          </a:xfrm>
          <a:prstGeom prst="rect">
            <a:avLst/>
          </a:prstGeom>
          <a:noFill/>
        </p:spPr>
        <p:txBody>
          <a:bodyPr wrap="none" rtlCol="0">
            <a:spAutoFit/>
          </a:bodyPr>
          <a:lstStyle/>
          <a:p>
            <a:r>
              <a:rPr lang="nl-BE" b="1" dirty="0"/>
              <a:t>Vlaamse ziekenhuizen : aantal bedden excl. UZ</a:t>
            </a:r>
          </a:p>
        </p:txBody>
      </p:sp>
      <p:pic>
        <p:nvPicPr>
          <p:cNvPr id="5" name="Picture 5"/>
          <p:cNvPicPr>
            <a:picLocks noChangeAspect="1"/>
          </p:cNvPicPr>
          <p:nvPr/>
        </p:nvPicPr>
        <p:blipFill>
          <a:blip r:embed="rId3" cstate="print"/>
          <a:stretch>
            <a:fillRect/>
          </a:stretch>
        </p:blipFill>
        <p:spPr>
          <a:xfrm>
            <a:off x="8100392" y="5692195"/>
            <a:ext cx="815430" cy="804510"/>
          </a:xfrm>
          <a:prstGeom prst="rect">
            <a:avLst/>
          </a:prstGeom>
        </p:spPr>
      </p:pic>
    </p:spTree>
    <p:extLst>
      <p:ext uri="{BB962C8B-B14F-4D97-AF65-F5344CB8AC3E}">
        <p14:creationId xmlns:p14="http://schemas.microsoft.com/office/powerpoint/2010/main" xmlns="" val="2919806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BFM</a:t>
            </a:r>
            <a:endParaRPr lang="nl-BE" dirty="0"/>
          </a:p>
        </p:txBody>
      </p:sp>
      <p:sp>
        <p:nvSpPr>
          <p:cNvPr id="3" name="Content Placeholder 2"/>
          <p:cNvSpPr>
            <a:spLocks noGrp="1"/>
          </p:cNvSpPr>
          <p:nvPr>
            <p:ph idx="1"/>
          </p:nvPr>
        </p:nvSpPr>
        <p:spPr/>
        <p:txBody>
          <a:bodyPr>
            <a:normAutofit fontScale="77500" lnSpcReduction="20000"/>
          </a:bodyPr>
          <a:lstStyle/>
          <a:p>
            <a:r>
              <a:rPr lang="nl-BE" dirty="0"/>
              <a:t>In 2015 werden de investeringen opnieuw grotendeels </a:t>
            </a:r>
            <a:r>
              <a:rPr lang="nl-BE" b="1" dirty="0"/>
              <a:t>gefinancierd </a:t>
            </a:r>
            <a:r>
              <a:rPr lang="nl-BE" dirty="0"/>
              <a:t>door </a:t>
            </a:r>
            <a:r>
              <a:rPr lang="nl-BE" b="1" dirty="0"/>
              <a:t>leningen</a:t>
            </a:r>
            <a:r>
              <a:rPr lang="nl-BE" dirty="0"/>
              <a:t> (65 %) en in tweede instantie door investeringssubsidies (bijna 20 %). De rest werd gefinancierd door het eigen vermogen van de instellingen. </a:t>
            </a:r>
          </a:p>
          <a:p>
            <a:r>
              <a:rPr lang="nl-BE" dirty="0"/>
              <a:t>Als gevolg van de aanzienlijke investeringen van de jongste jaren en het massale beroep op krediet, blijft de </a:t>
            </a:r>
            <a:r>
              <a:rPr lang="nl-BE" b="1" dirty="0"/>
              <a:t>schuld van de ziekenhuissector </a:t>
            </a:r>
            <a:r>
              <a:rPr lang="nl-BE" dirty="0"/>
              <a:t>stijgen. Ze vertegenwoordigt nu 36,4 % van het balanstotaal (tegen 33,2 % in 2012). De instellingen moeten dus elk jaar een steeds hoger bedrag aan leningen aflossen (591 miljoen euro in 2015, of 6,7 % meer dan in 2014). Van de 91 algemene ziekenhuizen zijn er 13 die onvoldoende cashflow genereren om het in de loop van het boekjaar vervallen gedeelte van hun schuld te kunnen dekken. </a:t>
            </a:r>
          </a:p>
        </p:txBody>
      </p:sp>
    </p:spTree>
    <p:extLst>
      <p:ext uri="{BB962C8B-B14F-4D97-AF65-F5344CB8AC3E}">
        <p14:creationId xmlns:p14="http://schemas.microsoft.com/office/powerpoint/2010/main" xmlns="" val="1072050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619672" y="548680"/>
            <a:ext cx="5578384" cy="5877458"/>
          </a:xfrm>
          <a:prstGeom prst="rect">
            <a:avLst/>
          </a:prstGeom>
        </p:spPr>
      </p:pic>
    </p:spTree>
    <p:extLst>
      <p:ext uri="{BB962C8B-B14F-4D97-AF65-F5344CB8AC3E}">
        <p14:creationId xmlns:p14="http://schemas.microsoft.com/office/powerpoint/2010/main" xmlns="" val="4162734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857250"/>
            <a:ext cx="9001125" cy="3400425"/>
          </a:xfrm>
          <a:prstGeom prst="rect">
            <a:avLst/>
          </a:prstGeom>
        </p:spPr>
      </p:pic>
    </p:spTree>
    <p:extLst>
      <p:ext uri="{BB962C8B-B14F-4D97-AF65-F5344CB8AC3E}">
        <p14:creationId xmlns:p14="http://schemas.microsoft.com/office/powerpoint/2010/main" xmlns="" val="4176209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915816" y="332656"/>
            <a:ext cx="3168352" cy="6161204"/>
          </a:xfrm>
          <a:prstGeom prst="rect">
            <a:avLst/>
          </a:prstGeom>
        </p:spPr>
      </p:pic>
    </p:spTree>
    <p:extLst>
      <p:ext uri="{BB962C8B-B14F-4D97-AF65-F5344CB8AC3E}">
        <p14:creationId xmlns:p14="http://schemas.microsoft.com/office/powerpoint/2010/main" xmlns="" val="140231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428041" y="1988841"/>
            <a:ext cx="6287918" cy="3738760"/>
          </a:xfrm>
          <a:prstGeom prst="rect">
            <a:avLst/>
          </a:prstGeom>
        </p:spPr>
      </p:pic>
      <p:pic>
        <p:nvPicPr>
          <p:cNvPr id="5" name="Content Placeholder 3"/>
          <p:cNvPicPr>
            <a:picLocks noChangeAspect="1"/>
          </p:cNvPicPr>
          <p:nvPr/>
        </p:nvPicPr>
        <p:blipFill>
          <a:blip r:embed="rId2" cstate="print"/>
          <a:stretch>
            <a:fillRect/>
          </a:stretch>
        </p:blipFill>
        <p:spPr>
          <a:xfrm>
            <a:off x="701413" y="980728"/>
            <a:ext cx="7741174" cy="4602858"/>
          </a:xfrm>
          <a:prstGeom prst="rect">
            <a:avLst/>
          </a:prstGeom>
        </p:spPr>
      </p:pic>
    </p:spTree>
    <p:extLst>
      <p:ext uri="{BB962C8B-B14F-4D97-AF65-F5344CB8AC3E}">
        <p14:creationId xmlns:p14="http://schemas.microsoft.com/office/powerpoint/2010/main" xmlns="" val="3834385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4525963"/>
          </a:xfrm>
        </p:spPr>
        <p:txBody>
          <a:bodyPr>
            <a:noAutofit/>
          </a:bodyPr>
          <a:lstStyle/>
          <a:p>
            <a:pPr marL="0" indent="0">
              <a:buNone/>
            </a:pPr>
            <a:r>
              <a:rPr lang="nl-BE" sz="1400" b="1" dirty="0"/>
              <a:t>Met 900 miljoen op een totaalbedrag van 2 miljard besparingen werd de gezondheidszorg in de begrotingsopmaak 2017 allerminst ontzien. In de ziekenhuizen gaat het om een besparingsoperatie van een nooit geziene omvang. Tegelijk kondigt de minister een versnelde doorvoering aan van de hervorming van het ziekenhuislandschap. Probleem is dat de financiering die deze transitie-operatie moet ondersteunen, meteen wordt weggeknipt. De ziekenhuizen voelen zich in de tang genomen.</a:t>
            </a:r>
            <a:endParaRPr lang="nl-BE" sz="1400" dirty="0"/>
          </a:p>
          <a:p>
            <a:r>
              <a:rPr lang="nl-BE" sz="1400" dirty="0"/>
              <a:t>De ziekenhuizen worden een structurele besparing opgelegd van ruim 90 miljoen. Daarbovenop komen de besparingen op de honoraria, die via de afdrachten eveneens de inkomsten van de ziekenhuizen verminderen. In totaal gaat het om een verlies van meer dan 100 miljoen euro, of het equivalent van het globale bedrijfsresultaat van alle Belgische ziekenhuizen samen. Nu al zit één op de drie ziekenhuizen in de rode cijfers. Dat aantal zal in de zeer nabije toekomst zeker stijgen. Verder zullen de ziekenhuizen op korte termijn hun toevlucht moeten nemen tot hogere artsenafdrachten, afvloeiingen van personeel, en hogere bijdragen van de patiënt.  Zonder die maatregelen zal het voor 2017 niet mogelijk zijn om de financiële balansen in evenwicht te houden. Het fijne scalpel van de minister snijdt immers zeer diep.</a:t>
            </a:r>
          </a:p>
          <a:p>
            <a:r>
              <a:rPr lang="nl-BE" sz="1400" dirty="0"/>
              <a:t>Zorgnet-Icuro is sinds lang vragende partij voor het vormen van ziekenhuisnetwerken en een nieuwe ziekenhuisfinanciering die hierop inspeelt. We juichen het dan ook toe dat minister De Block zich wil inzetten om hiervan versneld werk te maken. We hebben echter ook altijd benadrukt dat netwerken precies in die opstartfase nood hebben aan financiële stabiliteit en voorspelbaarheid. Telkens nieuwe lineaire besparingsmaatregelen dragen hier allerminst toe bij. Er dienen nieuwe financieringsregels en een aangepast juridisch kader te worden uitgewerkt. Dat zal – zelfs in een verhoogd ritme – de nodige tijd vragen om duurzaam verankerd te worden.</a:t>
            </a:r>
          </a:p>
          <a:p>
            <a:r>
              <a:rPr lang="nl-BE" sz="1400" dirty="0"/>
              <a:t>Zorgnet-Icuro waarschuwt dat én zwaar besparen volgens de oude regels, en tegelijkertijd ingrijpende hervormingen doorvoeren, een haast onmogelijke opdracht wordt. Het is net alsof de minister ons vraagt om vanaf begin 2017 met een elektrische wagen te gaan rijden, maar nog geen oplaadpunten heeft voorzien. Bovendien zet de regering ook de benzinemotor zonder brandstof.</a:t>
            </a:r>
          </a:p>
          <a:p>
            <a:endParaRPr lang="nl-BE" sz="1400" dirty="0"/>
          </a:p>
          <a:p>
            <a:pPr lvl="8"/>
            <a:r>
              <a:rPr lang="nl-BE" sz="1200" dirty="0" smtClean="0"/>
              <a:t>P. </a:t>
            </a:r>
            <a:r>
              <a:rPr lang="nl-BE" sz="1200" dirty="0"/>
              <a:t>De Gadt, Zorgnet-Icuro</a:t>
            </a:r>
          </a:p>
        </p:txBody>
      </p:sp>
    </p:spTree>
    <p:extLst>
      <p:ext uri="{BB962C8B-B14F-4D97-AF65-F5344CB8AC3E}">
        <p14:creationId xmlns:p14="http://schemas.microsoft.com/office/powerpoint/2010/main" xmlns="" val="1943094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Maar binnen het huidige BFM:</a:t>
            </a:r>
            <a:endParaRPr lang="nl-BE" dirty="0"/>
          </a:p>
        </p:txBody>
      </p:sp>
      <p:pic>
        <p:nvPicPr>
          <p:cNvPr id="4"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
        <p:nvSpPr>
          <p:cNvPr id="6" name="Rectangle 3"/>
          <p:cNvSpPr>
            <a:spLocks noChangeArrowheads="1"/>
          </p:cNvSpPr>
          <p:nvPr/>
        </p:nvSpPr>
        <p:spPr bwMode="auto">
          <a:xfrm>
            <a:off x="5143504" y="500042"/>
            <a:ext cx="3214688" cy="893762"/>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426620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a:t>inbraak in akkoorden</a:t>
            </a:r>
          </a:p>
          <a:p>
            <a:r>
              <a:rPr lang="nl-BE" dirty="0"/>
              <a:t>€ 100 miljoen task force</a:t>
            </a:r>
          </a:p>
          <a:p>
            <a:r>
              <a:rPr lang="nl-BE" dirty="0"/>
              <a:t>€ 100 miljoen ziekenhuizen</a:t>
            </a:r>
          </a:p>
          <a:p>
            <a:r>
              <a:rPr lang="nl-BE" dirty="0"/>
              <a:t>huisartsenwachtposten</a:t>
            </a:r>
          </a:p>
          <a:p>
            <a:r>
              <a:rPr lang="nl-BE" dirty="0"/>
              <a:t>wijkgezondheidscentra</a:t>
            </a:r>
          </a:p>
          <a:p>
            <a:r>
              <a:rPr lang="nl-BE" dirty="0"/>
              <a:t>erkenning huisartsen</a:t>
            </a:r>
          </a:p>
          <a:p>
            <a:endParaRPr lang="nl-BE" dirty="0"/>
          </a:p>
          <a:p>
            <a:endParaRPr lang="nl-BE" dirty="0"/>
          </a:p>
        </p:txBody>
      </p:sp>
      <p:pic>
        <p:nvPicPr>
          <p:cNvPr id="4" name="Afbeelding 1" descr="logo Cartel-entt"/>
          <p:cNvPicPr>
            <a:picLocks noChangeAspect="1" noChangeArrowheads="1"/>
          </p:cNvPicPr>
          <p:nvPr/>
        </p:nvPicPr>
        <p:blipFill>
          <a:blip r:embed="rId2" cstate="print"/>
          <a:srcRect/>
          <a:stretch>
            <a:fillRect/>
          </a:stretch>
        </p:blipFill>
        <p:spPr bwMode="auto">
          <a:xfrm>
            <a:off x="714348" y="500042"/>
            <a:ext cx="1006475" cy="1000125"/>
          </a:xfrm>
          <a:prstGeom prst="rect">
            <a:avLst/>
          </a:prstGeom>
          <a:noFill/>
          <a:ln w="9525">
            <a:noFill/>
            <a:miter lim="800000"/>
            <a:headEnd/>
            <a:tailEnd/>
          </a:ln>
        </p:spPr>
      </p:pic>
      <p:sp>
        <p:nvSpPr>
          <p:cNvPr id="5"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2356857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2167964"/>
            <a:ext cx="8042275" cy="3888457"/>
          </a:xfrm>
        </p:spPr>
        <p:txBody>
          <a:bodyPr>
            <a:normAutofit/>
          </a:bodyPr>
          <a:lstStyle/>
          <a:p>
            <a:pPr>
              <a:defRPr/>
            </a:pPr>
            <a:r>
              <a:rPr lang="nl-BE" sz="2000" b="1" dirty="0" smtClean="0"/>
              <a:t>Maxi-forfait </a:t>
            </a:r>
            <a:r>
              <a:rPr lang="nl-BE" sz="2000" b="1" dirty="0"/>
              <a:t>:</a:t>
            </a:r>
          </a:p>
          <a:p>
            <a:pPr lvl="1">
              <a:defRPr/>
            </a:pPr>
            <a:r>
              <a:rPr lang="nl-BE" sz="1600" dirty="0"/>
              <a:t>Waarde varieert van 63 tot 280 € !</a:t>
            </a:r>
          </a:p>
          <a:p>
            <a:pPr lvl="2">
              <a:defRPr/>
            </a:pPr>
            <a:r>
              <a:rPr lang="nl-BE" sz="1200" dirty="0"/>
              <a:t>UZ Luik = 281 €</a:t>
            </a:r>
          </a:p>
          <a:p>
            <a:pPr lvl="2">
              <a:defRPr/>
            </a:pPr>
            <a:r>
              <a:rPr lang="nl-BE" sz="1200" dirty="0"/>
              <a:t>Foyer St. François Namen (10 Sp palliatieve) = 232 € </a:t>
            </a:r>
          </a:p>
          <a:p>
            <a:pPr lvl="2">
              <a:defRPr/>
            </a:pPr>
            <a:r>
              <a:rPr lang="nl-BE" sz="1200" dirty="0"/>
              <a:t>UZ Leuven = 177 €</a:t>
            </a:r>
          </a:p>
          <a:p>
            <a:pPr lvl="2">
              <a:defRPr/>
            </a:pPr>
            <a:r>
              <a:rPr lang="nl-BE" sz="1200" dirty="0"/>
              <a:t>AZ Vilvoorde = 157 €  </a:t>
            </a:r>
          </a:p>
          <a:p>
            <a:pPr lvl="1">
              <a:defRPr/>
            </a:pPr>
            <a:r>
              <a:rPr lang="nl-BE" sz="1600" dirty="0"/>
              <a:t>GZA 2013 = 116,26 €</a:t>
            </a:r>
          </a:p>
          <a:p>
            <a:pPr lvl="1">
              <a:defRPr/>
            </a:pPr>
            <a:endParaRPr lang="nl-BE" sz="1000" dirty="0"/>
          </a:p>
        </p:txBody>
      </p:sp>
      <p:pic>
        <p:nvPicPr>
          <p:cNvPr id="4"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
        <p:nvSpPr>
          <p:cNvPr id="6" name="Rectangle 3"/>
          <p:cNvSpPr>
            <a:spLocks noChangeArrowheads="1"/>
          </p:cNvSpPr>
          <p:nvPr/>
        </p:nvSpPr>
        <p:spPr bwMode="auto">
          <a:xfrm>
            <a:off x="5143504" y="500042"/>
            <a:ext cx="3214688" cy="893762"/>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
        <p:nvSpPr>
          <p:cNvPr id="5" name="Rectangle 4"/>
          <p:cNvSpPr/>
          <p:nvPr/>
        </p:nvSpPr>
        <p:spPr>
          <a:xfrm>
            <a:off x="179512" y="5733256"/>
            <a:ext cx="8712968" cy="646331"/>
          </a:xfrm>
          <a:prstGeom prst="rect">
            <a:avLst/>
          </a:prstGeom>
        </p:spPr>
        <p:txBody>
          <a:bodyPr wrap="square">
            <a:spAutoFit/>
          </a:bodyPr>
          <a:lstStyle/>
          <a:p>
            <a:r>
              <a:rPr lang="nl-BE" i="1" dirty="0"/>
              <a:t>“A good rule of thumb on deals should be that if anyone would feel embarrassed were the 		deal made public then it should not be made.”</a:t>
            </a:r>
          </a:p>
        </p:txBody>
      </p:sp>
    </p:spTree>
    <p:extLst>
      <p:ext uri="{BB962C8B-B14F-4D97-AF65-F5344CB8AC3E}">
        <p14:creationId xmlns:p14="http://schemas.microsoft.com/office/powerpoint/2010/main" xmlns="" val="6090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ek 4"/>
          <p:cNvGraphicFramePr/>
          <p:nvPr>
            <p:extLst>
              <p:ext uri="{D42A27DB-BD31-4B8C-83A1-F6EECF244321}">
                <p14:modId xmlns:p14="http://schemas.microsoft.com/office/powerpoint/2010/main" xmlns="" val="4159099915"/>
              </p:ext>
            </p:extLst>
          </p:nvPr>
        </p:nvGraphicFramePr>
        <p:xfrm>
          <a:off x="467544" y="2057400"/>
          <a:ext cx="8136904" cy="3963888"/>
        </p:xfrm>
        <a:graphic>
          <a:graphicData uri="http://schemas.openxmlformats.org/drawingml/2006/chart">
            <c:chart xmlns:c="http://schemas.openxmlformats.org/drawingml/2006/chart" xmlns:r="http://schemas.openxmlformats.org/officeDocument/2006/relationships" r:id="rId3"/>
          </a:graphicData>
        </a:graphic>
      </p:graphicFrame>
      <p:pic>
        <p:nvPicPr>
          <p:cNvPr id="7" name="Afbeelding 1" descr="logo Cartel-entt"/>
          <p:cNvPicPr>
            <a:picLocks noChangeAspect="1" noChangeArrowheads="1"/>
          </p:cNvPicPr>
          <p:nvPr/>
        </p:nvPicPr>
        <p:blipFill>
          <a:blip r:embed="rId4" cstate="print"/>
          <a:srcRect/>
          <a:stretch>
            <a:fillRect/>
          </a:stretch>
        </p:blipFill>
        <p:spPr bwMode="auto">
          <a:xfrm>
            <a:off x="1150938" y="549275"/>
            <a:ext cx="788987" cy="781050"/>
          </a:xfrm>
          <a:prstGeom prst="rect">
            <a:avLst/>
          </a:prstGeom>
          <a:noFill/>
        </p:spPr>
      </p:pic>
      <p:sp>
        <p:nvSpPr>
          <p:cNvPr id="2" name="Rectangle 1"/>
          <p:cNvSpPr/>
          <p:nvPr/>
        </p:nvSpPr>
        <p:spPr>
          <a:xfrm>
            <a:off x="2267743" y="5949280"/>
            <a:ext cx="3130216" cy="923330"/>
          </a:xfrm>
          <a:prstGeom prst="rect">
            <a:avLst/>
          </a:prstGeom>
        </p:spPr>
        <p:txBody>
          <a:bodyPr wrap="none">
            <a:spAutoFit/>
          </a:bodyPr>
          <a:lstStyle/>
          <a:p>
            <a:r>
              <a:rPr lang="nl-BE" dirty="0"/>
              <a:t>totaal gebrek aan transparantie</a:t>
            </a:r>
          </a:p>
          <a:p>
            <a:r>
              <a:rPr lang="nl-BE" dirty="0"/>
              <a:t>NIC of babysit?</a:t>
            </a:r>
          </a:p>
          <a:p>
            <a:r>
              <a:rPr lang="nl-BE" dirty="0">
                <a:sym typeface="Wingdings" panose="05000000000000000000" pitchFamily="2" charset="2"/>
              </a:rPr>
              <a:t>               </a:t>
            </a:r>
            <a:r>
              <a:rPr lang="nl-BE" dirty="0"/>
              <a:t>koppeling APR-DRG</a:t>
            </a:r>
          </a:p>
        </p:txBody>
      </p:sp>
      <p:sp>
        <p:nvSpPr>
          <p:cNvPr id="9"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178482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Intensieve Zorg</a:t>
            </a:r>
          </a:p>
        </p:txBody>
      </p:sp>
      <p:sp>
        <p:nvSpPr>
          <p:cNvPr id="3" name="Rectangle 2"/>
          <p:cNvSpPr/>
          <p:nvPr/>
        </p:nvSpPr>
        <p:spPr>
          <a:xfrm>
            <a:off x="179512" y="1412776"/>
            <a:ext cx="8712968" cy="5078313"/>
          </a:xfrm>
          <a:prstGeom prst="rect">
            <a:avLst/>
          </a:prstGeom>
        </p:spPr>
        <p:txBody>
          <a:bodyPr wrap="square">
            <a:spAutoFit/>
          </a:bodyPr>
          <a:lstStyle/>
          <a:p>
            <a:r>
              <a:rPr lang="fr-BE" dirty="0" err="1"/>
              <a:t>Officieel</a:t>
            </a:r>
            <a:r>
              <a:rPr lang="fr-BE" dirty="0"/>
              <a:t> </a:t>
            </a:r>
            <a:r>
              <a:rPr lang="fr-BE" dirty="0" err="1"/>
              <a:t>verslag</a:t>
            </a:r>
            <a:r>
              <a:rPr lang="fr-BE" dirty="0"/>
              <a:t> FOD </a:t>
            </a:r>
            <a:r>
              <a:rPr lang="fr-BE" dirty="0" err="1"/>
              <a:t>Volksgezondheid</a:t>
            </a:r>
            <a:r>
              <a:rPr lang="fr-BE" dirty="0"/>
              <a:t> (28.09.99):</a:t>
            </a:r>
            <a:endParaRPr lang="nl-BE" dirty="0"/>
          </a:p>
          <a:p>
            <a:r>
              <a:rPr lang="fr-BE" dirty="0"/>
              <a:t> </a:t>
            </a:r>
            <a:endParaRPr lang="nl-BE" dirty="0"/>
          </a:p>
          <a:p>
            <a:r>
              <a:rPr lang="fr-BE" i="1" dirty="0"/>
              <a:t>« Men </a:t>
            </a:r>
            <a:r>
              <a:rPr lang="fr-BE" i="1" dirty="0" err="1"/>
              <a:t>merkt</a:t>
            </a:r>
            <a:r>
              <a:rPr lang="fr-BE" i="1" dirty="0"/>
              <a:t> op </a:t>
            </a:r>
            <a:r>
              <a:rPr lang="fr-BE" i="1" dirty="0" err="1"/>
              <a:t>dat</a:t>
            </a:r>
            <a:r>
              <a:rPr lang="fr-BE" i="1" dirty="0"/>
              <a:t> </a:t>
            </a:r>
            <a:r>
              <a:rPr lang="fr-BE" i="1" dirty="0" err="1"/>
              <a:t>kleine</a:t>
            </a:r>
            <a:r>
              <a:rPr lang="fr-BE" i="1" dirty="0"/>
              <a:t> </a:t>
            </a:r>
            <a:r>
              <a:rPr lang="fr-BE" i="1" dirty="0" err="1"/>
              <a:t>verschillen</a:t>
            </a:r>
            <a:r>
              <a:rPr lang="fr-BE" i="1" dirty="0"/>
              <a:t> </a:t>
            </a:r>
            <a:r>
              <a:rPr lang="fr-BE" i="1" dirty="0" err="1"/>
              <a:t>een</a:t>
            </a:r>
            <a:r>
              <a:rPr lang="fr-BE" i="1" dirty="0"/>
              <a:t> </a:t>
            </a:r>
            <a:r>
              <a:rPr lang="fr-BE" i="1" dirty="0" err="1"/>
              <a:t>ziekenhuis</a:t>
            </a:r>
            <a:r>
              <a:rPr lang="fr-BE" i="1" dirty="0"/>
              <a:t> van </a:t>
            </a:r>
            <a:r>
              <a:rPr lang="fr-BE" i="1" dirty="0" err="1"/>
              <a:t>het</a:t>
            </a:r>
            <a:r>
              <a:rPr lang="fr-BE" i="1" dirty="0"/>
              <a:t> </a:t>
            </a:r>
            <a:r>
              <a:rPr lang="fr-BE" i="1" dirty="0" err="1"/>
              <a:t>ene</a:t>
            </a:r>
            <a:r>
              <a:rPr lang="fr-BE" i="1" dirty="0"/>
              <a:t> </a:t>
            </a:r>
            <a:r>
              <a:rPr lang="fr-BE" i="1" dirty="0" err="1"/>
              <a:t>deciel</a:t>
            </a:r>
            <a:r>
              <a:rPr lang="fr-BE" i="1" dirty="0"/>
              <a:t> </a:t>
            </a:r>
            <a:r>
              <a:rPr lang="fr-BE" i="1" dirty="0" err="1"/>
              <a:t>naar</a:t>
            </a:r>
            <a:r>
              <a:rPr lang="fr-BE" i="1" dirty="0"/>
              <a:t> </a:t>
            </a:r>
            <a:r>
              <a:rPr lang="fr-BE" i="1" dirty="0" err="1"/>
              <a:t>het</a:t>
            </a:r>
            <a:r>
              <a:rPr lang="fr-BE" i="1" dirty="0"/>
              <a:t> </a:t>
            </a:r>
            <a:r>
              <a:rPr lang="fr-BE" i="1" dirty="0" err="1"/>
              <a:t>andere</a:t>
            </a:r>
            <a:r>
              <a:rPr lang="fr-BE" i="1" dirty="0"/>
              <a:t> </a:t>
            </a:r>
            <a:r>
              <a:rPr lang="fr-BE" i="1" dirty="0" err="1"/>
              <a:t>kunnen</a:t>
            </a:r>
            <a:r>
              <a:rPr lang="fr-BE" i="1" dirty="0"/>
              <a:t> </a:t>
            </a:r>
            <a:r>
              <a:rPr lang="fr-BE" i="1" dirty="0" err="1"/>
              <a:t>doen</a:t>
            </a:r>
            <a:r>
              <a:rPr lang="fr-BE" i="1" dirty="0"/>
              <a:t> </a:t>
            </a:r>
            <a:r>
              <a:rPr lang="fr-BE" i="1" dirty="0" err="1"/>
              <a:t>overgaan</a:t>
            </a:r>
            <a:r>
              <a:rPr lang="fr-BE" i="1" dirty="0"/>
              <a:t>…dit </a:t>
            </a:r>
            <a:r>
              <a:rPr lang="fr-BE" i="1" dirty="0" err="1"/>
              <a:t>is</a:t>
            </a:r>
            <a:r>
              <a:rPr lang="fr-BE" i="1" dirty="0"/>
              <a:t> </a:t>
            </a:r>
            <a:r>
              <a:rPr lang="fr-BE" i="1" dirty="0" err="1"/>
              <a:t>een</a:t>
            </a:r>
            <a:r>
              <a:rPr lang="fr-BE" i="1" dirty="0"/>
              <a:t> </a:t>
            </a:r>
            <a:r>
              <a:rPr lang="fr-BE" i="1" dirty="0" err="1"/>
              <a:t>belangrijke</a:t>
            </a:r>
            <a:r>
              <a:rPr lang="fr-BE" i="1" dirty="0"/>
              <a:t> </a:t>
            </a:r>
            <a:r>
              <a:rPr lang="fr-BE" i="1" dirty="0" err="1"/>
              <a:t>vaststelling</a:t>
            </a:r>
            <a:r>
              <a:rPr lang="fr-BE" i="1" dirty="0"/>
              <a:t>…</a:t>
            </a:r>
            <a:r>
              <a:rPr lang="fr-BE" i="1" dirty="0" err="1"/>
              <a:t>deze</a:t>
            </a:r>
            <a:r>
              <a:rPr lang="fr-BE" i="1" dirty="0"/>
              <a:t> </a:t>
            </a:r>
            <a:r>
              <a:rPr lang="fr-BE" i="1" dirty="0" err="1"/>
              <a:t>kleine</a:t>
            </a:r>
            <a:r>
              <a:rPr lang="fr-BE" i="1" dirty="0"/>
              <a:t> </a:t>
            </a:r>
            <a:r>
              <a:rPr lang="fr-BE" i="1" dirty="0" err="1"/>
              <a:t>verschillen</a:t>
            </a:r>
            <a:r>
              <a:rPr lang="fr-BE" i="1" dirty="0"/>
              <a:t> </a:t>
            </a:r>
            <a:r>
              <a:rPr lang="fr-BE" i="1" dirty="0" err="1"/>
              <a:t>kunnen</a:t>
            </a:r>
            <a:r>
              <a:rPr lang="fr-BE" i="1" dirty="0"/>
              <a:t> op </a:t>
            </a:r>
            <a:r>
              <a:rPr lang="fr-BE" i="1" dirty="0" err="1"/>
              <a:t>het</a:t>
            </a:r>
            <a:r>
              <a:rPr lang="fr-BE" i="1" dirty="0"/>
              <a:t> </a:t>
            </a:r>
            <a:r>
              <a:rPr lang="fr-BE" i="1" dirty="0" err="1"/>
              <a:t>vlak</a:t>
            </a:r>
            <a:r>
              <a:rPr lang="fr-BE" i="1" dirty="0"/>
              <a:t> van de </a:t>
            </a:r>
            <a:r>
              <a:rPr lang="fr-BE" i="1" dirty="0" err="1"/>
              <a:t>financiering</a:t>
            </a:r>
            <a:r>
              <a:rPr lang="fr-BE" i="1" dirty="0"/>
              <a:t> </a:t>
            </a:r>
            <a:r>
              <a:rPr lang="fr-BE" i="1" dirty="0" err="1"/>
              <a:t>tussen</a:t>
            </a:r>
            <a:r>
              <a:rPr lang="fr-BE" i="1" dirty="0"/>
              <a:t> </a:t>
            </a:r>
            <a:r>
              <a:rPr lang="fr-BE" i="1" dirty="0" err="1"/>
              <a:t>nagenoeg</a:t>
            </a:r>
            <a:r>
              <a:rPr lang="fr-BE" i="1" dirty="0"/>
              <a:t> </a:t>
            </a:r>
            <a:r>
              <a:rPr lang="fr-BE" i="1" dirty="0" err="1"/>
              <a:t>soortgelijke</a:t>
            </a:r>
            <a:r>
              <a:rPr lang="fr-BE" i="1" dirty="0"/>
              <a:t> </a:t>
            </a:r>
            <a:r>
              <a:rPr lang="fr-BE" i="1" dirty="0" err="1"/>
              <a:t>ziekenhuizen</a:t>
            </a:r>
            <a:r>
              <a:rPr lang="fr-BE" i="1" dirty="0"/>
              <a:t> </a:t>
            </a:r>
            <a:r>
              <a:rPr lang="fr-BE" i="1" dirty="0" err="1"/>
              <a:t>grote</a:t>
            </a:r>
            <a:r>
              <a:rPr lang="fr-BE" i="1" dirty="0"/>
              <a:t> </a:t>
            </a:r>
            <a:r>
              <a:rPr lang="fr-BE" i="1" dirty="0" err="1"/>
              <a:t>variaties</a:t>
            </a:r>
            <a:r>
              <a:rPr lang="fr-BE" i="1" dirty="0"/>
              <a:t> </a:t>
            </a:r>
            <a:r>
              <a:rPr lang="fr-BE" i="1" dirty="0" err="1"/>
              <a:t>teweegbrengen</a:t>
            </a:r>
            <a:r>
              <a:rPr lang="fr-BE" i="1" dirty="0"/>
              <a:t> </a:t>
            </a:r>
            <a:r>
              <a:rPr lang="fr-BE" i="1" dirty="0" err="1"/>
              <a:t>wat</a:t>
            </a:r>
            <a:r>
              <a:rPr lang="fr-BE" i="1" dirty="0"/>
              <a:t> </a:t>
            </a:r>
            <a:r>
              <a:rPr lang="fr-BE" i="1" dirty="0" err="1"/>
              <a:t>onrechtvaardig</a:t>
            </a:r>
            <a:r>
              <a:rPr lang="fr-BE" i="1" dirty="0"/>
              <a:t> </a:t>
            </a:r>
            <a:r>
              <a:rPr lang="fr-BE" i="1" dirty="0" err="1"/>
              <a:t>is</a:t>
            </a:r>
            <a:r>
              <a:rPr lang="fr-BE" i="1" dirty="0"/>
              <a:t> - </a:t>
            </a:r>
            <a:r>
              <a:rPr lang="fr-BE" i="1" dirty="0" err="1"/>
              <a:t>temeer</a:t>
            </a:r>
            <a:r>
              <a:rPr lang="fr-BE" i="1" dirty="0"/>
              <a:t> </a:t>
            </a:r>
            <a:r>
              <a:rPr lang="fr-BE" i="1" dirty="0" err="1"/>
              <a:t>daar</a:t>
            </a:r>
            <a:r>
              <a:rPr lang="fr-BE" i="1" dirty="0"/>
              <a:t> </a:t>
            </a:r>
            <a:r>
              <a:rPr lang="fr-BE" i="1" dirty="0" err="1"/>
              <a:t>het</a:t>
            </a:r>
            <a:r>
              <a:rPr lang="fr-BE" i="1" dirty="0"/>
              <a:t> </a:t>
            </a:r>
            <a:r>
              <a:rPr lang="fr-BE" i="1" dirty="0" err="1"/>
              <a:t>aantal</a:t>
            </a:r>
            <a:r>
              <a:rPr lang="fr-BE" i="1" dirty="0"/>
              <a:t> </a:t>
            </a:r>
            <a:r>
              <a:rPr lang="fr-BE" i="1" dirty="0" err="1"/>
              <a:t>bezette</a:t>
            </a:r>
            <a:r>
              <a:rPr lang="fr-BE" i="1" dirty="0"/>
              <a:t> C-,D-, en E-</a:t>
            </a:r>
            <a:r>
              <a:rPr lang="fr-BE" i="1" dirty="0" err="1"/>
              <a:t>bedden</a:t>
            </a:r>
            <a:r>
              <a:rPr lang="fr-BE" i="1" dirty="0"/>
              <a:t> de </a:t>
            </a:r>
            <a:r>
              <a:rPr lang="fr-BE" i="1" dirty="0" err="1"/>
              <a:t>berekening</a:t>
            </a:r>
            <a:r>
              <a:rPr lang="fr-BE" i="1" dirty="0"/>
              <a:t> </a:t>
            </a:r>
            <a:r>
              <a:rPr lang="fr-BE" i="1" dirty="0" err="1"/>
              <a:t>sterk</a:t>
            </a:r>
            <a:r>
              <a:rPr lang="fr-BE" i="1" dirty="0"/>
              <a:t> </a:t>
            </a:r>
            <a:r>
              <a:rPr lang="fr-BE" i="1" dirty="0" err="1"/>
              <a:t>beïnvloedt</a:t>
            </a:r>
            <a:r>
              <a:rPr lang="fr-BE" i="1" dirty="0"/>
              <a:t>. »</a:t>
            </a:r>
          </a:p>
          <a:p>
            <a:endParaRPr lang="nl-BE" dirty="0"/>
          </a:p>
          <a:p>
            <a:r>
              <a:rPr lang="fr-BE" i="1" dirty="0"/>
              <a:t>« </a:t>
            </a:r>
            <a:r>
              <a:rPr lang="fr-BE" i="1" dirty="0" err="1"/>
              <a:t>Een</a:t>
            </a:r>
            <a:r>
              <a:rPr lang="fr-BE" i="1" dirty="0"/>
              <a:t> </a:t>
            </a:r>
            <a:r>
              <a:rPr lang="fr-BE" i="1" dirty="0" err="1"/>
              <a:t>ander</a:t>
            </a:r>
            <a:r>
              <a:rPr lang="fr-BE" i="1" dirty="0"/>
              <a:t> </a:t>
            </a:r>
            <a:r>
              <a:rPr lang="fr-BE" i="1" dirty="0" err="1"/>
              <a:t>belangrijk</a:t>
            </a:r>
            <a:r>
              <a:rPr lang="fr-BE" i="1" dirty="0"/>
              <a:t> </a:t>
            </a:r>
            <a:r>
              <a:rPr lang="fr-BE" i="1" dirty="0" err="1"/>
              <a:t>probleem</a:t>
            </a:r>
            <a:r>
              <a:rPr lang="fr-BE" i="1" dirty="0"/>
              <a:t> in </a:t>
            </a:r>
            <a:r>
              <a:rPr lang="fr-BE" i="1" dirty="0" err="1"/>
              <a:t>verband</a:t>
            </a:r>
            <a:r>
              <a:rPr lang="fr-BE" i="1" dirty="0"/>
              <a:t> met </a:t>
            </a:r>
            <a:r>
              <a:rPr lang="fr-BE" i="1" dirty="0" err="1"/>
              <a:t>deze</a:t>
            </a:r>
            <a:r>
              <a:rPr lang="fr-BE" i="1" dirty="0"/>
              <a:t> </a:t>
            </a:r>
            <a:r>
              <a:rPr lang="fr-BE" i="1" dirty="0" err="1"/>
              <a:t>methode</a:t>
            </a:r>
            <a:r>
              <a:rPr lang="fr-BE" i="1" dirty="0"/>
              <a:t> </a:t>
            </a:r>
            <a:r>
              <a:rPr lang="fr-BE" i="1" dirty="0" err="1"/>
              <a:t>is</a:t>
            </a:r>
            <a:r>
              <a:rPr lang="fr-BE" i="1" dirty="0"/>
              <a:t> </a:t>
            </a:r>
            <a:r>
              <a:rPr lang="fr-BE" i="1" dirty="0" err="1"/>
              <a:t>het</a:t>
            </a:r>
            <a:r>
              <a:rPr lang="fr-BE" i="1" dirty="0"/>
              <a:t> </a:t>
            </a:r>
            <a:r>
              <a:rPr lang="fr-BE" i="1" dirty="0" err="1"/>
              <a:t>voor</a:t>
            </a:r>
            <a:r>
              <a:rPr lang="fr-BE" i="1" dirty="0"/>
              <a:t> de hand </a:t>
            </a:r>
            <a:r>
              <a:rPr lang="fr-BE" i="1" dirty="0" err="1"/>
              <a:t>liggende</a:t>
            </a:r>
            <a:r>
              <a:rPr lang="fr-BE" i="1" dirty="0"/>
              <a:t> en </a:t>
            </a:r>
            <a:r>
              <a:rPr lang="fr-BE" i="1" dirty="0" err="1"/>
              <a:t>logische</a:t>
            </a:r>
            <a:r>
              <a:rPr lang="fr-BE" i="1" dirty="0"/>
              <a:t> </a:t>
            </a:r>
            <a:r>
              <a:rPr lang="fr-BE" i="1" dirty="0" err="1"/>
              <a:t>inflatoir</a:t>
            </a:r>
            <a:r>
              <a:rPr lang="fr-BE" i="1" dirty="0"/>
              <a:t> </a:t>
            </a:r>
            <a:r>
              <a:rPr lang="fr-BE" i="1" dirty="0" err="1"/>
              <a:t>effect</a:t>
            </a:r>
            <a:r>
              <a:rPr lang="fr-BE" i="1" dirty="0"/>
              <a:t> </a:t>
            </a:r>
            <a:r>
              <a:rPr lang="fr-BE" i="1" dirty="0" err="1"/>
              <a:t>ervan</a:t>
            </a:r>
            <a:r>
              <a:rPr lang="fr-BE" i="1" dirty="0"/>
              <a:t>. Die </a:t>
            </a:r>
            <a:r>
              <a:rPr lang="fr-BE" i="1" dirty="0" err="1"/>
              <a:t>evolutie</a:t>
            </a:r>
            <a:r>
              <a:rPr lang="fr-BE" i="1" dirty="0"/>
              <a:t> </a:t>
            </a:r>
            <a:r>
              <a:rPr lang="fr-BE" i="1" dirty="0" err="1"/>
              <a:t>is</a:t>
            </a:r>
            <a:r>
              <a:rPr lang="fr-BE" i="1" dirty="0"/>
              <a:t> </a:t>
            </a:r>
            <a:r>
              <a:rPr lang="fr-BE" i="1" dirty="0" err="1"/>
              <a:t>uiteraard</a:t>
            </a:r>
            <a:r>
              <a:rPr lang="fr-BE" i="1" dirty="0"/>
              <a:t> niet of </a:t>
            </a:r>
            <a:r>
              <a:rPr lang="fr-BE" i="1" dirty="0" err="1"/>
              <a:t>toch</a:t>
            </a:r>
            <a:r>
              <a:rPr lang="fr-BE" i="1" dirty="0"/>
              <a:t> niet </a:t>
            </a:r>
            <a:r>
              <a:rPr lang="fr-BE" i="1" dirty="0" err="1"/>
              <a:t>uitsluitend</a:t>
            </a:r>
            <a:r>
              <a:rPr lang="fr-BE" i="1" dirty="0"/>
              <a:t> te </a:t>
            </a:r>
            <a:r>
              <a:rPr lang="fr-BE" i="1" dirty="0" err="1"/>
              <a:t>wijten</a:t>
            </a:r>
            <a:r>
              <a:rPr lang="fr-BE" i="1" dirty="0"/>
              <a:t> </a:t>
            </a:r>
            <a:r>
              <a:rPr lang="fr-BE" i="1" dirty="0" err="1"/>
              <a:t>aan</a:t>
            </a:r>
            <a:r>
              <a:rPr lang="fr-BE" i="1" dirty="0"/>
              <a:t> </a:t>
            </a:r>
            <a:r>
              <a:rPr lang="fr-BE" i="1" dirty="0" err="1"/>
              <a:t>het</a:t>
            </a:r>
            <a:r>
              <a:rPr lang="fr-BE" i="1" dirty="0"/>
              <a:t> </a:t>
            </a:r>
            <a:r>
              <a:rPr lang="fr-BE" i="1" dirty="0" err="1"/>
              <a:t>feit</a:t>
            </a:r>
            <a:r>
              <a:rPr lang="fr-BE" i="1" dirty="0"/>
              <a:t> </a:t>
            </a:r>
            <a:r>
              <a:rPr lang="fr-BE" i="1" dirty="0" err="1"/>
              <a:t>dat</a:t>
            </a:r>
            <a:r>
              <a:rPr lang="fr-BE" i="1" dirty="0"/>
              <a:t> de </a:t>
            </a:r>
            <a:r>
              <a:rPr lang="fr-BE" i="1" dirty="0" err="1"/>
              <a:t>ziekenhuizen</a:t>
            </a:r>
            <a:r>
              <a:rPr lang="fr-BE" i="1" dirty="0"/>
              <a:t> </a:t>
            </a:r>
            <a:r>
              <a:rPr lang="fr-BE" i="1" dirty="0" err="1"/>
              <a:t>ernstigere</a:t>
            </a:r>
            <a:r>
              <a:rPr lang="fr-BE" i="1" dirty="0"/>
              <a:t> </a:t>
            </a:r>
            <a:r>
              <a:rPr lang="fr-BE" i="1" dirty="0" err="1"/>
              <a:t>gevallen</a:t>
            </a:r>
            <a:r>
              <a:rPr lang="fr-BE" i="1" dirty="0"/>
              <a:t> </a:t>
            </a:r>
            <a:r>
              <a:rPr lang="fr-BE" i="1" dirty="0" err="1"/>
              <a:t>behandelen</a:t>
            </a:r>
            <a:r>
              <a:rPr lang="fr-BE" i="1" dirty="0"/>
              <a:t>, </a:t>
            </a:r>
            <a:r>
              <a:rPr lang="fr-BE" i="1" dirty="0" err="1"/>
              <a:t>ook</a:t>
            </a:r>
            <a:r>
              <a:rPr lang="fr-BE" i="1" dirty="0"/>
              <a:t> </a:t>
            </a:r>
            <a:r>
              <a:rPr lang="fr-BE" i="1" dirty="0" err="1"/>
              <a:t>mogelijke</a:t>
            </a:r>
            <a:r>
              <a:rPr lang="fr-BE" i="1" dirty="0"/>
              <a:t> </a:t>
            </a:r>
            <a:r>
              <a:rPr lang="fr-BE" i="1" dirty="0" err="1"/>
              <a:t>misbruiken</a:t>
            </a:r>
            <a:r>
              <a:rPr lang="fr-BE" i="1" dirty="0"/>
              <a:t> </a:t>
            </a:r>
            <a:r>
              <a:rPr lang="fr-BE" i="1" dirty="0" err="1"/>
              <a:t>kunnen</a:t>
            </a:r>
            <a:r>
              <a:rPr lang="fr-BE" i="1" dirty="0"/>
              <a:t> </a:t>
            </a:r>
            <a:r>
              <a:rPr lang="fr-BE" i="1" dirty="0" err="1"/>
              <a:t>hiervan</a:t>
            </a:r>
            <a:r>
              <a:rPr lang="fr-BE" i="1" dirty="0"/>
              <a:t> de </a:t>
            </a:r>
            <a:r>
              <a:rPr lang="fr-BE" i="1" dirty="0" err="1"/>
              <a:t>oorzaak</a:t>
            </a:r>
            <a:r>
              <a:rPr lang="fr-BE" i="1" dirty="0"/>
              <a:t> </a:t>
            </a:r>
            <a:r>
              <a:rPr lang="fr-BE" i="1" dirty="0" err="1"/>
              <a:t>zijn</a:t>
            </a:r>
            <a:r>
              <a:rPr lang="fr-BE" i="1" dirty="0"/>
              <a:t>.» </a:t>
            </a:r>
          </a:p>
          <a:p>
            <a:endParaRPr lang="nl-BE" dirty="0"/>
          </a:p>
          <a:p>
            <a:r>
              <a:rPr lang="fr-BE" i="1" dirty="0"/>
              <a:t>« </a:t>
            </a:r>
            <a:r>
              <a:rPr lang="fr-BE" i="1" dirty="0" err="1"/>
              <a:t>Een</a:t>
            </a:r>
            <a:r>
              <a:rPr lang="fr-BE" i="1" dirty="0"/>
              <a:t> </a:t>
            </a:r>
            <a:r>
              <a:rPr lang="fr-BE" i="1" dirty="0" err="1"/>
              <a:t>derde</a:t>
            </a:r>
            <a:r>
              <a:rPr lang="fr-BE" i="1" dirty="0"/>
              <a:t> </a:t>
            </a:r>
            <a:r>
              <a:rPr lang="fr-BE" i="1" dirty="0" err="1"/>
              <a:t>probleem</a:t>
            </a:r>
            <a:r>
              <a:rPr lang="fr-BE" i="1" dirty="0"/>
              <a:t> </a:t>
            </a:r>
            <a:r>
              <a:rPr lang="fr-BE" i="1" dirty="0" err="1"/>
              <a:t>betreft</a:t>
            </a:r>
            <a:r>
              <a:rPr lang="fr-BE" i="1" dirty="0"/>
              <a:t> </a:t>
            </a:r>
            <a:r>
              <a:rPr lang="fr-BE" i="1" dirty="0" err="1"/>
              <a:t>het</a:t>
            </a:r>
            <a:r>
              <a:rPr lang="fr-BE" i="1" dirty="0"/>
              <a:t> </a:t>
            </a:r>
            <a:r>
              <a:rPr lang="fr-BE" i="1" dirty="0" err="1"/>
              <a:t>feit</a:t>
            </a:r>
            <a:r>
              <a:rPr lang="fr-BE" i="1" dirty="0"/>
              <a:t> </a:t>
            </a:r>
            <a:r>
              <a:rPr lang="fr-BE" i="1" dirty="0" err="1"/>
              <a:t>dat</a:t>
            </a:r>
            <a:r>
              <a:rPr lang="fr-BE" i="1" dirty="0"/>
              <a:t> </a:t>
            </a:r>
            <a:r>
              <a:rPr lang="fr-BE" i="1" dirty="0" err="1"/>
              <a:t>deze</a:t>
            </a:r>
            <a:r>
              <a:rPr lang="fr-BE" i="1" dirty="0"/>
              <a:t> </a:t>
            </a:r>
            <a:r>
              <a:rPr lang="fr-BE" i="1" dirty="0" err="1"/>
              <a:t>methodologie</a:t>
            </a:r>
            <a:r>
              <a:rPr lang="fr-BE" i="1" dirty="0"/>
              <a:t> </a:t>
            </a:r>
            <a:r>
              <a:rPr lang="fr-BE" i="1" dirty="0" err="1"/>
              <a:t>geen</a:t>
            </a:r>
            <a:r>
              <a:rPr lang="fr-BE" i="1" dirty="0"/>
              <a:t> </a:t>
            </a:r>
            <a:r>
              <a:rPr lang="fr-BE" i="1" dirty="0" err="1"/>
              <a:t>rekening</a:t>
            </a:r>
            <a:r>
              <a:rPr lang="fr-BE" i="1" dirty="0"/>
              <a:t> </a:t>
            </a:r>
            <a:r>
              <a:rPr lang="fr-BE" i="1" dirty="0" err="1"/>
              <a:t>houdt</a:t>
            </a:r>
            <a:r>
              <a:rPr lang="fr-BE" i="1" dirty="0"/>
              <a:t> met de </a:t>
            </a:r>
            <a:r>
              <a:rPr lang="fr-BE" i="1" dirty="0" err="1"/>
              <a:t>door</a:t>
            </a:r>
            <a:r>
              <a:rPr lang="fr-BE" i="1" dirty="0"/>
              <a:t> </a:t>
            </a:r>
            <a:r>
              <a:rPr lang="fr-BE" i="1" dirty="0" err="1"/>
              <a:t>het</a:t>
            </a:r>
            <a:r>
              <a:rPr lang="fr-BE" i="1" dirty="0"/>
              <a:t> </a:t>
            </a:r>
            <a:r>
              <a:rPr lang="fr-BE" i="1" dirty="0" err="1"/>
              <a:t>ziekenhuis</a:t>
            </a:r>
            <a:r>
              <a:rPr lang="fr-BE" i="1" dirty="0"/>
              <a:t> </a:t>
            </a:r>
            <a:r>
              <a:rPr lang="fr-BE" i="1" dirty="0" err="1"/>
              <a:t>behandelde</a:t>
            </a:r>
            <a:r>
              <a:rPr lang="fr-BE" i="1" dirty="0"/>
              <a:t> case-mix, </a:t>
            </a:r>
            <a:r>
              <a:rPr lang="fr-BE" i="1" dirty="0" err="1"/>
              <a:t>wat</a:t>
            </a:r>
            <a:r>
              <a:rPr lang="fr-BE" i="1" dirty="0"/>
              <a:t> </a:t>
            </a:r>
            <a:r>
              <a:rPr lang="fr-BE" i="1" dirty="0" err="1"/>
              <a:t>eveneens</a:t>
            </a:r>
            <a:r>
              <a:rPr lang="fr-BE" i="1" dirty="0"/>
              <a:t> de </a:t>
            </a:r>
            <a:r>
              <a:rPr lang="fr-BE" i="1" dirty="0" err="1"/>
              <a:t>weg</a:t>
            </a:r>
            <a:r>
              <a:rPr lang="fr-BE" i="1" dirty="0"/>
              <a:t> </a:t>
            </a:r>
            <a:r>
              <a:rPr lang="fr-BE" i="1" dirty="0" err="1"/>
              <a:t>voor</a:t>
            </a:r>
            <a:r>
              <a:rPr lang="fr-BE" i="1" dirty="0"/>
              <a:t> </a:t>
            </a:r>
            <a:r>
              <a:rPr lang="fr-BE" i="1" dirty="0" err="1"/>
              <a:t>mogelijke</a:t>
            </a:r>
            <a:r>
              <a:rPr lang="fr-BE" i="1" dirty="0"/>
              <a:t> </a:t>
            </a:r>
            <a:r>
              <a:rPr lang="fr-BE" i="1" dirty="0" err="1"/>
              <a:t>misbruiken</a:t>
            </a:r>
            <a:r>
              <a:rPr lang="fr-BE" i="1" dirty="0"/>
              <a:t> </a:t>
            </a:r>
            <a:r>
              <a:rPr lang="fr-BE" i="1" dirty="0" err="1"/>
              <a:t>effent</a:t>
            </a:r>
            <a:r>
              <a:rPr lang="fr-BE" i="1" dirty="0"/>
              <a:t>. »</a:t>
            </a:r>
            <a:endParaRPr lang="nl-BE" dirty="0"/>
          </a:p>
          <a:p>
            <a:r>
              <a:rPr lang="fr-BE" i="1" dirty="0"/>
              <a:t>«… </a:t>
            </a:r>
            <a:r>
              <a:rPr lang="fr-BE" i="1" dirty="0" err="1"/>
              <a:t>blijkt</a:t>
            </a:r>
            <a:r>
              <a:rPr lang="fr-BE" i="1" dirty="0"/>
              <a:t> </a:t>
            </a:r>
            <a:r>
              <a:rPr lang="fr-BE" i="1" dirty="0" err="1"/>
              <a:t>dat</a:t>
            </a:r>
            <a:r>
              <a:rPr lang="fr-BE" i="1" dirty="0"/>
              <a:t> er </a:t>
            </a:r>
            <a:r>
              <a:rPr lang="fr-BE" i="1" dirty="0" err="1"/>
              <a:t>een</a:t>
            </a:r>
            <a:r>
              <a:rPr lang="fr-BE" i="1" dirty="0"/>
              <a:t> </a:t>
            </a:r>
            <a:r>
              <a:rPr lang="fr-BE" i="1" dirty="0" err="1"/>
              <a:t>grote</a:t>
            </a:r>
            <a:r>
              <a:rPr lang="fr-BE" i="1" dirty="0"/>
              <a:t> </a:t>
            </a:r>
            <a:r>
              <a:rPr lang="fr-BE" i="1" dirty="0" err="1"/>
              <a:t>variatie</a:t>
            </a:r>
            <a:r>
              <a:rPr lang="fr-BE" i="1" dirty="0"/>
              <a:t> </a:t>
            </a:r>
            <a:r>
              <a:rPr lang="fr-BE" i="1" dirty="0" err="1"/>
              <a:t>bestaat</a:t>
            </a:r>
            <a:r>
              <a:rPr lang="fr-BE" i="1" dirty="0"/>
              <a:t> in </a:t>
            </a:r>
            <a:r>
              <a:rPr lang="fr-BE" i="1" dirty="0" err="1"/>
              <a:t>het</a:t>
            </a:r>
            <a:r>
              <a:rPr lang="fr-BE" i="1" dirty="0"/>
              <a:t> </a:t>
            </a:r>
            <a:r>
              <a:rPr lang="fr-BE" i="1" dirty="0" err="1"/>
              <a:t>gebruik</a:t>
            </a:r>
            <a:r>
              <a:rPr lang="fr-BE" i="1" dirty="0"/>
              <a:t> van </a:t>
            </a:r>
            <a:r>
              <a:rPr lang="fr-BE" i="1" dirty="0" err="1"/>
              <a:t>reanimatieverstrekkingen</a:t>
            </a:r>
            <a:r>
              <a:rPr lang="fr-BE" i="1" dirty="0"/>
              <a:t> per pathologie »</a:t>
            </a:r>
            <a:endParaRPr lang="nl-BE" dirty="0"/>
          </a:p>
        </p:txBody>
      </p:sp>
    </p:spTree>
    <p:extLst>
      <p:ext uri="{BB962C8B-B14F-4D97-AF65-F5344CB8AC3E}">
        <p14:creationId xmlns:p14="http://schemas.microsoft.com/office/powerpoint/2010/main" xmlns="" val="3027967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a:t/>
            </a:r>
            <a:br>
              <a:rPr lang="nl-BE" b="1" dirty="0"/>
            </a:br>
            <a:endParaRPr lang="nl-BE" dirty="0"/>
          </a:p>
        </p:txBody>
      </p:sp>
      <p:sp>
        <p:nvSpPr>
          <p:cNvPr id="3" name="Content Placeholder 2"/>
          <p:cNvSpPr>
            <a:spLocks noGrp="1"/>
          </p:cNvSpPr>
          <p:nvPr>
            <p:ph idx="1"/>
          </p:nvPr>
        </p:nvSpPr>
        <p:spPr/>
        <p:txBody>
          <a:bodyPr>
            <a:normAutofit fontScale="92500" lnSpcReduction="10000"/>
          </a:bodyPr>
          <a:lstStyle/>
          <a:p>
            <a:pPr marL="0" indent="0">
              <a:buNone/>
            </a:pPr>
            <a:endParaRPr lang="nl-BE" dirty="0"/>
          </a:p>
          <a:p>
            <a:pPr marL="0" indent="0">
              <a:buNone/>
            </a:pPr>
            <a:r>
              <a:rPr lang="nl-BE" b="1" dirty="0"/>
              <a:t>Dialyseforfait</a:t>
            </a:r>
            <a:br>
              <a:rPr lang="nl-BE" b="1" dirty="0"/>
            </a:br>
            <a:endParaRPr lang="nl-BE" b="1" dirty="0"/>
          </a:p>
          <a:p>
            <a:pPr marL="0" indent="0">
              <a:buNone/>
            </a:pPr>
            <a:r>
              <a:rPr lang="nl-BE" dirty="0"/>
              <a:t>Effect van historische verpleegdagprijs:</a:t>
            </a:r>
          </a:p>
          <a:p>
            <a:pPr marL="0" indent="0">
              <a:buNone/>
            </a:pPr>
            <a:r>
              <a:rPr lang="nl-BE" dirty="0"/>
              <a:t>	voor 1 behandeling ff € 126 - € 178</a:t>
            </a:r>
          </a:p>
          <a:p>
            <a:pPr marL="0" indent="0">
              <a:buNone/>
            </a:pPr>
            <a:endParaRPr lang="nl-BE" dirty="0"/>
          </a:p>
          <a:p>
            <a:pPr marL="0" indent="0">
              <a:buNone/>
            </a:pPr>
            <a:r>
              <a:rPr lang="nl-BE" dirty="0"/>
              <a:t>Functie van goedkope dialyses maar niet van Tx</a:t>
            </a:r>
          </a:p>
          <a:p>
            <a:pPr marL="0" indent="0">
              <a:buNone/>
            </a:pPr>
            <a:r>
              <a:rPr lang="nl-BE" dirty="0"/>
              <a:t>Grote regionale verschillen</a:t>
            </a:r>
          </a:p>
          <a:p>
            <a:pPr marL="0" indent="0">
              <a:buNone/>
            </a:pPr>
            <a:r>
              <a:rPr lang="nl-BE" dirty="0"/>
              <a:t>Pervers effect van moratorium</a:t>
            </a:r>
          </a:p>
        </p:txBody>
      </p:sp>
      <p:pic>
        <p:nvPicPr>
          <p:cNvPr id="4"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
        <p:nvSpPr>
          <p:cNvPr id="7" name="Rectangle 3"/>
          <p:cNvSpPr>
            <a:spLocks noChangeArrowheads="1"/>
          </p:cNvSpPr>
          <p:nvPr/>
        </p:nvSpPr>
        <p:spPr bwMode="auto">
          <a:xfrm>
            <a:off x="5143504" y="500042"/>
            <a:ext cx="3214688" cy="893762"/>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cxnSp>
        <p:nvCxnSpPr>
          <p:cNvPr id="8" name="Straight Connector 7"/>
          <p:cNvCxnSpPr/>
          <p:nvPr/>
        </p:nvCxnSpPr>
        <p:spPr>
          <a:xfrm>
            <a:off x="1835696" y="2636912"/>
            <a:ext cx="6336704" cy="3672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4860032" y="6381328"/>
            <a:ext cx="1970732" cy="369332"/>
          </a:xfrm>
          <a:prstGeom prst="rect">
            <a:avLst/>
          </a:prstGeom>
          <a:noFill/>
        </p:spPr>
        <p:txBody>
          <a:bodyPr wrap="none" rtlCol="0">
            <a:spAutoFit/>
          </a:bodyPr>
          <a:lstStyle/>
          <a:p>
            <a:r>
              <a:rPr lang="nl-BE" dirty="0"/>
              <a:t>n</a:t>
            </a:r>
            <a:r>
              <a:rPr lang="nl-BE" dirty="0" smtClean="0"/>
              <a:t>a 20 jaar opgelost</a:t>
            </a:r>
            <a:endParaRPr lang="nl-BE" dirty="0"/>
          </a:p>
        </p:txBody>
      </p:sp>
    </p:spTree>
    <p:extLst>
      <p:ext uri="{BB962C8B-B14F-4D97-AF65-F5344CB8AC3E}">
        <p14:creationId xmlns:p14="http://schemas.microsoft.com/office/powerpoint/2010/main" xmlns="" val="869631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2265363"/>
            <a:ext cx="8002587" cy="2906712"/>
          </a:xfrm>
        </p:spPr>
        <p:txBody>
          <a:bodyPr anchor="b">
            <a:normAutofit fontScale="90000"/>
          </a:bodyPr>
          <a:lstStyle/>
          <a:p>
            <a:pPr eaLnBrk="1" fontAlgn="auto" hangingPunct="1">
              <a:spcAft>
                <a:spcPts val="0"/>
              </a:spcAft>
              <a:defRPr/>
            </a:pPr>
            <a:r>
              <a:rPr lang="nl-NL" dirty="0">
                <a:solidFill>
                  <a:srgbClr val="1B408B"/>
                </a:solidFill>
                <a:cs typeface="Calabri"/>
              </a:rPr>
              <a:t>Plan van Aanpak </a:t>
            </a:r>
            <a:br>
              <a:rPr lang="nl-NL" dirty="0">
                <a:solidFill>
                  <a:srgbClr val="1B408B"/>
                </a:solidFill>
                <a:cs typeface="Calabri"/>
              </a:rPr>
            </a:br>
            <a:r>
              <a:rPr lang="nl-NL" dirty="0">
                <a:solidFill>
                  <a:srgbClr val="1B408B"/>
                </a:solidFill>
                <a:cs typeface="Calabri"/>
              </a:rPr>
              <a:t>Hervorming ziekenhuisfinanciering</a:t>
            </a:r>
            <a:r>
              <a:rPr lang="nl-NL" sz="4000" dirty="0">
                <a:solidFill>
                  <a:srgbClr val="1B408B"/>
                </a:solidFill>
                <a:cs typeface="Calabri"/>
              </a:rPr>
              <a:t/>
            </a:r>
            <a:br>
              <a:rPr lang="nl-NL" sz="4000" dirty="0">
                <a:solidFill>
                  <a:srgbClr val="1B408B"/>
                </a:solidFill>
                <a:cs typeface="Calabri"/>
              </a:rPr>
            </a:br>
            <a:r>
              <a:rPr lang="nl-NL" sz="4000" dirty="0">
                <a:solidFill>
                  <a:srgbClr val="1B408B"/>
                </a:solidFill>
                <a:cs typeface="Calabri"/>
              </a:rPr>
              <a:t/>
            </a:r>
            <a:br>
              <a:rPr lang="nl-NL" sz="4000" dirty="0">
                <a:solidFill>
                  <a:srgbClr val="1B408B"/>
                </a:solidFill>
                <a:cs typeface="Calabri"/>
              </a:rPr>
            </a:br>
            <a:r>
              <a:rPr lang="nl-NL" sz="2800" dirty="0">
                <a:solidFill>
                  <a:srgbClr val="1B408B"/>
                </a:solidFill>
                <a:cs typeface="Calabri"/>
              </a:rPr>
              <a:t>Commissie Volksgezondheid, 28 april 2015</a:t>
            </a:r>
          </a:p>
        </p:txBody>
      </p:sp>
      <p:pic>
        <p:nvPicPr>
          <p:cNvPr id="6147" name="Picture 6" descr="Lijn-onder.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778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7" descr="b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62938" y="6248400"/>
            <a:ext cx="423862"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p:cNvCxnSpPr/>
          <p:nvPr/>
        </p:nvCxnSpPr>
        <p:spPr>
          <a:xfrm>
            <a:off x="4162425" y="4257675"/>
            <a:ext cx="831850" cy="1588"/>
          </a:xfrm>
          <a:prstGeom prst="line">
            <a:avLst/>
          </a:prstGeom>
          <a:ln>
            <a:solidFill>
              <a:srgbClr val="1B408B"/>
            </a:solidFill>
            <a:prstDash val="sysDot"/>
          </a:ln>
        </p:spPr>
        <p:style>
          <a:lnRef idx="1">
            <a:schemeClr val="accent1"/>
          </a:lnRef>
          <a:fillRef idx="0">
            <a:schemeClr val="accent1"/>
          </a:fillRef>
          <a:effectRef idx="0">
            <a:schemeClr val="accent1"/>
          </a:effectRef>
          <a:fontRef idx="minor">
            <a:schemeClr val="tx1"/>
          </a:fontRef>
        </p:style>
      </p:cxnSp>
      <p:pic>
        <p:nvPicPr>
          <p:cNvPr id="6150" name="Afbeelding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313" y="250825"/>
            <a:ext cx="9144001"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3465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bwMode="auto">
          <a:xfrm>
            <a:off x="457200" y="333375"/>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en-US"/>
              <a:t>Transitie naar nieuw concept</a:t>
            </a:r>
            <a:endParaRPr lang="en-GB" altLang="en-US"/>
          </a:p>
        </p:txBody>
      </p:sp>
      <p:sp>
        <p:nvSpPr>
          <p:cNvPr id="36867" name="Tijdelijke aanduiding voor inhoud 2"/>
          <p:cNvSpPr>
            <a:spLocks noGrp="1"/>
          </p:cNvSpPr>
          <p:nvPr>
            <p:ph idx="1"/>
          </p:nvPr>
        </p:nvSpPr>
        <p:spPr>
          <a:xfrm>
            <a:off x="395288" y="1268413"/>
            <a:ext cx="8353425" cy="5256212"/>
          </a:xfrm>
        </p:spPr>
        <p:txBody>
          <a:bodyPr/>
          <a:lstStyle/>
          <a:p>
            <a:pPr eaLnBrk="1" hangingPunct="1">
              <a:lnSpc>
                <a:spcPts val="2600"/>
              </a:lnSpc>
              <a:spcBef>
                <a:spcPct val="0"/>
              </a:spcBef>
            </a:pPr>
            <a:r>
              <a:rPr lang="nl-BE" altLang="en-US" sz="2600" dirty="0"/>
              <a:t>Transitiefase naar nieuw zorgorganisatiemodel: </a:t>
            </a:r>
            <a:r>
              <a:rPr lang="nl-BE" altLang="en-US" sz="2600" dirty="0" err="1"/>
              <a:t>beleids-instrumenten</a:t>
            </a:r>
            <a:r>
              <a:rPr lang="nl-BE" altLang="en-US" sz="2600" dirty="0"/>
              <a:t> / hefbomen</a:t>
            </a:r>
            <a:r>
              <a:rPr lang="nl-BE" altLang="en-US" dirty="0"/>
              <a:t>:</a:t>
            </a:r>
          </a:p>
          <a:p>
            <a:pPr lvl="2" eaLnBrk="1" hangingPunct="1">
              <a:spcBef>
                <a:spcPct val="0"/>
              </a:spcBef>
            </a:pPr>
            <a:r>
              <a:rPr lang="nl-BE" altLang="en-US" dirty="0"/>
              <a:t>Toelating / financiering aan netwerken </a:t>
            </a:r>
            <a:r>
              <a:rPr lang="nl-BE" altLang="en-US" dirty="0" err="1"/>
              <a:t>ipv</a:t>
            </a:r>
            <a:r>
              <a:rPr lang="nl-BE" altLang="en-US" dirty="0"/>
              <a:t> ziekenhuis</a:t>
            </a:r>
            <a:br>
              <a:rPr lang="nl-BE" altLang="en-US" dirty="0"/>
            </a:br>
            <a:r>
              <a:rPr lang="nl-BE" altLang="en-US" sz="2200" dirty="0"/>
              <a:t>(samenwerking als voorwaarde / pluspunt voor toelating)</a:t>
            </a:r>
          </a:p>
          <a:p>
            <a:pPr lvl="2" eaLnBrk="1" hangingPunct="1">
              <a:spcBef>
                <a:spcPct val="0"/>
              </a:spcBef>
            </a:pPr>
            <a:r>
              <a:rPr lang="nl-BE" altLang="en-US" dirty="0"/>
              <a:t>Art 107 – met tijdelijk budgetbehoud</a:t>
            </a:r>
          </a:p>
          <a:p>
            <a:pPr lvl="2" eaLnBrk="1" hangingPunct="1">
              <a:spcBef>
                <a:spcPct val="0"/>
              </a:spcBef>
            </a:pPr>
            <a:r>
              <a:rPr lang="nl-BE" altLang="en-US" dirty="0" err="1"/>
              <a:t>Bedreconversies</a:t>
            </a:r>
            <a:r>
              <a:rPr lang="nl-BE" altLang="en-US" dirty="0"/>
              <a:t> naar alternatieven </a:t>
            </a:r>
            <a:r>
              <a:rPr lang="nl-BE" altLang="en-US" sz="2000" dirty="0"/>
              <a:t>(bv. chronische </a:t>
            </a:r>
            <a:r>
              <a:rPr lang="nl-BE" altLang="en-US" sz="2000" dirty="0" err="1"/>
              <a:t>zh</a:t>
            </a:r>
            <a:r>
              <a:rPr lang="nl-BE" altLang="en-US" sz="2000" dirty="0"/>
              <a:t>-bedden, hersteloorden, zorghotel, thuishospitalisatie)</a:t>
            </a:r>
          </a:p>
          <a:p>
            <a:pPr lvl="2" eaLnBrk="1" hangingPunct="1">
              <a:spcBef>
                <a:spcPct val="0"/>
              </a:spcBef>
            </a:pPr>
            <a:r>
              <a:rPr lang="nl-BE" altLang="en-US" dirty="0"/>
              <a:t>Bedafbouw met schadeloosstelling,  … </a:t>
            </a:r>
          </a:p>
          <a:p>
            <a:pPr lvl="2" eaLnBrk="1" hangingPunct="1">
              <a:spcBef>
                <a:spcPct val="0"/>
              </a:spcBef>
            </a:pPr>
            <a:r>
              <a:rPr lang="nl-BE" altLang="en-US" dirty="0"/>
              <a:t>“Gebundelde” financiering</a:t>
            </a:r>
          </a:p>
          <a:p>
            <a:pPr eaLnBrk="1" hangingPunct="1">
              <a:spcBef>
                <a:spcPct val="0"/>
              </a:spcBef>
            </a:pPr>
            <a:r>
              <a:rPr lang="nl-BE" altLang="en-US" sz="2600" dirty="0"/>
              <a:t>Samenwerking met deelstaten: </a:t>
            </a:r>
          </a:p>
          <a:p>
            <a:pPr lvl="2" eaLnBrk="1" hangingPunct="1">
              <a:spcBef>
                <a:spcPct val="0"/>
              </a:spcBef>
            </a:pPr>
            <a:r>
              <a:rPr lang="nl-BE" altLang="en-US" dirty="0"/>
              <a:t>Investeringen als hefboom voor rationalisatie </a:t>
            </a:r>
            <a:r>
              <a:rPr lang="nl-BE" altLang="en-US" sz="1700" dirty="0"/>
              <a:t>(nieuwbouwprojecten compatibel met “zorglandschap 2025”)</a:t>
            </a:r>
          </a:p>
          <a:p>
            <a:pPr lvl="2" eaLnBrk="1" hangingPunct="1">
              <a:spcBef>
                <a:spcPct val="0"/>
              </a:spcBef>
            </a:pPr>
            <a:r>
              <a:rPr lang="nl-BE" altLang="en-US" dirty="0"/>
              <a:t>Samenwerkingsakkoorden – kunnen asymmetrisch zijn</a:t>
            </a:r>
            <a:endParaRPr lang="nl-BE" altLang="en-US" sz="3200" dirty="0"/>
          </a:p>
          <a:p>
            <a:pPr marL="392113" lvl="1" indent="0" eaLnBrk="1" hangingPunct="1">
              <a:spcBef>
                <a:spcPct val="0"/>
              </a:spcBef>
              <a:buFont typeface="Arial" pitchFamily="34" charset="0"/>
              <a:buNone/>
            </a:pPr>
            <a:endParaRPr lang="en-GB" altLang="en-US" dirty="0"/>
          </a:p>
        </p:txBody>
      </p:sp>
    </p:spTree>
    <p:extLst>
      <p:ext uri="{BB962C8B-B14F-4D97-AF65-F5344CB8AC3E}">
        <p14:creationId xmlns:p14="http://schemas.microsoft.com/office/powerpoint/2010/main" xmlns="" val="382937933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bwMode="auto">
          <a:xfrm>
            <a:off x="468313" y="333375"/>
            <a:ext cx="8313737"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en-US" sz="2600" b="1">
                <a:solidFill>
                  <a:srgbClr val="1F4A9F"/>
                </a:solidFill>
              </a:rPr>
              <a:t>4. We ontwerpen een financiering die verantwoorde zorg voor de patiënt correct vergoedt en aanzet tot efficiëntie</a:t>
            </a:r>
            <a:endParaRPr lang="en-GB" altLang="en-US" sz="2600" b="1">
              <a:solidFill>
                <a:srgbClr val="1F4A9F"/>
              </a:solidFill>
            </a:endParaRPr>
          </a:p>
        </p:txBody>
      </p:sp>
      <p:sp>
        <p:nvSpPr>
          <p:cNvPr id="3" name="Tijdelijke aanduiding voor inhoud 2"/>
          <p:cNvSpPr>
            <a:spLocks noGrp="1"/>
          </p:cNvSpPr>
          <p:nvPr>
            <p:ph idx="1"/>
          </p:nvPr>
        </p:nvSpPr>
        <p:spPr>
          <a:xfrm>
            <a:off x="457200" y="1484313"/>
            <a:ext cx="8578850" cy="5113337"/>
          </a:xfrm>
        </p:spPr>
        <p:txBody>
          <a:bodyPr rtlCol="0">
            <a:normAutofit fontScale="47500" lnSpcReduction="20000"/>
          </a:bodyPr>
          <a:lstStyle/>
          <a:p>
            <a:pPr eaLnBrk="1" fontAlgn="auto" hangingPunct="1">
              <a:spcAft>
                <a:spcPts val="0"/>
              </a:spcAft>
              <a:defRPr/>
            </a:pPr>
            <a:r>
              <a:rPr lang="nl-BE" sz="5100" dirty="0"/>
              <a:t>Uitgangspunt: correcte financiering van reële kost van verantwoorde zorg</a:t>
            </a:r>
          </a:p>
          <a:p>
            <a:pPr eaLnBrk="1" fontAlgn="auto" hangingPunct="1">
              <a:spcAft>
                <a:spcPts val="0"/>
              </a:spcAft>
              <a:defRPr/>
            </a:pPr>
            <a:r>
              <a:rPr lang="nl-BE" sz="5100" dirty="0">
                <a:solidFill>
                  <a:srgbClr val="1F4A9F"/>
                </a:solidFill>
              </a:rPr>
              <a:t>Drie financieringsclusters</a:t>
            </a:r>
          </a:p>
          <a:p>
            <a:pPr lvl="1" eaLnBrk="1" fontAlgn="auto" hangingPunct="1">
              <a:spcAft>
                <a:spcPts val="0"/>
              </a:spcAft>
              <a:defRPr/>
            </a:pPr>
            <a:r>
              <a:rPr lang="nl-BE" sz="5100" dirty="0">
                <a:solidFill>
                  <a:srgbClr val="1F4A9F"/>
                </a:solidFill>
              </a:rPr>
              <a:t>Laagvariabele zorg</a:t>
            </a:r>
            <a:r>
              <a:rPr lang="nl-BE" sz="5100" dirty="0"/>
              <a:t>: geen/weinig variatie tussen patiënten</a:t>
            </a:r>
          </a:p>
          <a:p>
            <a:pPr lvl="2" eaLnBrk="1" fontAlgn="auto" hangingPunct="1">
              <a:spcAft>
                <a:spcPts val="0"/>
              </a:spcAft>
              <a:defRPr/>
            </a:pPr>
            <a:r>
              <a:rPr lang="nl-BE" sz="3800" dirty="0"/>
              <a:t>Prospectief bepaalde prijs per patiëntopname</a:t>
            </a:r>
          </a:p>
          <a:p>
            <a:pPr lvl="1" eaLnBrk="1" fontAlgn="auto" hangingPunct="1">
              <a:spcAft>
                <a:spcPts val="0"/>
              </a:spcAft>
              <a:defRPr/>
            </a:pPr>
            <a:r>
              <a:rPr lang="nl-BE" sz="5100" dirty="0">
                <a:solidFill>
                  <a:srgbClr val="1F4A9F"/>
                </a:solidFill>
              </a:rPr>
              <a:t>Mediumvariabele zorg</a:t>
            </a:r>
            <a:r>
              <a:rPr lang="nl-BE" sz="5100" dirty="0"/>
              <a:t>: meer, verantwoorde variatie tussen patiënten</a:t>
            </a:r>
          </a:p>
          <a:p>
            <a:pPr lvl="2" eaLnBrk="1" fontAlgn="auto" hangingPunct="1">
              <a:spcAft>
                <a:spcPts val="0"/>
              </a:spcAft>
              <a:defRPr/>
            </a:pPr>
            <a:r>
              <a:rPr lang="nl-BE" sz="3800" dirty="0"/>
              <a:t>Behoud van logica van gesloten nationaal budget dat verdeeld wordt tussen ziekenhuizen in functie van aantal en aard patiënten en hun zorgzwaarte</a:t>
            </a:r>
          </a:p>
          <a:p>
            <a:pPr lvl="1" eaLnBrk="1" fontAlgn="auto" hangingPunct="1">
              <a:spcAft>
                <a:spcPts val="0"/>
              </a:spcAft>
              <a:defRPr/>
            </a:pPr>
            <a:r>
              <a:rPr lang="nl-BE" sz="5100" dirty="0" err="1">
                <a:solidFill>
                  <a:srgbClr val="1F4A9F"/>
                </a:solidFill>
              </a:rPr>
              <a:t>Hoogvariabele</a:t>
            </a:r>
            <a:r>
              <a:rPr lang="nl-BE" sz="5100" dirty="0">
                <a:solidFill>
                  <a:srgbClr val="1F4A9F"/>
                </a:solidFill>
              </a:rPr>
              <a:t> zorg</a:t>
            </a:r>
            <a:r>
              <a:rPr lang="nl-BE" sz="5100" dirty="0"/>
              <a:t>: pathologiegroepen met grote mate van onvoorspelbaarheid – zorg is maatwerk</a:t>
            </a:r>
          </a:p>
          <a:p>
            <a:pPr lvl="2" eaLnBrk="1" fontAlgn="auto" hangingPunct="1">
              <a:spcAft>
                <a:spcPts val="0"/>
              </a:spcAft>
              <a:defRPr/>
            </a:pPr>
            <a:r>
              <a:rPr lang="nl-BE" sz="3800" dirty="0"/>
              <a:t>Financiering meer gebaseerd op reëel verleende (verantwoorde) zorg</a:t>
            </a:r>
          </a:p>
          <a:p>
            <a:pPr eaLnBrk="1" fontAlgn="auto" hangingPunct="1">
              <a:spcAft>
                <a:spcPts val="0"/>
              </a:spcAft>
              <a:defRPr/>
            </a:pPr>
            <a:r>
              <a:rPr lang="nl-BE" sz="5100" dirty="0"/>
              <a:t>Belonen van samenwerking en efficiënte inzet van middelen</a:t>
            </a:r>
          </a:p>
          <a:p>
            <a:pPr lvl="1" eaLnBrk="1" fontAlgn="auto" hangingPunct="1">
              <a:spcAft>
                <a:spcPts val="0"/>
              </a:spcAft>
              <a:defRPr/>
            </a:pPr>
            <a:r>
              <a:rPr lang="nl-BE" sz="5100" dirty="0">
                <a:solidFill>
                  <a:srgbClr val="1F4A9F"/>
                </a:solidFill>
              </a:rPr>
              <a:t>“Shared </a:t>
            </a:r>
            <a:r>
              <a:rPr lang="nl-BE" sz="5100" dirty="0" err="1">
                <a:solidFill>
                  <a:srgbClr val="1F4A9F"/>
                </a:solidFill>
              </a:rPr>
              <a:t>savings</a:t>
            </a:r>
            <a:r>
              <a:rPr lang="nl-BE" sz="5100" dirty="0">
                <a:solidFill>
                  <a:srgbClr val="1F4A9F"/>
                </a:solidFill>
              </a:rPr>
              <a:t>” </a:t>
            </a:r>
            <a:r>
              <a:rPr lang="nl-BE" sz="5100" dirty="0"/>
              <a:t>binnen en tussen netwerken</a:t>
            </a:r>
          </a:p>
          <a:p>
            <a:pPr lvl="1" eaLnBrk="1" fontAlgn="auto" hangingPunct="1">
              <a:spcAft>
                <a:spcPts val="0"/>
              </a:spcAft>
              <a:defRPr/>
            </a:pPr>
            <a:r>
              <a:rPr lang="nl-BE" sz="5100" dirty="0">
                <a:solidFill>
                  <a:srgbClr val="1F4A9F"/>
                </a:solidFill>
              </a:rPr>
              <a:t>“</a:t>
            </a:r>
            <a:r>
              <a:rPr lang="nl-BE" sz="5100" dirty="0" err="1">
                <a:solidFill>
                  <a:srgbClr val="1F4A9F"/>
                </a:solidFill>
              </a:rPr>
              <a:t>Bundled</a:t>
            </a:r>
            <a:r>
              <a:rPr lang="nl-BE" sz="5100" dirty="0">
                <a:solidFill>
                  <a:srgbClr val="1F4A9F"/>
                </a:solidFill>
              </a:rPr>
              <a:t> </a:t>
            </a:r>
            <a:r>
              <a:rPr lang="nl-BE" sz="5100" dirty="0" err="1">
                <a:solidFill>
                  <a:srgbClr val="1F4A9F"/>
                </a:solidFill>
              </a:rPr>
              <a:t>payments</a:t>
            </a:r>
            <a:r>
              <a:rPr lang="nl-BE" sz="5100" dirty="0">
                <a:solidFill>
                  <a:srgbClr val="1F4A9F"/>
                </a:solidFill>
              </a:rPr>
              <a:t>” </a:t>
            </a:r>
            <a:r>
              <a:rPr lang="nl-BE" sz="5100" dirty="0"/>
              <a:t>over de muren van het ziekenhuis heen</a:t>
            </a:r>
          </a:p>
          <a:p>
            <a:pPr lvl="1" eaLnBrk="1" fontAlgn="auto" hangingPunct="1">
              <a:spcAft>
                <a:spcPts val="0"/>
              </a:spcAft>
              <a:defRPr/>
            </a:pPr>
            <a:endParaRPr lang="nl-BE" dirty="0"/>
          </a:p>
        </p:txBody>
      </p:sp>
      <p:sp>
        <p:nvSpPr>
          <p:cNvPr id="18436" name="Tijdelijke aanduiding voor dianumm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76984B-F3D3-4FF6-B978-91239387DC9F}" type="slidenum">
              <a:rPr lang="nl-NL" altLang="en-US" smtClean="0"/>
              <a:pPr fontAlgn="base">
                <a:spcBef>
                  <a:spcPct val="0"/>
                </a:spcBef>
                <a:spcAft>
                  <a:spcPct val="0"/>
                </a:spcAft>
                <a:defRPr/>
              </a:pPr>
              <a:t>46</a:t>
            </a:fld>
            <a:endParaRPr lang="nl-NL" altLang="en-US"/>
          </a:p>
        </p:txBody>
      </p:sp>
    </p:spTree>
    <p:extLst>
      <p:ext uri="{BB962C8B-B14F-4D97-AF65-F5344CB8AC3E}">
        <p14:creationId xmlns:p14="http://schemas.microsoft.com/office/powerpoint/2010/main" xmlns="" val="16544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350"/>
            <a:ext cx="8229600" cy="1154113"/>
          </a:xfrm>
        </p:spPr>
        <p:txBody>
          <a:bodyPr>
            <a:normAutofit fontScale="90000"/>
          </a:bodyPr>
          <a:lstStyle/>
          <a:p>
            <a:pPr eaLnBrk="1" fontAlgn="auto" hangingPunct="1">
              <a:spcAft>
                <a:spcPts val="0"/>
              </a:spcAft>
              <a:defRPr/>
            </a:pPr>
            <a:r>
              <a:rPr lang="nl-BE" dirty="0"/>
              <a:t>Heroriëntering ziekenhuis in zorglandschap</a:t>
            </a:r>
            <a:endParaRPr lang="en-GB" dirty="0"/>
          </a:p>
        </p:txBody>
      </p:sp>
      <p:sp>
        <p:nvSpPr>
          <p:cNvPr id="3" name="Tijdelijke aanduiding voor inhoud 2"/>
          <p:cNvSpPr>
            <a:spLocks noGrp="1"/>
          </p:cNvSpPr>
          <p:nvPr>
            <p:ph idx="1"/>
          </p:nvPr>
        </p:nvSpPr>
        <p:spPr>
          <a:xfrm>
            <a:off x="457200" y="1484313"/>
            <a:ext cx="8229600" cy="5040312"/>
          </a:xfrm>
        </p:spPr>
        <p:txBody>
          <a:bodyPr rtlCol="0">
            <a:normAutofit fontScale="92500" lnSpcReduction="20000"/>
          </a:bodyPr>
          <a:lstStyle/>
          <a:p>
            <a:pPr eaLnBrk="1" fontAlgn="auto" hangingPunct="1">
              <a:spcAft>
                <a:spcPts val="0"/>
              </a:spcAft>
              <a:defRPr/>
            </a:pPr>
            <a:r>
              <a:rPr lang="nl-BE" dirty="0"/>
              <a:t>Kernbegrippen:</a:t>
            </a:r>
          </a:p>
          <a:p>
            <a:pPr lvl="1" eaLnBrk="1" fontAlgn="auto" hangingPunct="1">
              <a:spcAft>
                <a:spcPts val="0"/>
              </a:spcAft>
              <a:defRPr/>
            </a:pPr>
            <a:r>
              <a:rPr lang="nl-BE" b="1" dirty="0">
                <a:solidFill>
                  <a:schemeClr val="tx2"/>
                </a:solidFill>
              </a:rPr>
              <a:t>Concentratie</a:t>
            </a:r>
            <a:r>
              <a:rPr lang="nl-BE" dirty="0">
                <a:solidFill>
                  <a:schemeClr val="tx2"/>
                </a:solidFill>
              </a:rPr>
              <a:t>  v</a:t>
            </a:r>
            <a:r>
              <a:rPr lang="nl-BE" dirty="0"/>
              <a:t>an complexe / gespecialiseerde zorg in ziekenhuizen:</a:t>
            </a:r>
          </a:p>
          <a:p>
            <a:pPr lvl="2" eaLnBrk="1" fontAlgn="auto" hangingPunct="1">
              <a:spcAft>
                <a:spcPts val="0"/>
              </a:spcAft>
              <a:defRPr/>
            </a:pPr>
            <a:r>
              <a:rPr lang="nl-BE" dirty="0"/>
              <a:t>Taakverdeling tussen ziekenhuizen:</a:t>
            </a:r>
          </a:p>
          <a:p>
            <a:pPr lvl="3" eaLnBrk="1" fontAlgn="auto" hangingPunct="1">
              <a:spcAft>
                <a:spcPts val="0"/>
              </a:spcAft>
              <a:defRPr/>
            </a:pPr>
            <a:r>
              <a:rPr lang="nl-BE" dirty="0"/>
              <a:t>Verwijs/terugverwijsafspraken tussen </a:t>
            </a:r>
            <a:r>
              <a:rPr lang="nl-BE" dirty="0" err="1"/>
              <a:t>zh</a:t>
            </a:r>
            <a:r>
              <a:rPr lang="nl-BE" dirty="0"/>
              <a:t> per pathologiegroep</a:t>
            </a:r>
          </a:p>
          <a:p>
            <a:pPr lvl="3" eaLnBrk="1" fontAlgn="auto" hangingPunct="1">
              <a:spcAft>
                <a:spcPts val="0"/>
              </a:spcAft>
              <a:defRPr/>
            </a:pPr>
            <a:r>
              <a:rPr lang="nl-BE" dirty="0"/>
              <a:t>Verdeling pathologiegroepen (taakherschikking)</a:t>
            </a:r>
          </a:p>
          <a:p>
            <a:pPr lvl="2" eaLnBrk="1" fontAlgn="auto" hangingPunct="1">
              <a:spcAft>
                <a:spcPts val="0"/>
              </a:spcAft>
              <a:defRPr/>
            </a:pPr>
            <a:r>
              <a:rPr lang="nl-BE" dirty="0"/>
              <a:t>Ook taakafspraken tussen </a:t>
            </a:r>
            <a:r>
              <a:rPr lang="nl-BE" dirty="0" err="1"/>
              <a:t>UZ’s</a:t>
            </a:r>
            <a:r>
              <a:rPr lang="nl-BE" dirty="0"/>
              <a:t> en </a:t>
            </a:r>
            <a:r>
              <a:rPr lang="nl-BE" dirty="0" err="1"/>
              <a:t>AZ’s</a:t>
            </a:r>
            <a:r>
              <a:rPr lang="nl-BE" dirty="0"/>
              <a:t>, en tussen </a:t>
            </a:r>
            <a:r>
              <a:rPr lang="nl-BE" dirty="0" err="1"/>
              <a:t>UZ’s</a:t>
            </a:r>
            <a:r>
              <a:rPr lang="nl-BE" dirty="0"/>
              <a:t>, uitgaande van reeds aanwezige competenties en expertise</a:t>
            </a:r>
          </a:p>
          <a:p>
            <a:pPr lvl="2" eaLnBrk="1" fontAlgn="auto" hangingPunct="1">
              <a:spcAft>
                <a:spcPts val="0"/>
              </a:spcAft>
              <a:defRPr/>
            </a:pPr>
            <a:r>
              <a:rPr lang="nl-BE" dirty="0"/>
              <a:t>Concentratie ≠ grotere ziekenhuizen</a:t>
            </a:r>
          </a:p>
          <a:p>
            <a:pPr lvl="2" eaLnBrk="1" fontAlgn="auto" hangingPunct="1">
              <a:spcAft>
                <a:spcPts val="0"/>
              </a:spcAft>
              <a:defRPr/>
            </a:pPr>
            <a:r>
              <a:rPr lang="nl-BE" dirty="0"/>
              <a:t>Referentiecentra zijn niet noodzakelijk universitaire ziekenhuizen</a:t>
            </a:r>
          </a:p>
          <a:p>
            <a:pPr lvl="2" eaLnBrk="1" fontAlgn="auto" hangingPunct="1">
              <a:spcAft>
                <a:spcPts val="0"/>
              </a:spcAft>
              <a:defRPr/>
            </a:pPr>
            <a:r>
              <a:rPr lang="nl-BE" dirty="0"/>
              <a:t>Keuze tussen concentratie en spreiding: </a:t>
            </a:r>
            <a:r>
              <a:rPr lang="nl-BE" i="1" dirty="0" err="1"/>
              <a:t>evidence-based</a:t>
            </a:r>
            <a:r>
              <a:rPr lang="nl-BE" dirty="0"/>
              <a:t/>
            </a:r>
            <a:br>
              <a:rPr lang="nl-BE" dirty="0"/>
            </a:br>
            <a:r>
              <a:rPr lang="nl-BE" sz="2000" dirty="0"/>
              <a:t>(criteria: kritische massa, kostprijs technologie, prevalentie, continuïteit, ….)</a:t>
            </a:r>
          </a:p>
          <a:p>
            <a:pPr lvl="2" eaLnBrk="1" fontAlgn="auto" hangingPunct="1">
              <a:spcAft>
                <a:spcPts val="0"/>
              </a:spcAft>
              <a:defRPr/>
            </a:pPr>
            <a:r>
              <a:rPr lang="nl-BE" dirty="0"/>
              <a:t>IT ondersteuning </a:t>
            </a:r>
            <a:r>
              <a:rPr lang="nl-BE" dirty="0">
                <a:sym typeface="Wingdings" panose="05000000000000000000" pitchFamily="2" charset="2"/>
              </a:rPr>
              <a:t> minder duplicatie onderzoeken, minder administratie, meer patiëntveiligheid</a:t>
            </a:r>
            <a:endParaRPr lang="nl-BE" dirty="0"/>
          </a:p>
        </p:txBody>
      </p:sp>
      <p:sp>
        <p:nvSpPr>
          <p:cNvPr id="29700"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F12D89-E661-4A9B-A03F-C38C0CD08016}" type="slidenum">
              <a:rPr lang="en-GB" altLang="en-US" smtClean="0"/>
              <a:pPr fontAlgn="base">
                <a:spcBef>
                  <a:spcPct val="0"/>
                </a:spcBef>
                <a:spcAft>
                  <a:spcPct val="0"/>
                </a:spcAft>
                <a:defRPr/>
              </a:pPr>
              <a:t>47</a:t>
            </a:fld>
            <a:endParaRPr lang="en-GB" altLang="en-US"/>
          </a:p>
        </p:txBody>
      </p:sp>
    </p:spTree>
    <p:extLst>
      <p:ext uri="{BB962C8B-B14F-4D97-AF65-F5344CB8AC3E}">
        <p14:creationId xmlns:p14="http://schemas.microsoft.com/office/powerpoint/2010/main" xmlns="" val="209663616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bwMode="auto">
          <a:xfrm>
            <a:off x="457200" y="188913"/>
            <a:ext cx="8229600" cy="12985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nl-BE" altLang="en-US"/>
              <a:t>Hervorming financiering: basisprincipes</a:t>
            </a:r>
            <a:endParaRPr lang="en-GB" altLang="en-US"/>
          </a:p>
        </p:txBody>
      </p:sp>
      <p:sp>
        <p:nvSpPr>
          <p:cNvPr id="3" name="Tijdelijke aanduiding voor inhoud 2"/>
          <p:cNvSpPr>
            <a:spLocks noGrp="1"/>
          </p:cNvSpPr>
          <p:nvPr>
            <p:ph idx="1"/>
          </p:nvPr>
        </p:nvSpPr>
        <p:spPr>
          <a:xfrm>
            <a:off x="457200" y="1557338"/>
            <a:ext cx="8229600" cy="5164137"/>
          </a:xfrm>
        </p:spPr>
        <p:txBody>
          <a:bodyPr rtlCol="0">
            <a:normAutofit fontScale="85000" lnSpcReduction="10000"/>
          </a:bodyPr>
          <a:lstStyle/>
          <a:p>
            <a:pPr eaLnBrk="1" fontAlgn="auto" hangingPunct="1">
              <a:spcAft>
                <a:spcPts val="0"/>
              </a:spcAft>
              <a:defRPr/>
            </a:pPr>
            <a:r>
              <a:rPr lang="nl-BE" dirty="0">
                <a:solidFill>
                  <a:schemeClr val="tx2"/>
                </a:solidFill>
              </a:rPr>
              <a:t>Correcte</a:t>
            </a:r>
            <a:r>
              <a:rPr lang="nl-BE" dirty="0"/>
              <a:t> financiering reële kost </a:t>
            </a:r>
            <a:r>
              <a:rPr lang="nl-BE" dirty="0">
                <a:solidFill>
                  <a:schemeClr val="tx2"/>
                </a:solidFill>
              </a:rPr>
              <a:t>verantwoorde</a:t>
            </a:r>
            <a:r>
              <a:rPr lang="nl-BE" dirty="0"/>
              <a:t> zorg</a:t>
            </a:r>
          </a:p>
          <a:p>
            <a:pPr eaLnBrk="1" fontAlgn="auto" hangingPunct="1">
              <a:spcAft>
                <a:spcPts val="0"/>
              </a:spcAft>
              <a:defRPr/>
            </a:pPr>
            <a:r>
              <a:rPr lang="nl-BE" dirty="0"/>
              <a:t>Bevordering </a:t>
            </a:r>
            <a:r>
              <a:rPr lang="nl-BE" dirty="0">
                <a:solidFill>
                  <a:schemeClr val="tx2"/>
                </a:solidFill>
              </a:rPr>
              <a:t>efficiënte</a:t>
            </a:r>
            <a:r>
              <a:rPr lang="nl-BE" dirty="0"/>
              <a:t> inzet van middelen</a:t>
            </a:r>
          </a:p>
          <a:p>
            <a:pPr eaLnBrk="1" fontAlgn="auto" hangingPunct="1">
              <a:spcAft>
                <a:spcPts val="0"/>
              </a:spcAft>
              <a:defRPr/>
            </a:pPr>
            <a:r>
              <a:rPr lang="nl-BE" dirty="0"/>
              <a:t>Beloning </a:t>
            </a:r>
            <a:r>
              <a:rPr lang="nl-BE" dirty="0">
                <a:solidFill>
                  <a:schemeClr val="tx2"/>
                </a:solidFill>
              </a:rPr>
              <a:t>kwaliteit</a:t>
            </a:r>
            <a:r>
              <a:rPr lang="nl-BE" dirty="0"/>
              <a:t>: </a:t>
            </a:r>
            <a:r>
              <a:rPr lang="nl-BE" dirty="0" err="1"/>
              <a:t>waardegedreven</a:t>
            </a:r>
            <a:r>
              <a:rPr lang="nl-BE" dirty="0"/>
              <a:t> zorg / P4P</a:t>
            </a:r>
            <a:endParaRPr lang="nl-BE" i="1" dirty="0"/>
          </a:p>
          <a:p>
            <a:pPr eaLnBrk="1" fontAlgn="auto" hangingPunct="1">
              <a:spcAft>
                <a:spcPts val="0"/>
              </a:spcAft>
              <a:defRPr/>
            </a:pPr>
            <a:r>
              <a:rPr lang="nl-BE" dirty="0"/>
              <a:t>Drie </a:t>
            </a:r>
            <a:r>
              <a:rPr lang="nl-BE" dirty="0">
                <a:solidFill>
                  <a:schemeClr val="tx2"/>
                </a:solidFill>
              </a:rPr>
              <a:t>clusters</a:t>
            </a:r>
            <a:r>
              <a:rPr lang="nl-BE" dirty="0"/>
              <a:t> </a:t>
            </a:r>
            <a:r>
              <a:rPr lang="nl-BE" sz="2800" i="1" dirty="0"/>
              <a:t>(</a:t>
            </a:r>
            <a:r>
              <a:rPr lang="nl-BE" sz="2800" i="1" dirty="0" err="1"/>
              <a:t>ifv</a:t>
            </a:r>
            <a:r>
              <a:rPr lang="nl-BE" sz="2800" i="1" dirty="0"/>
              <a:t> voorspelbaarheid &amp; complexiteit - risico’s)</a:t>
            </a:r>
            <a:r>
              <a:rPr lang="nl-BE" dirty="0"/>
              <a:t>:</a:t>
            </a:r>
          </a:p>
          <a:p>
            <a:pPr lvl="1" eaLnBrk="1" fontAlgn="auto" hangingPunct="1">
              <a:spcAft>
                <a:spcPts val="0"/>
              </a:spcAft>
              <a:defRPr/>
            </a:pPr>
            <a:r>
              <a:rPr lang="nl-BE" dirty="0"/>
              <a:t>Laagvariabele zorg</a:t>
            </a:r>
          </a:p>
          <a:p>
            <a:pPr lvl="1" eaLnBrk="1" fontAlgn="auto" hangingPunct="1">
              <a:spcAft>
                <a:spcPts val="0"/>
              </a:spcAft>
              <a:defRPr/>
            </a:pPr>
            <a:r>
              <a:rPr lang="nl-BE" dirty="0"/>
              <a:t>Mediumvariabele zorg</a:t>
            </a:r>
          </a:p>
          <a:p>
            <a:pPr lvl="1" eaLnBrk="1" fontAlgn="auto" hangingPunct="1">
              <a:spcAft>
                <a:spcPts val="0"/>
              </a:spcAft>
              <a:defRPr/>
            </a:pPr>
            <a:r>
              <a:rPr lang="nl-BE" dirty="0" err="1"/>
              <a:t>Hoogvariabele</a:t>
            </a:r>
            <a:r>
              <a:rPr lang="nl-BE" dirty="0"/>
              <a:t>, niet standaardiseerbare zorg</a:t>
            </a:r>
          </a:p>
          <a:p>
            <a:pPr eaLnBrk="1" fontAlgn="auto" hangingPunct="1">
              <a:spcAft>
                <a:spcPts val="0"/>
              </a:spcAft>
              <a:defRPr/>
            </a:pPr>
            <a:r>
              <a:rPr lang="nl-BE" dirty="0">
                <a:solidFill>
                  <a:schemeClr val="tx2"/>
                </a:solidFill>
              </a:rPr>
              <a:t>Transparantie</a:t>
            </a:r>
            <a:r>
              <a:rPr lang="nl-BE" dirty="0"/>
              <a:t>: kostprijs per pathologie</a:t>
            </a:r>
          </a:p>
          <a:p>
            <a:pPr eaLnBrk="1" fontAlgn="auto" hangingPunct="1">
              <a:spcAft>
                <a:spcPts val="0"/>
              </a:spcAft>
              <a:defRPr/>
            </a:pPr>
            <a:r>
              <a:rPr lang="nl-BE" dirty="0"/>
              <a:t>Bijsturing </a:t>
            </a:r>
            <a:r>
              <a:rPr lang="nl-BE" dirty="0" err="1">
                <a:solidFill>
                  <a:schemeClr val="tx2"/>
                </a:solidFill>
              </a:rPr>
              <a:t>onderfinanciering</a:t>
            </a:r>
            <a:r>
              <a:rPr lang="nl-BE" dirty="0"/>
              <a:t> BFM: </a:t>
            </a:r>
          </a:p>
          <a:p>
            <a:pPr lvl="1" eaLnBrk="1" fontAlgn="auto" hangingPunct="1">
              <a:spcAft>
                <a:spcPts val="0"/>
              </a:spcAft>
              <a:defRPr/>
            </a:pPr>
            <a:r>
              <a:rPr lang="nl-BE" dirty="0"/>
              <a:t>Heroriëntering ziekenhuis in zorglandschap</a:t>
            </a:r>
          </a:p>
          <a:p>
            <a:pPr lvl="1" eaLnBrk="1" fontAlgn="auto" hangingPunct="1">
              <a:spcAft>
                <a:spcPts val="0"/>
              </a:spcAft>
              <a:defRPr/>
            </a:pPr>
            <a:r>
              <a:rPr lang="nl-BE" dirty="0"/>
              <a:t>Transparantie: identificatie praktijkkostendeel honoraria</a:t>
            </a:r>
          </a:p>
          <a:p>
            <a:pPr eaLnBrk="1" fontAlgn="auto" hangingPunct="1">
              <a:spcAft>
                <a:spcPts val="0"/>
              </a:spcAft>
              <a:defRPr/>
            </a:pPr>
            <a:endParaRPr lang="nl-BE" dirty="0"/>
          </a:p>
          <a:p>
            <a:pPr lvl="2" eaLnBrk="1" fontAlgn="auto" hangingPunct="1">
              <a:spcAft>
                <a:spcPts val="0"/>
              </a:spcAft>
              <a:defRPr/>
            </a:pPr>
            <a:endParaRPr lang="nl-BE" dirty="0"/>
          </a:p>
          <a:p>
            <a:pPr marL="667512" lvl="2" indent="0" eaLnBrk="1" fontAlgn="auto" hangingPunct="1">
              <a:spcAft>
                <a:spcPts val="0"/>
              </a:spcAft>
              <a:buFont typeface="Arial" pitchFamily="34" charset="0"/>
              <a:buNone/>
              <a:defRPr/>
            </a:pPr>
            <a:endParaRPr lang="nl-BE" dirty="0"/>
          </a:p>
          <a:p>
            <a:pPr lvl="2" eaLnBrk="1" fontAlgn="auto" hangingPunct="1">
              <a:spcAft>
                <a:spcPts val="0"/>
              </a:spcAft>
              <a:defRPr/>
            </a:pPr>
            <a:endParaRPr lang="nl-BE" dirty="0"/>
          </a:p>
          <a:p>
            <a:pPr lvl="1" eaLnBrk="1" fontAlgn="auto" hangingPunct="1">
              <a:spcAft>
                <a:spcPts val="0"/>
              </a:spcAft>
              <a:defRPr/>
            </a:pPr>
            <a:endParaRPr lang="nl-BE" dirty="0"/>
          </a:p>
          <a:p>
            <a:pPr marL="393192" lvl="1" indent="0" eaLnBrk="1" fontAlgn="auto" hangingPunct="1">
              <a:spcAft>
                <a:spcPts val="0"/>
              </a:spcAft>
              <a:buFont typeface="Arial" pitchFamily="34" charset="0"/>
              <a:buNone/>
              <a:defRPr/>
            </a:pPr>
            <a:endParaRPr lang="en-GB" dirty="0"/>
          </a:p>
        </p:txBody>
      </p:sp>
      <p:sp>
        <p:nvSpPr>
          <p:cNvPr id="40964"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DD16CA-72A7-43F2-BDB8-CAEC4A53D770}" type="slidenum">
              <a:rPr lang="en-GB" altLang="en-US" smtClean="0"/>
              <a:pPr fontAlgn="base">
                <a:spcBef>
                  <a:spcPct val="0"/>
                </a:spcBef>
                <a:spcAft>
                  <a:spcPct val="0"/>
                </a:spcAft>
                <a:defRPr/>
              </a:pPr>
              <a:t>48</a:t>
            </a:fld>
            <a:endParaRPr lang="en-GB" altLang="en-US"/>
          </a:p>
        </p:txBody>
      </p:sp>
    </p:spTree>
    <p:extLst>
      <p:ext uri="{BB962C8B-B14F-4D97-AF65-F5344CB8AC3E}">
        <p14:creationId xmlns:p14="http://schemas.microsoft.com/office/powerpoint/2010/main" xmlns="" val="114394211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263" y="269875"/>
            <a:ext cx="8237537" cy="915988"/>
          </a:xfrm>
        </p:spPr>
        <p:txBody>
          <a:bodyPr anchor="ctr">
            <a:normAutofit fontScale="90000"/>
          </a:bodyPr>
          <a:lstStyle/>
          <a:p>
            <a:pPr eaLnBrk="1" fontAlgn="auto" hangingPunct="1">
              <a:spcAft>
                <a:spcPts val="0"/>
              </a:spcAft>
              <a:defRPr/>
            </a:pPr>
            <a:r>
              <a:rPr lang="nl-NL" dirty="0">
                <a:cs typeface="Calabri"/>
              </a:rPr>
              <a:t>Hervorming financiering: financieringsclusters</a:t>
            </a:r>
          </a:p>
        </p:txBody>
      </p:sp>
      <p:sp>
        <p:nvSpPr>
          <p:cNvPr id="3" name="Tijdelijke aanduiding voor inhoud 2"/>
          <p:cNvSpPr>
            <a:spLocks noGrp="1"/>
          </p:cNvSpPr>
          <p:nvPr>
            <p:ph idx="1"/>
          </p:nvPr>
        </p:nvSpPr>
        <p:spPr>
          <a:xfrm>
            <a:off x="273050" y="1484313"/>
            <a:ext cx="7751763" cy="5237162"/>
          </a:xfrm>
        </p:spPr>
        <p:txBody>
          <a:bodyPr rtlCol="0">
            <a:normAutofit fontScale="77500" lnSpcReduction="20000"/>
          </a:bodyPr>
          <a:lstStyle/>
          <a:p>
            <a:pPr eaLnBrk="1" fontAlgn="auto" hangingPunct="1">
              <a:spcAft>
                <a:spcPts val="0"/>
              </a:spcAft>
              <a:defRPr/>
            </a:pPr>
            <a:r>
              <a:rPr lang="nl-BE" sz="3100" b="1" dirty="0">
                <a:solidFill>
                  <a:schemeClr val="tx2"/>
                </a:solidFill>
              </a:rPr>
              <a:t>Laagvariabele</a:t>
            </a:r>
            <a:r>
              <a:rPr lang="nl-BE" sz="3100" dirty="0"/>
              <a:t> (gestandaardiseerde) zorg:</a:t>
            </a:r>
          </a:p>
          <a:p>
            <a:pPr lvl="1" eaLnBrk="1" fontAlgn="auto" hangingPunct="1">
              <a:spcAft>
                <a:spcPts val="0"/>
              </a:spcAft>
              <a:defRPr/>
            </a:pPr>
            <a:r>
              <a:rPr lang="nl-BE" sz="2600" dirty="0"/>
              <a:t>Zorg varieert weinig/niet tussen patiënten in één “pathologiegroep”; goed voorspelbaar</a:t>
            </a:r>
          </a:p>
          <a:p>
            <a:pPr lvl="1" eaLnBrk="1" fontAlgn="auto" hangingPunct="1">
              <a:spcAft>
                <a:spcPts val="0"/>
              </a:spcAft>
              <a:defRPr/>
            </a:pPr>
            <a:r>
              <a:rPr lang="nl-BE" sz="2600" dirty="0"/>
              <a:t>FIN: uniforme prijs voor elke patiënt (per “pathologiegroep”)</a:t>
            </a:r>
            <a:br>
              <a:rPr lang="nl-BE" sz="2600" dirty="0"/>
            </a:br>
            <a:r>
              <a:rPr lang="nl-BE" sz="2600" i="1" dirty="0"/>
              <a:t>(risico </a:t>
            </a:r>
            <a:r>
              <a:rPr lang="nl-BE" sz="2600" i="1" dirty="0" err="1"/>
              <a:t>i.g.v</a:t>
            </a:r>
            <a:r>
              <a:rPr lang="nl-BE" sz="2600" i="1" dirty="0"/>
              <a:t>. variabiliteit/patiënt: voor ziekenhuis </a:t>
            </a:r>
            <a:br>
              <a:rPr lang="nl-BE" sz="2600" i="1" dirty="0"/>
            </a:br>
            <a:r>
              <a:rPr lang="nl-BE" sz="2600" i="1" dirty="0"/>
              <a:t>risico m.b.t. aantal patiënten: overheid)</a:t>
            </a:r>
            <a:endParaRPr lang="nl-BE" sz="2600" dirty="0"/>
          </a:p>
          <a:p>
            <a:pPr eaLnBrk="1" fontAlgn="auto" hangingPunct="1">
              <a:spcAft>
                <a:spcPts val="0"/>
              </a:spcAft>
              <a:defRPr/>
            </a:pPr>
            <a:r>
              <a:rPr lang="nl-BE" sz="3100" b="1" dirty="0">
                <a:solidFill>
                  <a:schemeClr val="tx2"/>
                </a:solidFill>
              </a:rPr>
              <a:t>Mediumvariabele</a:t>
            </a:r>
            <a:r>
              <a:rPr lang="nl-BE" sz="3100" dirty="0"/>
              <a:t> zorg:</a:t>
            </a:r>
          </a:p>
          <a:p>
            <a:pPr lvl="1" eaLnBrk="1" fontAlgn="auto" hangingPunct="1">
              <a:spcAft>
                <a:spcPts val="0"/>
              </a:spcAft>
              <a:defRPr/>
            </a:pPr>
            <a:r>
              <a:rPr lang="nl-BE" sz="2600" dirty="0"/>
              <a:t>Zorg varieert meer tussen patiënten; binnen grenzen</a:t>
            </a:r>
          </a:p>
          <a:p>
            <a:pPr lvl="1" eaLnBrk="1" fontAlgn="auto" hangingPunct="1">
              <a:spcAft>
                <a:spcPts val="0"/>
              </a:spcAft>
              <a:defRPr/>
            </a:pPr>
            <a:r>
              <a:rPr lang="nl-BE" sz="2600" dirty="0"/>
              <a:t>FIN: houdt deels rekening met (verantwoorde) variabiliteit –</a:t>
            </a:r>
            <a:br>
              <a:rPr lang="nl-BE" sz="2600" dirty="0"/>
            </a:br>
            <a:r>
              <a:rPr lang="nl-BE" sz="2600" dirty="0"/>
              <a:t>via verdeelsleutels nationaal budget </a:t>
            </a:r>
            <a:r>
              <a:rPr lang="nl-BE" sz="2600" dirty="0" err="1"/>
              <a:t>ifv</a:t>
            </a:r>
            <a:r>
              <a:rPr lang="nl-BE" sz="2600" dirty="0"/>
              <a:t> # pathologie &amp; zorgzwaarte</a:t>
            </a:r>
            <a:br>
              <a:rPr lang="nl-BE" sz="2600" dirty="0"/>
            </a:br>
            <a:r>
              <a:rPr lang="nl-BE" sz="2600" i="1" dirty="0"/>
              <a:t>(risico verdeeld tussen ziekenhuizen)</a:t>
            </a:r>
            <a:endParaRPr lang="nl-BE" sz="2600" dirty="0"/>
          </a:p>
          <a:p>
            <a:pPr eaLnBrk="1" fontAlgn="auto" hangingPunct="1">
              <a:spcAft>
                <a:spcPts val="0"/>
              </a:spcAft>
              <a:defRPr/>
            </a:pPr>
            <a:r>
              <a:rPr lang="nl-BE" sz="3100" b="1" dirty="0" err="1">
                <a:solidFill>
                  <a:schemeClr val="tx2"/>
                </a:solidFill>
              </a:rPr>
              <a:t>Hoogvariabele</a:t>
            </a:r>
            <a:r>
              <a:rPr lang="nl-BE" sz="3100" dirty="0">
                <a:solidFill>
                  <a:schemeClr val="tx2"/>
                </a:solidFill>
              </a:rPr>
              <a:t> </a:t>
            </a:r>
            <a:r>
              <a:rPr lang="nl-BE" sz="3100" dirty="0"/>
              <a:t>zorg:</a:t>
            </a:r>
          </a:p>
          <a:p>
            <a:pPr lvl="1" eaLnBrk="1" fontAlgn="auto" hangingPunct="1">
              <a:spcAft>
                <a:spcPts val="0"/>
              </a:spcAft>
              <a:defRPr/>
            </a:pPr>
            <a:r>
              <a:rPr lang="nl-BE" sz="2600" dirty="0"/>
              <a:t>Zorg op maat; niet voorspelbaar</a:t>
            </a:r>
          </a:p>
          <a:p>
            <a:pPr lvl="1" eaLnBrk="1" fontAlgn="auto" hangingPunct="1">
              <a:spcAft>
                <a:spcPts val="0"/>
              </a:spcAft>
              <a:defRPr/>
            </a:pPr>
            <a:r>
              <a:rPr lang="nl-BE" sz="2600" dirty="0"/>
              <a:t>FIN: deels </a:t>
            </a:r>
            <a:r>
              <a:rPr lang="nl-BE" sz="2600" dirty="0" err="1"/>
              <a:t>i.f.v</a:t>
            </a:r>
            <a:r>
              <a:rPr lang="nl-BE" sz="2600" dirty="0"/>
              <a:t>. reëel verleende zorg </a:t>
            </a:r>
            <a:r>
              <a:rPr lang="nl-BE" sz="2600" i="1" dirty="0"/>
              <a:t>(risico: méér vr overheid)</a:t>
            </a:r>
            <a:endParaRPr lang="en-GB" sz="2600" i="1" dirty="0"/>
          </a:p>
          <a:p>
            <a:pPr eaLnBrk="1" fontAlgn="auto" hangingPunct="1">
              <a:spcAft>
                <a:spcPts val="0"/>
              </a:spcAft>
              <a:buFont typeface="Arial" pitchFamily="34" charset="0"/>
              <a:buNone/>
              <a:defRPr/>
            </a:pPr>
            <a:endParaRPr lang="nl-NL" sz="2800" dirty="0">
              <a:solidFill>
                <a:srgbClr val="272727"/>
              </a:solidFill>
              <a:cs typeface="Calibri"/>
            </a:endParaRPr>
          </a:p>
        </p:txBody>
      </p:sp>
      <p:pic>
        <p:nvPicPr>
          <p:cNvPr id="44036" name="Picture 6" descr="Lijn-onder.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778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7" descr="b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62938" y="6248400"/>
            <a:ext cx="423862"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p:cNvCxnSpPr/>
          <p:nvPr/>
        </p:nvCxnSpPr>
        <p:spPr>
          <a:xfrm>
            <a:off x="576263" y="1185863"/>
            <a:ext cx="831850" cy="1587"/>
          </a:xfrm>
          <a:prstGeom prst="line">
            <a:avLst/>
          </a:prstGeom>
          <a:ln>
            <a:solidFill>
              <a:srgbClr val="1B408B"/>
            </a:solidFill>
            <a:prstDash val="sysDot"/>
          </a:ln>
        </p:spPr>
        <p:style>
          <a:lnRef idx="1">
            <a:schemeClr val="accent1"/>
          </a:lnRef>
          <a:fillRef idx="0">
            <a:schemeClr val="accent1"/>
          </a:fillRef>
          <a:effectRef idx="0">
            <a:schemeClr val="accent1"/>
          </a:effectRef>
          <a:fontRef idx="minor">
            <a:schemeClr val="tx1"/>
          </a:fontRef>
        </p:style>
      </p:cxnSp>
      <p:sp>
        <p:nvSpPr>
          <p:cNvPr id="10" name="Up Arrow 9"/>
          <p:cNvSpPr/>
          <p:nvPr/>
        </p:nvSpPr>
        <p:spPr>
          <a:xfrm>
            <a:off x="7452320" y="4077072"/>
            <a:ext cx="1584176" cy="2448272"/>
          </a:xfrm>
          <a:prstGeom prst="up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nl-BE" sz="2000" b="1" dirty="0"/>
              <a:t>Solution shop model</a:t>
            </a:r>
            <a:endParaRPr lang="en-GB" sz="2000" b="1" dirty="0"/>
          </a:p>
        </p:txBody>
      </p:sp>
      <p:sp>
        <p:nvSpPr>
          <p:cNvPr id="11" name="Down Arrow 10"/>
          <p:cNvSpPr/>
          <p:nvPr/>
        </p:nvSpPr>
        <p:spPr>
          <a:xfrm>
            <a:off x="7524328" y="1196752"/>
            <a:ext cx="1584176" cy="3168352"/>
          </a:xfrm>
          <a:prstGeom prst="down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nl-BE" sz="2000" b="1" dirty="0"/>
              <a:t>“Value </a:t>
            </a:r>
            <a:r>
              <a:rPr lang="nl-BE" sz="2000" b="1" dirty="0" err="1"/>
              <a:t>adding</a:t>
            </a:r>
            <a:r>
              <a:rPr lang="nl-BE" sz="2000" b="1" dirty="0"/>
              <a:t>” proces model   </a:t>
            </a:r>
            <a:endParaRPr lang="en-GB" sz="2000" b="1" dirty="0"/>
          </a:p>
        </p:txBody>
      </p:sp>
      <p:sp>
        <p:nvSpPr>
          <p:cNvPr id="44041"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3DFB29-11F2-424D-BEC1-4D2979113508}" type="slidenum">
              <a:rPr lang="nl-NL" altLang="en-US" smtClean="0"/>
              <a:pPr fontAlgn="base">
                <a:spcBef>
                  <a:spcPct val="0"/>
                </a:spcBef>
                <a:spcAft>
                  <a:spcPct val="0"/>
                </a:spcAft>
                <a:defRPr/>
              </a:pPr>
              <a:t>49</a:t>
            </a:fld>
            <a:endParaRPr lang="nl-NL" altLang="en-US"/>
          </a:p>
        </p:txBody>
      </p:sp>
    </p:spTree>
    <p:extLst>
      <p:ext uri="{BB962C8B-B14F-4D97-AF65-F5344CB8AC3E}">
        <p14:creationId xmlns:p14="http://schemas.microsoft.com/office/powerpoint/2010/main" xmlns="" val="262873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613" y="276225"/>
            <a:ext cx="7724775" cy="6305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p:cNvPicPr>
          <p:nvPr/>
        </p:nvPicPr>
        <p:blipFill>
          <a:blip r:embed="rId3" cstate="print"/>
          <a:stretch>
            <a:fillRect/>
          </a:stretch>
        </p:blipFill>
        <p:spPr>
          <a:xfrm>
            <a:off x="5320680" y="4581128"/>
            <a:ext cx="3583575" cy="1080120"/>
          </a:xfrm>
          <a:prstGeom prst="rect">
            <a:avLst/>
          </a:prstGeom>
        </p:spPr>
      </p:pic>
      <p:pic>
        <p:nvPicPr>
          <p:cNvPr id="4" name="Picture 5"/>
          <p:cNvPicPr>
            <a:picLocks noChangeAspect="1"/>
          </p:cNvPicPr>
          <p:nvPr/>
        </p:nvPicPr>
        <p:blipFill>
          <a:blip r:embed="rId4" cstate="print"/>
          <a:stretch>
            <a:fillRect/>
          </a:stretch>
        </p:blipFill>
        <p:spPr>
          <a:xfrm>
            <a:off x="8434388" y="6233310"/>
            <a:ext cx="575770" cy="568060"/>
          </a:xfrm>
          <a:prstGeom prst="rect">
            <a:avLst/>
          </a:prstGeom>
        </p:spPr>
      </p:pic>
    </p:spTree>
    <p:extLst>
      <p:ext uri="{BB962C8B-B14F-4D97-AF65-F5344CB8AC3E}">
        <p14:creationId xmlns:p14="http://schemas.microsoft.com/office/powerpoint/2010/main" xmlns="" val="2336302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350"/>
            <a:ext cx="8229600" cy="1143000"/>
          </a:xfrm>
        </p:spPr>
        <p:txBody>
          <a:bodyPr>
            <a:normAutofit fontScale="90000"/>
          </a:bodyPr>
          <a:lstStyle/>
          <a:p>
            <a:pPr eaLnBrk="1" fontAlgn="auto" hangingPunct="1">
              <a:spcAft>
                <a:spcPts val="0"/>
              </a:spcAft>
              <a:defRPr/>
            </a:pPr>
            <a:r>
              <a:rPr lang="nl-BE" dirty="0"/>
              <a:t>Hervorming financiering: </a:t>
            </a:r>
            <a:br>
              <a:rPr lang="nl-BE" dirty="0"/>
            </a:br>
            <a:r>
              <a:rPr lang="nl-BE" dirty="0"/>
              <a:t>laagvariabele zorg</a:t>
            </a:r>
            <a:endParaRPr lang="en-GB" dirty="0"/>
          </a:p>
        </p:txBody>
      </p:sp>
      <p:sp>
        <p:nvSpPr>
          <p:cNvPr id="3" name="Tijdelijke aanduiding voor inhoud 2"/>
          <p:cNvSpPr>
            <a:spLocks noGrp="1"/>
          </p:cNvSpPr>
          <p:nvPr>
            <p:ph idx="1"/>
          </p:nvPr>
        </p:nvSpPr>
        <p:spPr>
          <a:xfrm>
            <a:off x="457200" y="1844675"/>
            <a:ext cx="8229600" cy="4824413"/>
          </a:xfrm>
        </p:spPr>
        <p:txBody>
          <a:bodyPr rtlCol="0">
            <a:normAutofit fontScale="77500" lnSpcReduction="20000"/>
          </a:bodyPr>
          <a:lstStyle/>
          <a:p>
            <a:pPr eaLnBrk="1" fontAlgn="auto" hangingPunct="1">
              <a:spcAft>
                <a:spcPts val="0"/>
              </a:spcAft>
              <a:defRPr/>
            </a:pPr>
            <a:r>
              <a:rPr lang="nl-BE" b="1" dirty="0">
                <a:solidFill>
                  <a:schemeClr val="tx2"/>
                </a:solidFill>
              </a:rPr>
              <a:t>Wat</a:t>
            </a:r>
            <a:r>
              <a:rPr lang="nl-BE" dirty="0">
                <a:solidFill>
                  <a:schemeClr val="tx2"/>
                </a:solidFill>
              </a:rPr>
              <a:t>:</a:t>
            </a:r>
            <a:r>
              <a:rPr lang="nl-BE" dirty="0"/>
              <a:t> pathologiegroepen  met gestandaardiseerd zorgtraject / weinig variabiliteit tussen patiënten</a:t>
            </a:r>
          </a:p>
          <a:p>
            <a:pPr eaLnBrk="1" fontAlgn="auto" hangingPunct="1">
              <a:spcAft>
                <a:spcPts val="0"/>
              </a:spcAft>
              <a:defRPr/>
            </a:pPr>
            <a:r>
              <a:rPr lang="nl-BE" b="1" dirty="0">
                <a:solidFill>
                  <a:schemeClr val="tx2"/>
                </a:solidFill>
              </a:rPr>
              <a:t>Doel</a:t>
            </a:r>
            <a:r>
              <a:rPr lang="nl-BE" dirty="0"/>
              <a:t>: </a:t>
            </a:r>
          </a:p>
          <a:p>
            <a:pPr lvl="1" eaLnBrk="1" fontAlgn="auto" hangingPunct="1">
              <a:spcAft>
                <a:spcPts val="0"/>
              </a:spcAft>
              <a:defRPr/>
            </a:pPr>
            <a:r>
              <a:rPr lang="nl-BE" dirty="0"/>
              <a:t>Vast &amp; uniform bedrag/type opname</a:t>
            </a:r>
          </a:p>
          <a:p>
            <a:pPr lvl="1" eaLnBrk="1" fontAlgn="auto" hangingPunct="1">
              <a:spcAft>
                <a:spcPts val="0"/>
              </a:spcAft>
              <a:defRPr/>
            </a:pPr>
            <a:r>
              <a:rPr lang="nl-BE" dirty="0"/>
              <a:t>Onafhankelijk van de reëel verleende zorg in elk individueel </a:t>
            </a:r>
            <a:r>
              <a:rPr lang="nl-BE" dirty="0" err="1"/>
              <a:t>zh</a:t>
            </a:r>
            <a:r>
              <a:rPr lang="nl-BE" dirty="0"/>
              <a:t/>
            </a:r>
            <a:br>
              <a:rPr lang="nl-BE" dirty="0"/>
            </a:br>
            <a:r>
              <a:rPr lang="nl-BE" i="1" dirty="0"/>
              <a:t>(financieel risico </a:t>
            </a:r>
            <a:r>
              <a:rPr lang="nl-BE" i="1" dirty="0" err="1"/>
              <a:t>igv</a:t>
            </a:r>
            <a:r>
              <a:rPr lang="nl-BE" i="1" dirty="0"/>
              <a:t> variabiliteit/patiënt </a:t>
            </a:r>
            <a:r>
              <a:rPr lang="nl-BE" i="1" dirty="0">
                <a:sym typeface="Wingdings" panose="05000000000000000000" pitchFamily="2" charset="2"/>
              </a:rPr>
              <a:t> </a:t>
            </a:r>
            <a:r>
              <a:rPr lang="nl-BE" i="1" dirty="0"/>
              <a:t>voor elk ziekenhuis</a:t>
            </a:r>
            <a:br>
              <a:rPr lang="nl-BE" i="1" dirty="0"/>
            </a:br>
            <a:r>
              <a:rPr lang="nl-BE" i="1" dirty="0"/>
              <a:t>financieel risico qua aantal patiënten </a:t>
            </a:r>
            <a:r>
              <a:rPr lang="nl-BE" i="1" dirty="0">
                <a:sym typeface="Wingdings" panose="05000000000000000000" pitchFamily="2" charset="2"/>
              </a:rPr>
              <a:t> voor overheid</a:t>
            </a:r>
            <a:r>
              <a:rPr lang="nl-BE" i="1" dirty="0"/>
              <a:t>)</a:t>
            </a:r>
          </a:p>
          <a:p>
            <a:pPr eaLnBrk="1" fontAlgn="auto" hangingPunct="1">
              <a:spcAft>
                <a:spcPts val="0"/>
              </a:spcAft>
              <a:defRPr/>
            </a:pPr>
            <a:r>
              <a:rPr lang="nl-BE" b="1" dirty="0">
                <a:solidFill>
                  <a:schemeClr val="tx2"/>
                </a:solidFill>
              </a:rPr>
              <a:t>Fase 1</a:t>
            </a:r>
            <a:r>
              <a:rPr lang="nl-BE" dirty="0"/>
              <a:t>: diagnosegroepen referentiebedragen </a:t>
            </a:r>
            <a:r>
              <a:rPr lang="nl-BE" dirty="0">
                <a:sym typeface="Wingdings" panose="05000000000000000000" pitchFamily="2" charset="2"/>
              </a:rPr>
              <a:t> prospectief honorarium:</a:t>
            </a:r>
          </a:p>
          <a:p>
            <a:pPr lvl="1" eaLnBrk="1" fontAlgn="auto" hangingPunct="1">
              <a:spcAft>
                <a:spcPts val="0"/>
              </a:spcAft>
              <a:defRPr/>
            </a:pPr>
            <a:r>
              <a:rPr lang="nl-BE" dirty="0"/>
              <a:t>Bundeling honoraria </a:t>
            </a:r>
            <a:r>
              <a:rPr lang="nl-BE" dirty="0">
                <a:sym typeface="Wingdings" panose="05000000000000000000" pitchFamily="2" charset="2"/>
              </a:rPr>
              <a:t> stimuleert samenwerking </a:t>
            </a:r>
            <a:r>
              <a:rPr lang="nl-BE" dirty="0" err="1">
                <a:sym typeface="Wingdings" panose="05000000000000000000" pitchFamily="2" charset="2"/>
              </a:rPr>
              <a:t>tss</a:t>
            </a:r>
            <a:r>
              <a:rPr lang="nl-BE" dirty="0">
                <a:sym typeface="Wingdings" panose="05000000000000000000" pitchFamily="2" charset="2"/>
              </a:rPr>
              <a:t> artsen</a:t>
            </a:r>
            <a:endParaRPr lang="nl-BE" dirty="0"/>
          </a:p>
          <a:p>
            <a:pPr lvl="1" eaLnBrk="1" fontAlgn="auto" hangingPunct="1">
              <a:spcAft>
                <a:spcPts val="0"/>
              </a:spcAft>
              <a:defRPr/>
            </a:pPr>
            <a:r>
              <a:rPr lang="nl-BE" dirty="0" err="1"/>
              <a:t>Aflijning</a:t>
            </a:r>
            <a:r>
              <a:rPr lang="nl-BE" dirty="0"/>
              <a:t> remgelden / supplementen / </a:t>
            </a:r>
            <a:r>
              <a:rPr lang="nl-BE" dirty="0" err="1"/>
              <a:t>carensperiode</a:t>
            </a:r>
            <a:endParaRPr lang="nl-BE" dirty="0"/>
          </a:p>
          <a:p>
            <a:pPr lvl="1" eaLnBrk="1" fontAlgn="auto" hangingPunct="1">
              <a:spcAft>
                <a:spcPts val="0"/>
              </a:spcAft>
              <a:defRPr/>
            </a:pPr>
            <a:r>
              <a:rPr lang="nl-BE" dirty="0"/>
              <a:t>Identificatie patiënten tijdens opname </a:t>
            </a:r>
            <a:r>
              <a:rPr lang="nl-BE" dirty="0">
                <a:sym typeface="Wingdings" panose="05000000000000000000" pitchFamily="2" charset="2"/>
              </a:rPr>
              <a:t> APR-DRG </a:t>
            </a:r>
            <a:r>
              <a:rPr lang="nl-BE" sz="2200" dirty="0">
                <a:sym typeface="Wingdings" panose="05000000000000000000" pitchFamily="2" charset="2"/>
              </a:rPr>
              <a:t>(mits MZG klaar bij ontslag)</a:t>
            </a:r>
            <a:r>
              <a:rPr lang="nl-BE" dirty="0">
                <a:sym typeface="Wingdings" panose="05000000000000000000" pitchFamily="2" charset="2"/>
              </a:rPr>
              <a:t> of alternatief </a:t>
            </a:r>
            <a:r>
              <a:rPr lang="nl-BE" sz="1900" dirty="0">
                <a:sym typeface="Wingdings" panose="05000000000000000000" pitchFamily="2" charset="2"/>
              </a:rPr>
              <a:t>(nomenclatuurcodes? </a:t>
            </a:r>
            <a:r>
              <a:rPr lang="nl-BE" sz="1900" dirty="0" err="1">
                <a:sym typeface="Wingdings" panose="05000000000000000000" pitchFamily="2" charset="2"/>
              </a:rPr>
              <a:t>Snomed</a:t>
            </a:r>
            <a:r>
              <a:rPr lang="nl-BE" sz="1900" dirty="0">
                <a:sym typeface="Wingdings" panose="05000000000000000000" pitchFamily="2" charset="2"/>
              </a:rPr>
              <a:t>?)</a:t>
            </a:r>
            <a:endParaRPr lang="en-GB" dirty="0"/>
          </a:p>
          <a:p>
            <a:pPr eaLnBrk="1" fontAlgn="auto" hangingPunct="1">
              <a:spcAft>
                <a:spcPts val="0"/>
              </a:spcAft>
              <a:defRPr/>
            </a:pPr>
            <a:endParaRPr lang="nl-BE" dirty="0"/>
          </a:p>
        </p:txBody>
      </p:sp>
      <p:sp>
        <p:nvSpPr>
          <p:cNvPr id="46084"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8CA4D2-F1A2-4AC5-A984-1F82E5C2BA4D}" type="slidenum">
              <a:rPr lang="en-GB" altLang="en-US" smtClean="0"/>
              <a:pPr fontAlgn="base">
                <a:spcBef>
                  <a:spcPct val="0"/>
                </a:spcBef>
                <a:spcAft>
                  <a:spcPct val="0"/>
                </a:spcAft>
                <a:defRPr/>
              </a:pPr>
              <a:t>50</a:t>
            </a:fld>
            <a:endParaRPr lang="en-GB" altLang="en-US"/>
          </a:p>
        </p:txBody>
      </p:sp>
    </p:spTree>
    <p:extLst>
      <p:ext uri="{BB962C8B-B14F-4D97-AF65-F5344CB8AC3E}">
        <p14:creationId xmlns:p14="http://schemas.microsoft.com/office/powerpoint/2010/main" xmlns="" val="428572874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114300" indent="0">
              <a:spcBef>
                <a:spcPct val="0"/>
              </a:spcBef>
              <a:buNone/>
            </a:pPr>
            <a:r>
              <a:rPr lang="nl-BE" altLang="en-US" b="1" dirty="0" smtClean="0"/>
              <a:t>Plan:</a:t>
            </a:r>
          </a:p>
          <a:p>
            <a:pPr lvl="2">
              <a:spcBef>
                <a:spcPct val="0"/>
              </a:spcBef>
            </a:pPr>
            <a:endParaRPr lang="nl-BE" altLang="en-US" dirty="0"/>
          </a:p>
          <a:p>
            <a:pPr lvl="2">
              <a:spcBef>
                <a:spcPct val="0"/>
              </a:spcBef>
            </a:pPr>
            <a:r>
              <a:rPr lang="nl-BE" altLang="en-US" dirty="0" smtClean="0"/>
              <a:t>Art </a:t>
            </a:r>
            <a:r>
              <a:rPr lang="nl-BE" altLang="en-US" dirty="0"/>
              <a:t>107 – met tijdelijk budgetbehoud</a:t>
            </a:r>
          </a:p>
          <a:p>
            <a:pPr lvl="2">
              <a:spcBef>
                <a:spcPct val="0"/>
              </a:spcBef>
            </a:pPr>
            <a:r>
              <a:rPr lang="nl-BE" altLang="en-US" dirty="0" err="1"/>
              <a:t>Bedreconversies</a:t>
            </a:r>
            <a:r>
              <a:rPr lang="nl-BE" altLang="en-US" dirty="0"/>
              <a:t> naar alternatieven </a:t>
            </a:r>
            <a:r>
              <a:rPr lang="nl-BE" altLang="en-US" sz="2000" dirty="0"/>
              <a:t>(bv. chronische </a:t>
            </a:r>
            <a:r>
              <a:rPr lang="nl-BE" altLang="en-US" sz="2000" dirty="0" err="1"/>
              <a:t>zh</a:t>
            </a:r>
            <a:r>
              <a:rPr lang="nl-BE" altLang="en-US" sz="2000" dirty="0"/>
              <a:t>-bedden, hersteloorden, zorghotel, thuishospitalisatie)</a:t>
            </a:r>
          </a:p>
          <a:p>
            <a:pPr lvl="2">
              <a:spcBef>
                <a:spcPct val="0"/>
              </a:spcBef>
            </a:pPr>
            <a:r>
              <a:rPr lang="nl-BE" altLang="en-US" dirty="0"/>
              <a:t>Bedafbouw met schadeloosstelling,  … </a:t>
            </a:r>
          </a:p>
        </p:txBody>
      </p:sp>
      <p:sp>
        <p:nvSpPr>
          <p:cNvPr id="4" name="Titel 3"/>
          <p:cNvSpPr>
            <a:spLocks noGrp="1"/>
          </p:cNvSpPr>
          <p:nvPr>
            <p:ph type="title"/>
          </p:nvPr>
        </p:nvSpPr>
        <p:spPr/>
        <p:txBody>
          <a:bodyPr/>
          <a:lstStyle/>
          <a:p>
            <a:endParaRPr lang="nl-BE"/>
          </a:p>
        </p:txBody>
      </p:sp>
    </p:spTree>
    <p:extLst>
      <p:ext uri="{BB962C8B-B14F-4D97-AF65-F5344CB8AC3E}">
        <p14:creationId xmlns:p14="http://schemas.microsoft.com/office/powerpoint/2010/main" xmlns="" val="3287443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827584" y="332656"/>
            <a:ext cx="5904656" cy="6098248"/>
          </a:xfrm>
          <a:prstGeom prst="rect">
            <a:avLst/>
          </a:prstGeom>
        </p:spPr>
      </p:pic>
      <p:pic>
        <p:nvPicPr>
          <p:cNvPr id="5" name="Picture 4"/>
          <p:cNvPicPr>
            <a:picLocks noChangeAspect="1"/>
          </p:cNvPicPr>
          <p:nvPr/>
        </p:nvPicPr>
        <p:blipFill>
          <a:blip r:embed="rId3" cstate="print"/>
          <a:stretch>
            <a:fillRect/>
          </a:stretch>
        </p:blipFill>
        <p:spPr>
          <a:xfrm>
            <a:off x="6588224" y="3068960"/>
            <a:ext cx="2434706" cy="1210774"/>
          </a:xfrm>
          <a:prstGeom prst="rect">
            <a:avLst/>
          </a:prstGeom>
        </p:spPr>
      </p:pic>
    </p:spTree>
    <p:extLst>
      <p:ext uri="{BB962C8B-B14F-4D97-AF65-F5344CB8AC3E}">
        <p14:creationId xmlns:p14="http://schemas.microsoft.com/office/powerpoint/2010/main" xmlns="" val="22025910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0" indent="0">
              <a:buNone/>
            </a:pPr>
            <a:r>
              <a:rPr lang="nl-BE" b="1" dirty="0" smtClean="0"/>
              <a:t>Maar:</a:t>
            </a:r>
          </a:p>
          <a:p>
            <a:endParaRPr lang="nl-BE" dirty="0"/>
          </a:p>
          <a:p>
            <a:r>
              <a:rPr lang="nl-BE" dirty="0" smtClean="0"/>
              <a:t>sluiting bedden</a:t>
            </a:r>
          </a:p>
          <a:p>
            <a:r>
              <a:rPr lang="nl-BE" dirty="0" smtClean="0"/>
              <a:t>programmatie, programmatie, programmatie,  (t/m CT!)</a:t>
            </a:r>
          </a:p>
          <a:p>
            <a:r>
              <a:rPr lang="nl-BE" dirty="0" smtClean="0"/>
              <a:t>opbrengst </a:t>
            </a:r>
            <a:r>
              <a:rPr lang="nl-BE" dirty="0" err="1" smtClean="0"/>
              <a:t>geconfisceerd</a:t>
            </a:r>
            <a:endParaRPr lang="nl-BE" dirty="0"/>
          </a:p>
          <a:p>
            <a:r>
              <a:rPr lang="nl-BE" dirty="0" smtClean="0"/>
              <a:t>naakte besparing</a:t>
            </a:r>
          </a:p>
        </p:txBody>
      </p:sp>
    </p:spTree>
    <p:extLst>
      <p:ext uri="{BB962C8B-B14F-4D97-AF65-F5344CB8AC3E}">
        <p14:creationId xmlns:p14="http://schemas.microsoft.com/office/powerpoint/2010/main" xmlns="" val="644566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bwMode="auto">
          <a:xfrm>
            <a:off x="457200" y="404813"/>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en-US"/>
              <a:t>Pilootprojecten: illustraties</a:t>
            </a:r>
          </a:p>
        </p:txBody>
      </p:sp>
      <p:sp>
        <p:nvSpPr>
          <p:cNvPr id="3" name="Tijdelijke aanduiding voor inhoud 2"/>
          <p:cNvSpPr>
            <a:spLocks noGrp="1"/>
          </p:cNvSpPr>
          <p:nvPr>
            <p:ph idx="1"/>
          </p:nvPr>
        </p:nvSpPr>
        <p:spPr>
          <a:xfrm>
            <a:off x="457200" y="1547813"/>
            <a:ext cx="8229600" cy="5049837"/>
          </a:xfrm>
        </p:spPr>
        <p:txBody>
          <a:bodyPr rtlCol="0">
            <a:normAutofit fontScale="92500" lnSpcReduction="10000"/>
          </a:bodyPr>
          <a:lstStyle/>
          <a:p>
            <a:pPr eaLnBrk="1" fontAlgn="auto" hangingPunct="1">
              <a:spcAft>
                <a:spcPts val="0"/>
              </a:spcAft>
              <a:defRPr/>
            </a:pPr>
            <a:r>
              <a:rPr lang="nl-BE" b="1" dirty="0">
                <a:solidFill>
                  <a:schemeClr val="tx2"/>
                </a:solidFill>
              </a:rPr>
              <a:t>Bevallen met kort ziekenhuisverblijf</a:t>
            </a:r>
          </a:p>
          <a:p>
            <a:pPr lvl="1" eaLnBrk="1" fontAlgn="auto" hangingPunct="1">
              <a:spcAft>
                <a:spcPts val="0"/>
              </a:spcAft>
              <a:defRPr/>
            </a:pPr>
            <a:r>
              <a:rPr lang="nl-BE" dirty="0"/>
              <a:t>Kortere  verblijfsduur in het ziekenhuis</a:t>
            </a:r>
          </a:p>
          <a:p>
            <a:pPr lvl="1" eaLnBrk="1" fontAlgn="auto" hangingPunct="1">
              <a:spcAft>
                <a:spcPts val="0"/>
              </a:spcAft>
              <a:defRPr/>
            </a:pPr>
            <a:r>
              <a:rPr lang="nl-BE" dirty="0"/>
              <a:t>Hotelfunctie </a:t>
            </a:r>
            <a:r>
              <a:rPr lang="nl-BE" dirty="0" err="1"/>
              <a:t>zh</a:t>
            </a:r>
            <a:r>
              <a:rPr lang="nl-BE" dirty="0"/>
              <a:t> (deels tlv private hos-verzekeringen): dekking verschuiven naar thuiszorg/zorghotel</a:t>
            </a:r>
          </a:p>
          <a:p>
            <a:pPr lvl="1" eaLnBrk="1" fontAlgn="auto" hangingPunct="1">
              <a:spcAft>
                <a:spcPts val="0"/>
              </a:spcAft>
              <a:defRPr/>
            </a:pPr>
            <a:r>
              <a:rPr lang="nl-BE" dirty="0"/>
              <a:t>Honoraria: prospectief referentiebedrag</a:t>
            </a:r>
          </a:p>
          <a:p>
            <a:pPr lvl="1" eaLnBrk="1" fontAlgn="auto" hangingPunct="1">
              <a:spcAft>
                <a:spcPts val="0"/>
              </a:spcAft>
              <a:defRPr/>
            </a:pPr>
            <a:r>
              <a:rPr lang="nl-BE" dirty="0"/>
              <a:t>Integratie postnatale kraamzorg</a:t>
            </a:r>
          </a:p>
          <a:p>
            <a:pPr lvl="1" eaLnBrk="1" fontAlgn="auto" hangingPunct="1">
              <a:spcAft>
                <a:spcPts val="0"/>
              </a:spcAft>
              <a:defRPr/>
            </a:pPr>
            <a:r>
              <a:rPr lang="nl-BE" dirty="0"/>
              <a:t>Integratie prenatale kraamzorg</a:t>
            </a:r>
          </a:p>
          <a:p>
            <a:pPr lvl="1" eaLnBrk="1" fontAlgn="auto" hangingPunct="1">
              <a:spcAft>
                <a:spcPts val="0"/>
              </a:spcAft>
              <a:defRPr/>
            </a:pPr>
            <a:r>
              <a:rPr lang="nl-BE" dirty="0" err="1"/>
              <a:t>Igv</a:t>
            </a:r>
            <a:r>
              <a:rPr lang="nl-BE" dirty="0"/>
              <a:t> langer </a:t>
            </a:r>
            <a:r>
              <a:rPr lang="nl-BE" dirty="0" err="1"/>
              <a:t>zh</a:t>
            </a:r>
            <a:r>
              <a:rPr lang="nl-BE" dirty="0"/>
              <a:t>-verblijf op vraag patiënt: volledig tlv patiënt?</a:t>
            </a:r>
          </a:p>
          <a:p>
            <a:pPr eaLnBrk="1" fontAlgn="auto" hangingPunct="1">
              <a:spcAft>
                <a:spcPts val="0"/>
              </a:spcAft>
              <a:defRPr/>
            </a:pPr>
            <a:r>
              <a:rPr lang="nl-BE" b="1" dirty="0">
                <a:solidFill>
                  <a:schemeClr val="tx2"/>
                </a:solidFill>
              </a:rPr>
              <a:t>Thuishospitalisatie, COPD, chemo thuis, septische orthopedie: AB IV thuis …</a:t>
            </a:r>
            <a:endParaRPr lang="en-GB" i="1" dirty="0">
              <a:solidFill>
                <a:schemeClr val="tx2"/>
              </a:solidFill>
            </a:endParaRPr>
          </a:p>
          <a:p>
            <a:pPr eaLnBrk="1" fontAlgn="auto" hangingPunct="1">
              <a:spcAft>
                <a:spcPts val="0"/>
              </a:spcAft>
              <a:defRPr/>
            </a:pPr>
            <a:endParaRPr lang="nl-BE" dirty="0"/>
          </a:p>
        </p:txBody>
      </p:sp>
      <p:sp>
        <p:nvSpPr>
          <p:cNvPr id="58372"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217DE9F-338C-4874-AD04-7AB7ABBCFC3A}" type="slidenum">
              <a:rPr lang="en-GB" altLang="en-US" smtClean="0"/>
              <a:pPr fontAlgn="base">
                <a:spcBef>
                  <a:spcPct val="0"/>
                </a:spcBef>
                <a:spcAft>
                  <a:spcPct val="0"/>
                </a:spcAft>
                <a:defRPr/>
              </a:pPr>
              <a:t>54</a:t>
            </a:fld>
            <a:endParaRPr lang="en-GB" altLang="en-US"/>
          </a:p>
        </p:txBody>
      </p:sp>
    </p:spTree>
    <p:extLst>
      <p:ext uri="{BB962C8B-B14F-4D97-AF65-F5344CB8AC3E}">
        <p14:creationId xmlns:p14="http://schemas.microsoft.com/office/powerpoint/2010/main" xmlns="" val="1942656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lstStyle/>
          <a:p>
            <a:r>
              <a:rPr lang="nl-BE" dirty="0" smtClean="0"/>
              <a:t>Globaal </a:t>
            </a:r>
            <a:r>
              <a:rPr lang="nl-BE" dirty="0"/>
              <a:t>budget</a:t>
            </a:r>
          </a:p>
          <a:p>
            <a:r>
              <a:rPr lang="nl-BE" dirty="0" smtClean="0"/>
              <a:t>BFM</a:t>
            </a:r>
            <a:endParaRPr lang="nl-BE" dirty="0"/>
          </a:p>
          <a:p>
            <a:r>
              <a:rPr lang="nl-BE" b="1" dirty="0" smtClean="0"/>
              <a:t>Netwerken</a:t>
            </a:r>
            <a:endParaRPr lang="nl-BE" b="1" dirty="0"/>
          </a:p>
          <a:p>
            <a:r>
              <a:rPr lang="nl-BE" dirty="0" smtClean="0"/>
              <a:t>Herijking</a:t>
            </a:r>
            <a:endParaRPr lang="nl-BE" dirty="0"/>
          </a:p>
          <a:p>
            <a:r>
              <a:rPr lang="nl-BE" dirty="0" smtClean="0"/>
              <a:t>P4P</a:t>
            </a:r>
            <a:endParaRPr lang="nl-BE" dirty="0"/>
          </a:p>
          <a:p>
            <a:endParaRPr lang="nl-BE" dirty="0"/>
          </a:p>
        </p:txBody>
      </p:sp>
      <p:pic>
        <p:nvPicPr>
          <p:cNvPr id="5" name="Afbeelding 1" descr="logo Cartel-entt"/>
          <p:cNvPicPr>
            <a:picLocks noChangeAspect="1" noChangeArrowheads="1"/>
          </p:cNvPicPr>
          <p:nvPr/>
        </p:nvPicPr>
        <p:blipFill>
          <a:blip r:embed="rId2" cstate="print"/>
          <a:srcRect/>
          <a:stretch>
            <a:fillRect/>
          </a:stretch>
        </p:blipFill>
        <p:spPr bwMode="auto">
          <a:xfrm>
            <a:off x="714348" y="500042"/>
            <a:ext cx="1006475" cy="1000125"/>
          </a:xfrm>
          <a:prstGeom prst="rect">
            <a:avLst/>
          </a:prstGeom>
          <a:noFill/>
          <a:ln w="9525">
            <a:noFill/>
            <a:miter lim="800000"/>
            <a:headEnd/>
            <a:tailEnd/>
          </a:ln>
        </p:spPr>
      </p:pic>
      <p:sp>
        <p:nvSpPr>
          <p:cNvPr id="4"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898670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411760" y="1484784"/>
            <a:ext cx="4752528" cy="4699130"/>
          </a:xfrm>
          <a:prstGeom prst="rect">
            <a:avLst/>
          </a:prstGeom>
        </p:spPr>
      </p:pic>
      <p:sp>
        <p:nvSpPr>
          <p:cNvPr id="3" name="TextBox 2"/>
          <p:cNvSpPr txBox="1"/>
          <p:nvPr/>
        </p:nvSpPr>
        <p:spPr>
          <a:xfrm>
            <a:off x="2555776" y="2780928"/>
            <a:ext cx="2952328" cy="369332"/>
          </a:xfrm>
          <a:prstGeom prst="rect">
            <a:avLst/>
          </a:prstGeom>
          <a:solidFill>
            <a:schemeClr val="bg1"/>
          </a:solidFill>
        </p:spPr>
        <p:txBody>
          <a:bodyPr wrap="square" rtlCol="0">
            <a:spAutoFit/>
          </a:bodyPr>
          <a:lstStyle/>
          <a:p>
            <a:endParaRPr lang="nl-BE" dirty="0"/>
          </a:p>
        </p:txBody>
      </p:sp>
      <p:sp>
        <p:nvSpPr>
          <p:cNvPr id="5" name="Title 1"/>
          <p:cNvSpPr>
            <a:spLocks noGrp="1"/>
          </p:cNvSpPr>
          <p:nvPr>
            <p:ph type="title"/>
          </p:nvPr>
        </p:nvSpPr>
        <p:spPr/>
        <p:txBody>
          <a:bodyPr/>
          <a:lstStyle/>
          <a:p>
            <a:r>
              <a:rPr lang="nl-BE" dirty="0"/>
              <a:t>NETWERKEN</a:t>
            </a:r>
          </a:p>
        </p:txBody>
      </p:sp>
    </p:spTree>
    <p:extLst>
      <p:ext uri="{BB962C8B-B14F-4D97-AF65-F5344CB8AC3E}">
        <p14:creationId xmlns:p14="http://schemas.microsoft.com/office/powerpoint/2010/main" xmlns="" val="4212156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NETWERKEN</a:t>
            </a:r>
          </a:p>
        </p:txBody>
      </p:sp>
      <p:sp>
        <p:nvSpPr>
          <p:cNvPr id="3" name="Content Placeholder 2"/>
          <p:cNvSpPr>
            <a:spLocks noGrp="1"/>
          </p:cNvSpPr>
          <p:nvPr>
            <p:ph idx="1"/>
          </p:nvPr>
        </p:nvSpPr>
        <p:spPr/>
        <p:txBody>
          <a:bodyPr/>
          <a:lstStyle/>
          <a:p>
            <a:r>
              <a:rPr lang="nl-BE" dirty="0"/>
              <a:t>-in principe akkoord</a:t>
            </a:r>
          </a:p>
          <a:p>
            <a:r>
              <a:rPr lang="nl-BE" dirty="0"/>
              <a:t>-regionaal</a:t>
            </a:r>
          </a:p>
          <a:p>
            <a:r>
              <a:rPr lang="nl-BE" dirty="0"/>
              <a:t>-garanties, rechten</a:t>
            </a:r>
          </a:p>
          <a:p>
            <a:r>
              <a:rPr lang="nl-BE" dirty="0"/>
              <a:t>-toegang tot gesofistikeerde apparatuur</a:t>
            </a:r>
          </a:p>
          <a:p>
            <a:r>
              <a:rPr lang="nl-BE" dirty="0"/>
              <a:t>-associaties, algemene regelingen</a:t>
            </a:r>
          </a:p>
        </p:txBody>
      </p:sp>
    </p:spTree>
    <p:extLst>
      <p:ext uri="{BB962C8B-B14F-4D97-AF65-F5344CB8AC3E}">
        <p14:creationId xmlns:p14="http://schemas.microsoft.com/office/powerpoint/2010/main" xmlns="" val="3002702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91668"/>
            <a:ext cx="6561724" cy="51095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5"/>
          <p:cNvPicPr>
            <a:picLocks noChangeAspect="1"/>
          </p:cNvPicPr>
          <p:nvPr/>
        </p:nvPicPr>
        <p:blipFill>
          <a:blip r:embed="rId3" cstate="print"/>
          <a:stretch>
            <a:fillRect/>
          </a:stretch>
        </p:blipFill>
        <p:spPr>
          <a:xfrm>
            <a:off x="8163060" y="4365104"/>
            <a:ext cx="735336" cy="725488"/>
          </a:xfrm>
          <a:prstGeom prst="rect">
            <a:avLst/>
          </a:prstGeom>
        </p:spPr>
      </p:pic>
      <p:sp>
        <p:nvSpPr>
          <p:cNvPr id="2" name="Tekstvak 1"/>
          <p:cNvSpPr txBox="1"/>
          <p:nvPr/>
        </p:nvSpPr>
        <p:spPr>
          <a:xfrm>
            <a:off x="5508104" y="6093296"/>
            <a:ext cx="1224136" cy="369332"/>
          </a:xfrm>
          <a:prstGeom prst="rect">
            <a:avLst/>
          </a:prstGeom>
          <a:solidFill>
            <a:schemeClr val="bg1"/>
          </a:solidFill>
        </p:spPr>
        <p:txBody>
          <a:bodyPr wrap="square" rtlCol="0">
            <a:spAutoFit/>
          </a:bodyPr>
          <a:lstStyle/>
          <a:p>
            <a:endParaRPr lang="nl-BE" dirty="0"/>
          </a:p>
        </p:txBody>
      </p:sp>
      <p:sp>
        <p:nvSpPr>
          <p:cNvPr id="4" name="Tekstvak 3"/>
          <p:cNvSpPr txBox="1"/>
          <p:nvPr/>
        </p:nvSpPr>
        <p:spPr>
          <a:xfrm>
            <a:off x="8718376" y="2492896"/>
            <a:ext cx="360040" cy="369332"/>
          </a:xfrm>
          <a:prstGeom prst="rect">
            <a:avLst/>
          </a:prstGeom>
          <a:solidFill>
            <a:schemeClr val="bg1"/>
          </a:solidFill>
        </p:spPr>
        <p:txBody>
          <a:bodyPr wrap="square" rtlCol="0">
            <a:spAutoFit/>
          </a:bodyPr>
          <a:lstStyle/>
          <a:p>
            <a:endParaRPr lang="nl-BE" dirty="0"/>
          </a:p>
        </p:txBody>
      </p:sp>
      <p:sp>
        <p:nvSpPr>
          <p:cNvPr id="11" name="Rectangle 4"/>
          <p:cNvSpPr>
            <a:spLocks noChangeArrowheads="1"/>
          </p:cNvSpPr>
          <p:nvPr/>
        </p:nvSpPr>
        <p:spPr bwMode="auto">
          <a:xfrm>
            <a:off x="4730750" y="0"/>
            <a:ext cx="0" cy="0"/>
          </a:xfrm>
          <a:prstGeom prst="rect">
            <a:avLst/>
          </a:prstGeom>
          <a:solidFill>
            <a:srgbClr val="78787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nl-BE"/>
          </a:p>
        </p:txBody>
      </p:sp>
      <p:sp>
        <p:nvSpPr>
          <p:cNvPr id="12" name="Rectangle 5"/>
          <p:cNvSpPr>
            <a:spLocks noChangeArrowheads="1"/>
          </p:cNvSpPr>
          <p:nvPr/>
        </p:nvSpPr>
        <p:spPr bwMode="auto">
          <a:xfrm>
            <a:off x="4730750" y="0"/>
            <a:ext cx="0" cy="0"/>
          </a:xfrm>
          <a:prstGeom prst="rect">
            <a:avLst/>
          </a:prstGeom>
          <a:solidFill>
            <a:srgbClr val="78787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nl-BE"/>
          </a:p>
        </p:txBody>
      </p:sp>
      <p:sp>
        <p:nvSpPr>
          <p:cNvPr id="14" name="Rectangle 7"/>
          <p:cNvSpPr>
            <a:spLocks noChangeArrowheads="1"/>
          </p:cNvSpPr>
          <p:nvPr/>
        </p:nvSpPr>
        <p:spPr bwMode="auto">
          <a:xfrm>
            <a:off x="213217" y="5301208"/>
            <a:ext cx="8434290" cy="1384995"/>
          </a:xfrm>
          <a:prstGeom prst="rect">
            <a:avLst/>
          </a:prstGeom>
          <a:solidFill>
            <a:schemeClr val="bg1"/>
          </a:solidFill>
          <a:ln>
            <a:noFill/>
          </a:ln>
          <a:effectLs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BE" altLang="nl-BE" dirty="0"/>
              <a:t>Vooral de kleine instellingen hebben het lastig. </a:t>
            </a:r>
          </a:p>
          <a:p>
            <a:pPr marL="0" marR="0" lvl="0" indent="0" algn="l" defTabSz="914400" rtl="0" eaLnBrk="0" fontAlgn="base" latinLnBrk="0" hangingPunct="0">
              <a:lnSpc>
                <a:spcPct val="100000"/>
              </a:lnSpc>
              <a:spcBef>
                <a:spcPct val="0"/>
              </a:spcBef>
              <a:spcAft>
                <a:spcPct val="0"/>
              </a:spcAft>
              <a:buClrTx/>
              <a:buSzTx/>
              <a:buFontTx/>
              <a:buNone/>
              <a:tabLst/>
            </a:pPr>
            <a:r>
              <a:rPr lang="nl-BE" altLang="nl-BE" dirty="0"/>
              <a:t>Ze boeken doorgaans verlies en hun resultaat wordt jaar na jaar slechter. </a:t>
            </a:r>
          </a:p>
          <a:p>
            <a:pPr marL="0" marR="0" lvl="0" indent="0" algn="l" defTabSz="914400" rtl="0" eaLnBrk="0" fontAlgn="base" latinLnBrk="0" hangingPunct="0">
              <a:lnSpc>
                <a:spcPct val="100000"/>
              </a:lnSpc>
              <a:spcBef>
                <a:spcPct val="0"/>
              </a:spcBef>
              <a:spcAft>
                <a:spcPct val="0"/>
              </a:spcAft>
              <a:buClrTx/>
              <a:buSzTx/>
              <a:buFontTx/>
              <a:buNone/>
              <a:tabLst/>
            </a:pPr>
            <a:r>
              <a:rPr lang="nl-BE" altLang="nl-BE" dirty="0"/>
              <a:t>Dat weegt op het personeel dat ze kunnen aanwerven. Per ziekenhuisbed werken in de grootste 17 ziekenhuizen 2,2 personeelsleden. In de kleinste 17 zijn dat er 2,04 of acht procent minder.</a:t>
            </a:r>
          </a:p>
        </p:txBody>
      </p:sp>
      <p:pic>
        <p:nvPicPr>
          <p:cNvPr id="2056" name="Picture 8" descr="http://multimedia.tijd.be/ziekenhuizen/promo_470x167.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568075" y="-2147483648"/>
            <a:ext cx="4476750" cy="1590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3950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lstStyle/>
          <a:p>
            <a:r>
              <a:rPr lang="nl-BE" dirty="0" smtClean="0"/>
              <a:t>Globaal </a:t>
            </a:r>
            <a:r>
              <a:rPr lang="nl-BE" dirty="0"/>
              <a:t>budget</a:t>
            </a:r>
          </a:p>
          <a:p>
            <a:r>
              <a:rPr lang="nl-BE" dirty="0" smtClean="0"/>
              <a:t>BFM</a:t>
            </a:r>
            <a:endParaRPr lang="nl-BE" dirty="0"/>
          </a:p>
          <a:p>
            <a:r>
              <a:rPr lang="nl-BE" dirty="0" smtClean="0"/>
              <a:t>Netwerken</a:t>
            </a:r>
            <a:endParaRPr lang="nl-BE" dirty="0"/>
          </a:p>
          <a:p>
            <a:r>
              <a:rPr lang="nl-BE" b="1" dirty="0" smtClean="0"/>
              <a:t>Herijking</a:t>
            </a:r>
            <a:endParaRPr lang="nl-BE" b="1" dirty="0"/>
          </a:p>
          <a:p>
            <a:r>
              <a:rPr lang="nl-BE" dirty="0" smtClean="0"/>
              <a:t>P4P</a:t>
            </a:r>
            <a:endParaRPr lang="nl-BE" dirty="0"/>
          </a:p>
          <a:p>
            <a:endParaRPr lang="nl-BE" dirty="0"/>
          </a:p>
        </p:txBody>
      </p:sp>
      <p:pic>
        <p:nvPicPr>
          <p:cNvPr id="5" name="Afbeelding 1" descr="logo Cartel-entt"/>
          <p:cNvPicPr>
            <a:picLocks noChangeAspect="1" noChangeArrowheads="1"/>
          </p:cNvPicPr>
          <p:nvPr/>
        </p:nvPicPr>
        <p:blipFill>
          <a:blip r:embed="rId2" cstate="print"/>
          <a:srcRect/>
          <a:stretch>
            <a:fillRect/>
          </a:stretch>
        </p:blipFill>
        <p:spPr bwMode="auto">
          <a:xfrm>
            <a:off x="714348" y="500042"/>
            <a:ext cx="1006475" cy="1000125"/>
          </a:xfrm>
          <a:prstGeom prst="rect">
            <a:avLst/>
          </a:prstGeom>
          <a:noFill/>
          <a:ln w="9525">
            <a:noFill/>
            <a:miter lim="800000"/>
            <a:headEnd/>
            <a:tailEnd/>
          </a:ln>
        </p:spPr>
      </p:pic>
      <p:sp>
        <p:nvSpPr>
          <p:cNvPr id="4"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89867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95536" y="1034083"/>
            <a:ext cx="8324850" cy="704850"/>
          </a:xfrm>
          <a:prstGeom prst="rect">
            <a:avLst/>
          </a:prstGeom>
        </p:spPr>
      </p:pic>
      <p:pic>
        <p:nvPicPr>
          <p:cNvPr id="3" name="Picture 2"/>
          <p:cNvPicPr>
            <a:picLocks noChangeAspect="1"/>
          </p:cNvPicPr>
          <p:nvPr/>
        </p:nvPicPr>
        <p:blipFill>
          <a:blip r:embed="rId3" cstate="print"/>
          <a:stretch>
            <a:fillRect/>
          </a:stretch>
        </p:blipFill>
        <p:spPr>
          <a:xfrm>
            <a:off x="395536" y="1753635"/>
            <a:ext cx="3744414" cy="3642566"/>
          </a:xfrm>
          <a:prstGeom prst="rect">
            <a:avLst/>
          </a:prstGeom>
        </p:spPr>
      </p:pic>
      <p:pic>
        <p:nvPicPr>
          <p:cNvPr id="4" name="Picture 3"/>
          <p:cNvPicPr>
            <a:picLocks noChangeAspect="1"/>
          </p:cNvPicPr>
          <p:nvPr/>
        </p:nvPicPr>
        <p:blipFill>
          <a:blip r:embed="rId4" cstate="print"/>
          <a:stretch>
            <a:fillRect/>
          </a:stretch>
        </p:blipFill>
        <p:spPr>
          <a:xfrm>
            <a:off x="179512" y="176833"/>
            <a:ext cx="1571625" cy="857250"/>
          </a:xfrm>
          <a:prstGeom prst="rect">
            <a:avLst/>
          </a:prstGeom>
        </p:spPr>
      </p:pic>
      <p:pic>
        <p:nvPicPr>
          <p:cNvPr id="5" name="Content Placeholder 3"/>
          <p:cNvPicPr>
            <a:picLocks noChangeAspect="1"/>
          </p:cNvPicPr>
          <p:nvPr/>
        </p:nvPicPr>
        <p:blipFill>
          <a:blip r:embed="rId5" cstate="print"/>
          <a:stretch>
            <a:fillRect/>
          </a:stretch>
        </p:blipFill>
        <p:spPr>
          <a:xfrm>
            <a:off x="4232422" y="4509120"/>
            <a:ext cx="4559972" cy="1994988"/>
          </a:xfrm>
          <a:prstGeom prst="rect">
            <a:avLst/>
          </a:prstGeom>
        </p:spPr>
      </p:pic>
      <p:pic>
        <p:nvPicPr>
          <p:cNvPr id="6" name="Picture 5"/>
          <p:cNvPicPr>
            <a:picLocks noChangeAspect="1"/>
          </p:cNvPicPr>
          <p:nvPr/>
        </p:nvPicPr>
        <p:blipFill>
          <a:blip r:embed="rId6" cstate="print"/>
          <a:stretch>
            <a:fillRect/>
          </a:stretch>
        </p:blipFill>
        <p:spPr>
          <a:xfrm>
            <a:off x="7778587" y="3501008"/>
            <a:ext cx="938090" cy="925528"/>
          </a:xfrm>
          <a:prstGeom prst="rect">
            <a:avLst/>
          </a:prstGeom>
        </p:spPr>
      </p:pic>
    </p:spTree>
    <p:extLst>
      <p:ext uri="{BB962C8B-B14F-4D97-AF65-F5344CB8AC3E}">
        <p14:creationId xmlns:p14="http://schemas.microsoft.com/office/powerpoint/2010/main" xmlns="" val="3357958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nl-BE" dirty="0"/>
          </a:p>
          <a:p>
            <a:pPr marL="0" indent="0">
              <a:buNone/>
            </a:pPr>
            <a:r>
              <a:rPr lang="nl-BE" dirty="0" smtClean="0"/>
              <a:t>Over aan Annemans</a:t>
            </a:r>
          </a:p>
          <a:p>
            <a:r>
              <a:rPr lang="nl-BE" dirty="0"/>
              <a:t>volumebeheersing</a:t>
            </a:r>
          </a:p>
          <a:p>
            <a:r>
              <a:rPr lang="nl-BE" dirty="0" smtClean="0"/>
              <a:t>verstandige </a:t>
            </a:r>
            <a:r>
              <a:rPr lang="nl-BE" dirty="0"/>
              <a:t>forfaitarisering waar </a:t>
            </a:r>
            <a:r>
              <a:rPr lang="nl-BE" dirty="0" smtClean="0"/>
              <a:t>aangewezen</a:t>
            </a:r>
          </a:p>
          <a:p>
            <a:r>
              <a:rPr lang="nl-BE" dirty="0" smtClean="0"/>
              <a:t>niet </a:t>
            </a:r>
            <a:r>
              <a:rPr lang="nl-BE" dirty="0"/>
              <a:t>2x herijken</a:t>
            </a:r>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a:p>
            <a:endParaRPr lang="nl-BE" dirty="0"/>
          </a:p>
        </p:txBody>
      </p:sp>
      <p:pic>
        <p:nvPicPr>
          <p:cNvPr id="4" name="Afbeelding 1" descr="logo Cartel-entt"/>
          <p:cNvPicPr>
            <a:picLocks noChangeAspect="1" noChangeArrowheads="1"/>
          </p:cNvPicPr>
          <p:nvPr/>
        </p:nvPicPr>
        <p:blipFill>
          <a:blip r:embed="rId3" cstate="print"/>
          <a:srcRect/>
          <a:stretch>
            <a:fillRect/>
          </a:stretch>
        </p:blipFill>
        <p:spPr bwMode="auto">
          <a:xfrm>
            <a:off x="714348" y="500042"/>
            <a:ext cx="1006475" cy="1000125"/>
          </a:xfrm>
          <a:prstGeom prst="rect">
            <a:avLst/>
          </a:prstGeom>
          <a:noFill/>
          <a:ln w="9525">
            <a:noFill/>
            <a:miter lim="800000"/>
            <a:headEnd/>
            <a:tailEnd/>
          </a:ln>
        </p:spPr>
      </p:pic>
      <p:sp>
        <p:nvSpPr>
          <p:cNvPr id="5"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3912838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lstStyle/>
          <a:p>
            <a:r>
              <a:rPr lang="nl-BE" dirty="0" smtClean="0"/>
              <a:t>Globaal </a:t>
            </a:r>
            <a:r>
              <a:rPr lang="nl-BE" dirty="0"/>
              <a:t>budget</a:t>
            </a:r>
          </a:p>
          <a:p>
            <a:r>
              <a:rPr lang="nl-BE" dirty="0" smtClean="0"/>
              <a:t>BFM</a:t>
            </a:r>
            <a:endParaRPr lang="nl-BE" dirty="0"/>
          </a:p>
          <a:p>
            <a:r>
              <a:rPr lang="nl-BE" dirty="0" smtClean="0"/>
              <a:t>Netwerken</a:t>
            </a:r>
            <a:endParaRPr lang="nl-BE" dirty="0"/>
          </a:p>
          <a:p>
            <a:r>
              <a:rPr lang="nl-BE" dirty="0" smtClean="0"/>
              <a:t>Herijking</a:t>
            </a:r>
            <a:endParaRPr lang="nl-BE" dirty="0"/>
          </a:p>
          <a:p>
            <a:r>
              <a:rPr lang="nl-BE" b="1" dirty="0" smtClean="0"/>
              <a:t>P4P</a:t>
            </a:r>
            <a:endParaRPr lang="nl-BE" b="1" dirty="0"/>
          </a:p>
          <a:p>
            <a:endParaRPr lang="nl-BE" dirty="0"/>
          </a:p>
        </p:txBody>
      </p:sp>
      <p:pic>
        <p:nvPicPr>
          <p:cNvPr id="5" name="Afbeelding 1" descr="logo Cartel-entt"/>
          <p:cNvPicPr>
            <a:picLocks noChangeAspect="1" noChangeArrowheads="1"/>
          </p:cNvPicPr>
          <p:nvPr/>
        </p:nvPicPr>
        <p:blipFill>
          <a:blip r:embed="rId2" cstate="print"/>
          <a:srcRect/>
          <a:stretch>
            <a:fillRect/>
          </a:stretch>
        </p:blipFill>
        <p:spPr bwMode="auto">
          <a:xfrm>
            <a:off x="714348" y="500042"/>
            <a:ext cx="1006475" cy="1000125"/>
          </a:xfrm>
          <a:prstGeom prst="rect">
            <a:avLst/>
          </a:prstGeom>
          <a:noFill/>
          <a:ln w="9525">
            <a:noFill/>
            <a:miter lim="800000"/>
            <a:headEnd/>
            <a:tailEnd/>
          </a:ln>
        </p:spPr>
      </p:pic>
    </p:spTree>
    <p:extLst>
      <p:ext uri="{BB962C8B-B14F-4D97-AF65-F5344CB8AC3E}">
        <p14:creationId xmlns:p14="http://schemas.microsoft.com/office/powerpoint/2010/main" xmlns="" val="898670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l-BE" b="1" dirty="0"/>
              <a:t>Definitie kwaliteit van zorg: </a:t>
            </a:r>
            <a:endParaRPr lang="nl-BE" dirty="0"/>
          </a:p>
          <a:p>
            <a:r>
              <a:rPr lang="en-US" dirty="0"/>
              <a:t>Quality of care can be defined as ‘</a:t>
            </a:r>
            <a:r>
              <a:rPr lang="en-US" i="1" dirty="0"/>
              <a:t>the degree to which health services for individuals and populations increase the likelihood of desired health outcomes and are consistent with current professional knowledge’ </a:t>
            </a:r>
            <a:endParaRPr lang="nl-BE" dirty="0"/>
          </a:p>
        </p:txBody>
      </p:sp>
      <p:pic>
        <p:nvPicPr>
          <p:cNvPr id="4"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
        <p:nvSpPr>
          <p:cNvPr id="5"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1065073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32656"/>
            <a:ext cx="7724775" cy="1781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435"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780928"/>
            <a:ext cx="8229600" cy="764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39552" y="3889268"/>
            <a:ext cx="7920880" cy="646331"/>
          </a:xfrm>
          <a:prstGeom prst="rect">
            <a:avLst/>
          </a:prstGeom>
        </p:spPr>
        <p:txBody>
          <a:bodyPr wrap="square">
            <a:spAutoFit/>
          </a:bodyPr>
          <a:lstStyle/>
          <a:p>
            <a:r>
              <a:rPr lang="en-US" i="1" dirty="0"/>
              <a:t>A small number of practices appear to have achieved high scores by excluding large numbers of patients by exception reporting.</a:t>
            </a:r>
            <a:endParaRPr lang="nl-BE" i="1" dirty="0"/>
          </a:p>
        </p:txBody>
      </p:sp>
    </p:spTree>
    <p:extLst>
      <p:ext uri="{BB962C8B-B14F-4D97-AF65-F5344CB8AC3E}">
        <p14:creationId xmlns:p14="http://schemas.microsoft.com/office/powerpoint/2010/main" xmlns="" val="2239137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idx="1"/>
          </p:nvPr>
        </p:nvSpPr>
        <p:spPr/>
        <p:txBody>
          <a:bodyPr>
            <a:noAutofit/>
          </a:bodyPr>
          <a:lstStyle/>
          <a:p>
            <a:r>
              <a:rPr lang="en-US" sz="2000" dirty="0"/>
              <a:t>The study authors suggest that the ongoing dominance of fee-for-service payments, which may incentivize inappropriate care, may be contributing to the slow progress. Yet programs designed to mitigate these incentives have little effect on quality, they note.</a:t>
            </a:r>
          </a:p>
          <a:p>
            <a:r>
              <a:rPr lang="en-US" sz="2000" dirty="0"/>
              <a:t>Payment reform alone is unlikely to improve quality… "We need to find a more effective way to transform the delivery of health care so that physicians and patients can achieve the outcomes that both desire. This will be hard work and will require engagement on the ground and not simply exhortations from those paying the bills."</a:t>
            </a:r>
          </a:p>
          <a:p>
            <a:endParaRPr lang="nl-BE" sz="2000" dirty="0"/>
          </a:p>
        </p:txBody>
      </p:sp>
    </p:spTree>
    <p:extLst>
      <p:ext uri="{BB962C8B-B14F-4D97-AF65-F5344CB8AC3E}">
        <p14:creationId xmlns:p14="http://schemas.microsoft.com/office/powerpoint/2010/main" xmlns="" val="3502410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457200" y="6356350"/>
            <a:ext cx="2133600" cy="365125"/>
          </a:xfrm>
        </p:spPr>
        <p:txBody>
          <a:bodyPr/>
          <a:lstStyle/>
          <a:p>
            <a:pPr algn="l">
              <a:defRPr/>
            </a:pPr>
            <a:fld id="{8791C48F-5B67-405F-832B-42BFBC32C30B}" type="slidenum">
              <a:rPr lang="en-US"/>
              <a:pPr algn="l">
                <a:defRPr/>
              </a:pPr>
              <a:t>65</a:t>
            </a:fld>
            <a:endParaRPr lang="en-US" dirty="0"/>
          </a:p>
        </p:txBody>
      </p:sp>
      <p:sp>
        <p:nvSpPr>
          <p:cNvPr id="41986" name="Rectangle 2"/>
          <p:cNvSpPr>
            <a:spLocks noGrp="1" noChangeArrowheads="1"/>
          </p:cNvSpPr>
          <p:nvPr>
            <p:ph type="title"/>
          </p:nvPr>
        </p:nvSpPr>
        <p:spPr>
          <a:xfrm>
            <a:off x="2346325" y="487363"/>
            <a:ext cx="6478588" cy="687387"/>
          </a:xfrm>
        </p:spPr>
        <p:txBody>
          <a:bodyPr/>
          <a:lstStyle/>
          <a:p>
            <a:pPr algn="r" eaLnBrk="1" hangingPunct="1"/>
            <a:r>
              <a:rPr lang="nl-BE" sz="3200"/>
              <a:t>Evolutie naar betalen voor kwaliteit?</a:t>
            </a:r>
            <a:endParaRPr lang="nl-NL" sz="3200"/>
          </a:p>
        </p:txBody>
      </p:sp>
      <p:pic>
        <p:nvPicPr>
          <p:cNvPr id="41987" name="Picture 6"/>
          <p:cNvPicPr>
            <a:picLocks noChangeAspect="1" noChangeArrowheads="1"/>
          </p:cNvPicPr>
          <p:nvPr/>
        </p:nvPicPr>
        <p:blipFill>
          <a:blip r:embed="rId3" cstate="print"/>
          <a:srcRect t="19032" r="36360" b="4231"/>
          <a:stretch>
            <a:fillRect/>
          </a:stretch>
        </p:blipFill>
        <p:spPr bwMode="auto">
          <a:xfrm>
            <a:off x="124659" y="164356"/>
            <a:ext cx="8928992" cy="6693644"/>
          </a:xfrm>
          <a:prstGeom prst="rect">
            <a:avLst/>
          </a:prstGeom>
          <a:noFill/>
          <a:ln w="9525">
            <a:noFill/>
            <a:miter lim="800000"/>
            <a:headEnd/>
            <a:tailEnd/>
          </a:ln>
        </p:spPr>
      </p:pic>
      <p:sp>
        <p:nvSpPr>
          <p:cNvPr id="41988" name="Rectangle 7"/>
          <p:cNvSpPr>
            <a:spLocks noChangeArrowheads="1"/>
          </p:cNvSpPr>
          <p:nvPr/>
        </p:nvSpPr>
        <p:spPr bwMode="auto">
          <a:xfrm>
            <a:off x="5627101" y="4728832"/>
            <a:ext cx="3426550" cy="2012536"/>
          </a:xfrm>
          <a:prstGeom prst="rect">
            <a:avLst/>
          </a:prstGeom>
          <a:solidFill>
            <a:srgbClr val="765395"/>
          </a:solidFill>
          <a:ln w="9525">
            <a:solidFill>
              <a:srgbClr val="765395"/>
            </a:solidFill>
            <a:miter lim="800000"/>
            <a:headEnd/>
            <a:tailEnd/>
          </a:ln>
        </p:spPr>
        <p:txBody>
          <a:bodyPr wrap="none" anchor="ctr"/>
          <a:lstStyle/>
          <a:p>
            <a:pPr marL="457200" indent="-457200"/>
            <a:r>
              <a:rPr lang="nl-BE" sz="1200" b="1" dirty="0">
                <a:solidFill>
                  <a:schemeClr val="bg1"/>
                </a:solidFill>
                <a:latin typeface="Tahoma" pitchFamily="34" charset="0"/>
              </a:rPr>
              <a:t>Geen financiering in geval van:</a:t>
            </a:r>
          </a:p>
          <a:p>
            <a:pPr marL="457200" indent="-457200">
              <a:buFont typeface="Wingdings" pitchFamily="2" charset="2"/>
              <a:buChar char="Ø"/>
            </a:pPr>
            <a:r>
              <a:rPr lang="nl-BE" sz="1200" dirty="0" err="1">
                <a:solidFill>
                  <a:schemeClr val="bg1"/>
                </a:solidFill>
                <a:latin typeface="Tahoma" pitchFamily="34" charset="0"/>
              </a:rPr>
              <a:t>Kathetergerelateerde</a:t>
            </a:r>
            <a:r>
              <a:rPr lang="nl-BE" sz="1200" dirty="0">
                <a:solidFill>
                  <a:schemeClr val="bg1"/>
                </a:solidFill>
                <a:latin typeface="Tahoma" pitchFamily="34" charset="0"/>
              </a:rPr>
              <a:t> infecties</a:t>
            </a:r>
          </a:p>
          <a:p>
            <a:pPr marL="457200" indent="-457200">
              <a:buFont typeface="Wingdings" pitchFamily="2" charset="2"/>
              <a:buChar char="Ø"/>
            </a:pPr>
            <a:r>
              <a:rPr lang="nl-BE" sz="1200" dirty="0">
                <a:solidFill>
                  <a:schemeClr val="bg1"/>
                </a:solidFill>
                <a:latin typeface="Tahoma" pitchFamily="34" charset="0"/>
              </a:rPr>
              <a:t>Valincidenten met verwonding</a:t>
            </a:r>
          </a:p>
          <a:p>
            <a:pPr marL="457200" indent="-457200">
              <a:buFont typeface="Wingdings" pitchFamily="2" charset="2"/>
              <a:buChar char="Ø"/>
            </a:pPr>
            <a:r>
              <a:rPr lang="nl-BE" sz="1200" dirty="0">
                <a:solidFill>
                  <a:schemeClr val="bg1"/>
                </a:solidFill>
                <a:latin typeface="Tahoma" pitchFamily="34" charset="0"/>
              </a:rPr>
              <a:t>Verkeerde bloedtransfusie</a:t>
            </a:r>
          </a:p>
          <a:p>
            <a:pPr marL="457200" indent="-457200">
              <a:buFont typeface="Wingdings" pitchFamily="2" charset="2"/>
              <a:buChar char="Ø"/>
            </a:pPr>
            <a:r>
              <a:rPr lang="nl-BE" sz="1200" dirty="0">
                <a:solidFill>
                  <a:schemeClr val="bg1"/>
                </a:solidFill>
                <a:latin typeface="Tahoma" pitchFamily="34" charset="0"/>
              </a:rPr>
              <a:t>Vreemd voorwerp achtergelaten in het </a:t>
            </a:r>
          </a:p>
          <a:p>
            <a:pPr marL="457200" indent="-457200">
              <a:buFont typeface="Wingdings" pitchFamily="2" charset="2"/>
              <a:buNone/>
            </a:pPr>
            <a:r>
              <a:rPr lang="nl-BE" sz="1200" dirty="0">
                <a:solidFill>
                  <a:schemeClr val="bg1"/>
                </a:solidFill>
                <a:latin typeface="Tahoma" pitchFamily="34" charset="0"/>
              </a:rPr>
              <a:t>	lichaam bij operatie</a:t>
            </a:r>
          </a:p>
          <a:p>
            <a:pPr marL="457200" indent="-457200">
              <a:buFont typeface="Wingdings" pitchFamily="2" charset="2"/>
              <a:buChar char="Ø"/>
            </a:pPr>
            <a:r>
              <a:rPr lang="nl-BE" sz="1200" dirty="0">
                <a:solidFill>
                  <a:schemeClr val="bg1"/>
                </a:solidFill>
                <a:latin typeface="Tahoma" pitchFamily="34" charset="0"/>
              </a:rPr>
              <a:t>Ernstige decubitus</a:t>
            </a:r>
          </a:p>
          <a:p>
            <a:pPr marL="457200" indent="-457200">
              <a:buFont typeface="Wingdings" pitchFamily="2" charset="2"/>
              <a:buChar char="Ø"/>
            </a:pPr>
            <a:r>
              <a:rPr lang="nl-BE" sz="1200" dirty="0">
                <a:solidFill>
                  <a:schemeClr val="bg1"/>
                </a:solidFill>
                <a:latin typeface="Tahoma" pitchFamily="34" charset="0"/>
              </a:rPr>
              <a:t>Postoperatieve wondinfecties</a:t>
            </a:r>
          </a:p>
          <a:p>
            <a:pPr marL="457200" indent="-457200">
              <a:buFont typeface="Wingdings" pitchFamily="2" charset="2"/>
              <a:buChar char="Ø"/>
            </a:pPr>
            <a:r>
              <a:rPr lang="nl-BE" sz="1200" dirty="0">
                <a:solidFill>
                  <a:schemeClr val="bg1"/>
                </a:solidFill>
                <a:latin typeface="Tahoma" pitchFamily="34" charset="0"/>
              </a:rPr>
              <a:t>“never events”: de verkeerde ingreep </a:t>
            </a:r>
          </a:p>
          <a:p>
            <a:pPr marL="457200" indent="-457200"/>
            <a:r>
              <a:rPr lang="nl-BE" sz="1200" dirty="0">
                <a:solidFill>
                  <a:schemeClr val="bg1"/>
                </a:solidFill>
                <a:latin typeface="Tahoma" pitchFamily="34" charset="0"/>
              </a:rPr>
              <a:t>	of ingreep bij de verkeerde patiënt of op </a:t>
            </a:r>
          </a:p>
          <a:p>
            <a:pPr marL="457200" indent="-457200"/>
            <a:r>
              <a:rPr lang="nl-BE" sz="1200" dirty="0">
                <a:solidFill>
                  <a:schemeClr val="bg1"/>
                </a:solidFill>
                <a:latin typeface="Tahoma" pitchFamily="34" charset="0"/>
              </a:rPr>
              <a:t>	het verkeerde lichaamsdeel </a:t>
            </a:r>
            <a:endParaRPr lang="nl-NL" sz="1200" dirty="0">
              <a:solidFill>
                <a:schemeClr val="bg1"/>
              </a:solidFill>
              <a:latin typeface="Tahoma" pitchFamily="34" charset="0"/>
            </a:endParaRPr>
          </a:p>
        </p:txBody>
      </p:sp>
    </p:spTree>
    <p:extLst>
      <p:ext uri="{BB962C8B-B14F-4D97-AF65-F5344CB8AC3E}">
        <p14:creationId xmlns:p14="http://schemas.microsoft.com/office/powerpoint/2010/main" xmlns="" val="4268078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P4P</a:t>
            </a:r>
          </a:p>
        </p:txBody>
      </p:sp>
      <p:sp>
        <p:nvSpPr>
          <p:cNvPr id="3" name="Content Placeholder 2"/>
          <p:cNvSpPr>
            <a:spLocks noGrp="1"/>
          </p:cNvSpPr>
          <p:nvPr>
            <p:ph idx="1"/>
          </p:nvPr>
        </p:nvSpPr>
        <p:spPr/>
        <p:txBody>
          <a:bodyPr/>
          <a:lstStyle/>
          <a:p>
            <a:r>
              <a:rPr lang="nl-BE" dirty="0"/>
              <a:t>in principe akkoord, zelfs uitgesproken pro</a:t>
            </a:r>
          </a:p>
          <a:p>
            <a:r>
              <a:rPr lang="nl-BE" dirty="0"/>
              <a:t>1 </a:t>
            </a:r>
            <a:r>
              <a:rPr lang="nl-BE" dirty="0" smtClean="0"/>
              <a:t>- </a:t>
            </a:r>
            <a:r>
              <a:rPr lang="nl-BE" dirty="0"/>
              <a:t>2</a:t>
            </a:r>
            <a:r>
              <a:rPr lang="nl-BE" dirty="0" smtClean="0"/>
              <a:t>%? ; van </a:t>
            </a:r>
            <a:r>
              <a:rPr lang="nl-BE" dirty="0"/>
              <a:t>wat?</a:t>
            </a:r>
          </a:p>
        </p:txBody>
      </p:sp>
    </p:spTree>
    <p:extLst>
      <p:ext uri="{BB962C8B-B14F-4D97-AF65-F5344CB8AC3E}">
        <p14:creationId xmlns:p14="http://schemas.microsoft.com/office/powerpoint/2010/main" xmlns="" val="524344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P4P</a:t>
            </a:r>
          </a:p>
        </p:txBody>
      </p:sp>
      <p:sp>
        <p:nvSpPr>
          <p:cNvPr id="3" name="Content Placeholder 2"/>
          <p:cNvSpPr>
            <a:spLocks noGrp="1"/>
          </p:cNvSpPr>
          <p:nvPr>
            <p:ph idx="1"/>
          </p:nvPr>
        </p:nvSpPr>
        <p:spPr>
          <a:xfrm>
            <a:off x="318356" y="1628800"/>
            <a:ext cx="8507288" cy="4525963"/>
          </a:xfrm>
        </p:spPr>
        <p:txBody>
          <a:bodyPr/>
          <a:lstStyle/>
          <a:p>
            <a:r>
              <a:rPr lang="nl-BE" dirty="0" smtClean="0"/>
              <a:t>maar alleen mits robuuste indicator? </a:t>
            </a:r>
          </a:p>
          <a:p>
            <a:pPr lvl="1"/>
            <a:r>
              <a:rPr lang="nl-BE" dirty="0" smtClean="0"/>
              <a:t>transparant, controleerbaar, niet-manipuleerbaar, niet o.b.v. zelfrapportering </a:t>
            </a:r>
            <a:endParaRPr lang="nl-BE" dirty="0"/>
          </a:p>
          <a:p>
            <a:pPr lvl="1"/>
            <a:r>
              <a:rPr lang="nl-BE" dirty="0"/>
              <a:t>outcome / </a:t>
            </a:r>
            <a:r>
              <a:rPr lang="nl-BE" dirty="0" smtClean="0"/>
              <a:t>proces?</a:t>
            </a:r>
            <a:endParaRPr lang="nl-BE" dirty="0"/>
          </a:p>
          <a:p>
            <a:pPr lvl="2"/>
            <a:r>
              <a:rPr lang="nl-BE" dirty="0" smtClean="0"/>
              <a:t>EPD</a:t>
            </a:r>
            <a:endParaRPr lang="nl-BE" dirty="0"/>
          </a:p>
          <a:p>
            <a:pPr lvl="2"/>
            <a:r>
              <a:rPr lang="nl-BE" dirty="0"/>
              <a:t>geen toezichthonorarium zonder nota in dossier</a:t>
            </a:r>
          </a:p>
          <a:p>
            <a:pPr lvl="2"/>
            <a:r>
              <a:rPr lang="nl-BE" dirty="0"/>
              <a:t>verplichte rapportering van elk </a:t>
            </a:r>
            <a:r>
              <a:rPr lang="nl-BE" dirty="0" smtClean="0"/>
              <a:t>onderzoek /opname</a:t>
            </a:r>
          </a:p>
          <a:p>
            <a:pPr lvl="2"/>
            <a:r>
              <a:rPr lang="nl-BE" dirty="0" smtClean="0"/>
              <a:t>postoperatieve </a:t>
            </a:r>
            <a:r>
              <a:rPr lang="nl-BE" dirty="0"/>
              <a:t>mortaliteit (Lancet)</a:t>
            </a:r>
          </a:p>
          <a:p>
            <a:pPr lvl="2"/>
            <a:endParaRPr lang="nl-BE" dirty="0"/>
          </a:p>
          <a:p>
            <a:pPr lvl="1"/>
            <a:endParaRPr lang="nl-BE" dirty="0"/>
          </a:p>
        </p:txBody>
      </p:sp>
    </p:spTree>
    <p:extLst>
      <p:ext uri="{BB962C8B-B14F-4D97-AF65-F5344CB8AC3E}">
        <p14:creationId xmlns:p14="http://schemas.microsoft.com/office/powerpoint/2010/main" xmlns="" val="3986227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oAutofit/>
          </a:bodyPr>
          <a:lstStyle/>
          <a:p>
            <a:r>
              <a:rPr lang="en-US" sz="2800" b="1" dirty="0"/>
              <a:t>Mortality after surgery in Europe: a 7 day cohort study</a:t>
            </a:r>
            <a:endParaRPr lang="nl-BE" sz="2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133218"/>
            <a:ext cx="4320480" cy="54108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kstvak 3"/>
          <p:cNvSpPr txBox="1"/>
          <p:nvPr/>
        </p:nvSpPr>
        <p:spPr>
          <a:xfrm>
            <a:off x="5580112" y="6377527"/>
            <a:ext cx="3348353" cy="369332"/>
          </a:xfrm>
          <a:prstGeom prst="rect">
            <a:avLst/>
          </a:prstGeom>
          <a:noFill/>
        </p:spPr>
        <p:txBody>
          <a:bodyPr wrap="none" rtlCol="0">
            <a:spAutoFit/>
          </a:bodyPr>
          <a:lstStyle/>
          <a:p>
            <a:r>
              <a:rPr lang="nl-BE" dirty="0" smtClean="0"/>
              <a:t>R. </a:t>
            </a:r>
            <a:r>
              <a:rPr lang="nl-BE" dirty="0" err="1" smtClean="0"/>
              <a:t>Pearse</a:t>
            </a:r>
            <a:r>
              <a:rPr lang="nl-BE" dirty="0" smtClean="0"/>
              <a:t>, Lancet,380: 1059,2012</a:t>
            </a:r>
            <a:endParaRPr lang="nl-BE" dirty="0"/>
          </a:p>
        </p:txBody>
      </p:sp>
    </p:spTree>
    <p:extLst>
      <p:ext uri="{BB962C8B-B14F-4D97-AF65-F5344CB8AC3E}">
        <p14:creationId xmlns:p14="http://schemas.microsoft.com/office/powerpoint/2010/main" xmlns="" val="232728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7864" y="3068959"/>
            <a:ext cx="1885453" cy="307777"/>
          </a:xfrm>
          <a:prstGeom prst="rect">
            <a:avLst/>
          </a:prstGeom>
          <a:noFill/>
        </p:spPr>
        <p:txBody>
          <a:bodyPr wrap="none" rtlCol="0">
            <a:spAutoFit/>
          </a:bodyPr>
          <a:lstStyle/>
          <a:p>
            <a:r>
              <a:rPr kumimoji="0" lang="nl-BE" altLang="nl-BE" sz="1400" b="0" i="0" u="none" strike="noStrike" cap="none" normalizeH="0" baseline="0" dirty="0">
                <a:ln>
                  <a:noFill/>
                </a:ln>
                <a:solidFill>
                  <a:schemeClr val="tx1"/>
                </a:solidFill>
                <a:effectLst/>
                <a:latin typeface="Arial" pitchFamily="34" charset="0"/>
                <a:cs typeface="Arial" pitchFamily="34" charset="0"/>
              </a:rPr>
              <a:t>BMJ</a:t>
            </a:r>
            <a:r>
              <a:rPr kumimoji="0" lang="nl-BE" altLang="nl-BE" sz="1400" b="0" i="0" u="none" strike="noStrike" cap="none" normalizeH="0" baseline="0" dirty="0">
                <a:ln>
                  <a:noFill/>
                </a:ln>
                <a:solidFill>
                  <a:srgbClr val="333333"/>
                </a:solidFill>
                <a:effectLst/>
                <a:latin typeface="Arial" pitchFamily="34" charset="0"/>
                <a:cs typeface="Arial" pitchFamily="34" charset="0"/>
              </a:rPr>
              <a:t> 2013;347:f6514</a:t>
            </a:r>
            <a:r>
              <a:rPr kumimoji="0" lang="nl-BE" altLang="nl-BE" sz="1400" b="0" i="0" u="none" strike="noStrike" cap="none" normalizeH="0" baseline="0" dirty="0">
                <a:ln>
                  <a:noFill/>
                </a:ln>
                <a:solidFill>
                  <a:schemeClr val="tx1"/>
                </a:solidFill>
                <a:effectLst/>
                <a:latin typeface="Arial" pitchFamily="34" charset="0"/>
                <a:cs typeface="Arial" pitchFamily="34" charset="0"/>
              </a:rPr>
              <a:t> </a:t>
            </a:r>
            <a:endParaRPr lang="nl-BE" sz="1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727809"/>
            <a:ext cx="1394626" cy="738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444870"/>
            <a:ext cx="4543425" cy="66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4454822"/>
            <a:ext cx="5724525" cy="828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792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Pictures\2013-10-31\00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16632"/>
            <a:ext cx="6624736" cy="65591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474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b="1" dirty="0"/>
              <a:t>United States </a:t>
            </a:r>
          </a:p>
          <a:p>
            <a:pPr marL="0" indent="0">
              <a:buNone/>
            </a:pPr>
            <a:r>
              <a:rPr lang="en-US" dirty="0"/>
              <a:t>30–50% of patients do not receive recommended care and 20–30% of patients receive unnecessary interventions, resulting in inappropriate use of drugs and devices, increased morbidity and mortality, and wasted resources. </a:t>
            </a:r>
          </a:p>
          <a:p>
            <a:pPr marL="0" indent="0">
              <a:buNone/>
            </a:pPr>
            <a:endParaRPr lang="en-US" dirty="0"/>
          </a:p>
          <a:p>
            <a:pPr marL="0" indent="0">
              <a:buNone/>
            </a:pPr>
            <a:r>
              <a:rPr lang="en-US" dirty="0"/>
              <a:t>…immense opportunity to improve outcomes and reduce waste by increasing the use of best practices</a:t>
            </a:r>
          </a:p>
          <a:p>
            <a:endParaRPr lang="en-US" dirty="0"/>
          </a:p>
          <a:p>
            <a:pPr marL="0" indent="0">
              <a:buNone/>
            </a:pPr>
            <a:r>
              <a:rPr lang="en-US" sz="2100" dirty="0"/>
              <a:t>Berwick DM: Eliminating waste in US health care. </a:t>
            </a:r>
            <a:r>
              <a:rPr lang="en-US" sz="2100" i="1" dirty="0"/>
              <a:t>JAMA 2012; 307:1513–1516</a:t>
            </a:r>
            <a:endParaRPr lang="nl-BE" sz="2100" dirty="0"/>
          </a:p>
        </p:txBody>
      </p:sp>
      <p:pic>
        <p:nvPicPr>
          <p:cNvPr id="4" name="Afbeelding 1" descr="logo Cartel-entt"/>
          <p:cNvPicPr>
            <a:picLocks noChangeAspect="1" noChangeArrowheads="1"/>
          </p:cNvPicPr>
          <p:nvPr/>
        </p:nvPicPr>
        <p:blipFill>
          <a:blip r:embed="rId2" cstate="print"/>
          <a:srcRect/>
          <a:stretch>
            <a:fillRect/>
          </a:stretch>
        </p:blipFill>
        <p:spPr bwMode="auto">
          <a:xfrm>
            <a:off x="1150938" y="549275"/>
            <a:ext cx="788987" cy="781050"/>
          </a:xfrm>
          <a:prstGeom prst="rect">
            <a:avLst/>
          </a:prstGeom>
          <a:noFill/>
        </p:spPr>
      </p:pic>
      <p:sp>
        <p:nvSpPr>
          <p:cNvPr id="5" name="Rectangle 3"/>
          <p:cNvSpPr>
            <a:spLocks noChangeArrowheads="1"/>
          </p:cNvSpPr>
          <p:nvPr/>
        </p:nvSpPr>
        <p:spPr bwMode="auto">
          <a:xfrm>
            <a:off x="5072066" y="571480"/>
            <a:ext cx="3214687" cy="893763"/>
          </a:xfrm>
          <a:prstGeom prst="rect">
            <a:avLst/>
          </a:prstGeom>
          <a:noFill/>
          <a:ln w="9525">
            <a:noFill/>
            <a:miter lim="800000"/>
            <a:headEnd/>
            <a:tailEnd/>
          </a:ln>
        </p:spPr>
        <p:txBody>
          <a:bodyPr anchor="ctr">
            <a:spAutoFit/>
          </a:bodyPr>
          <a:lstStyle/>
          <a:p>
            <a:r>
              <a:rPr lang="nl-NL" sz="2600" dirty="0">
                <a:solidFill>
                  <a:srgbClr val="00014B"/>
                </a:solidFill>
                <a:latin typeface="Arial Black" pitchFamily="34" charset="0"/>
                <a:ea typeface="Calibri" pitchFamily="34" charset="0"/>
                <a:cs typeface="Times New Roman" pitchFamily="18" charset="0"/>
              </a:rPr>
              <a:t>ASGB</a:t>
            </a:r>
            <a:r>
              <a:rPr lang="nl-NL" sz="2400" dirty="0">
                <a:ea typeface="Calibri" pitchFamily="34" charset="0"/>
                <a:cs typeface="Arial" charset="0"/>
              </a:rPr>
              <a:t> </a:t>
            </a:r>
            <a:endParaRPr lang="nl-BE" sz="24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Algemeen Syndicaat van  </a:t>
            </a:r>
            <a:endParaRPr lang="nl-BE" sz="1300" dirty="0">
              <a:cs typeface="Arial" charset="0"/>
            </a:endParaRPr>
          </a:p>
          <a:p>
            <a:pPr eaLnBrk="0" hangingPunct="0"/>
            <a:r>
              <a:rPr lang="nl-NL" sz="1300" dirty="0">
                <a:solidFill>
                  <a:srgbClr val="00014B"/>
                </a:solidFill>
                <a:latin typeface="Arial Black" pitchFamily="34" charset="0"/>
                <a:ea typeface="Calibri" pitchFamily="34" charset="0"/>
                <a:cs typeface="Calibri" pitchFamily="34" charset="0"/>
              </a:rPr>
              <a:t>Geneeskundigen van België</a:t>
            </a:r>
            <a:endParaRPr lang="nl-NL" sz="1300" dirty="0">
              <a:cs typeface="Arial" charset="0"/>
            </a:endParaRPr>
          </a:p>
        </p:txBody>
      </p:sp>
    </p:spTree>
    <p:extLst>
      <p:ext uri="{BB962C8B-B14F-4D97-AF65-F5344CB8AC3E}">
        <p14:creationId xmlns:p14="http://schemas.microsoft.com/office/powerpoint/2010/main" xmlns="" val="52124813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1644</TotalTime>
  <Words>2123</Words>
  <Application>Microsoft Office PowerPoint</Application>
  <PresentationFormat>Diavoorstelling (4:3)</PresentationFormat>
  <Paragraphs>391</Paragraphs>
  <Slides>68</Slides>
  <Notes>10</Notes>
  <HiddenSlides>0</HiddenSlides>
  <MMClips>0</MMClips>
  <ScaleCrop>false</ScaleCrop>
  <HeadingPairs>
    <vt:vector size="4" baseType="variant">
      <vt:variant>
        <vt:lpstr>Thema</vt:lpstr>
      </vt:variant>
      <vt:variant>
        <vt:i4>1</vt:i4>
      </vt:variant>
      <vt:variant>
        <vt:lpstr>Diatitels</vt:lpstr>
      </vt:variant>
      <vt:variant>
        <vt:i4>68</vt:i4>
      </vt:variant>
    </vt:vector>
  </HeadingPairs>
  <TitlesOfParts>
    <vt:vector size="69" baseType="lpstr">
      <vt:lpstr>Kantoorthema</vt:lpstr>
      <vt:lpstr>        </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Context: nood aan hervormingen </vt:lpstr>
      <vt:lpstr>Dia 25</vt:lpstr>
      <vt:lpstr>Dia 26</vt:lpstr>
      <vt:lpstr>Dia 27</vt:lpstr>
      <vt:lpstr>Dia 28</vt:lpstr>
      <vt:lpstr>Dia 29</vt:lpstr>
      <vt:lpstr>Dia 30</vt:lpstr>
      <vt:lpstr>Dia 31</vt:lpstr>
      <vt:lpstr>Dia 32</vt:lpstr>
      <vt:lpstr>BFM</vt:lpstr>
      <vt:lpstr>Dia 34</vt:lpstr>
      <vt:lpstr>Dia 35</vt:lpstr>
      <vt:lpstr>Dia 36</vt:lpstr>
      <vt:lpstr>Dia 37</vt:lpstr>
      <vt:lpstr>Dia 38</vt:lpstr>
      <vt:lpstr>Dia 39</vt:lpstr>
      <vt:lpstr>Dia 40</vt:lpstr>
      <vt:lpstr>Dia 41</vt:lpstr>
      <vt:lpstr>Intensieve Zorg</vt:lpstr>
      <vt:lpstr> </vt:lpstr>
      <vt:lpstr>Plan van Aanpak  Hervorming ziekenhuisfinanciering  Commissie Volksgezondheid, 28 april 2015</vt:lpstr>
      <vt:lpstr>Transitie naar nieuw concept</vt:lpstr>
      <vt:lpstr>4. We ontwerpen een financiering die verantwoorde zorg voor de patiënt correct vergoedt en aanzet tot efficiëntie</vt:lpstr>
      <vt:lpstr>Heroriëntering ziekenhuis in zorglandschap</vt:lpstr>
      <vt:lpstr>Hervorming financiering: basisprincipes</vt:lpstr>
      <vt:lpstr>Hervorming financiering: financieringsclusters</vt:lpstr>
      <vt:lpstr>Hervorming financiering:  laagvariabele zorg</vt:lpstr>
      <vt:lpstr>Dia 51</vt:lpstr>
      <vt:lpstr>Dia 52</vt:lpstr>
      <vt:lpstr>Dia 53</vt:lpstr>
      <vt:lpstr>Pilootprojecten: illustraties</vt:lpstr>
      <vt:lpstr>Dia 55</vt:lpstr>
      <vt:lpstr>NETWERKEN</vt:lpstr>
      <vt:lpstr>NETWERKEN</vt:lpstr>
      <vt:lpstr>Dia 58</vt:lpstr>
      <vt:lpstr>Dia 59</vt:lpstr>
      <vt:lpstr>Dia 60</vt:lpstr>
      <vt:lpstr>Dia 61</vt:lpstr>
      <vt:lpstr>Dia 62</vt:lpstr>
      <vt:lpstr>Dia 63</vt:lpstr>
      <vt:lpstr>Dia 64</vt:lpstr>
      <vt:lpstr>Evolutie naar betalen voor kwaliteit?</vt:lpstr>
      <vt:lpstr>P4P</vt:lpstr>
      <vt:lpstr>P4P</vt:lpstr>
      <vt:lpstr>Mortality after surgery in Europe: a 7 day cohort study</vt:lpstr>
    </vt:vector>
  </TitlesOfParts>
  <Company>GZA . Ziekenhuizen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MAHA-studie van de bank Belfius. Die studie leidt tot de conclusie dat de financiële ruimte in de ziekenhuissector jaar na jaar verder afneemt. Het resultaat van het boekjaar 2015 bedraagt namelijk nog maar 106 miljoen euro op een omzet van 14 miljard, zo leert het MAHA-rapport. Het resultaat zakt hiermee van 1,1 naar 0,8 procent. Met een te realiseren besparing van 52 miljoen in 2017 zal die marge nog eens verminderen tot de helft. Van de 89 Belgische ziekenhuizen zijn er 32 die het boekjaar afsloten met een negatief bedrijfsresultaat. "Bovendien is er de veroudering van de bevolking die nog fors zal toenemen", zei Geert Gielens, Chief Economist van Belfius op de persvoorstelling. "Het aantal 65-plussers zal tot 2035 sterk groeien en het aantal 80-plussers zal vanaf 2040 spectaculair toenemen."</dc:title>
  <dc:creator>Rutsaert Robert</dc:creator>
  <cp:lastModifiedBy>ASGB</cp:lastModifiedBy>
  <cp:revision>61</cp:revision>
  <dcterms:created xsi:type="dcterms:W3CDTF">2016-09-26T14:44:57Z</dcterms:created>
  <dcterms:modified xsi:type="dcterms:W3CDTF">2016-11-29T08:27:33Z</dcterms:modified>
</cp:coreProperties>
</file>