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8" r:id="rId2"/>
    <p:sldId id="324" r:id="rId3"/>
    <p:sldId id="325" r:id="rId4"/>
    <p:sldId id="301" r:id="rId5"/>
    <p:sldId id="300" r:id="rId6"/>
    <p:sldId id="304" r:id="rId7"/>
    <p:sldId id="305" r:id="rId8"/>
    <p:sldId id="334" r:id="rId9"/>
    <p:sldId id="309" r:id="rId10"/>
    <p:sldId id="295" r:id="rId11"/>
    <p:sldId id="312" r:id="rId12"/>
    <p:sldId id="310" r:id="rId13"/>
    <p:sldId id="313" r:id="rId14"/>
    <p:sldId id="326" r:id="rId15"/>
    <p:sldId id="314" r:id="rId16"/>
    <p:sldId id="296" r:id="rId17"/>
    <p:sldId id="317" r:id="rId18"/>
    <p:sldId id="316" r:id="rId19"/>
    <p:sldId id="275" r:id="rId20"/>
    <p:sldId id="319" r:id="rId21"/>
    <p:sldId id="320" r:id="rId22"/>
    <p:sldId id="323" r:id="rId23"/>
    <p:sldId id="279" r:id="rId24"/>
    <p:sldId id="294" r:id="rId25"/>
    <p:sldId id="327" r:id="rId26"/>
    <p:sldId id="328" r:id="rId27"/>
    <p:sldId id="329" r:id="rId28"/>
    <p:sldId id="284" r:id="rId29"/>
    <p:sldId id="330" r:id="rId30"/>
    <p:sldId id="331" r:id="rId31"/>
    <p:sldId id="332" r:id="rId32"/>
    <p:sldId id="322" r:id="rId33"/>
    <p:sldId id="311" r:id="rId34"/>
    <p:sldId id="287" r:id="rId35"/>
    <p:sldId id="333" r:id="rId36"/>
  </p:sldIdLst>
  <p:sldSz cx="9144000" cy="6858000" type="screen4x3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0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3EF4D9-0DCA-41CE-8448-377990171237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26A8D79F-1D15-417A-9515-DB91B7C119D9}">
      <dgm:prSet phldrT="[Teks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nl-BE" sz="2400" dirty="0"/>
        </a:p>
      </dgm:t>
    </dgm:pt>
    <dgm:pt modelId="{0A656E9E-305A-4D2C-9123-A047ED10CE05}" type="parTrans" cxnId="{93D10FFB-36BE-4BF1-92CB-F27B54747105}">
      <dgm:prSet/>
      <dgm:spPr/>
      <dgm:t>
        <a:bodyPr/>
        <a:lstStyle/>
        <a:p>
          <a:endParaRPr lang="nl-BE"/>
        </a:p>
      </dgm:t>
    </dgm:pt>
    <dgm:pt modelId="{31BDBE11-4309-49B1-BE8C-529D50047B05}" type="sibTrans" cxnId="{93D10FFB-36BE-4BF1-92CB-F27B54747105}">
      <dgm:prSet/>
      <dgm:spPr/>
      <dgm:t>
        <a:bodyPr/>
        <a:lstStyle/>
        <a:p>
          <a:endParaRPr lang="nl-BE"/>
        </a:p>
      </dgm:t>
    </dgm:pt>
    <dgm:pt modelId="{BE351E92-6DD3-4783-8CC7-66788C34D3B7}">
      <dgm:prSet phldrT="[Teks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nl-BE" dirty="0"/>
        </a:p>
      </dgm:t>
    </dgm:pt>
    <dgm:pt modelId="{87C33A89-266D-4BF0-B525-D59DE7B27DA5}" type="parTrans" cxnId="{D6184C7C-8FC6-4CFC-92A1-87CB359528A1}">
      <dgm:prSet/>
      <dgm:spPr/>
      <dgm:t>
        <a:bodyPr/>
        <a:lstStyle/>
        <a:p>
          <a:endParaRPr lang="nl-BE"/>
        </a:p>
      </dgm:t>
    </dgm:pt>
    <dgm:pt modelId="{1813173F-FA83-4EF5-B5E5-A42D256208C4}" type="sibTrans" cxnId="{D6184C7C-8FC6-4CFC-92A1-87CB359528A1}">
      <dgm:prSet/>
      <dgm:spPr/>
      <dgm:t>
        <a:bodyPr/>
        <a:lstStyle/>
        <a:p>
          <a:endParaRPr lang="nl-BE"/>
        </a:p>
      </dgm:t>
    </dgm:pt>
    <dgm:pt modelId="{241D9C0D-7224-4DC8-A520-B8D41A3B9EEC}">
      <dgm:prSet phldrT="[Tekst]" custT="1"/>
      <dgm:spPr/>
      <dgm:t>
        <a:bodyPr/>
        <a:lstStyle/>
        <a:p>
          <a:r>
            <a:rPr lang="nl-NL" sz="2800" dirty="0" smtClean="0"/>
            <a:t>Punten per akte </a:t>
          </a:r>
          <a:endParaRPr lang="nl-BE" sz="2800" dirty="0"/>
        </a:p>
      </dgm:t>
    </dgm:pt>
    <dgm:pt modelId="{E3909D2F-2D59-4B57-95AD-50A0DEE26738}" type="parTrans" cxnId="{E46E64C8-6169-40C6-BAC4-638742F4E3E3}">
      <dgm:prSet/>
      <dgm:spPr/>
      <dgm:t>
        <a:bodyPr/>
        <a:lstStyle/>
        <a:p>
          <a:endParaRPr lang="nl-BE"/>
        </a:p>
      </dgm:t>
    </dgm:pt>
    <dgm:pt modelId="{F2B1B683-5859-4B52-9F76-5CA9CBEFD4FB}" type="sibTrans" cxnId="{E46E64C8-6169-40C6-BAC4-638742F4E3E3}">
      <dgm:prSet/>
      <dgm:spPr/>
      <dgm:t>
        <a:bodyPr/>
        <a:lstStyle/>
        <a:p>
          <a:endParaRPr lang="nl-BE"/>
        </a:p>
      </dgm:t>
    </dgm:pt>
    <dgm:pt modelId="{C6E63F0A-B864-4E74-BC9B-35A2A075EEB4}">
      <dgm:prSet phldrT="[Teks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nl-BE" dirty="0"/>
        </a:p>
      </dgm:t>
    </dgm:pt>
    <dgm:pt modelId="{BE0D2CEC-6EFE-4F5C-8C6C-FF07B748254D}" type="parTrans" cxnId="{B00F1940-1265-4DCA-AC69-3B8D7DBDE1B4}">
      <dgm:prSet/>
      <dgm:spPr/>
      <dgm:t>
        <a:bodyPr/>
        <a:lstStyle/>
        <a:p>
          <a:endParaRPr lang="nl-BE"/>
        </a:p>
      </dgm:t>
    </dgm:pt>
    <dgm:pt modelId="{F1707F90-EBF8-4781-9BF0-4A1D2F2E033A}" type="sibTrans" cxnId="{B00F1940-1265-4DCA-AC69-3B8D7DBDE1B4}">
      <dgm:prSet/>
      <dgm:spPr/>
      <dgm:t>
        <a:bodyPr/>
        <a:lstStyle/>
        <a:p>
          <a:endParaRPr lang="nl-BE"/>
        </a:p>
      </dgm:t>
    </dgm:pt>
    <dgm:pt modelId="{399A5F7D-2F6F-4B41-94AE-220557431646}">
      <dgm:prSet phldrT="[Tekst]" custT="1"/>
      <dgm:spPr/>
      <dgm:t>
        <a:bodyPr/>
        <a:lstStyle/>
        <a:p>
          <a:endParaRPr lang="nl-BE" sz="2400" dirty="0"/>
        </a:p>
      </dgm:t>
    </dgm:pt>
    <dgm:pt modelId="{4D3FC621-3545-42AE-885C-AACC0EFC656C}" type="parTrans" cxnId="{5BE96B16-7E7B-4EB1-A3A8-56C2EC9FE699}">
      <dgm:prSet/>
      <dgm:spPr/>
      <dgm:t>
        <a:bodyPr/>
        <a:lstStyle/>
        <a:p>
          <a:endParaRPr lang="nl-BE"/>
        </a:p>
      </dgm:t>
    </dgm:pt>
    <dgm:pt modelId="{A6C55A3C-2DC9-4308-8630-E7144E8A1ACA}" type="sibTrans" cxnId="{5BE96B16-7E7B-4EB1-A3A8-56C2EC9FE699}">
      <dgm:prSet/>
      <dgm:spPr/>
      <dgm:t>
        <a:bodyPr/>
        <a:lstStyle/>
        <a:p>
          <a:endParaRPr lang="nl-BE"/>
        </a:p>
      </dgm:t>
    </dgm:pt>
    <dgm:pt modelId="{1E755903-F211-4AA7-8380-7555CD674154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nl-BE" b="1"/>
        </a:p>
      </dgm:t>
    </dgm:pt>
    <dgm:pt modelId="{D24210EF-0CCF-42BA-A40A-95368317AAAB}" type="parTrans" cxnId="{0CAAD26C-67C3-4D7A-8D0E-CC6B66BCEF80}">
      <dgm:prSet/>
      <dgm:spPr/>
      <dgm:t>
        <a:bodyPr/>
        <a:lstStyle/>
        <a:p>
          <a:endParaRPr lang="nl-BE"/>
        </a:p>
      </dgm:t>
    </dgm:pt>
    <dgm:pt modelId="{888FCA9A-9C75-4B75-A9E3-9BF4B0A834D5}" type="sibTrans" cxnId="{0CAAD26C-67C3-4D7A-8D0E-CC6B66BCEF80}">
      <dgm:prSet/>
      <dgm:spPr/>
      <dgm:t>
        <a:bodyPr/>
        <a:lstStyle/>
        <a:p>
          <a:endParaRPr lang="nl-BE"/>
        </a:p>
      </dgm:t>
    </dgm:pt>
    <dgm:pt modelId="{529ED804-B11E-47FA-93BA-8FEAA82D1190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nl-BE"/>
        </a:p>
      </dgm:t>
    </dgm:pt>
    <dgm:pt modelId="{707B695F-5269-47ED-A4ED-E7CAB8C6018B}" type="parTrans" cxnId="{2C55CABC-EB94-4D62-B9CB-CA97D801573D}">
      <dgm:prSet/>
      <dgm:spPr/>
      <dgm:t>
        <a:bodyPr/>
        <a:lstStyle/>
        <a:p>
          <a:endParaRPr lang="nl-BE"/>
        </a:p>
      </dgm:t>
    </dgm:pt>
    <dgm:pt modelId="{F68759D9-E06B-48FC-AE45-767CD599A337}" type="sibTrans" cxnId="{2C55CABC-EB94-4D62-B9CB-CA97D801573D}">
      <dgm:prSet/>
      <dgm:spPr/>
      <dgm:t>
        <a:bodyPr/>
        <a:lstStyle/>
        <a:p>
          <a:endParaRPr lang="nl-BE"/>
        </a:p>
      </dgm:t>
    </dgm:pt>
    <dgm:pt modelId="{5BDB68E3-81CD-4818-9A91-4526117D2506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nl-BE" dirty="0"/>
        </a:p>
      </dgm:t>
    </dgm:pt>
    <dgm:pt modelId="{9E0DE478-4BC7-4B81-8371-603AE01FE063}" type="parTrans" cxnId="{3F11EAED-7623-4CC6-83D3-C2991E4C87FA}">
      <dgm:prSet/>
      <dgm:spPr/>
      <dgm:t>
        <a:bodyPr/>
        <a:lstStyle/>
        <a:p>
          <a:endParaRPr lang="nl-BE"/>
        </a:p>
      </dgm:t>
    </dgm:pt>
    <dgm:pt modelId="{B676DB24-06E1-4CC6-889B-A99723FA9B8E}" type="sibTrans" cxnId="{3F11EAED-7623-4CC6-83D3-C2991E4C87FA}">
      <dgm:prSet/>
      <dgm:spPr/>
      <dgm:t>
        <a:bodyPr/>
        <a:lstStyle/>
        <a:p>
          <a:endParaRPr lang="nl-BE"/>
        </a:p>
      </dgm:t>
    </dgm:pt>
    <dgm:pt modelId="{31311ACA-985A-40F7-8B37-CB6BCC584E50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nl-BE" dirty="0"/>
        </a:p>
      </dgm:t>
    </dgm:pt>
    <dgm:pt modelId="{039427CB-2715-4AAB-934B-7CED5567F8A2}" type="parTrans" cxnId="{0EC302E6-61C7-471D-83A9-EAB94D7DEE79}">
      <dgm:prSet/>
      <dgm:spPr/>
      <dgm:t>
        <a:bodyPr/>
        <a:lstStyle/>
        <a:p>
          <a:endParaRPr lang="nl-BE"/>
        </a:p>
      </dgm:t>
    </dgm:pt>
    <dgm:pt modelId="{FB73D9C9-E3D8-4C45-B648-618162EE91F4}" type="sibTrans" cxnId="{0EC302E6-61C7-471D-83A9-EAB94D7DEE79}">
      <dgm:prSet/>
      <dgm:spPr/>
      <dgm:t>
        <a:bodyPr/>
        <a:lstStyle/>
        <a:p>
          <a:endParaRPr lang="nl-BE"/>
        </a:p>
      </dgm:t>
    </dgm:pt>
    <dgm:pt modelId="{A8D1E2DB-857E-4C2E-AEFC-992A13A8E8CB}">
      <dgm:prSet phldrT="[Tekst]" custT="1"/>
      <dgm:spPr/>
      <dgm:t>
        <a:bodyPr/>
        <a:lstStyle/>
        <a:p>
          <a:r>
            <a:rPr lang="nl-NL" sz="2800" dirty="0" smtClean="0"/>
            <a:t>Referentie-inkomen</a:t>
          </a:r>
          <a:endParaRPr lang="nl-BE" sz="2800" dirty="0"/>
        </a:p>
      </dgm:t>
    </dgm:pt>
    <dgm:pt modelId="{D142E122-4EA4-431E-8B80-48F7D2946210}" type="parTrans" cxnId="{9B36EEE0-69E2-44EE-A5C4-EA4C28C7E7D9}">
      <dgm:prSet/>
      <dgm:spPr/>
      <dgm:t>
        <a:bodyPr/>
        <a:lstStyle/>
        <a:p>
          <a:endParaRPr lang="nl-BE"/>
        </a:p>
      </dgm:t>
    </dgm:pt>
    <dgm:pt modelId="{1CA257C9-F3E7-4565-8291-33F94B42031F}" type="sibTrans" cxnId="{9B36EEE0-69E2-44EE-A5C4-EA4C28C7E7D9}">
      <dgm:prSet/>
      <dgm:spPr/>
      <dgm:t>
        <a:bodyPr/>
        <a:lstStyle/>
        <a:p>
          <a:endParaRPr lang="nl-BE"/>
        </a:p>
      </dgm:t>
    </dgm:pt>
    <dgm:pt modelId="{6873D618-71C0-4169-BF04-E445BE8BFFB2}" type="pres">
      <dgm:prSet presAssocID="{B23EF4D9-0DCA-41CE-8448-37799017123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nl-BE"/>
        </a:p>
      </dgm:t>
    </dgm:pt>
    <dgm:pt modelId="{C96D3001-F880-4AEC-97DD-8C3859A4442F}" type="pres">
      <dgm:prSet presAssocID="{26A8D79F-1D15-417A-9515-DB91B7C119D9}" presName="composite" presStyleCnt="0"/>
      <dgm:spPr/>
    </dgm:pt>
    <dgm:pt modelId="{C17467EB-454F-4880-843D-196D280A6B4D}" type="pres">
      <dgm:prSet presAssocID="{26A8D79F-1D15-417A-9515-DB91B7C119D9}" presName="bentUpArrow1" presStyleLbl="alignImgPlace1" presStyleIdx="0" presStyleCnt="6" custLinFactX="-8434" custLinFactNeighborX="-100000" custLinFactNeighborY="8232"/>
      <dgm:spPr/>
    </dgm:pt>
    <dgm:pt modelId="{6A6B95F4-76BA-4CDB-99B8-C751E4078552}" type="pres">
      <dgm:prSet presAssocID="{26A8D79F-1D15-417A-9515-DB91B7C119D9}" presName="ParentText" presStyleLbl="node1" presStyleIdx="0" presStyleCnt="7" custLinFactX="-1610" custLinFactNeighborX="-100000" custLinFactNeighborY="-6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D32CD903-CC0C-4553-A866-B6954EF7A305}" type="pres">
      <dgm:prSet presAssocID="{26A8D79F-1D15-417A-9515-DB91B7C119D9}" presName="Child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83D5B6CD-0B07-4FA8-8DC7-7F0C85567D68}" type="pres">
      <dgm:prSet presAssocID="{31BDBE11-4309-49B1-BE8C-529D50047B05}" presName="sibTrans" presStyleCnt="0"/>
      <dgm:spPr/>
    </dgm:pt>
    <dgm:pt modelId="{E60F10C0-9865-4ABB-8E8B-743A4ABD33C4}" type="pres">
      <dgm:prSet presAssocID="{BE351E92-6DD3-4783-8CC7-66788C34D3B7}" presName="composite" presStyleCnt="0"/>
      <dgm:spPr/>
    </dgm:pt>
    <dgm:pt modelId="{ABC45A39-8848-4DFC-87C5-424D38A1091D}" type="pres">
      <dgm:prSet presAssocID="{BE351E92-6DD3-4783-8CC7-66788C34D3B7}" presName="bentUpArrow1" presStyleLbl="alignImgPlace1" presStyleIdx="1" presStyleCnt="6" custScaleX="88811" custLinFactX="-89234" custLinFactNeighborX="-100000" custLinFactNeighborY="-3222"/>
      <dgm:spPr/>
    </dgm:pt>
    <dgm:pt modelId="{27A5E688-540B-4770-A5CA-E95D1FBBD383}" type="pres">
      <dgm:prSet presAssocID="{BE351E92-6DD3-4783-8CC7-66788C34D3B7}" presName="ParentText" presStyleLbl="node1" presStyleIdx="1" presStyleCnt="7" custLinFactX="-44489" custLinFactNeighborX="-100000" custLinFactNeighborY="-167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645877E6-E24C-46EF-BBB7-B1BCF7F11841}" type="pres">
      <dgm:prSet presAssocID="{BE351E92-6DD3-4783-8CC7-66788C34D3B7}" presName="ChildText" presStyleLbl="revTx" presStyleIdx="1" presStyleCnt="6" custScaleX="572148" custLinFactNeighborX="41204" custLinFactNeighborY="-25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1A1223D9-3A2D-4EC9-B73B-73EA79DD3150}" type="pres">
      <dgm:prSet presAssocID="{1813173F-FA83-4EF5-B5E5-A42D256208C4}" presName="sibTrans" presStyleCnt="0"/>
      <dgm:spPr/>
    </dgm:pt>
    <dgm:pt modelId="{4FE538D7-D382-4A63-B359-FFE89B18308E}" type="pres">
      <dgm:prSet presAssocID="{C6E63F0A-B864-4E74-BC9B-35A2A075EEB4}" presName="composite" presStyleCnt="0"/>
      <dgm:spPr/>
    </dgm:pt>
    <dgm:pt modelId="{879C3BA7-B10E-4129-89F2-24901F6CC4FA}" type="pres">
      <dgm:prSet presAssocID="{C6E63F0A-B864-4E74-BC9B-35A2A075EEB4}" presName="bentUpArrow1" presStyleLbl="alignImgPlace1" presStyleIdx="2" presStyleCnt="6" custLinFactX="-11188" custLinFactNeighborX="-100000" custLinFactNeighborY="-2433"/>
      <dgm:spPr/>
    </dgm:pt>
    <dgm:pt modelId="{07758087-C31E-41CF-ABA6-6545F6A54FFA}" type="pres">
      <dgm:prSet presAssocID="{C6E63F0A-B864-4E74-BC9B-35A2A075EEB4}" presName="ParentText" presStyleLbl="node1" presStyleIdx="2" presStyleCnt="7" custLinFactNeighborX="-90115" custLinFactNeighborY="-151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464AD190-8AFF-41A7-B9F3-FFAEDA07201F}" type="pres">
      <dgm:prSet presAssocID="{C6E63F0A-B864-4E74-BC9B-35A2A075EEB4}" presName="ChildText" presStyleLbl="revTx" presStyleIdx="2" presStyleCnt="6" custScaleX="538600" custScaleY="40088" custLinFactX="10257" custLinFactNeighborX="100000" custLinFactNeighborY="-578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58AE286-C4FD-4A96-A48F-A096648BD91D}" type="pres">
      <dgm:prSet presAssocID="{F1707F90-EBF8-4781-9BF0-4A1D2F2E033A}" presName="sibTrans" presStyleCnt="0"/>
      <dgm:spPr/>
    </dgm:pt>
    <dgm:pt modelId="{08948AA1-A5B7-4BB2-B68D-15ED59E177BB}" type="pres">
      <dgm:prSet presAssocID="{5BDB68E3-81CD-4818-9A91-4526117D2506}" presName="composite" presStyleCnt="0"/>
      <dgm:spPr/>
    </dgm:pt>
    <dgm:pt modelId="{96257413-4E78-458E-A59E-15885CABDFAD}" type="pres">
      <dgm:prSet presAssocID="{5BDB68E3-81CD-4818-9A91-4526117D2506}" presName="bentUpArrow1" presStyleLbl="alignImgPlace1" presStyleIdx="3" presStyleCnt="6"/>
      <dgm:spPr/>
    </dgm:pt>
    <dgm:pt modelId="{0D4EE8C5-5DC2-4D72-B76A-9DB1E933CFA3}" type="pres">
      <dgm:prSet presAssocID="{5BDB68E3-81CD-4818-9A91-4526117D2506}" presName="ParentText" presStyleLbl="node1" presStyleIdx="3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CF7C2A4A-B30D-431E-8ADD-CF4E141B796F}" type="pres">
      <dgm:prSet presAssocID="{5BDB68E3-81CD-4818-9A91-4526117D2506}" presName="Child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EFC0E637-95A3-4D89-8B8A-1BCD551529E6}" type="pres">
      <dgm:prSet presAssocID="{B676DB24-06E1-4CC6-889B-A99723FA9B8E}" presName="sibTrans" presStyleCnt="0"/>
      <dgm:spPr/>
    </dgm:pt>
    <dgm:pt modelId="{43360BB5-3072-493A-A084-93F654CAFE0C}" type="pres">
      <dgm:prSet presAssocID="{31311ACA-985A-40F7-8B37-CB6BCC584E50}" presName="composite" presStyleCnt="0"/>
      <dgm:spPr/>
    </dgm:pt>
    <dgm:pt modelId="{A0D2D705-E91D-424D-BA9E-F4B1CAE64CEC}" type="pres">
      <dgm:prSet presAssocID="{31311ACA-985A-40F7-8B37-CB6BCC584E50}" presName="bentUpArrow1" presStyleLbl="alignImgPlace1" presStyleIdx="4" presStyleCnt="6"/>
      <dgm:spPr/>
    </dgm:pt>
    <dgm:pt modelId="{2FDE2653-6B48-448E-BF78-C69AC4933507}" type="pres">
      <dgm:prSet presAssocID="{31311ACA-985A-40F7-8B37-CB6BCC584E50}" presName="ParentText" presStyleLbl="node1" presStyleIdx="4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DF1FDD0F-3A09-41D9-A6F2-0BE31E2C063B}" type="pres">
      <dgm:prSet presAssocID="{31311ACA-985A-40F7-8B37-CB6BCC584E50}" presName="Child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F83B6789-7C53-4A9A-A8BC-846522FD360F}" type="pres">
      <dgm:prSet presAssocID="{FB73D9C9-E3D8-4C45-B648-618162EE91F4}" presName="sibTrans" presStyleCnt="0"/>
      <dgm:spPr/>
    </dgm:pt>
    <dgm:pt modelId="{173ADAC1-873C-481C-9386-0CD5DBBB20DD}" type="pres">
      <dgm:prSet presAssocID="{1E755903-F211-4AA7-8380-7555CD674154}" presName="composite" presStyleCnt="0"/>
      <dgm:spPr/>
    </dgm:pt>
    <dgm:pt modelId="{A0BA18C7-548E-4CEC-81F9-974499BAA723}" type="pres">
      <dgm:prSet presAssocID="{1E755903-F211-4AA7-8380-7555CD674154}" presName="bentUpArrow1" presStyleLbl="alignImgPlace1" presStyleIdx="5" presStyleCnt="6"/>
      <dgm:spPr/>
    </dgm:pt>
    <dgm:pt modelId="{34348993-91E0-4A5D-A0A7-DC94282E7958}" type="pres">
      <dgm:prSet presAssocID="{1E755903-F211-4AA7-8380-7555CD674154}" presName="ParentText" presStyleLbl="node1" presStyleIdx="5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89D036BF-3867-4D47-A7A7-E8ECCB966A09}" type="pres">
      <dgm:prSet presAssocID="{1E755903-F211-4AA7-8380-7555CD674154}" presName="ChildText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5A857D0B-A993-4A1A-9989-397ABE0AB1B4}" type="pres">
      <dgm:prSet presAssocID="{888FCA9A-9C75-4B75-A9E3-9BF4B0A834D5}" presName="sibTrans" presStyleCnt="0"/>
      <dgm:spPr/>
    </dgm:pt>
    <dgm:pt modelId="{7ACCF64E-A238-47E0-9A64-ECDED4E3186A}" type="pres">
      <dgm:prSet presAssocID="{529ED804-B11E-47FA-93BA-8FEAA82D1190}" presName="composite" presStyleCnt="0"/>
      <dgm:spPr/>
    </dgm:pt>
    <dgm:pt modelId="{E822CA04-4969-49D2-ACF5-C3E4EC7AA017}" type="pres">
      <dgm:prSet presAssocID="{529ED804-B11E-47FA-93BA-8FEAA82D1190}" presName="ParentText" presStyleLbl="node1" presStyleIdx="6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DF8ADD8B-7D9F-4505-A9F2-189D5CDEB262}" type="presOf" srcId="{B23EF4D9-0DCA-41CE-8448-377990171237}" destId="{6873D618-71C0-4169-BF04-E445BE8BFFB2}" srcOrd="0" destOrd="0" presId="urn:microsoft.com/office/officeart/2005/8/layout/StepDownProcess"/>
    <dgm:cxn modelId="{702D1BDF-2D4C-4CBF-BAEF-DDE22711EB2E}" type="presOf" srcId="{529ED804-B11E-47FA-93BA-8FEAA82D1190}" destId="{E822CA04-4969-49D2-ACF5-C3E4EC7AA017}" srcOrd="0" destOrd="0" presId="urn:microsoft.com/office/officeart/2005/8/layout/StepDownProcess"/>
    <dgm:cxn modelId="{D71EA034-21A4-4C65-9216-9671CD99D982}" type="presOf" srcId="{C6E63F0A-B864-4E74-BC9B-35A2A075EEB4}" destId="{07758087-C31E-41CF-ABA6-6545F6A54FFA}" srcOrd="0" destOrd="0" presId="urn:microsoft.com/office/officeart/2005/8/layout/StepDownProcess"/>
    <dgm:cxn modelId="{B00F1940-1265-4DCA-AC69-3B8D7DBDE1B4}" srcId="{B23EF4D9-0DCA-41CE-8448-377990171237}" destId="{C6E63F0A-B864-4E74-BC9B-35A2A075EEB4}" srcOrd="2" destOrd="0" parTransId="{BE0D2CEC-6EFE-4F5C-8C6C-FF07B748254D}" sibTransId="{F1707F90-EBF8-4781-9BF0-4A1D2F2E033A}"/>
    <dgm:cxn modelId="{5BD73C26-B404-4762-ACCE-804A3810534D}" type="presOf" srcId="{A8D1E2DB-857E-4C2E-AEFC-992A13A8E8CB}" destId="{464AD190-8AFF-41A7-B9F3-FFAEDA07201F}" srcOrd="0" destOrd="1" presId="urn:microsoft.com/office/officeart/2005/8/layout/StepDownProcess"/>
    <dgm:cxn modelId="{CD2224CB-4DD5-4C76-BEEE-504A931EA388}" type="presOf" srcId="{5BDB68E3-81CD-4818-9A91-4526117D2506}" destId="{0D4EE8C5-5DC2-4D72-B76A-9DB1E933CFA3}" srcOrd="0" destOrd="0" presId="urn:microsoft.com/office/officeart/2005/8/layout/StepDownProcess"/>
    <dgm:cxn modelId="{49DFE294-6C1D-4FC9-AED4-6A320B58A958}" type="presOf" srcId="{26A8D79F-1D15-417A-9515-DB91B7C119D9}" destId="{6A6B95F4-76BA-4CDB-99B8-C751E4078552}" srcOrd="0" destOrd="0" presId="urn:microsoft.com/office/officeart/2005/8/layout/StepDownProcess"/>
    <dgm:cxn modelId="{9B36EEE0-69E2-44EE-A5C4-EA4C28C7E7D9}" srcId="{C6E63F0A-B864-4E74-BC9B-35A2A075EEB4}" destId="{A8D1E2DB-857E-4C2E-AEFC-992A13A8E8CB}" srcOrd="1" destOrd="0" parTransId="{D142E122-4EA4-431E-8B80-48F7D2946210}" sibTransId="{1CA257C9-F3E7-4565-8291-33F94B42031F}"/>
    <dgm:cxn modelId="{9A348DFE-55AC-4BCC-8A4E-7DBB167860CD}" type="presOf" srcId="{399A5F7D-2F6F-4B41-94AE-220557431646}" destId="{464AD190-8AFF-41A7-B9F3-FFAEDA07201F}" srcOrd="0" destOrd="0" presId="urn:microsoft.com/office/officeart/2005/8/layout/StepDownProcess"/>
    <dgm:cxn modelId="{0CAAD26C-67C3-4D7A-8D0E-CC6B66BCEF80}" srcId="{B23EF4D9-0DCA-41CE-8448-377990171237}" destId="{1E755903-F211-4AA7-8380-7555CD674154}" srcOrd="5" destOrd="0" parTransId="{D24210EF-0CCF-42BA-A40A-95368317AAAB}" sibTransId="{888FCA9A-9C75-4B75-A9E3-9BF4B0A834D5}"/>
    <dgm:cxn modelId="{2C55CABC-EB94-4D62-B9CB-CA97D801573D}" srcId="{B23EF4D9-0DCA-41CE-8448-377990171237}" destId="{529ED804-B11E-47FA-93BA-8FEAA82D1190}" srcOrd="6" destOrd="0" parTransId="{707B695F-5269-47ED-A4ED-E7CAB8C6018B}" sibTransId="{F68759D9-E06B-48FC-AE45-767CD599A337}"/>
    <dgm:cxn modelId="{D6184C7C-8FC6-4CFC-92A1-87CB359528A1}" srcId="{B23EF4D9-0DCA-41CE-8448-377990171237}" destId="{BE351E92-6DD3-4783-8CC7-66788C34D3B7}" srcOrd="1" destOrd="0" parTransId="{87C33A89-266D-4BF0-B525-D59DE7B27DA5}" sibTransId="{1813173F-FA83-4EF5-B5E5-A42D256208C4}"/>
    <dgm:cxn modelId="{5BE96B16-7E7B-4EB1-A3A8-56C2EC9FE699}" srcId="{C6E63F0A-B864-4E74-BC9B-35A2A075EEB4}" destId="{399A5F7D-2F6F-4B41-94AE-220557431646}" srcOrd="0" destOrd="0" parTransId="{4D3FC621-3545-42AE-885C-AACC0EFC656C}" sibTransId="{A6C55A3C-2DC9-4308-8630-E7144E8A1ACA}"/>
    <dgm:cxn modelId="{0FDEE318-F71C-40D2-981E-B283BE7C7079}" type="presOf" srcId="{1E755903-F211-4AA7-8380-7555CD674154}" destId="{34348993-91E0-4A5D-A0A7-DC94282E7958}" srcOrd="0" destOrd="0" presId="urn:microsoft.com/office/officeart/2005/8/layout/StepDownProcess"/>
    <dgm:cxn modelId="{D5ACC243-0C8F-4FEA-8B3A-307C24BF1ACD}" type="presOf" srcId="{BE351E92-6DD3-4783-8CC7-66788C34D3B7}" destId="{27A5E688-540B-4770-A5CA-E95D1FBBD383}" srcOrd="0" destOrd="0" presId="urn:microsoft.com/office/officeart/2005/8/layout/StepDownProcess"/>
    <dgm:cxn modelId="{0FD6E16E-A0EE-4FC5-B579-E2C3A5CF5AC4}" type="presOf" srcId="{241D9C0D-7224-4DC8-A520-B8D41A3B9EEC}" destId="{645877E6-E24C-46EF-BBB7-B1BCF7F11841}" srcOrd="0" destOrd="0" presId="urn:microsoft.com/office/officeart/2005/8/layout/StepDownProcess"/>
    <dgm:cxn modelId="{93D10FFB-36BE-4BF1-92CB-F27B54747105}" srcId="{B23EF4D9-0DCA-41CE-8448-377990171237}" destId="{26A8D79F-1D15-417A-9515-DB91B7C119D9}" srcOrd="0" destOrd="0" parTransId="{0A656E9E-305A-4D2C-9123-A047ED10CE05}" sibTransId="{31BDBE11-4309-49B1-BE8C-529D50047B05}"/>
    <dgm:cxn modelId="{3F11EAED-7623-4CC6-83D3-C2991E4C87FA}" srcId="{B23EF4D9-0DCA-41CE-8448-377990171237}" destId="{5BDB68E3-81CD-4818-9A91-4526117D2506}" srcOrd="3" destOrd="0" parTransId="{9E0DE478-4BC7-4B81-8371-603AE01FE063}" sibTransId="{B676DB24-06E1-4CC6-889B-A99723FA9B8E}"/>
    <dgm:cxn modelId="{E46E64C8-6169-40C6-BAC4-638742F4E3E3}" srcId="{BE351E92-6DD3-4783-8CC7-66788C34D3B7}" destId="{241D9C0D-7224-4DC8-A520-B8D41A3B9EEC}" srcOrd="0" destOrd="0" parTransId="{E3909D2F-2D59-4B57-95AD-50A0DEE26738}" sibTransId="{F2B1B683-5859-4B52-9F76-5CA9CBEFD4FB}"/>
    <dgm:cxn modelId="{C2D529FA-C4B6-44E3-B6E5-F15167354B1C}" type="presOf" srcId="{31311ACA-985A-40F7-8B37-CB6BCC584E50}" destId="{2FDE2653-6B48-448E-BF78-C69AC4933507}" srcOrd="0" destOrd="0" presId="urn:microsoft.com/office/officeart/2005/8/layout/StepDownProcess"/>
    <dgm:cxn modelId="{0EC302E6-61C7-471D-83A9-EAB94D7DEE79}" srcId="{B23EF4D9-0DCA-41CE-8448-377990171237}" destId="{31311ACA-985A-40F7-8B37-CB6BCC584E50}" srcOrd="4" destOrd="0" parTransId="{039427CB-2715-4AAB-934B-7CED5567F8A2}" sibTransId="{FB73D9C9-E3D8-4C45-B648-618162EE91F4}"/>
    <dgm:cxn modelId="{CAD9D482-C3FF-45E8-980F-1E6717278FDE}" type="presParOf" srcId="{6873D618-71C0-4169-BF04-E445BE8BFFB2}" destId="{C96D3001-F880-4AEC-97DD-8C3859A4442F}" srcOrd="0" destOrd="0" presId="urn:microsoft.com/office/officeart/2005/8/layout/StepDownProcess"/>
    <dgm:cxn modelId="{1152F8AF-DEF3-4383-B864-CD87FD88B996}" type="presParOf" srcId="{C96D3001-F880-4AEC-97DD-8C3859A4442F}" destId="{C17467EB-454F-4880-843D-196D280A6B4D}" srcOrd="0" destOrd="0" presId="urn:microsoft.com/office/officeart/2005/8/layout/StepDownProcess"/>
    <dgm:cxn modelId="{3A680771-013D-4250-AE05-336B9BDE2320}" type="presParOf" srcId="{C96D3001-F880-4AEC-97DD-8C3859A4442F}" destId="{6A6B95F4-76BA-4CDB-99B8-C751E4078552}" srcOrd="1" destOrd="0" presId="urn:microsoft.com/office/officeart/2005/8/layout/StepDownProcess"/>
    <dgm:cxn modelId="{0021B0B8-CB7A-417A-8800-755D6A2CD310}" type="presParOf" srcId="{C96D3001-F880-4AEC-97DD-8C3859A4442F}" destId="{D32CD903-CC0C-4553-A866-B6954EF7A305}" srcOrd="2" destOrd="0" presId="urn:microsoft.com/office/officeart/2005/8/layout/StepDownProcess"/>
    <dgm:cxn modelId="{50972E28-FD8F-4B13-9A88-B60BD68B12A6}" type="presParOf" srcId="{6873D618-71C0-4169-BF04-E445BE8BFFB2}" destId="{83D5B6CD-0B07-4FA8-8DC7-7F0C85567D68}" srcOrd="1" destOrd="0" presId="urn:microsoft.com/office/officeart/2005/8/layout/StepDownProcess"/>
    <dgm:cxn modelId="{9D472DB4-447A-4B0B-81A7-1FA4AE5B1CEC}" type="presParOf" srcId="{6873D618-71C0-4169-BF04-E445BE8BFFB2}" destId="{E60F10C0-9865-4ABB-8E8B-743A4ABD33C4}" srcOrd="2" destOrd="0" presId="urn:microsoft.com/office/officeart/2005/8/layout/StepDownProcess"/>
    <dgm:cxn modelId="{21FCF005-F5AC-4DF1-9E16-BF99E62E07C4}" type="presParOf" srcId="{E60F10C0-9865-4ABB-8E8B-743A4ABD33C4}" destId="{ABC45A39-8848-4DFC-87C5-424D38A1091D}" srcOrd="0" destOrd="0" presId="urn:microsoft.com/office/officeart/2005/8/layout/StepDownProcess"/>
    <dgm:cxn modelId="{84A19671-866C-43F0-997C-FD1BC846D848}" type="presParOf" srcId="{E60F10C0-9865-4ABB-8E8B-743A4ABD33C4}" destId="{27A5E688-540B-4770-A5CA-E95D1FBBD383}" srcOrd="1" destOrd="0" presId="urn:microsoft.com/office/officeart/2005/8/layout/StepDownProcess"/>
    <dgm:cxn modelId="{8F8B08D9-0680-44D2-ADC5-1533693FD1C0}" type="presParOf" srcId="{E60F10C0-9865-4ABB-8E8B-743A4ABD33C4}" destId="{645877E6-E24C-46EF-BBB7-B1BCF7F11841}" srcOrd="2" destOrd="0" presId="urn:microsoft.com/office/officeart/2005/8/layout/StepDownProcess"/>
    <dgm:cxn modelId="{8A13E8D5-EAE4-407D-9FA4-92B2D0A3C6F6}" type="presParOf" srcId="{6873D618-71C0-4169-BF04-E445BE8BFFB2}" destId="{1A1223D9-3A2D-4EC9-B73B-73EA79DD3150}" srcOrd="3" destOrd="0" presId="urn:microsoft.com/office/officeart/2005/8/layout/StepDownProcess"/>
    <dgm:cxn modelId="{AA5CFC22-35C3-43CD-9488-2AA07D3CBF5D}" type="presParOf" srcId="{6873D618-71C0-4169-BF04-E445BE8BFFB2}" destId="{4FE538D7-D382-4A63-B359-FFE89B18308E}" srcOrd="4" destOrd="0" presId="urn:microsoft.com/office/officeart/2005/8/layout/StepDownProcess"/>
    <dgm:cxn modelId="{2A89CC92-2D82-4CA1-A96E-9212E3DD37D5}" type="presParOf" srcId="{4FE538D7-D382-4A63-B359-FFE89B18308E}" destId="{879C3BA7-B10E-4129-89F2-24901F6CC4FA}" srcOrd="0" destOrd="0" presId="urn:microsoft.com/office/officeart/2005/8/layout/StepDownProcess"/>
    <dgm:cxn modelId="{1B0125AB-4EA8-447D-9AD0-ABAE6AAC9F83}" type="presParOf" srcId="{4FE538D7-D382-4A63-B359-FFE89B18308E}" destId="{07758087-C31E-41CF-ABA6-6545F6A54FFA}" srcOrd="1" destOrd="0" presId="urn:microsoft.com/office/officeart/2005/8/layout/StepDownProcess"/>
    <dgm:cxn modelId="{469B0046-AA9E-4EEE-8621-C0FA9935698A}" type="presParOf" srcId="{4FE538D7-D382-4A63-B359-FFE89B18308E}" destId="{464AD190-8AFF-41A7-B9F3-FFAEDA07201F}" srcOrd="2" destOrd="0" presId="urn:microsoft.com/office/officeart/2005/8/layout/StepDownProcess"/>
    <dgm:cxn modelId="{C2F2F3DC-B505-47BC-AD3F-B6559E236294}" type="presParOf" srcId="{6873D618-71C0-4169-BF04-E445BE8BFFB2}" destId="{758AE286-C4FD-4A96-A48F-A096648BD91D}" srcOrd="5" destOrd="0" presId="urn:microsoft.com/office/officeart/2005/8/layout/StepDownProcess"/>
    <dgm:cxn modelId="{801B087D-D6C4-4363-9582-660F8DEF622E}" type="presParOf" srcId="{6873D618-71C0-4169-BF04-E445BE8BFFB2}" destId="{08948AA1-A5B7-4BB2-B68D-15ED59E177BB}" srcOrd="6" destOrd="0" presId="urn:microsoft.com/office/officeart/2005/8/layout/StepDownProcess"/>
    <dgm:cxn modelId="{8B07BC0E-31DE-4A00-A0EA-99A2640DA752}" type="presParOf" srcId="{08948AA1-A5B7-4BB2-B68D-15ED59E177BB}" destId="{96257413-4E78-458E-A59E-15885CABDFAD}" srcOrd="0" destOrd="0" presId="urn:microsoft.com/office/officeart/2005/8/layout/StepDownProcess"/>
    <dgm:cxn modelId="{4C223BA8-EFAF-4842-8FFB-991EA066CEC9}" type="presParOf" srcId="{08948AA1-A5B7-4BB2-B68D-15ED59E177BB}" destId="{0D4EE8C5-5DC2-4D72-B76A-9DB1E933CFA3}" srcOrd="1" destOrd="0" presId="urn:microsoft.com/office/officeart/2005/8/layout/StepDownProcess"/>
    <dgm:cxn modelId="{3EA0222E-C9F3-4037-8CF7-F28B705D3682}" type="presParOf" srcId="{08948AA1-A5B7-4BB2-B68D-15ED59E177BB}" destId="{CF7C2A4A-B30D-431E-8ADD-CF4E141B796F}" srcOrd="2" destOrd="0" presId="urn:microsoft.com/office/officeart/2005/8/layout/StepDownProcess"/>
    <dgm:cxn modelId="{7449C513-8FF0-4587-9232-F4BC5F5DD449}" type="presParOf" srcId="{6873D618-71C0-4169-BF04-E445BE8BFFB2}" destId="{EFC0E637-95A3-4D89-8B8A-1BCD551529E6}" srcOrd="7" destOrd="0" presId="urn:microsoft.com/office/officeart/2005/8/layout/StepDownProcess"/>
    <dgm:cxn modelId="{C2589CA3-1304-4310-BC1F-BDEE154618C9}" type="presParOf" srcId="{6873D618-71C0-4169-BF04-E445BE8BFFB2}" destId="{43360BB5-3072-493A-A084-93F654CAFE0C}" srcOrd="8" destOrd="0" presId="urn:microsoft.com/office/officeart/2005/8/layout/StepDownProcess"/>
    <dgm:cxn modelId="{9E544C58-3C8F-4628-849A-9F8425E89EFC}" type="presParOf" srcId="{43360BB5-3072-493A-A084-93F654CAFE0C}" destId="{A0D2D705-E91D-424D-BA9E-F4B1CAE64CEC}" srcOrd="0" destOrd="0" presId="urn:microsoft.com/office/officeart/2005/8/layout/StepDownProcess"/>
    <dgm:cxn modelId="{6E80BF59-5319-42BE-9F19-D69A828BA51A}" type="presParOf" srcId="{43360BB5-3072-493A-A084-93F654CAFE0C}" destId="{2FDE2653-6B48-448E-BF78-C69AC4933507}" srcOrd="1" destOrd="0" presId="urn:microsoft.com/office/officeart/2005/8/layout/StepDownProcess"/>
    <dgm:cxn modelId="{10027796-36A8-4F8A-92A3-7FDD7DA3CA8B}" type="presParOf" srcId="{43360BB5-3072-493A-A084-93F654CAFE0C}" destId="{DF1FDD0F-3A09-41D9-A6F2-0BE31E2C063B}" srcOrd="2" destOrd="0" presId="urn:microsoft.com/office/officeart/2005/8/layout/StepDownProcess"/>
    <dgm:cxn modelId="{CA707EF4-4585-44E6-9EBA-EBECFCD81A7F}" type="presParOf" srcId="{6873D618-71C0-4169-BF04-E445BE8BFFB2}" destId="{F83B6789-7C53-4A9A-A8BC-846522FD360F}" srcOrd="9" destOrd="0" presId="urn:microsoft.com/office/officeart/2005/8/layout/StepDownProcess"/>
    <dgm:cxn modelId="{C54E7986-90E6-4E71-BB7F-4F58AD6FAA68}" type="presParOf" srcId="{6873D618-71C0-4169-BF04-E445BE8BFFB2}" destId="{173ADAC1-873C-481C-9386-0CD5DBBB20DD}" srcOrd="10" destOrd="0" presId="urn:microsoft.com/office/officeart/2005/8/layout/StepDownProcess"/>
    <dgm:cxn modelId="{F3E6E8C3-37A8-40CE-86AD-B510B7CBAAE9}" type="presParOf" srcId="{173ADAC1-873C-481C-9386-0CD5DBBB20DD}" destId="{A0BA18C7-548E-4CEC-81F9-974499BAA723}" srcOrd="0" destOrd="0" presId="urn:microsoft.com/office/officeart/2005/8/layout/StepDownProcess"/>
    <dgm:cxn modelId="{40B13D97-2B9B-4D9C-80C8-D6376CC9A82D}" type="presParOf" srcId="{173ADAC1-873C-481C-9386-0CD5DBBB20DD}" destId="{34348993-91E0-4A5D-A0A7-DC94282E7958}" srcOrd="1" destOrd="0" presId="urn:microsoft.com/office/officeart/2005/8/layout/StepDownProcess"/>
    <dgm:cxn modelId="{B66467CE-FBD1-4880-A785-BDA2C3DDB519}" type="presParOf" srcId="{173ADAC1-873C-481C-9386-0CD5DBBB20DD}" destId="{89D036BF-3867-4D47-A7A7-E8ECCB966A09}" srcOrd="2" destOrd="0" presId="urn:microsoft.com/office/officeart/2005/8/layout/StepDownProcess"/>
    <dgm:cxn modelId="{3C00CB40-A81B-4730-9C05-2D30339414FB}" type="presParOf" srcId="{6873D618-71C0-4169-BF04-E445BE8BFFB2}" destId="{5A857D0B-A993-4A1A-9989-397ABE0AB1B4}" srcOrd="11" destOrd="0" presId="urn:microsoft.com/office/officeart/2005/8/layout/StepDownProcess"/>
    <dgm:cxn modelId="{BFBA42CB-BD6D-4EC5-8650-1A9ABB119C56}" type="presParOf" srcId="{6873D618-71C0-4169-BF04-E445BE8BFFB2}" destId="{7ACCF64E-A238-47E0-9A64-ECDED4E3186A}" srcOrd="12" destOrd="0" presId="urn:microsoft.com/office/officeart/2005/8/layout/StepDownProcess"/>
    <dgm:cxn modelId="{5E9D90CB-268F-45A8-8C0F-3AF02B0F055D}" type="presParOf" srcId="{7ACCF64E-A238-47E0-9A64-ECDED4E3186A}" destId="{E822CA04-4969-49D2-ACF5-C3E4EC7AA01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467EB-454F-4880-843D-196D280A6B4D}">
      <dsp:nvSpPr>
        <dsp:cNvPr id="0" name=""/>
        <dsp:cNvSpPr/>
      </dsp:nvSpPr>
      <dsp:spPr>
        <a:xfrm rot="5400000">
          <a:off x="614796" y="738860"/>
          <a:ext cx="587764" cy="6691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B95F4-76BA-4CDB-99B8-C751E4078552}">
      <dsp:nvSpPr>
        <dsp:cNvPr id="0" name=""/>
        <dsp:cNvSpPr/>
      </dsp:nvSpPr>
      <dsp:spPr>
        <a:xfrm>
          <a:off x="179279" y="34106"/>
          <a:ext cx="989449" cy="692582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400" kern="1200" dirty="0"/>
        </a:p>
      </dsp:txBody>
      <dsp:txXfrm>
        <a:off x="213094" y="67921"/>
        <a:ext cx="921819" cy="624952"/>
      </dsp:txXfrm>
    </dsp:sp>
    <dsp:sp modelId="{D32CD903-CC0C-4553-A866-B6954EF7A305}">
      <dsp:nvSpPr>
        <dsp:cNvPr id="0" name=""/>
        <dsp:cNvSpPr/>
      </dsp:nvSpPr>
      <dsp:spPr>
        <a:xfrm>
          <a:off x="2174108" y="104980"/>
          <a:ext cx="719631" cy="559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C45A39-8848-4DFC-87C5-424D38A1091D}">
      <dsp:nvSpPr>
        <dsp:cNvPr id="0" name=""/>
        <dsp:cNvSpPr/>
      </dsp:nvSpPr>
      <dsp:spPr>
        <a:xfrm rot="5400000">
          <a:off x="1603895" y="1486971"/>
          <a:ext cx="587764" cy="5942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5E688-540B-4770-A5CA-E95D1FBBD383}">
      <dsp:nvSpPr>
        <dsp:cNvPr id="0" name=""/>
        <dsp:cNvSpPr/>
      </dsp:nvSpPr>
      <dsp:spPr>
        <a:xfrm>
          <a:off x="1284785" y="700585"/>
          <a:ext cx="989449" cy="692582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200" kern="1200" dirty="0"/>
        </a:p>
      </dsp:txBody>
      <dsp:txXfrm>
        <a:off x="1318600" y="734400"/>
        <a:ext cx="921819" cy="624952"/>
      </dsp:txXfrm>
    </dsp:sp>
    <dsp:sp modelId="{645877E6-E24C-46EF-BBB7-B1BCF7F11841}">
      <dsp:nvSpPr>
        <dsp:cNvPr id="0" name=""/>
        <dsp:cNvSpPr/>
      </dsp:nvSpPr>
      <dsp:spPr>
        <a:xfrm>
          <a:off x="2301534" y="739821"/>
          <a:ext cx="4117355" cy="559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800" kern="1200" dirty="0" smtClean="0"/>
            <a:t>Punten per akte </a:t>
          </a:r>
          <a:endParaRPr lang="nl-BE" sz="2800" kern="1200" dirty="0"/>
        </a:p>
      </dsp:txBody>
      <dsp:txXfrm>
        <a:off x="2301534" y="739821"/>
        <a:ext cx="4117355" cy="559775"/>
      </dsp:txXfrm>
    </dsp:sp>
    <dsp:sp modelId="{879C3BA7-B10E-4129-89F2-24901F6CC4FA}">
      <dsp:nvSpPr>
        <dsp:cNvPr id="0" name=""/>
        <dsp:cNvSpPr/>
      </dsp:nvSpPr>
      <dsp:spPr>
        <a:xfrm rot="5400000">
          <a:off x="2825786" y="2232172"/>
          <a:ext cx="587764" cy="6691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58087-C31E-41CF-ABA6-6545F6A54FFA}">
      <dsp:nvSpPr>
        <dsp:cNvPr id="0" name=""/>
        <dsp:cNvSpPr/>
      </dsp:nvSpPr>
      <dsp:spPr>
        <a:xfrm>
          <a:off x="2522436" y="1490226"/>
          <a:ext cx="989449" cy="692582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200" kern="1200" dirty="0"/>
        </a:p>
      </dsp:txBody>
      <dsp:txXfrm>
        <a:off x="2556251" y="1524041"/>
        <a:ext cx="921819" cy="624952"/>
      </dsp:txXfrm>
    </dsp:sp>
    <dsp:sp modelId="{464AD190-8AFF-41A7-B9F3-FFAEDA07201F}">
      <dsp:nvSpPr>
        <dsp:cNvPr id="0" name=""/>
        <dsp:cNvSpPr/>
      </dsp:nvSpPr>
      <dsp:spPr>
        <a:xfrm>
          <a:off x="3618820" y="1504956"/>
          <a:ext cx="3875933" cy="224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BE" sz="24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800" kern="1200" dirty="0" smtClean="0"/>
            <a:t>Referentie-inkomen</a:t>
          </a:r>
          <a:endParaRPr lang="nl-BE" sz="2800" kern="1200" dirty="0"/>
        </a:p>
      </dsp:txBody>
      <dsp:txXfrm>
        <a:off x="3618820" y="1504956"/>
        <a:ext cx="3875933" cy="224402"/>
      </dsp:txXfrm>
    </dsp:sp>
    <dsp:sp modelId="{96257413-4E78-458E-A59E-15885CABDFAD}">
      <dsp:nvSpPr>
        <dsp:cNvPr id="0" name=""/>
        <dsp:cNvSpPr/>
      </dsp:nvSpPr>
      <dsp:spPr>
        <a:xfrm rot="5400000">
          <a:off x="3801457" y="3024471"/>
          <a:ext cx="587764" cy="6691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EE8C5-5DC2-4D72-B76A-9DB1E933CFA3}">
      <dsp:nvSpPr>
        <dsp:cNvPr id="0" name=""/>
        <dsp:cNvSpPr/>
      </dsp:nvSpPr>
      <dsp:spPr>
        <a:xfrm>
          <a:off x="3645735" y="2372922"/>
          <a:ext cx="989449" cy="692582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800" kern="1200" dirty="0"/>
        </a:p>
      </dsp:txBody>
      <dsp:txXfrm>
        <a:off x="3679550" y="2406737"/>
        <a:ext cx="921819" cy="624952"/>
      </dsp:txXfrm>
    </dsp:sp>
    <dsp:sp modelId="{CF7C2A4A-B30D-431E-8ADD-CF4E141B796F}">
      <dsp:nvSpPr>
        <dsp:cNvPr id="0" name=""/>
        <dsp:cNvSpPr/>
      </dsp:nvSpPr>
      <dsp:spPr>
        <a:xfrm>
          <a:off x="4635184" y="2438976"/>
          <a:ext cx="719631" cy="559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2D705-E91D-424D-BA9E-F4B1CAE64CEC}">
      <dsp:nvSpPr>
        <dsp:cNvPr id="0" name=""/>
        <dsp:cNvSpPr/>
      </dsp:nvSpPr>
      <dsp:spPr>
        <a:xfrm rot="5400000">
          <a:off x="4621815" y="3802470"/>
          <a:ext cx="587764" cy="6691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E2653-6B48-448E-BF78-C69AC4933507}">
      <dsp:nvSpPr>
        <dsp:cNvPr id="0" name=""/>
        <dsp:cNvSpPr/>
      </dsp:nvSpPr>
      <dsp:spPr>
        <a:xfrm>
          <a:off x="4466093" y="3150921"/>
          <a:ext cx="989449" cy="692582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800" kern="1200" dirty="0"/>
        </a:p>
      </dsp:txBody>
      <dsp:txXfrm>
        <a:off x="4499908" y="3184736"/>
        <a:ext cx="921819" cy="624952"/>
      </dsp:txXfrm>
    </dsp:sp>
    <dsp:sp modelId="{DF1FDD0F-3A09-41D9-A6F2-0BE31E2C063B}">
      <dsp:nvSpPr>
        <dsp:cNvPr id="0" name=""/>
        <dsp:cNvSpPr/>
      </dsp:nvSpPr>
      <dsp:spPr>
        <a:xfrm>
          <a:off x="5455543" y="3216974"/>
          <a:ext cx="719631" cy="559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A18C7-548E-4CEC-81F9-974499BAA723}">
      <dsp:nvSpPr>
        <dsp:cNvPr id="0" name=""/>
        <dsp:cNvSpPr/>
      </dsp:nvSpPr>
      <dsp:spPr>
        <a:xfrm rot="5400000">
          <a:off x="5442174" y="4580468"/>
          <a:ext cx="587764" cy="6691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48993-91E0-4A5D-A0A7-DC94282E7958}">
      <dsp:nvSpPr>
        <dsp:cNvPr id="0" name=""/>
        <dsp:cNvSpPr/>
      </dsp:nvSpPr>
      <dsp:spPr>
        <a:xfrm>
          <a:off x="5286452" y="3928920"/>
          <a:ext cx="989449" cy="692582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800" b="1" kern="1200"/>
        </a:p>
      </dsp:txBody>
      <dsp:txXfrm>
        <a:off x="5320267" y="3962735"/>
        <a:ext cx="921819" cy="624952"/>
      </dsp:txXfrm>
    </dsp:sp>
    <dsp:sp modelId="{89D036BF-3867-4D47-A7A7-E8ECCB966A09}">
      <dsp:nvSpPr>
        <dsp:cNvPr id="0" name=""/>
        <dsp:cNvSpPr/>
      </dsp:nvSpPr>
      <dsp:spPr>
        <a:xfrm>
          <a:off x="6275902" y="3994973"/>
          <a:ext cx="719631" cy="559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2CA04-4969-49D2-ACF5-C3E4EC7AA017}">
      <dsp:nvSpPr>
        <dsp:cNvPr id="0" name=""/>
        <dsp:cNvSpPr/>
      </dsp:nvSpPr>
      <dsp:spPr>
        <a:xfrm>
          <a:off x="6106811" y="4706918"/>
          <a:ext cx="989449" cy="692582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800" kern="1200"/>
        </a:p>
      </dsp:txBody>
      <dsp:txXfrm>
        <a:off x="6140626" y="4740733"/>
        <a:ext cx="921819" cy="624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0745CF92-CC44-4503-B6A7-19EBA986F7A8}" type="datetimeFigureOut">
              <a:rPr lang="nl-BE" smtClean="0"/>
              <a:t>1/12/2016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11FB2835-35EA-4759-8758-346AA01615F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9389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9617BF31-7C55-4C04-A900-002D6A26C6EC}" type="datetimeFigureOut">
              <a:rPr lang="nl-BE" smtClean="0"/>
              <a:t>1/12/2016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1249363"/>
            <a:ext cx="4497388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8361CE89-E72D-4FFB-A6B7-0E53AF2544E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28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BE" altLang="nl-BE" smtClean="0">
                <a:latin typeface="Arial" panose="020B0604020202020204" pitchFamily="34" charset="0"/>
              </a:rPr>
              <a:t>Quality (has different dimensions)</a:t>
            </a:r>
          </a:p>
          <a:p>
            <a:r>
              <a:rPr lang="nl-BE" altLang="nl-BE" smtClean="0">
                <a:latin typeface="Arial" panose="020B0604020202020204" pitchFamily="34" charset="0"/>
              </a:rPr>
              <a:t>Solidarity is crucial: without health inequities 1% increase of GDP</a:t>
            </a:r>
          </a:p>
          <a:p>
            <a:r>
              <a:rPr lang="nl-BE" altLang="nl-BE" smtClean="0">
                <a:latin typeface="Arial" panose="020B0604020202020204" pitchFamily="34" charset="0"/>
              </a:rPr>
              <a:t>Sustainability in danger </a:t>
            </a:r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ECC9E4-C7AC-4907-B673-F46E7427DF84}" type="slidenum">
              <a:rPr lang="en-US" altLang="nl-BE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nl-B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7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 smtClean="0"/>
          </a:p>
        </p:txBody>
      </p:sp>
      <p:sp>
        <p:nvSpPr>
          <p:cNvPr id="5018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CEF4B5-230A-4249-82FC-8A4999590261}" type="slidenum">
              <a:rPr lang="en-US" altLang="nl-BE" smtClean="0"/>
              <a:pPr>
                <a:spcBef>
                  <a:spcPct val="0"/>
                </a:spcBef>
              </a:pPr>
              <a:t>8</a:t>
            </a:fld>
            <a:endParaRPr lang="en-US" altLang="nl-BE" smtClean="0"/>
          </a:p>
        </p:txBody>
      </p:sp>
    </p:spTree>
    <p:extLst>
      <p:ext uri="{BB962C8B-B14F-4D97-AF65-F5344CB8AC3E}">
        <p14:creationId xmlns:p14="http://schemas.microsoft.com/office/powerpoint/2010/main" val="4055105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5BEB-482B-4666-BE06-0CDEBC8B3F03}" type="datetime1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0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BAB4-9CA9-4EB1-97AD-A2A12E27AA6F}" type="datetime1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6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A196-FC45-46DA-81FF-71D82553B508}" type="datetime1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2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1704-8F42-4152-92FC-62210CEBEEC5}" type="datetime1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37B2-A9B4-456D-9474-7C0EF04AAE11}" type="datetime1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C841-A664-49C9-A4CF-9358221C2974}" type="datetime1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2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E73D-4D54-41D1-A311-4F30EC6B4A8C}" type="datetime1">
              <a:rPr lang="en-US" smtClean="0"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969C-FF36-4CEB-86DD-20C8A84A38F1}" type="datetime1">
              <a:rPr lang="en-US" smtClean="0"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8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2F55-4591-49FB-A629-B8FE457CEA8A}" type="datetime1">
              <a:rPr lang="en-US" smtClean="0"/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84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2C23-E825-49FE-B87D-26DA3F970C93}" type="datetime1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9BB9-B429-44AD-B4E6-2E2014D503F1}" type="datetime1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5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A67A0-6958-4470-9650-9578947512C7}" type="datetime1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70C5B-DBF4-4AB9-A642-7B8DAFD54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4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source=images&amp;cd=&amp;cad=rja&amp;uact=8&amp;ved=0CAgQjRw&amp;url=http://nl.freepik.com/vrije-vector/euro-teken-illustraties_376698.htm&amp;ei=MkVvVI3vG4vAPPPUgLgE&amp;psig=AFQjCNH3Dbw0-IxOVeq0zQiME1NGP6jgwQ&amp;ust=141666475454981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source=images&amp;cd=&amp;cad=rja&amp;uact=8&amp;ved=0CAgQjRw&amp;url=http://nl.freepik.com/vrije-vector/euro-teken-illustraties_376698.htm&amp;ei=MkVvVI3vG4vAPPPUgLgE&amp;psig=AFQjCNH3Dbw0-IxOVeq0zQiME1NGP6jgwQ&amp;ust=1416664754549813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be/url?sa=i&amp;source=images&amp;cd=&amp;cad=rja&amp;uact=8&amp;ved=0CAgQjRw&amp;url=http://nl.freepik.com/vrije-vector/euro-teken-illustraties_376698.htm&amp;ei=MkVvVI3vG4vAPPPUgLgE&amp;psig=AFQjCNH3Dbw0-IxOVeq0zQiME1NGP6jgwQ&amp;ust=141666475454981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be/url?sa=i&amp;rct=j&amp;q=&amp;esrc=s&amp;source=images&amp;cd=&amp;cad=rja&amp;docid=rZFqJUjr-iZ0eM&amp;tbnid=v11_l_C3IqYT2M:&amp;ved=0CAUQjRw&amp;url=http://nl.123rf.com/photo_9441589_drie-doelen-hit-met-schot-in-de-roos-schoot-op-witte-achtergrond-3d-render.html&amp;ei=RnLjUrjvIsKx0AX63YGQCA&amp;bvm=bv.59930103,d.d2k&amp;psig=AFQjCNFyTK0U7WXcVvBGhhFtffFxGUza3Q&amp;ust=1390723979741141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hyperlink" Target="http://www.google.be/url?sa=i&amp;rct=j&amp;q=&amp;esrc=s&amp;source=images&amp;cd=&amp;cad=rja&amp;uact=8&amp;docid=g5zO0faR1CBu_M&amp;tbnid=5JmLK5ssxyMyvM:&amp;ved=0CAcQjRw&amp;url=http://genomicenterprise.com/videostalks&amp;ei=vnAyVMDUF8exPLOzgNAO&amp;bvm=bv.76802529,d.ZWU&amp;psig=AFQjCNFsgIcfEVikxYRG7jRM0UtQjkaiSw&amp;ust=141267818234802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rct=j&amp;q=&amp;esrc=s&amp;source=images&amp;cd=&amp;cad=rja&amp;uact=8&amp;ved=0CAcQjRw&amp;url=http://lifetoday.be/2012/01/maggie-block-immigrantenkinderen-komen-terecht-gang-bangs/&amp;ei=a6R4VPzFEormaPCKgfAH&amp;bvm=bv.80642063,d.d2s&amp;psig=AFQjCNH2cKJLOHGbaqo9UtEuSuRqGE5aRw&amp;ust=141727893641143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www.google.be/url?sa=i&amp;rct=j&amp;q=&amp;esrc=s&amp;source=images&amp;cd=&amp;cad=rja&amp;uact=8&amp;docid=F2xgYpd0Gtz7pM&amp;tbnid=UfYgw24HmciH-M:&amp;ved=0CAcQjRw&amp;url=http://well.blogs.nytimes.com/2010/08/27/becoming-an-empowered-patient/&amp;ei=giwwVKavAsjYPPejgVA&amp;bvm=bv.76802529,d.ZWU&amp;psig=AFQjCNHF0Ov76lFw2RhzRtcpoT2yxTykWg&amp;ust=1412529648619952" TargetMode="Externa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ursesbooks.org/Main-Menu/eBooks/Principles/eBook-Principles-of-Pay-for-Quality.aspx" TargetMode="External"/><Relationship Id="rId11" Type="http://schemas.openxmlformats.org/officeDocument/2006/relationships/image" Target="../media/image13.jpeg"/><Relationship Id="rId5" Type="http://schemas.openxmlformats.org/officeDocument/2006/relationships/image" Target="../media/image16.png"/><Relationship Id="rId10" Type="http://schemas.openxmlformats.org/officeDocument/2006/relationships/hyperlink" Target="http://www.google.be/url?sa=i&amp;rct=j&amp;q=&amp;esrc=s&amp;source=images&amp;cd=&amp;cad=rja&amp;uact=8&amp;ved=0CAcQjRw&amp;url=http://lifetoday.be/2012/01/maggie-block-immigrantenkinderen-komen-terecht-gang-bangs/&amp;ei=a6R4VPzFEormaPCKgfAH&amp;bvm=bv.80642063,d.d2s&amp;psig=AFQjCNH2cKJLOHGbaqo9UtEuSuRqGE5aRw&amp;ust=1417278936411430" TargetMode="External"/><Relationship Id="rId4" Type="http://schemas.openxmlformats.org/officeDocument/2006/relationships/hyperlink" Target="http://www.google.be/url?sa=i&amp;rct=j&amp;q=&amp;esrc=s&amp;source=images&amp;cd=&amp;cad=rja&amp;uact=8&amp;docid=E8y1W3iFA_Hc4M&amp;tbnid=ngt04AJKxB4tvM:&amp;ved=0CAcQjRw&amp;url=http://www.nursesbooks.org/Main-Menu/eBooks/Principles/eBook-Principles-of-Pay-for-Quality.aspx&amp;ei=vy4wVJnFCcbaONDjgOAJ&amp;psig=AFQjCNHzQlooh5TL_wyC-l4OVlBJYmK9Fw&amp;ust=1412530234894125" TargetMode="Externa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848" y="25139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BE" b="1" dirty="0" smtClean="0"/>
              <a:t>Herijking</a:t>
            </a:r>
            <a:r>
              <a:rPr lang="nl-BE" dirty="0" smtClean="0"/>
              <a:t> </a:t>
            </a:r>
            <a:r>
              <a:rPr lang="nl-BE" dirty="0"/>
              <a:t>van de medische nomenclatuur in België.</a:t>
            </a:r>
            <a:br>
              <a:rPr lang="nl-BE" dirty="0"/>
            </a:br>
            <a:r>
              <a:rPr lang="nl-BE" dirty="0"/>
              <a:t>Voorstel van principes en methodiek.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4565486"/>
            <a:ext cx="6400800" cy="766936"/>
          </a:xfrm>
        </p:spPr>
        <p:txBody>
          <a:bodyPr/>
          <a:lstStyle/>
          <a:p>
            <a:r>
              <a:rPr lang="nl-NL" dirty="0" smtClean="0"/>
              <a:t>Rapport in opdracht van het ASGB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2952328" cy="179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ttps://tokyoap1.ugent.be/eventManager/weblets/weblets/edoLaf/img/logoho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20" y="404664"/>
            <a:ext cx="562896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563688" y="5589240"/>
            <a:ext cx="64008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800" dirty="0" smtClean="0"/>
              <a:t>Prof. Dr. Jeroen Trybou</a:t>
            </a:r>
          </a:p>
          <a:p>
            <a:pPr algn="r"/>
            <a:r>
              <a:rPr lang="nl-NL" sz="1800" dirty="0" smtClean="0"/>
              <a:t>Prof. Dr. Lieven </a:t>
            </a:r>
            <a:r>
              <a:rPr lang="nl-NL" sz="1800" dirty="0" err="1" smtClean="0"/>
              <a:t>Annemans</a:t>
            </a:r>
            <a:endParaRPr lang="nl-NL" sz="1800" dirty="0" smtClean="0"/>
          </a:p>
        </p:txBody>
      </p:sp>
    </p:spTree>
    <p:extLst>
      <p:ext uri="{BB962C8B-B14F-4D97-AF65-F5344CB8AC3E}">
        <p14:creationId xmlns:p14="http://schemas.microsoft.com/office/powerpoint/2010/main" val="386137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9D17-0EE3-45EB-B933-6B79DF093033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2" y="595710"/>
            <a:ext cx="8424936" cy="576064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545836" y="208529"/>
            <a:ext cx="6104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/>
              <a:t>Herijking van de nomenclatuur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94800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11</a:t>
            </a:fld>
            <a:endParaRPr lang="en-US"/>
          </a:p>
        </p:txBody>
      </p:sp>
      <p:sp>
        <p:nvSpPr>
          <p:cNvPr id="3" name="Tekstvak 2"/>
          <p:cNvSpPr txBox="1"/>
          <p:nvPr/>
        </p:nvSpPr>
        <p:spPr>
          <a:xfrm>
            <a:off x="652800" y="332656"/>
            <a:ext cx="1916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/>
              <a:t>Methode</a:t>
            </a:r>
            <a:endParaRPr lang="nl-BE" sz="3600" dirty="0"/>
          </a:p>
        </p:txBody>
      </p:sp>
      <p:sp>
        <p:nvSpPr>
          <p:cNvPr id="4" name="Tekstvak 3"/>
          <p:cNvSpPr txBox="1"/>
          <p:nvPr/>
        </p:nvSpPr>
        <p:spPr>
          <a:xfrm>
            <a:off x="605920" y="1124744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Literatuurstudie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Studie van 3 systemen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2400" dirty="0"/>
              <a:t>Zwitserland, Nederland, Frankrijk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Eerste draft</a:t>
            </a:r>
            <a:r>
              <a:rPr lang="nl-NL" sz="2800" dirty="0"/>
              <a:t> </a:t>
            </a:r>
            <a:r>
              <a:rPr lang="nl-NL" sz="2800" dirty="0" smtClean="0"/>
              <a:t>– bespreking ASGB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Voorstelling aan diverse betrokkenen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2400" dirty="0" smtClean="0"/>
              <a:t>Federaal kabinet, Vlaams Kabinet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2400" dirty="0" smtClean="0"/>
              <a:t>Parlementairen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2400" dirty="0" smtClean="0"/>
              <a:t>Artsen, </a:t>
            </a:r>
            <a:r>
              <a:rPr lang="nl-NL" sz="2400" dirty="0" err="1" smtClean="0"/>
              <a:t>Zorgnet</a:t>
            </a:r>
            <a:r>
              <a:rPr lang="nl-NL" sz="2400" dirty="0" smtClean="0"/>
              <a:t>/</a:t>
            </a:r>
            <a:r>
              <a:rPr lang="nl-NL" sz="2400" dirty="0" err="1" smtClean="0"/>
              <a:t>Icuro</a:t>
            </a:r>
            <a:endParaRPr lang="nl-NL" sz="2400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2400" dirty="0" smtClean="0"/>
              <a:t>RIZIV, 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Tweede draft – bespreking </a:t>
            </a:r>
            <a:r>
              <a:rPr lang="nl-NL" sz="2800" dirty="0" smtClean="0"/>
              <a:t>ASGB</a:t>
            </a:r>
            <a:endParaRPr lang="nl-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Finale tekst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4624"/>
            <a:ext cx="2697088" cy="2697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876236" y="2769739"/>
            <a:ext cx="199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Prof. Jeroen Trybou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2970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12</a:t>
            </a:fld>
            <a:endParaRPr lang="en-US"/>
          </a:p>
        </p:txBody>
      </p:sp>
      <p:sp>
        <p:nvSpPr>
          <p:cNvPr id="3" name="Rechthoek 2"/>
          <p:cNvSpPr/>
          <p:nvPr/>
        </p:nvSpPr>
        <p:spPr>
          <a:xfrm>
            <a:off x="711337" y="1084461"/>
            <a:ext cx="5275804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8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 principes</a:t>
            </a:r>
          </a:p>
          <a:p>
            <a:pPr algn="ctr"/>
            <a:endParaRPr lang="nl-NL" sz="8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nl-NL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 stappen</a:t>
            </a:r>
            <a:endParaRPr lang="nl-NL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89" y="1084461"/>
            <a:ext cx="3203347" cy="183391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284984"/>
            <a:ext cx="3031604" cy="303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6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13</a:t>
            </a:fld>
            <a:endParaRPr lang="en-US"/>
          </a:p>
        </p:txBody>
      </p:sp>
      <p:sp>
        <p:nvSpPr>
          <p:cNvPr id="3" name="Rechthoek 2"/>
          <p:cNvSpPr/>
          <p:nvPr/>
        </p:nvSpPr>
        <p:spPr>
          <a:xfrm>
            <a:off x="242944" y="1052736"/>
            <a:ext cx="8568952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Herwaardering </a:t>
            </a:r>
            <a:r>
              <a:rPr lang="nl-B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 </a:t>
            </a: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consultatieactiviteit</a:t>
            </a:r>
            <a:endParaRPr lang="nl-BE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‘Billijk </a:t>
            </a:r>
            <a:r>
              <a:rPr lang="nl-BE" sz="2400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referentie-inkomen</a:t>
            </a: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Opsplitsen </a:t>
            </a:r>
            <a:r>
              <a:rPr lang="nl-B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 de vergoeding voor de arts in:</a:t>
            </a:r>
            <a:endParaRPr lang="nl-BE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Een “niet-tastbare” </a:t>
            </a: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component:  </a:t>
            </a:r>
            <a:r>
              <a:rPr lang="nl-BE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inspanningen</a:t>
            </a: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Een </a:t>
            </a:r>
            <a:r>
              <a:rPr lang="nl-B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tastbare </a:t>
            </a: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component: </a:t>
            </a:r>
            <a:r>
              <a:rPr lang="nl-BE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geassocieerde </a:t>
            </a:r>
            <a:r>
              <a:rPr lang="nl-BE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kosten</a:t>
            </a: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nl-BE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Vergoeding </a:t>
            </a:r>
            <a:r>
              <a:rPr lang="nl-B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voor taken inzake </a:t>
            </a:r>
            <a:r>
              <a:rPr lang="nl-BE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coördinatie en communicatie</a:t>
            </a:r>
            <a:r>
              <a:rPr lang="nl-BE" sz="2400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nl-BE" sz="2400" u="sng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BE" sz="2400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Prikkels</a:t>
            </a: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B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 het uitvoeren van kwaliteitsvolle prestaties en </a:t>
            </a: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reductie </a:t>
            </a:r>
            <a:r>
              <a:rPr lang="nl-B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 prikkels tot </a:t>
            </a: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aanbod-geïnduceerde </a:t>
            </a:r>
            <a:r>
              <a:rPr lang="nl-B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vraag</a:t>
            </a: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nl-BE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BE" sz="2400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Transparantie </a:t>
            </a:r>
            <a:r>
              <a:rPr lang="nl-BE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nl-BE" sz="2400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tariefzekerheid </a:t>
            </a:r>
            <a:r>
              <a:rPr lang="nl-B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voor de </a:t>
            </a: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patiënt</a:t>
            </a:r>
            <a:endParaRPr lang="nl-BE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nl-B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Een </a:t>
            </a:r>
            <a:r>
              <a:rPr lang="nl-BE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budget-neutrale</a:t>
            </a:r>
            <a:r>
              <a:rPr lang="nl-B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B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hervorming, rekening houdend met reële groei van 1,5% en aanpak van de verspillingen</a:t>
            </a:r>
          </a:p>
        </p:txBody>
      </p:sp>
      <p:sp>
        <p:nvSpPr>
          <p:cNvPr id="5" name="Rechthoek 4"/>
          <p:cNvSpPr/>
          <p:nvPr/>
        </p:nvSpPr>
        <p:spPr>
          <a:xfrm>
            <a:off x="244411" y="32524"/>
            <a:ext cx="33089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 principes</a:t>
            </a:r>
          </a:p>
        </p:txBody>
      </p:sp>
    </p:spTree>
    <p:extLst>
      <p:ext uri="{BB962C8B-B14F-4D97-AF65-F5344CB8AC3E}">
        <p14:creationId xmlns:p14="http://schemas.microsoft.com/office/powerpoint/2010/main" val="107379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F0870C5B-DBF4-4AB9-A642-7B8DAFD54D5D}" type="slidenum">
              <a:rPr lang="en-US" smtClean="0"/>
              <a:t>14</a:t>
            </a:fld>
            <a:endParaRPr lang="en-US"/>
          </a:p>
        </p:txBody>
      </p:sp>
      <p:sp>
        <p:nvSpPr>
          <p:cNvPr id="4" name="Rechthoek 3"/>
          <p:cNvSpPr/>
          <p:nvPr/>
        </p:nvSpPr>
        <p:spPr>
          <a:xfrm>
            <a:off x="755578" y="1805126"/>
            <a:ext cx="4991989" cy="2160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5747567" y="1805126"/>
            <a:ext cx="1519719" cy="21602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KOSTEN</a:t>
            </a:r>
            <a:endParaRPr lang="nl-B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873912" y="4659140"/>
            <a:ext cx="51067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200" dirty="0" smtClean="0"/>
              <a:t>Herwaardering consultatie</a:t>
            </a:r>
          </a:p>
          <a:p>
            <a:pPr algn="ctr"/>
            <a:r>
              <a:rPr lang="nl-NL" sz="3200" dirty="0" smtClean="0"/>
              <a:t>Billijk referentie-inkomen</a:t>
            </a:r>
          </a:p>
          <a:p>
            <a:pPr algn="ctr"/>
            <a:r>
              <a:rPr lang="nl-NL" sz="3200" dirty="0" smtClean="0"/>
              <a:t>Coördinatie en communicatie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195736" y="112144"/>
            <a:ext cx="54965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200" dirty="0" smtClean="0"/>
              <a:t>Tarief-zekerheid voor de patiënt</a:t>
            </a:r>
          </a:p>
          <a:p>
            <a:pPr algn="ctr"/>
            <a:r>
              <a:rPr lang="nl-NL" sz="3200" dirty="0" smtClean="0"/>
              <a:t>Budget neutraal</a:t>
            </a:r>
            <a:endParaRPr lang="nl-BE" sz="3200" dirty="0"/>
          </a:p>
        </p:txBody>
      </p:sp>
      <p:sp>
        <p:nvSpPr>
          <p:cNvPr id="9" name="Rechteraccolade 8"/>
          <p:cNvSpPr/>
          <p:nvPr/>
        </p:nvSpPr>
        <p:spPr>
          <a:xfrm rot="16200000">
            <a:off x="4253586" y="-2362024"/>
            <a:ext cx="492817" cy="7488832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Rechteraccolade 10"/>
          <p:cNvSpPr/>
          <p:nvPr/>
        </p:nvSpPr>
        <p:spPr>
          <a:xfrm rot="16200000" flipH="1">
            <a:off x="2888164" y="1851190"/>
            <a:ext cx="675364" cy="4940535"/>
          </a:xfrm>
          <a:prstGeom prst="rightBrace">
            <a:avLst>
              <a:gd name="adj1" fmla="val 8333"/>
              <a:gd name="adj2" fmla="val 4971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Rechthoek 11"/>
          <p:cNvSpPr/>
          <p:nvPr/>
        </p:nvSpPr>
        <p:spPr>
          <a:xfrm>
            <a:off x="7273276" y="1805126"/>
            <a:ext cx="971132" cy="21602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7053841" y="4837692"/>
            <a:ext cx="2081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dirty="0">
                <a:sym typeface="Wingdings" panose="05000000000000000000" pitchFamily="2" charset="2"/>
              </a:rPr>
              <a:t> </a:t>
            </a:r>
            <a:r>
              <a:rPr lang="nl-NL" sz="3200" dirty="0"/>
              <a:t>Kwaliteit</a:t>
            </a:r>
            <a:endParaRPr lang="nl-BE" sz="3200" dirty="0"/>
          </a:p>
        </p:txBody>
      </p:sp>
      <p:sp>
        <p:nvSpPr>
          <p:cNvPr id="14" name="Rechteraccolade 13"/>
          <p:cNvSpPr/>
          <p:nvPr/>
        </p:nvSpPr>
        <p:spPr>
          <a:xfrm rot="16200000" flipH="1">
            <a:off x="7450960" y="3787683"/>
            <a:ext cx="615764" cy="971130"/>
          </a:xfrm>
          <a:prstGeom prst="rightBrace">
            <a:avLst>
              <a:gd name="adj1" fmla="val 8333"/>
              <a:gd name="adj2" fmla="val 4971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8129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1" grpId="0" animBg="1"/>
      <p:bldP spid="12" grpId="0" animBg="1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15</a:t>
            </a:fld>
            <a:endParaRPr lang="en-US"/>
          </a:p>
        </p:txBody>
      </p:sp>
      <p:sp>
        <p:nvSpPr>
          <p:cNvPr id="3" name="Tekstvak 2"/>
          <p:cNvSpPr txBox="1"/>
          <p:nvPr/>
        </p:nvSpPr>
        <p:spPr>
          <a:xfrm>
            <a:off x="107504" y="260648"/>
            <a:ext cx="88718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algn="ctr">
              <a:defRPr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nl-BE" sz="2800" dirty="0"/>
              <a:t>Stap 1: samenstellen van een vernieuwde nomenclatuurlijst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0"/>
          <a:stretch/>
        </p:blipFill>
        <p:spPr>
          <a:xfrm>
            <a:off x="1475656" y="911380"/>
            <a:ext cx="6675926" cy="5097526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" y="6165304"/>
            <a:ext cx="1691680" cy="692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056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E9E-1B8D-4D97-880B-C487DD7F0C60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60432" y="0"/>
            <a:ext cx="504056" cy="6071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188640"/>
            <a:ext cx="28803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83628" y="1133751"/>
            <a:ext cx="842493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nl-BE" sz="3200" u="sng" dirty="0"/>
              <a:t>V</a:t>
            </a:r>
            <a:r>
              <a:rPr lang="nl-BE" sz="3200" u="sng" dirty="0" smtClean="0"/>
              <a:t>ernieuwde</a:t>
            </a:r>
            <a:r>
              <a:rPr lang="nl-BE" sz="3200" dirty="0" smtClean="0"/>
              <a:t> </a:t>
            </a:r>
            <a:r>
              <a:rPr lang="nl-BE" sz="3200" dirty="0"/>
              <a:t>lijst van alle ‘aktes’ </a:t>
            </a:r>
            <a:r>
              <a:rPr lang="nl-BE" sz="3200" dirty="0" smtClean="0"/>
              <a:t> per specialisme</a:t>
            </a:r>
          </a:p>
          <a:p>
            <a:pPr marL="514350" indent="-514350">
              <a:buFont typeface="+mj-lt"/>
              <a:buAutoNum type="alphaLcPeriod"/>
            </a:pPr>
            <a:r>
              <a:rPr lang="nl-NL" sz="3200" dirty="0" smtClean="0"/>
              <a:t>Rekening houden met </a:t>
            </a:r>
            <a:r>
              <a:rPr lang="nl-NL" sz="3200" u="sng" dirty="0" smtClean="0"/>
              <a:t>toekomst</a:t>
            </a: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nl-NL" sz="2800" dirty="0" smtClean="0"/>
              <a:t>(</a:t>
            </a:r>
            <a:r>
              <a:rPr lang="nl-BE" sz="2800" dirty="0"/>
              <a:t>zorgcoördinatie, </a:t>
            </a:r>
            <a:r>
              <a:rPr lang="nl-BE" sz="2800" dirty="0" err="1"/>
              <a:t>multi</a:t>
            </a:r>
            <a:r>
              <a:rPr lang="nl-BE" sz="2800" dirty="0"/>
              <a:t>- en interdisciplinair </a:t>
            </a:r>
            <a:r>
              <a:rPr lang="nl-BE" sz="2800" dirty="0" smtClean="0"/>
              <a:t>overleg, </a:t>
            </a:r>
            <a:r>
              <a:rPr lang="nl-NL" sz="2800" dirty="0" err="1" smtClean="0"/>
              <a:t>telegeneeskunde</a:t>
            </a:r>
            <a:r>
              <a:rPr lang="nl-NL" sz="2800" dirty="0" smtClean="0"/>
              <a:t>, …)</a:t>
            </a:r>
          </a:p>
          <a:p>
            <a:pPr marL="514350" indent="-514350">
              <a:buFont typeface="+mj-lt"/>
              <a:buAutoNum type="alphaLcPeriod"/>
            </a:pPr>
            <a:r>
              <a:rPr lang="nl-NL" sz="3200" u="sng" dirty="0" smtClean="0"/>
              <a:t>Volledigheid</a:t>
            </a:r>
          </a:p>
          <a:p>
            <a:pPr marL="514350" indent="-514350">
              <a:buFont typeface="+mj-lt"/>
              <a:buAutoNum type="alphaLcPeriod"/>
            </a:pPr>
            <a:r>
              <a:rPr lang="nl-NL" sz="3200" u="sng" dirty="0" smtClean="0"/>
              <a:t>Verantwoorde</a:t>
            </a:r>
            <a:r>
              <a:rPr lang="nl-NL" sz="3200" dirty="0" smtClean="0"/>
              <a:t> zorg</a:t>
            </a:r>
          </a:p>
          <a:p>
            <a:pPr marL="514350" indent="-514350">
              <a:buFont typeface="+mj-lt"/>
              <a:buAutoNum type="alphaLcPeriod"/>
            </a:pPr>
            <a:r>
              <a:rPr lang="nl-NL" sz="3200" u="sng" dirty="0" smtClean="0"/>
              <a:t>Minimumvereisten</a:t>
            </a:r>
          </a:p>
        </p:txBody>
      </p:sp>
      <p:sp>
        <p:nvSpPr>
          <p:cNvPr id="9" name="Rechthoek 8"/>
          <p:cNvSpPr/>
          <p:nvPr/>
        </p:nvSpPr>
        <p:spPr>
          <a:xfrm>
            <a:off x="574976" y="188640"/>
            <a:ext cx="1929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Stap 1</a:t>
            </a:r>
            <a:endParaRPr lang="nl-N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323528" y="5085268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dirty="0"/>
              <a:t>Dynamisch </a:t>
            </a:r>
            <a:r>
              <a:rPr lang="nl-NL" sz="2800" dirty="0" smtClean="0"/>
              <a:t>karakter</a:t>
            </a:r>
            <a:br>
              <a:rPr lang="nl-NL" sz="2800" dirty="0" smtClean="0"/>
            </a:br>
            <a:r>
              <a:rPr lang="nl-NL" sz="2800" dirty="0" smtClean="0"/>
              <a:t>(bv</a:t>
            </a:r>
            <a:r>
              <a:rPr lang="nl-NL" sz="2800" dirty="0"/>
              <a:t>. </a:t>
            </a:r>
            <a:r>
              <a:rPr lang="nl-NL" sz="2800" dirty="0" smtClean="0"/>
              <a:t>selectieve herziening </a:t>
            </a:r>
            <a:r>
              <a:rPr lang="nl-NL" sz="2800" dirty="0"/>
              <a:t>om de 3 </a:t>
            </a:r>
            <a:r>
              <a:rPr lang="nl-NL" sz="2800" dirty="0" smtClean="0"/>
              <a:t>jaar)</a:t>
            </a:r>
            <a:endParaRPr lang="nl-NL" sz="2800" dirty="0"/>
          </a:p>
        </p:txBody>
      </p:sp>
      <p:sp>
        <p:nvSpPr>
          <p:cNvPr id="10" name="Rechthoek 9"/>
          <p:cNvSpPr/>
          <p:nvPr/>
        </p:nvSpPr>
        <p:spPr>
          <a:xfrm>
            <a:off x="1" y="6165304"/>
            <a:ext cx="1691680" cy="692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21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17</a:t>
            </a:fld>
            <a:endParaRPr lang="en-US"/>
          </a:p>
        </p:txBody>
      </p:sp>
      <p:sp>
        <p:nvSpPr>
          <p:cNvPr id="3" name="Tekstvak 2"/>
          <p:cNvSpPr txBox="1"/>
          <p:nvPr/>
        </p:nvSpPr>
        <p:spPr>
          <a:xfrm>
            <a:off x="611560" y="337436"/>
            <a:ext cx="78827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algn="ctr">
              <a:defRPr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nl-BE" sz="4000" dirty="0"/>
              <a:t>Stap </a:t>
            </a:r>
            <a:r>
              <a:rPr lang="nl-BE" sz="4000" dirty="0" smtClean="0"/>
              <a:t>2: </a:t>
            </a:r>
            <a:r>
              <a:rPr lang="nl-BE" sz="4000" dirty="0"/>
              <a:t>waarderen van nomenclatuur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16464" r="14934"/>
          <a:stretch/>
        </p:blipFill>
        <p:spPr>
          <a:xfrm>
            <a:off x="2051720" y="1413327"/>
            <a:ext cx="6192688" cy="4914899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1" y="6165304"/>
            <a:ext cx="1691680" cy="692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551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67258"/>
            <a:ext cx="2133600" cy="365125"/>
          </a:xfrm>
        </p:spPr>
        <p:txBody>
          <a:bodyPr/>
          <a:lstStyle/>
          <a:p>
            <a:fld id="{B3195E9E-1B8D-4D97-880B-C487DD7F0C60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188640"/>
            <a:ext cx="28803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574976" y="188640"/>
            <a:ext cx="1929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Stap 2</a:t>
            </a:r>
            <a:endParaRPr lang="nl-N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0520" y="1065100"/>
            <a:ext cx="8795320" cy="19539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nl-NL" sz="3200" dirty="0" smtClean="0">
                <a:sym typeface="Wingdings" panose="05000000000000000000" pitchFamily="2" charset="2"/>
              </a:rPr>
              <a:t>B</a:t>
            </a:r>
            <a:r>
              <a:rPr lang="nl-NL" sz="3200" dirty="0" smtClean="0"/>
              <a:t>eperken tot 3 criteria: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de tijd van een bepaalde akte;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de ‘intrinsieke waarde’ </a:t>
            </a:r>
            <a:r>
              <a:rPr lang="nl-BE" dirty="0" smtClean="0"/>
              <a:t>= de </a:t>
            </a:r>
            <a:r>
              <a:rPr lang="nl-BE" dirty="0"/>
              <a:t>complexiteit van een bepaalde akte </a:t>
            </a:r>
            <a:r>
              <a:rPr lang="nl-BE" dirty="0" smtClean="0"/>
              <a:t>(stress</a:t>
            </a:r>
            <a:r>
              <a:rPr lang="nl-BE" dirty="0"/>
              <a:t>, </a:t>
            </a:r>
            <a:r>
              <a:rPr lang="nl-BE" dirty="0" smtClean="0"/>
              <a:t>fysieke </a:t>
            </a:r>
            <a:r>
              <a:rPr lang="nl-BE" dirty="0"/>
              <a:t>en mentale </a:t>
            </a:r>
            <a:r>
              <a:rPr lang="nl-BE" dirty="0" smtClean="0"/>
              <a:t>inspanning). </a:t>
            </a:r>
            <a:endParaRPr lang="nl-NL" dirty="0" smtClean="0"/>
          </a:p>
          <a:p>
            <a:pPr marL="971550" lvl="1" indent="-514350">
              <a:buFont typeface="+mj-lt"/>
              <a:buAutoNum type="alphaLcParenR"/>
            </a:pPr>
            <a:endParaRPr lang="nl-NL" dirty="0"/>
          </a:p>
          <a:p>
            <a:pPr marL="971550" lvl="1" indent="-514350">
              <a:buFont typeface="+mj-lt"/>
              <a:buAutoNum type="alphaLcParenR"/>
            </a:pPr>
            <a:endParaRPr lang="nl-NL" dirty="0" smtClean="0"/>
          </a:p>
          <a:p>
            <a:pPr marL="971550" lvl="1" indent="-514350">
              <a:buFont typeface="+mj-lt"/>
              <a:buAutoNum type="alphaLcParenR"/>
            </a:pPr>
            <a:endParaRPr lang="nl-NL" dirty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650300"/>
              </p:ext>
            </p:extLst>
          </p:nvPr>
        </p:nvGraphicFramePr>
        <p:xfrm>
          <a:off x="683568" y="3019006"/>
          <a:ext cx="7848872" cy="1892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9865"/>
                <a:gridCol w="1749418"/>
                <a:gridCol w="1053916"/>
                <a:gridCol w="1165673"/>
              </a:tblGrid>
              <a:tr h="1797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 </a:t>
                      </a:r>
                      <a:r>
                        <a:rPr lang="nl-BE" sz="1800" dirty="0" smtClean="0">
                          <a:effectLst/>
                        </a:rPr>
                        <a:t>voorbeeld (illustratief)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Intrinsieke waarde (I)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Tijd (T)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Punten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(I x T)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60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 err="1">
                          <a:effectLst/>
                        </a:rPr>
                        <a:t>Appendectomie</a:t>
                      </a:r>
                      <a:r>
                        <a:rPr lang="nl-BE" sz="1800" dirty="0">
                          <a:effectLst/>
                        </a:rPr>
                        <a:t> 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1,1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110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121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09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Cholecystectomie 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1,2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180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216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41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 err="1">
                          <a:effectLst/>
                        </a:rPr>
                        <a:t>Gastrectomie</a:t>
                      </a:r>
                      <a:r>
                        <a:rPr lang="nl-BE" sz="1800" dirty="0">
                          <a:effectLst/>
                        </a:rPr>
                        <a:t> 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1,3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430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559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679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 err="1">
                          <a:effectLst/>
                        </a:rPr>
                        <a:t>Duodenopancreatectomie</a:t>
                      </a:r>
                      <a:r>
                        <a:rPr lang="nl-BE" sz="1800" dirty="0">
                          <a:effectLst/>
                        </a:rPr>
                        <a:t> 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1,4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480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672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8" name="Rechthoek 7"/>
          <p:cNvSpPr/>
          <p:nvPr/>
        </p:nvSpPr>
        <p:spPr>
          <a:xfrm>
            <a:off x="1" y="6165304"/>
            <a:ext cx="1691680" cy="692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95672" y="4991306"/>
            <a:ext cx="74888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spcBef>
                <a:spcPct val="20000"/>
              </a:spcBef>
              <a:buFont typeface="+mj-lt"/>
              <a:buAutoNum type="alphaLcParenR" startAt="3"/>
            </a:pPr>
            <a:r>
              <a:rPr lang="nl-BE" sz="2600" dirty="0"/>
              <a:t>de ‘verhogingscoëfficiënt voor onregelmatige prestaties’.</a:t>
            </a:r>
          </a:p>
        </p:txBody>
      </p:sp>
    </p:spTree>
    <p:extLst>
      <p:ext uri="{BB962C8B-B14F-4D97-AF65-F5344CB8AC3E}">
        <p14:creationId xmlns:p14="http://schemas.microsoft.com/office/powerpoint/2010/main" val="2271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8621912" cy="4997152"/>
          </a:xfrm>
        </p:spPr>
        <p:txBody>
          <a:bodyPr>
            <a:noAutofit/>
          </a:bodyPr>
          <a:lstStyle/>
          <a:p>
            <a:pPr lvl="1"/>
            <a:r>
              <a:rPr lang="nl-NL" dirty="0" smtClean="0"/>
              <a:t>Opm. 1</a:t>
            </a:r>
          </a:p>
          <a:p>
            <a:pPr lvl="2"/>
            <a:r>
              <a:rPr lang="nl-NL" dirty="0" smtClean="0"/>
              <a:t>Beperkt aantal </a:t>
            </a:r>
            <a:r>
              <a:rPr lang="nl-NL" dirty="0" err="1" smtClean="0"/>
              <a:t>klasses</a:t>
            </a:r>
            <a:r>
              <a:rPr lang="nl-NL" dirty="0" smtClean="0"/>
              <a:t> ‘intrinsieke waarde’ (bv 5-tal) </a:t>
            </a:r>
            <a:r>
              <a:rPr lang="nl-NL" dirty="0" smtClean="0">
                <a:sym typeface="Wingdings" panose="05000000000000000000" pitchFamily="2" charset="2"/>
              </a:rPr>
              <a:t> geen continue schaal</a:t>
            </a:r>
          </a:p>
          <a:p>
            <a:pPr lvl="2"/>
            <a:endParaRPr lang="nl-NL" dirty="0" smtClean="0"/>
          </a:p>
          <a:p>
            <a:pPr marL="457200" lvl="1" indent="0">
              <a:buNone/>
            </a:pPr>
            <a:endParaRPr lang="nl-NL" dirty="0" smtClean="0"/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lvl="1"/>
            <a:r>
              <a:rPr lang="nl-NL" dirty="0" smtClean="0"/>
              <a:t>Opm. 2</a:t>
            </a:r>
          </a:p>
          <a:p>
            <a:pPr lvl="2"/>
            <a:r>
              <a:rPr lang="nl-NL" dirty="0" smtClean="0"/>
              <a:t>Vergelijking met andere disciplines </a:t>
            </a:r>
            <a:r>
              <a:rPr lang="nl-NL" dirty="0" smtClean="0">
                <a:sym typeface="Wingdings" panose="05000000000000000000" pitchFamily="2" charset="2"/>
              </a:rPr>
              <a:t> </a:t>
            </a:r>
            <a:r>
              <a:rPr lang="nl-NL" sz="2800" dirty="0" err="1" smtClean="0">
                <a:sym typeface="Wingdings" panose="05000000000000000000" pitchFamily="2" charset="2"/>
              </a:rPr>
              <a:t>Calibratie</a:t>
            </a:r>
            <a:endParaRPr lang="nl-NL" dirty="0" smtClean="0"/>
          </a:p>
          <a:p>
            <a:pPr lvl="3"/>
            <a:r>
              <a:rPr lang="nl-BE" sz="1800" dirty="0"/>
              <a:t>aktes </a:t>
            </a:r>
            <a:r>
              <a:rPr lang="nl-BE" sz="1800" dirty="0" smtClean="0"/>
              <a:t>gelijkaardig qua </a:t>
            </a:r>
            <a:r>
              <a:rPr lang="nl-BE" sz="1800" dirty="0"/>
              <a:t>intrinsieke waarde;</a:t>
            </a:r>
            <a:endParaRPr lang="nl-BE" sz="1600" dirty="0"/>
          </a:p>
          <a:p>
            <a:pPr lvl="3"/>
            <a:r>
              <a:rPr lang="nl-BE" sz="1800" dirty="0"/>
              <a:t>aktes </a:t>
            </a:r>
            <a:r>
              <a:rPr lang="nl-BE" sz="1800" dirty="0" smtClean="0"/>
              <a:t>vergelijkbaar </a:t>
            </a:r>
            <a:r>
              <a:rPr lang="nl-BE" sz="1800" dirty="0"/>
              <a:t>op vlak van de duurtijd.</a:t>
            </a:r>
            <a:endParaRPr lang="nl-BE" sz="1600" dirty="0"/>
          </a:p>
          <a:p>
            <a:pPr lvl="2"/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95816" y="6165304"/>
            <a:ext cx="2133600" cy="365125"/>
          </a:xfrm>
        </p:spPr>
        <p:txBody>
          <a:bodyPr/>
          <a:lstStyle/>
          <a:p>
            <a:fld id="{BB76FE84-3244-4331-90F9-D4F4C673243E}" type="slidenum">
              <a:rPr lang="nl-BE" smtClean="0"/>
              <a:t>19</a:t>
            </a:fld>
            <a:endParaRPr lang="nl-BE" dirty="0"/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198082"/>
              </p:ext>
            </p:extLst>
          </p:nvPr>
        </p:nvGraphicFramePr>
        <p:xfrm>
          <a:off x="1331640" y="2132856"/>
          <a:ext cx="6552728" cy="1892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18761"/>
                <a:gridCol w="2033967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Intrinsieke waarde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% - spreiding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Niveau 1 (1-1,09)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60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Niveau 2 (1,1-1,19)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20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Niveau 3 (1,2-1,29)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10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Niveau 4 (1,3-1,39)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5</a:t>
                      </a:r>
                      <a:endParaRPr lang="nl-BE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Niveau 5 (1,4-1,49)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5</a:t>
                      </a:r>
                      <a:endParaRPr lang="nl-BE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6" name="Rechthoek 5"/>
          <p:cNvSpPr/>
          <p:nvPr/>
        </p:nvSpPr>
        <p:spPr>
          <a:xfrm>
            <a:off x="755576" y="-26945"/>
            <a:ext cx="6594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Stap 2: </a:t>
            </a:r>
            <a:r>
              <a:rPr lang="nl-NL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twee opmerkingen</a:t>
            </a:r>
            <a:endParaRPr lang="nl-NL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" y="6165304"/>
            <a:ext cx="1691680" cy="692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1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125538"/>
            <a:ext cx="81978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JL-RECHTS 4"/>
          <p:cNvSpPr/>
          <p:nvPr/>
        </p:nvSpPr>
        <p:spPr>
          <a:xfrm>
            <a:off x="3287713" y="4779963"/>
            <a:ext cx="977900" cy="447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>
              <a:solidFill>
                <a:prstClr val="white"/>
              </a:solidFill>
            </a:endParaRPr>
          </a:p>
        </p:txBody>
      </p:sp>
      <p:pic>
        <p:nvPicPr>
          <p:cNvPr id="62466" name="Picture 2" descr="http://t0.gstatic.com/images?q=tbn:ANd9GcR6dc2J0M2JzfLVHEFxSz4WZWV9DpdXS85ydMYs4pX1ihQxpvAZ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184650"/>
            <a:ext cx="154781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t0.gstatic.com/images?q=tbn:ANd9GcR6dc2J0M2JzfLVHEFxSz4WZWV9DpdXS85ydMYs4pX1ihQxpvAZ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184650"/>
            <a:ext cx="1547812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t0.gstatic.com/images?q=tbn:ANd9GcR6dc2J0M2JzfLVHEFxSz4WZWV9DpdXS85ydMYs4pX1ihQxpvAZ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4184650"/>
            <a:ext cx="1547812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82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20</a:t>
            </a:fld>
            <a:endParaRPr lang="en-US"/>
          </a:p>
        </p:txBody>
      </p:sp>
      <p:sp>
        <p:nvSpPr>
          <p:cNvPr id="3" name="Tekstvak 2"/>
          <p:cNvSpPr txBox="1"/>
          <p:nvPr/>
        </p:nvSpPr>
        <p:spPr>
          <a:xfrm>
            <a:off x="323528" y="404664"/>
            <a:ext cx="8424936" cy="12241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nl-BE" sz="3600" dirty="0"/>
              <a:t>Stap </a:t>
            </a:r>
            <a:r>
              <a:rPr lang="nl-BE" sz="3600" dirty="0" smtClean="0"/>
              <a:t>3: bepalen referentie-inkomen per discipline</a:t>
            </a:r>
            <a:endParaRPr lang="nl-BE" sz="3600" dirty="0"/>
          </a:p>
        </p:txBody>
      </p:sp>
      <p:sp>
        <p:nvSpPr>
          <p:cNvPr id="4" name="Rechthoek 3"/>
          <p:cNvSpPr/>
          <p:nvPr/>
        </p:nvSpPr>
        <p:spPr>
          <a:xfrm>
            <a:off x="1" y="6165304"/>
            <a:ext cx="1691680" cy="692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4" name="Groep 13"/>
          <p:cNvGrpSpPr/>
          <p:nvPr/>
        </p:nvGrpSpPr>
        <p:grpSpPr>
          <a:xfrm>
            <a:off x="422308" y="1324761"/>
            <a:ext cx="8389099" cy="5402932"/>
            <a:chOff x="422308" y="1324761"/>
            <a:chExt cx="8389099" cy="5402932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9888" y="1651516"/>
              <a:ext cx="4992216" cy="3748700"/>
            </a:xfrm>
            <a:prstGeom prst="rect">
              <a:avLst/>
            </a:prstGeom>
          </p:spPr>
        </p:pic>
        <p:pic>
          <p:nvPicPr>
            <p:cNvPr id="6" name="Picture 2" descr="http://t0.gstatic.com/images?q=tbn:ANd9GcR6dc2J0M2JzfLVHEFxSz4WZWV9DpdXS85ydMYs4pX1ihQxpvAZ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220" y="1332175"/>
              <a:ext cx="1011793" cy="110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http://t0.gstatic.com/images?q=tbn:ANd9GcR6dc2J0M2JzfLVHEFxSz4WZWV9DpdXS85ydMYs4pX1ihQxpvAZ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614" y="3179171"/>
              <a:ext cx="1011793" cy="110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http://t0.gstatic.com/images?q=tbn:ANd9GcR6dc2J0M2JzfLVHEFxSz4WZWV9DpdXS85ydMYs4pX1ihQxpvAZ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887" y="5061152"/>
              <a:ext cx="1011793" cy="110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http://t0.gstatic.com/images?q=tbn:ANd9GcR6dc2J0M2JzfLVHEFxSz4WZWV9DpdXS85ydMYs4pX1ihQxpvAZ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323" y="1324761"/>
              <a:ext cx="1011793" cy="110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http://t0.gstatic.com/images?q=tbn:ANd9GcR6dc2J0M2JzfLVHEFxSz4WZWV9DpdXS85ydMYs4pX1ihQxpvAZ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308" y="3036489"/>
              <a:ext cx="1011793" cy="110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http://t0.gstatic.com/images?q=tbn:ANd9GcR6dc2J0M2JzfLVHEFxSz4WZWV9DpdXS85ydMYs4pX1ihQxpvAZ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95" y="4661193"/>
              <a:ext cx="1011793" cy="110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http://t0.gstatic.com/images?q=tbn:ANd9GcR6dc2J0M2JzfLVHEFxSz4WZWV9DpdXS85ydMYs4pX1ihQxpvAZ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9619" y="5623541"/>
              <a:ext cx="1011793" cy="110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http://t0.gstatic.com/images?q=tbn:ANd9GcR6dc2J0M2JzfLVHEFxSz4WZWV9DpdXS85ydMYs4pX1ihQxpvAZ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757" y="5522321"/>
              <a:ext cx="1011793" cy="110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083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32240" y="6367258"/>
            <a:ext cx="2133600" cy="365125"/>
          </a:xfrm>
        </p:spPr>
        <p:txBody>
          <a:bodyPr/>
          <a:lstStyle/>
          <a:p>
            <a:fld id="{B3195E9E-1B8D-4D97-880B-C487DD7F0C60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60432" y="0"/>
            <a:ext cx="504056" cy="6071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188640"/>
            <a:ext cx="28803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574976" y="188640"/>
            <a:ext cx="1929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Stap 3</a:t>
            </a:r>
            <a:endParaRPr lang="nl-N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139266"/>
            <a:ext cx="9180512" cy="250575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BE" sz="2400" dirty="0" smtClean="0"/>
              <a:t>analyse </a:t>
            </a:r>
            <a:r>
              <a:rPr lang="nl-BE" sz="2400" dirty="0"/>
              <a:t>van het complexiteitsniveau van de nomenclatuur (intrinsieke waarde) en de onregelmatige prestaties (verhogingsfactor) </a:t>
            </a:r>
            <a:endParaRPr lang="nl-BE" sz="2400" dirty="0" smtClean="0"/>
          </a:p>
          <a:p>
            <a:pPr lvl="1"/>
            <a:r>
              <a:rPr lang="nl-BE" sz="2400" dirty="0" smtClean="0"/>
              <a:t>via </a:t>
            </a:r>
            <a:r>
              <a:rPr lang="nl-BE" sz="2400" dirty="0"/>
              <a:t>objectieve elementen zoals bv. het niveau van complexiteit, de duur van de opleiding, de noodzakelijke expertise, en de fysieke en emotionele belasting.</a:t>
            </a:r>
            <a:endParaRPr lang="nl-NL" sz="2400" dirty="0" smtClean="0"/>
          </a:p>
          <a:p>
            <a:pPr marL="457200" lvl="1" indent="0">
              <a:buNone/>
            </a:pPr>
            <a:endParaRPr lang="nl-NL" sz="2400" dirty="0"/>
          </a:p>
          <a:p>
            <a:pPr marL="457200" lvl="1" indent="0">
              <a:buNone/>
            </a:pPr>
            <a:endParaRPr lang="nl-NL" sz="2400" dirty="0" smtClean="0"/>
          </a:p>
          <a:p>
            <a:pPr marL="457200" lvl="1" indent="0">
              <a:buNone/>
            </a:pPr>
            <a:endParaRPr lang="nl-NL" sz="2400" dirty="0"/>
          </a:p>
        </p:txBody>
      </p:sp>
      <p:sp>
        <p:nvSpPr>
          <p:cNvPr id="7" name="Rechthoek 6"/>
          <p:cNvSpPr/>
          <p:nvPr/>
        </p:nvSpPr>
        <p:spPr>
          <a:xfrm>
            <a:off x="1" y="6165304"/>
            <a:ext cx="1691680" cy="692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213255"/>
              </p:ext>
            </p:extLst>
          </p:nvPr>
        </p:nvGraphicFramePr>
        <p:xfrm>
          <a:off x="72008" y="4113660"/>
          <a:ext cx="9108504" cy="1261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1295"/>
                <a:gridCol w="904875"/>
                <a:gridCol w="904875"/>
                <a:gridCol w="904875"/>
                <a:gridCol w="904875"/>
                <a:gridCol w="904875"/>
                <a:gridCol w="922834"/>
              </a:tblGrid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Specialisme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A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B</a:t>
                      </a:r>
                      <a:endParaRPr lang="nl-BE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C</a:t>
                      </a:r>
                      <a:endParaRPr lang="nl-BE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D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E</a:t>
                      </a:r>
                      <a:endParaRPr lang="nl-BE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F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Niveau van complexiteit, expertise en belasting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0,9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0,95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1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1,1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1,2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1,25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 smtClean="0">
                          <a:effectLst/>
                        </a:rPr>
                        <a:t>Bruto</a:t>
                      </a:r>
                      <a:r>
                        <a:rPr lang="nl-BE" sz="1800" baseline="0" dirty="0" smtClean="0">
                          <a:effectLst/>
                        </a:rPr>
                        <a:t> </a:t>
                      </a:r>
                      <a:r>
                        <a:rPr lang="nl-BE" sz="1800" dirty="0" smtClean="0">
                          <a:effectLst/>
                        </a:rPr>
                        <a:t>inkomen </a:t>
                      </a:r>
                      <a:r>
                        <a:rPr lang="nl-BE" sz="1800" dirty="0">
                          <a:effectLst/>
                        </a:rPr>
                        <a:t>(ter illustratie) 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180.000</a:t>
                      </a:r>
                      <a:endParaRPr lang="nl-BE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</a:rPr>
                        <a:t>190.000</a:t>
                      </a:r>
                      <a:endParaRPr lang="nl-BE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200.000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220.000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240.000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250.000</a:t>
                      </a:r>
                      <a:endParaRPr lang="nl-B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1" name="Tekstvak 10"/>
          <p:cNvSpPr txBox="1"/>
          <p:nvPr/>
        </p:nvSpPr>
        <p:spPr>
          <a:xfrm>
            <a:off x="72008" y="3717032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ILLUSTRATIEF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976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22</a:t>
            </a:fld>
            <a:endParaRPr lang="en-US"/>
          </a:p>
        </p:txBody>
      </p:sp>
      <p:sp>
        <p:nvSpPr>
          <p:cNvPr id="3" name="Tekstvak 2"/>
          <p:cNvSpPr txBox="1"/>
          <p:nvPr/>
        </p:nvSpPr>
        <p:spPr>
          <a:xfrm>
            <a:off x="251520" y="404664"/>
            <a:ext cx="85689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nl-BE" sz="4000" dirty="0"/>
              <a:t>Stap </a:t>
            </a:r>
            <a:r>
              <a:rPr lang="nl-BE" sz="4000" dirty="0" smtClean="0"/>
              <a:t>4: </a:t>
            </a:r>
            <a:r>
              <a:rPr lang="nl-BE" sz="4000" dirty="0">
                <a:effectLst/>
              </a:rPr>
              <a:t>beschikbaarheid en niet-factureerbare tijd per discipline</a:t>
            </a:r>
            <a:endParaRPr lang="nl-BE" sz="4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916832"/>
            <a:ext cx="4536504" cy="4612112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" y="6165304"/>
            <a:ext cx="1691680" cy="692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94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FE84-3244-4331-90F9-D4F4C673243E}" type="slidenum">
              <a:rPr lang="nl-BE" smtClean="0"/>
              <a:t>23</a:t>
            </a:fld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574976" y="188640"/>
            <a:ext cx="1929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Stap 4</a:t>
            </a:r>
            <a:endParaRPr lang="nl-N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395536" y="3821931"/>
            <a:ext cx="8419380" cy="176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*NOOT</a:t>
            </a:r>
            <a:endParaRPr lang="nl-BE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BE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EU-limiet </a:t>
            </a:r>
            <a:r>
              <a:rPr lang="nl-B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(gemiddeld aantal uur inclusief overwerk voor artsen in een werknemer-statuut) </a:t>
            </a:r>
            <a:r>
              <a:rPr lang="nl-BE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bedraagt 48 uur.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BE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Kok </a:t>
            </a:r>
            <a:r>
              <a:rPr lang="nl-B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al. (2015</a:t>
            </a:r>
            <a:r>
              <a:rPr lang="nl-BE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werken ook met 48u</a:t>
            </a:r>
            <a:endParaRPr lang="nl-BE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11560" y="1189678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Hoeveel uur per week wordt een </a:t>
            </a:r>
            <a:r>
              <a:rPr lang="nl-NL" sz="3200" dirty="0" err="1" smtClean="0"/>
              <a:t>full-time</a:t>
            </a:r>
            <a:r>
              <a:rPr lang="nl-NL" sz="3200" dirty="0" smtClean="0"/>
              <a:t> arts verondersteld te werken?*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 smtClean="0"/>
              <a:t>O.a. op basis van metingen uit vorige stappen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 smtClean="0"/>
              <a:t>Correctie voor niet vergoedbare tijd </a:t>
            </a:r>
            <a:r>
              <a:rPr lang="nl-NL" sz="3200" b="1" dirty="0" smtClean="0">
                <a:sym typeface="Wingdings" panose="05000000000000000000" pitchFamily="2" charset="2"/>
              </a:rPr>
              <a:t> forfaitaire activiteitenvergoeding</a:t>
            </a:r>
            <a:endParaRPr lang="nl-BE" sz="3200" b="1" dirty="0"/>
          </a:p>
        </p:txBody>
      </p:sp>
      <p:sp>
        <p:nvSpPr>
          <p:cNvPr id="10" name="Rechthoek 9"/>
          <p:cNvSpPr/>
          <p:nvPr/>
        </p:nvSpPr>
        <p:spPr>
          <a:xfrm>
            <a:off x="1" y="6165304"/>
            <a:ext cx="1691680" cy="692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 b="22746"/>
          <a:stretch/>
        </p:blipFill>
        <p:spPr>
          <a:xfrm>
            <a:off x="5871634" y="4917789"/>
            <a:ext cx="3019774" cy="1225712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1789220" y="5768732"/>
            <a:ext cx="36719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L., </a:t>
            </a: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(2015) Remuneration of medical specialists. </a:t>
            </a:r>
            <a:r>
              <a:rPr lang="nl-NL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Drivers of </a:t>
            </a:r>
            <a:r>
              <a:rPr lang="nl-NL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differences</a:t>
            </a:r>
            <a:r>
              <a:rPr lang="nl-NL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nl-NL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</a:t>
            </a:r>
            <a:r>
              <a:rPr lang="nl-NL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European </a:t>
            </a:r>
            <a:r>
              <a:rPr lang="nl-NL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countries</a:t>
            </a:r>
            <a:r>
              <a:rPr lang="nl-NL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Health Policy. </a:t>
            </a:r>
            <a:r>
              <a:rPr lang="nl-NL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119(9)</a:t>
            </a:r>
            <a:endParaRPr lang="nl-BE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50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17" y="1025333"/>
            <a:ext cx="8746083" cy="811589"/>
          </a:xfrm>
        </p:spPr>
        <p:txBody>
          <a:bodyPr>
            <a:noAutofit/>
          </a:bodyPr>
          <a:lstStyle/>
          <a:p>
            <a:r>
              <a:rPr lang="nl-NL" dirty="0" smtClean="0"/>
              <a:t>Forfaitaire activiteitenvergoeding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994" y="1772816"/>
            <a:ext cx="8229600" cy="2088232"/>
          </a:xfrm>
        </p:spPr>
        <p:txBody>
          <a:bodyPr>
            <a:noAutofit/>
          </a:bodyPr>
          <a:lstStyle/>
          <a:p>
            <a:pPr>
              <a:buFont typeface="Calibri" panose="020F0502020204030204" pitchFamily="34" charset="0"/>
              <a:buChar char="–"/>
            </a:pPr>
            <a:r>
              <a:rPr lang="nl-NL" sz="2400" dirty="0" smtClean="0"/>
              <a:t>per specialisme (meting)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nl-NL" sz="2400" dirty="0" smtClean="0"/>
              <a:t>bv</a:t>
            </a:r>
            <a:r>
              <a:rPr lang="nl-NL" sz="2400" dirty="0"/>
              <a:t>. gemiddeld fictieve arts met specialisme A </a:t>
            </a:r>
            <a:r>
              <a:rPr lang="nl-NL" sz="2400" dirty="0" smtClean="0"/>
              <a:t>= 46 uur actief</a:t>
            </a:r>
            <a:r>
              <a:rPr lang="nl-NL" sz="2400" dirty="0"/>
              <a:t>. 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nl-NL" sz="2400" dirty="0" smtClean="0"/>
              <a:t>tijd </a:t>
            </a:r>
            <a:r>
              <a:rPr lang="nl-NL" sz="2400" dirty="0"/>
              <a:t>is </a:t>
            </a:r>
            <a:r>
              <a:rPr lang="nl-NL" sz="2400" dirty="0" smtClean="0"/>
              <a:t>niet voor 100% </a:t>
            </a:r>
            <a:r>
              <a:rPr lang="nl-NL" sz="2400" dirty="0"/>
              <a:t>gedekt met </a:t>
            </a:r>
            <a:r>
              <a:rPr lang="nl-NL" sz="2400" dirty="0" smtClean="0"/>
              <a:t>factureerbare </a:t>
            </a:r>
            <a:r>
              <a:rPr lang="nl-NL" sz="2400" dirty="0"/>
              <a:t>activiteiten via de nomenclatuur </a:t>
            </a:r>
          </a:p>
          <a:p>
            <a:pPr marL="914400" lvl="2" indent="0">
              <a:buNone/>
            </a:pPr>
            <a:r>
              <a:rPr lang="nl-NL" dirty="0" smtClean="0"/>
              <a:t>STEL: 18% niet-factureerbare tijd (Zwitserland)</a:t>
            </a:r>
          </a:p>
          <a:p>
            <a:pPr marL="914400" lvl="2" indent="0">
              <a:buNone/>
            </a:pPr>
            <a:r>
              <a:rPr lang="nl-NL" dirty="0" smtClean="0"/>
              <a:t>STEL: referentie-inkomen = 200.000€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FE84-3244-4331-90F9-D4F4C673243E}" type="slidenum">
              <a:rPr lang="nl-BE" smtClean="0"/>
              <a:t>24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/>
              <p:cNvSpPr txBox="1"/>
              <p:nvPr/>
            </p:nvSpPr>
            <p:spPr>
              <a:xfrm>
                <a:off x="1653956" y="4584610"/>
                <a:ext cx="5839355" cy="12926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𝐹𝑜𝑟𝑓𝑎𝑖𝑡𝑎𝑖𝑟𝑒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𝑎𝑐𝑡𝑖𝑣𝑖𝑡𝑒𝑖𝑡𝑒𝑛𝑣𝑒𝑟𝑔𝑜𝑒𝑑𝑖𝑛𝑔</m:t>
                      </m:r>
                    </m:oMath>
                  </m:oMathPara>
                </a14:m>
                <a:endParaRPr lang="nl-NL" sz="2800" b="0" i="1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200.000 ∗18%</m:t>
                      </m:r>
                    </m:oMath>
                  </m:oMathPara>
                </a14:m>
                <a:endParaRPr lang="nl-NL" sz="2800" b="0" dirty="0" smtClean="0"/>
              </a:p>
              <a:p>
                <a:pPr algn="ctr"/>
                <a:r>
                  <a:rPr lang="nl-BE" sz="2800" dirty="0" smtClean="0"/>
                  <a:t>= 36.000€</a:t>
                </a:r>
                <a:endParaRPr lang="nl-BE" sz="2800" dirty="0"/>
              </a:p>
            </p:txBody>
          </p:sp>
        </mc:Choice>
        <mc:Fallback xmlns="">
          <p:sp>
            <p:nvSpPr>
              <p:cNvPr id="7" name="Tekstvak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956" y="4584610"/>
                <a:ext cx="5839355" cy="1292662"/>
              </a:xfrm>
              <a:prstGeom prst="rect">
                <a:avLst/>
              </a:prstGeom>
              <a:blipFill rotWithShape="0">
                <a:blip r:embed="rId2"/>
                <a:stretch>
                  <a:fillRect b="-16509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hoek 7"/>
          <p:cNvSpPr/>
          <p:nvPr/>
        </p:nvSpPr>
        <p:spPr>
          <a:xfrm>
            <a:off x="1" y="6165304"/>
            <a:ext cx="1691680" cy="692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323528" y="44624"/>
            <a:ext cx="1929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Stap 4</a:t>
            </a:r>
            <a:endParaRPr lang="nl-N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009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25</a:t>
            </a:fld>
            <a:endParaRPr lang="en-US"/>
          </a:p>
        </p:txBody>
      </p:sp>
      <p:sp>
        <p:nvSpPr>
          <p:cNvPr id="3" name="Tekstvak 2"/>
          <p:cNvSpPr txBox="1"/>
          <p:nvPr/>
        </p:nvSpPr>
        <p:spPr>
          <a:xfrm>
            <a:off x="251520" y="404664"/>
            <a:ext cx="85689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nl-BE" sz="4000" dirty="0"/>
              <a:t>Stap </a:t>
            </a:r>
            <a:r>
              <a:rPr lang="nl-BE" sz="4000" dirty="0" smtClean="0"/>
              <a:t>5: </a:t>
            </a:r>
            <a:r>
              <a:rPr lang="nl-BE" sz="4000" dirty="0">
                <a:effectLst/>
              </a:rPr>
              <a:t>bepalen van de waarde van een punt</a:t>
            </a:r>
            <a:endParaRPr lang="nl-BE" sz="4000" dirty="0"/>
          </a:p>
        </p:txBody>
      </p:sp>
      <p:sp>
        <p:nvSpPr>
          <p:cNvPr id="5" name="Rechthoek 4"/>
          <p:cNvSpPr/>
          <p:nvPr/>
        </p:nvSpPr>
        <p:spPr>
          <a:xfrm>
            <a:off x="1" y="6165304"/>
            <a:ext cx="1691680" cy="692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1588088" y="1700808"/>
            <a:ext cx="6008248" cy="3744416"/>
            <a:chOff x="1588088" y="1700808"/>
            <a:chExt cx="6008248" cy="3744416"/>
          </a:xfrm>
        </p:grpSpPr>
        <p:pic>
          <p:nvPicPr>
            <p:cNvPr id="6" name="Picture 2" descr="http://t0.gstatic.com/images?q=tbn:ANd9GcR6dc2J0M2JzfLVHEFxSz4WZWV9DpdXS85ydMYs4pX1ihQxpvAZ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2060848"/>
              <a:ext cx="1547812" cy="168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hthoek 6"/>
            <p:cNvSpPr/>
            <p:nvPr/>
          </p:nvSpPr>
          <p:spPr>
            <a:xfrm>
              <a:off x="3362868" y="1700808"/>
              <a:ext cx="4233468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nl-NL" sz="13800" b="0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/punt</a:t>
              </a:r>
              <a:endParaRPr lang="nl-NL" sz="13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kstvak 7"/>
                <p:cNvSpPr txBox="1"/>
                <p:nvPr/>
              </p:nvSpPr>
              <p:spPr>
                <a:xfrm>
                  <a:off x="1588088" y="4297025"/>
                  <a:ext cx="5936240" cy="11481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BE" sz="28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𝐹𝑇𝐸</m:t>
                            </m:r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𝑎𝑟𝑡𝑠𝑒𝑛</m:t>
                            </m:r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𝑟𝑒𝑓𝑒𝑟𝑒𝑛𝑡𝑖𝑒𝑖𝑛𝑘𝑜𝑚𝑒𝑛</m:t>
                            </m:r>
                          </m:num>
                          <m:den>
                            <m:r>
                              <a:rPr lang="nl-NL" sz="2800" i="1">
                                <a:latin typeface="Cambria Math" panose="02040503050406030204" pitchFamily="18" charset="0"/>
                              </a:rPr>
                              <m:t>∑</m:t>
                            </m:r>
                            <m:d>
                              <m:dPr>
                                <m:ctrlPr>
                                  <a:rPr lang="nl-NL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800" i="1">
                                    <a:latin typeface="Cambria Math" panose="02040503050406030204" pitchFamily="18" charset="0"/>
                                  </a:rPr>
                                  <m:t>𝑎𝑘𝑡𝑒𝑠</m:t>
                                </m:r>
                                <m:r>
                                  <a:rPr lang="nl-NL" sz="2800" i="1">
                                    <a:latin typeface="Cambria Math" panose="02040503050406030204" pitchFamily="18" charset="0"/>
                                  </a:rPr>
                                  <m:t> ∗</m:t>
                                </m:r>
                                <m:f>
                                  <m:fPr>
                                    <m:ctrlPr>
                                      <a:rPr lang="nl-NL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800" i="1">
                                        <a:latin typeface="Cambria Math" panose="02040503050406030204" pitchFamily="18" charset="0"/>
                                      </a:rPr>
                                      <m:t>𝑝𝑢𝑛𝑡𝑒𝑛</m:t>
                                    </m:r>
                                  </m:num>
                                  <m:den>
                                    <m:r>
                                      <a:rPr lang="nl-NL" sz="2800" i="1">
                                        <a:latin typeface="Cambria Math" panose="02040503050406030204" pitchFamily="18" charset="0"/>
                                      </a:rPr>
                                      <m:t>𝑎𝑘𝑡𝑒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nl-NL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nl-BE" sz="2800" dirty="0"/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nl-NL" sz="2800" b="0" i="1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kstvak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8088" y="4297025"/>
                  <a:ext cx="5936240" cy="11481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B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991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/>
          <p:cNvSpPr/>
          <p:nvPr/>
        </p:nvSpPr>
        <p:spPr>
          <a:xfrm>
            <a:off x="7417292" y="2401724"/>
            <a:ext cx="971132" cy="21602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F0870C5B-DBF4-4AB9-A642-7B8DAFD54D5D}" type="slidenum">
              <a:rPr lang="en-US" smtClean="0"/>
              <a:t>26</a:t>
            </a:fld>
            <a:endParaRPr lang="en-US"/>
          </a:p>
        </p:txBody>
      </p:sp>
      <p:sp>
        <p:nvSpPr>
          <p:cNvPr id="16" name="Rechthoek 15"/>
          <p:cNvSpPr/>
          <p:nvPr/>
        </p:nvSpPr>
        <p:spPr>
          <a:xfrm>
            <a:off x="2091138" y="2401724"/>
            <a:ext cx="3816422" cy="2160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5891583" y="2401724"/>
            <a:ext cx="1519719" cy="21602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KOSTEN</a:t>
            </a:r>
            <a:endParaRPr lang="nl-B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2082981" y="1097462"/>
            <a:ext cx="2587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INSPANNING</a:t>
            </a:r>
            <a:endParaRPr lang="nl-BE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913405" y="2401724"/>
            <a:ext cx="1169576" cy="21602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755576" y="4561964"/>
            <a:ext cx="1508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Forfaitair</a:t>
            </a:r>
            <a:endParaRPr lang="nl-BE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425009" y="4561962"/>
            <a:ext cx="1375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 akte</a:t>
            </a:r>
            <a:endParaRPr lang="nl-BE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hteraccolade 19"/>
          <p:cNvSpPr/>
          <p:nvPr/>
        </p:nvSpPr>
        <p:spPr>
          <a:xfrm rot="16200000">
            <a:off x="3113178" y="-481002"/>
            <a:ext cx="564823" cy="499199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Rechthoek 10"/>
          <p:cNvSpPr/>
          <p:nvPr/>
        </p:nvSpPr>
        <p:spPr>
          <a:xfrm>
            <a:off x="6861964" y="4699281"/>
            <a:ext cx="2081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dirty="0">
                <a:sym typeface="Wingdings" panose="05000000000000000000" pitchFamily="2" charset="2"/>
              </a:rPr>
              <a:t> </a:t>
            </a:r>
            <a:r>
              <a:rPr lang="nl-NL" sz="3200" dirty="0"/>
              <a:t>Kwaliteit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378620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27</a:t>
            </a:fld>
            <a:endParaRPr lang="en-US"/>
          </a:p>
        </p:txBody>
      </p:sp>
      <p:sp>
        <p:nvSpPr>
          <p:cNvPr id="3" name="Tekstvak 2"/>
          <p:cNvSpPr txBox="1"/>
          <p:nvPr/>
        </p:nvSpPr>
        <p:spPr>
          <a:xfrm>
            <a:off x="395536" y="171183"/>
            <a:ext cx="85689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nl-BE" sz="4400" dirty="0"/>
              <a:t>Stap </a:t>
            </a:r>
            <a:r>
              <a:rPr lang="nl-BE" sz="4400" dirty="0" smtClean="0"/>
              <a:t>6: </a:t>
            </a:r>
            <a:r>
              <a:rPr lang="nl-BE" sz="4400" dirty="0">
                <a:effectLst/>
              </a:rPr>
              <a:t>vergoeding voor de kosten</a:t>
            </a:r>
            <a:endParaRPr lang="nl-BE" sz="4400" dirty="0"/>
          </a:p>
        </p:txBody>
      </p:sp>
      <p:sp>
        <p:nvSpPr>
          <p:cNvPr id="9" name="Rechthoek 8"/>
          <p:cNvSpPr/>
          <p:nvPr/>
        </p:nvSpPr>
        <p:spPr>
          <a:xfrm>
            <a:off x="0" y="6165304"/>
            <a:ext cx="1763688" cy="6926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KOSTEN</a:t>
            </a:r>
            <a:endParaRPr lang="nl-B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69" y="1124744"/>
            <a:ext cx="6414815" cy="504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4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FE84-3244-4331-90F9-D4F4C673243E}" type="slidenum">
              <a:rPr lang="nl-BE" smtClean="0"/>
              <a:t>28</a:t>
            </a:fld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67544" y="1124744"/>
            <a:ext cx="8507288" cy="4525963"/>
          </a:xfrm>
        </p:spPr>
        <p:txBody>
          <a:bodyPr>
            <a:normAutofit lnSpcReduction="10000"/>
          </a:bodyPr>
          <a:lstStyle/>
          <a:p>
            <a:r>
              <a:rPr lang="nl-BE" b="1" dirty="0">
                <a:solidFill>
                  <a:schemeClr val="accent1">
                    <a:lumMod val="75000"/>
                  </a:schemeClr>
                </a:solidFill>
              </a:rPr>
              <a:t>basisprincipe </a:t>
            </a:r>
            <a:r>
              <a:rPr lang="nl-BE" b="1" dirty="0" smtClean="0">
                <a:solidFill>
                  <a:schemeClr val="accent1">
                    <a:lumMod val="75000"/>
                  </a:schemeClr>
                </a:solidFill>
              </a:rPr>
              <a:t>= dekking </a:t>
            </a:r>
            <a:r>
              <a:rPr lang="nl-BE" b="1" dirty="0">
                <a:solidFill>
                  <a:schemeClr val="accent1">
                    <a:lumMod val="75000"/>
                  </a:schemeClr>
                </a:solidFill>
              </a:rPr>
              <a:t>van verantwoorde kosten zonder </a:t>
            </a:r>
            <a:r>
              <a:rPr lang="nl-BE" b="1" dirty="0" smtClean="0">
                <a:solidFill>
                  <a:schemeClr val="accent1">
                    <a:lumMod val="75000"/>
                  </a:schemeClr>
                </a:solidFill>
              </a:rPr>
              <a:t>winstmarge</a:t>
            </a:r>
          </a:p>
          <a:p>
            <a:r>
              <a:rPr lang="nl-NL" dirty="0" smtClean="0"/>
              <a:t>algemeen 3 soorten:</a:t>
            </a:r>
          </a:p>
          <a:p>
            <a:pPr lvl="1"/>
            <a:r>
              <a:rPr lang="nl-NL" dirty="0" smtClean="0"/>
              <a:t>Kleine investeringen </a:t>
            </a:r>
            <a:r>
              <a:rPr lang="nl-NL" dirty="0" smtClean="0">
                <a:sym typeface="Wingdings" panose="05000000000000000000" pitchFamily="2" charset="2"/>
              </a:rPr>
              <a:t> praktijktoelage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Personeel  gekoppeld aan nomenclatuur (maar niet IN nomenclatuur)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Grotere investeringen: degressieve afschrijving</a:t>
            </a:r>
          </a:p>
          <a:p>
            <a:r>
              <a:rPr lang="nl-NL" dirty="0"/>
              <a:t>in ziekenhuizen: consistentie </a:t>
            </a:r>
            <a:r>
              <a:rPr lang="nl-NL" dirty="0">
                <a:sym typeface="Wingdings" panose="05000000000000000000" pitchFamily="2" charset="2"/>
              </a:rPr>
              <a:t> via </a:t>
            </a:r>
            <a:r>
              <a:rPr lang="nl-BE" dirty="0"/>
              <a:t>overleg met de vertegenwoordigers van de ziekenhuizen</a:t>
            </a:r>
          </a:p>
          <a:p>
            <a:pPr marL="57150" indent="0">
              <a:buNone/>
            </a:pPr>
            <a:endParaRPr lang="nl-NL" dirty="0" smtClean="0"/>
          </a:p>
          <a:p>
            <a:pPr lvl="1"/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323528" y="44624"/>
            <a:ext cx="1929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Stap 6</a:t>
            </a:r>
            <a:endParaRPr lang="nl-N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0" y="6165304"/>
            <a:ext cx="1763688" cy="6926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KOSTEN</a:t>
            </a:r>
            <a:endParaRPr lang="nl-B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762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29</a:t>
            </a:fld>
            <a:endParaRPr lang="en-US"/>
          </a:p>
        </p:txBody>
      </p:sp>
      <p:sp>
        <p:nvSpPr>
          <p:cNvPr id="3" name="Tekstvak 2"/>
          <p:cNvSpPr txBox="1"/>
          <p:nvPr/>
        </p:nvSpPr>
        <p:spPr>
          <a:xfrm>
            <a:off x="467544" y="451124"/>
            <a:ext cx="85689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nl-BE" sz="4400" dirty="0"/>
              <a:t>Stap </a:t>
            </a:r>
            <a:r>
              <a:rPr lang="nl-BE" sz="4400" dirty="0" smtClean="0"/>
              <a:t>7: </a:t>
            </a:r>
            <a:r>
              <a:rPr lang="nl-BE" sz="4400" dirty="0">
                <a:effectLst/>
              </a:rPr>
              <a:t>vergoeding voor kwaliteit</a:t>
            </a:r>
            <a:endParaRPr lang="nl-BE" sz="4400" dirty="0"/>
          </a:p>
        </p:txBody>
      </p:sp>
      <p:sp>
        <p:nvSpPr>
          <p:cNvPr id="6" name="Rechthoek 5"/>
          <p:cNvSpPr/>
          <p:nvPr/>
        </p:nvSpPr>
        <p:spPr>
          <a:xfrm>
            <a:off x="0" y="6157086"/>
            <a:ext cx="1584176" cy="70091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KWALITEIT</a:t>
            </a:r>
            <a:endParaRPr lang="nl-BE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1416050"/>
            <a:ext cx="91313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8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2209800"/>
            <a:ext cx="46228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2" descr="data:image/jpeg;base64,/9j/4AAQSkZJRgABAQAAAQABAAD/2wCEAAkGBhQQEBUUEBQUFBAVFhQWFxgUFRQXGBcUFBUVFxQYGhcYHCYfFxkjGhQVIC8iIycpLSwtFh4xNTAqOCYrLCkBCQoKDgwOGg8PGjAkHyQvLC0sMiwwNC0sMCwsLCwsLCwsLCwsLCwpLCkvLCwpLCwsLCksKSwpLCwpLCwsKiwpKf/AABEIAKoBKAMBIgACEQEDEQH/xAAcAAABBQEBAQAAAAAAAAAAAAAAAQQFBgcDAgj/xABHEAACAQMBBQUEBwYDCAAHAAABAgMABBEhBQYSMUEHE1FhcSIygZEUI0JScqGxM2KCosHRFSRDNIOSsrPC4fAlU2Nzk8Px/8QAGgEBAAMBAQEAAAAAAAAAAAAAAAEDBAIFBv/EAC0RAAICAQIDBgYDAQAAAAAAAAABAgMRBBIhMUEFEyIyUYFhcZGhscEU0fDx/9oADAMBAAIRAxEAPwDcM0UUUAZpaSigCjNeJZwoJJAABJJOAAOZJqOV2mHExZIj7oGVdx4seaDwHPxxyoCRkuFX3mUZ8SB+tLHMre6QfQg1UN4N+LDZh4ZpFWU68Eal5D5sFyenNjr51Upe3uzz/s1wwHI8MXz1fIoDXs0ZrO9j9s2z5iFMzQsek6sq+nee6PUmr5bXyyAFSCDyIOQfQ9aAcZozRmigCjNFFAGaM0UUAZozRRQBmjNFFAGaM0UZoAzRmjNGaAM0ZozRQBmiiloBKWiigCikpaASloooApM0UtAFFFFAJS0lFAFeJJOg50sj4GT0pvb6nJ5mgG10veSCP7CASP8AvHP1aHyyCx/Co61S+1ftBOzoRHAR9Lmzwde7jHvSEeOdAD19DVzsdVZz70js38IPBH/Ii/EmvmPfrbZ2htKaRTxKX7qPXTu4yVByPsk8TehoCGAaUtJI5OT7UjkszMRnmdXbGteONRyUnzLa/IaD019TXXu2mkSOFSxJ4I1XmxJ5+rHU/wDjNbjub2OW1vGr3qLcXJAJDaxoT9kKdG9SP7UBgxnXy+f96nd2d8bnZzg20h7v7UTEtEw6+z9k9eJcH1r6Sl2NbBOFoYO7x7pROHHoRiqptzsi2fdqTCgt5DyeDAX4x+6R6YqcMjJL7h9psG014M91cgZaJmyT4lG0418+Y61dK+WN5tyrvZEiu2eAEGO4hyAG6A9Y29dD4nlWu9lvamL8C3uyqXg905AEwAySv7+hJUZ0GR5QSaVRRmigCiignHOgAmmz32G4VBYjnjGBnlknkfLnXma5wjPjRQSB4np8ziqZ2i73nZNkODDXUp4U4urkZkkI8B4egoC7Ld+Ix6HNd1fI0r5Jn27cu3eS3U5dvaz3smTnrhSFUeA0q37odsV1aMFuSbq3yAeLHeqOpDfb9G+dAfRFeJJAoySAPE1CrvpaNaC6WVTAdBg6lvucPPj0OlZ1t3btztLJY/RrPornAb16yHyGlU23RrXE2abRyveeS9f69TUNnbxW9w7JBKkjJ73Cc46c+R1B5V4k3nt1nW371TO5ICLqdATrj3eR51l2yrGVo3h2cshaThDzElFwpzjIHsrz01PlWj7vboQWQ4kBaYjDSOeJz4gH7Iz0AFc1WSsWcFup01VDay/gv2yeBpaaPe6kAaL7xJwAcZxyOTqPnXqz2gko+rZWxoeFg2o8xWg84c0tIDS0AlLSUhNALS15zRmgPVFIKWgEpaKKAKKKKAKSikdsDJ5CgGd7Lk8PhqfXpXpG4UJ8FJ+QpkHyST1NOZ/2L/gf/lNAMNoT9xYsw0KW5PxEef1r5Osm4QT1CHHkWKoD6+3n4V9Sb7sf8KuSvP6M+P8Ag0r5btz9W3+6/wC+gNJ7C93RNdyXLjItgAnh3sgIz54TPP73iK1bfHecWUIK4Mz5EYPIYxliOoGR8xVV7Bbbh2dK5Gsly/8Awokaj8w3zqM7QL0zbQZOkYWMepAZv+b8q2aOlW2YfJFGos2Q4EFeXUlwxedy58XOmfIch6AV4tLt4TmGQof3Cw+fQ052XsuS8mWKH8+SoObH/wB1JrQLfsvtguHeVm6kMqj4Dh/vXsW31VeGX0MEKpz4oiNi9oAkXudoqJI2HCX4VwQfvpyI8wPhzNUzf3s/bZxW8sGJs8qysrEtAxPsni6x5IAYk88GrhtzszkjHFat3oHNG0f4EaN6aVGbq70m1YwXA4rV8q6MNUJ0bQ9OeV/rWC3T13LfT9DTC2UHtsLv2W9oI2nBwS4F5EAJBoA46SKPA41HQ58s3oV84bybHk2DfxXdkc2zsWiOTjhOrQMRzUrqp8Bnmua3vdneCO/tY7iE+xIoODzVvtKfMHIryjYSlM7ubJ4RyHP+1OZ5eFSfD9elRSNQkcXQ+qA8XiB9DIgNYf27XfHtG3iPuxwliPORyWPxEY+Vbhcn6sfji/6qVjfarunPdbVDxhVh7hFaR2winMgx4sdeQFQ5JcWSlnkRPZVuJHtJ5bi7Ba3jYKE4iOOQjiYEqc8Kgrp1zjpWhbw7g7K7s95BHCQNGh+rYafukBv4s1G7uJJY7KItiGhiEjGZgB3jljkKoJ+0ca/M1Vrq/knYcRZ3Y6AZPPlgDUmrKKbNRnZwXq/6OLLIVcJcX6HW7so9k26yLBNLGz6SyAEcRGjd3kKCQAASNcDHOtJ3e3RtriNLh5Wug4DKScJ6cK+HgaoOz9qyWeYbqJmtZAQ8UikAqfeKZxr6aa/ESO520v8ABrxbcuX2VenitpWPuSnTgY9CcAHzwdTxY5t0Cqe5+L4miHaFk47YvGDXYoVjXCgKo6AYAHwrlHJxN5dK8Xs+oX4mktTrUFOcmZ9s22XisIIYyVN3I3GR1TBd19CzqPTI61mG7NteIzTbMjnBj954VyDjXBXGH/Dhjry1q/duifU2J6K06HyYIox80apbYG0/8O2HZmJQ0kqhhnlxS8UjscanGcc/CuoQc3tXM5lJRWWWXs+7QF2lGyuvdXcWkkZ0zy9tQdcZ0IOoOngTcAaxae+N3MlxAEg2vFrG4/ZXAA9qGQZ6jlr8a0qx3tSWGNgkgmkQMYeE8aE8ww6YPWl0XS8TJg96zEmLy9SFGeRgqKMkk4AFZzt/fW4uQRa/5a3zjvZMB5AD9gakA+Wp8RVpvdiTXhBnKxKNVUYdh5nPshvnTiy3Otom4ihkk+9KeM/noPgKyT7yfCPBG/Tzpq8U1l/Yqe7lpd3MSwxTyxW4LNJMwzJKWPuxls8Kjx6YHjpoFjZCFAgLMB1Y5JPUk12C45V6q2ENq5lN9/evOMIKTNI7YGScDzqvbZ2rLIClmC3QugBx5KWwoPmeXhUymolUIObwSV7vBDC6xvIBI5ChRqcscDQctT1r1a7dhllMUbh3UZbhBKry0LAYBOdBnJ18Kp9huDMxLSOsPEdSh7yZs88yMMKfIAirrs/Z6QRrHGMKoA9cdT4nzrmEpy4tYL7oUwWISyx0DRRRVplCmu0pMRnzwP7/AJU7qL21J7g9T8sf3oBshqQh1UjxBFRSNUjZvQEXteLvdnOv3rZh8e7P9RXynb/s2/3Z+AyP1I+dfXNmMxsh14XkQjyDHh/kKn418nXdgYJpoW96MyRnz7t8jTz4B86A3TsMmDbKwPszzKfU8Lfowqq7yN/nrkn/AOZL+pUfqKmOwC8za3MXVZlfH441B/6YqN3yg4NoXA6MeIeYZAf+bNen2a/G/kY9X5V8y19lViBFNKfeZgg/Cgz+rH5Cl3z34eGUwWxAZcd45GcEjIVc6ciMnWnXZdJmzYeErZ+IBqv7AsRc7Wl70cQVpZCDqCVcKuR4ZYH4V5/aMpd80vU9jsiuvY7JrKis+4WW/V5DhplMkJ6uhXn91wAM+ualNtbKh2tCbi00uV0ZToWx9lh97wbr6VeXQMMEAg8wRkY9KpO2thts+X6XZA92P2sQ5cHUgeHL058siqKp2aeW5PJdb3GsW3btl0xyK/u7cJdwSbNvM8EmRETzjkXJwM8iCMjzBHUCmHZbt+TZW0pdn3ZxHJJwDPJZv9Nh4LIpX+XxqX302errHtC10R+EvjQq+nC3kc6HzAqN3w2Kdq29teQMkd0n1UxZuAYXUSA8/ZYZHP3j4V6Gq2Sir48nz+Z49alGTqlzRsm1ptFXx1+XKo2e/SJcuwAqv2O3pbqNAjI7xqsckufZMgA4iFznrnB8edPLbZahgWJlk58T8h+FeS15u+UvKvdmrao+Y7TbUnnjbuE4IgCS7g6419leZ5eVZt2v7OeJrbEshjlEokLkYZ/ZIGBjAKs2n7vWtmsZOnT+lZ92wbKMuyQwBL2sqepCt3RJ9VYH41KrWcviyHJ9CO3Ql4t23TmUMgJHIAS5H8uKcdm9qPpEkhGSkageRfr8kI+NQ3Y4/e2u0LJtOJRIvj9bGyMfhwRn41M9mE2J5kOheIaecbYI/mNerQ3/AB5pGOazbHJMbU3ztJWaGeNmhyRx4zqNCQB7QxrqNarm0NgqitZTNx2VyOKCbQ8Ev2GyNB0DDkQfhVi3H2fGbdu9RXZndG4lB9zAxqPWk2psBUU2+f8AKTHMTE57i45hc/cbX5kdawae5rwzfhf2PU1VFbeK+Eo/c67hbwPcQvFc5F5bP3MwPMldFfzDDr6+VXC3fUVlVlNKl3BdIrFwfod6gBJIAPczHHUHQnyPrV+/xbJxCpkPjyQerf2yaizFctrMsPEsorXbLshprD6tWZ4blHCqpZisuVbQanWVj/CKhok/+E2Ud0WilgDq6gcR5sIxkaAlFDanSrztjZE08UgaYiSSKQR937KpKF+rz1fmT0HsnxrLNxr1rnZl3byFjPBItwA+SwB9lwc65BDg+GldUOTsXT8nNqSi+pdV2RBbxx8cogeVfq2VeJ9RnLuV0GozgL60bt7SezuwsxAjkKQzDOVEp/2adTn3ZPcPP2ih01rrsyFLprJpVDoYJUw2o7yMqMfLi+Ved4tiKi41aLhYDBPF3XOSPPPKftEPMcJxyovPKE+fr1L5Qj3cZQ9MtdPY0qg1Xt294g9qpnYd6hMT+LsmMOoHMOvC4x0en5uppf2ad2v3pBr8E5/PFVuSXAqS6j6a4VBlyFA6k4pidovJ+wTI+/JlV+A5t8BXSDZCA8TkyOOrnOD5LyX4Cn2K5xJ/AngiOXZHEczsZT4HRB6L1+JNSCpgYGAB4eFeqSulFIhtsWiiiuiAooooBKhtut7aeh/WpnFQe8WjofJvyI/vQDVHp7ZyVGI9ObeXBoB5EcTyD76pIPUDu2/JU+dfPPa1s/6NtmRvsyrHN05MCj4+KNX0DeNwtFJ91uBvwS4U/wA4iPwrN+3zYfHbQ3KjJhfgc/8A05eX84X5+dAVTsR2r3G0ngbQTxso0/1IcuB5DhEnyFW/tRtOC6ilxo6EH1jI/owrHtk7WNrcwXK843ViBjJ4NHHqVP8AMK+g9+bVbvZ3fRYYKFnQjXKFckjHP2GzWvR2bLUyi+O6DIbspvMNPCf3JB581b/srpsQdxtydDoHDgefGI5BVT3U2t9GvIpD7hPA/wCF9CfgcH4Grjv/AAm3ngvYx7rBWx1xkrnwyvGM+YqO1a3GxWe/6NvY89ylS+qa/aLjeMRjFcfpqqp70jhx9rw8D410MyzRK8ZyrAMvmCKhmtQJuN/bBxwg6hSPActfGvmNTZOrUbk+DLoRW3D5ohbBVR3tIjmK5Z3QToeAJ1Cj7fL+X1JjNmT8V89reqrIweEDGArEeyVHTI5HzGKsu/icCQ3K+/BKpyPuNjI/If8Apqu9olvwXENzH/qKGB/fiKlT8ivyFfQaCqE5OufH0KddOWyN0fcrvZ8WsNo3FjIfZLcIz1dMsjY8WjOvjgeArWImxyrL+0uPgmttowDDTIjaaZlhAZM+eMA56KB0rQ7K+WWNJE9yRVdfRwGH61y1h4KU8kvDccJzTLatkLhJoJNUnjb5kcDf9h9SaR5NK9SXHshx9g5P4To35HP8IqCTHNxNpNZbSRXOMs1tJ0AYnhU4/GAPQnwq2F/oO1+I6RtJn/dzc/gGJ/4arfajsv6Pfd6hwLgd4COksfCGI6dUPqSasu15Pp+zIL1R7a+xKB06N8nHyatmkmlPY+T4Ge9PG5dOJbNiIIrq6tj1Pfx+ayDDY9G0rpcR96Gg4eINg5YlQpByGBGvECM6eFQdttNpbaC8QcU9rmOYDm0R978uFvnVot+GVhLEQUIDAjwNePqKJxswun4PU7xSirV1/KKdtENKyhzwJdCaGQp7BjuRlQcrjiIIXGemfKpHcHaxls1SQ/XW5NvLk695CeEk+ZABrjvFb5W8VdGRoblfIkBZPyXPwqM2NdiLaZI0jv4EuAOgnjyJgPPOT8zW9QXdqS+TMtmVY105r3NG7zKZGpQhgOpxzA8yMj41kE6LsveQlgBaXoKg68JS64eL5TKM+TAmtUtLnBqkdsG7n0ix7xBmW0bi05m2kHtY/CcHz7vzFcHB22KWtu9gOTJaS9+o6tFgJLgeaENjxNWu/QuPY4SCDIhOuSASAPDIJGdeulUOx3gM8FttJdZY8QXSjqyjGT4B1ORn7y1cNmbTjgIjkYCEjjt5GOF7s/6ZY8mXlr0xTW1d443J/wDev1LNNLwuvqvwNd2L7ur5UbVJQY1J+yQplg4RjCho+NTjAzEPEVoNZPf3BCJLECSBM0eObNZzGWMD8ScS/GtSsbtZo0kQgpIiupHIqwBBHwIrppYTXU4kmpOL6M70UYpa5ICkpcUmKAKWkpaAKKMUUAlQ286ewjeDEfMf+KmqYbct+OBwOYHEP4Tn9M0BWY5K7JJUfFLThJKAmeASxsje6ylTjnrpoeh6/Cmd9YC/sZIZsZkRo38BIuhI8PaGR8KLKfGldkcRz+CT/wDWRf8AujUf/j86EnytLbtG0kMgxJGzKw8HjJVh+R+Vbl2LbyC6sWtpNZLbCYP2oHz3Z5dMMvwHjVT7b92WgukvIx9XMAr4+zMnIn8S4+KnxFVLczeY7Nvo5wT3LezKvPMTaNoBzU6j8PmaEFv3i2ObW5khPug5Q+KN7v5ZHqtaBuxeLtLZ7QTHMirwP44/039dB8VNet/dhC7tlnh9p414xjXjiIBOPHTUfHxrPN39ttaTrMmo5Ov3kOCR66ZHnXttLWUY6r/fcwRk9NbuRdNztstaStY3WhDHgbpk68OT0bOV+XgKuc1kpOfjjpVf3g2DFtS3WWAjvMewx5MOqN4a59DVcsd9rmzPc3KcZXGjkhwNce1rxDTQ+utfNyioPZYuCPpXUtYu8qfi6r9osu/kgFg4PVowPXjH9qhN5Yu82PaueaCDX1Tg/PINQe3d45doyJEqhV4sIgOSznqT6fLXnVr30gEGyliHJe4QfwY/otadFLdqE1y5FOvpdGkVc/NzKltmLv8AYB6tayO48lyeL+SRvyp52YbR7zZ6qTkwySR/wk94g+AfHwApd2Ye9sr2I6qVPzeNgPzWq12TXvC08ZIw0ccq69Ubgc/KRP8AhrTqo7bZI8ql5gjVVlrtbRZOARjwNQn0zPpXSO7wazFpz3y3Va7sJY1w1xbjvIfE4BKj+JeJPMg8ulC7H95FWeSzuDmC7BCg9JsEEeXEunqo6nXUPpmMSfd0b8B5nz4efz8ayntG2D9Fuu9TSGZu8Qj/AE5hqwB6a+0PU+FSnh5DLRs+5bZV88cuWhPsuMZ4o29x8dca/wAwqblmk2azNAvfWLagZJ4OLXnrgfMfHnHW98u29nrJoL+D2XA+0fLybAI8CCDTfdbe42h4JQWh5fvIeuAeY8tK3W1/yoKcfMuZVp7v40nGSzFkrsK4e7+mzyDCPF3Y8PZU6A9cD9aq19Lw29hcj3ra6aJj4RzgMc+WgH8Zq47w77QNbMluxZ5F4QOBlChtGJyBrgnHnVQ2jbcWw7oHkJ4Tp4r3efyquNMq9O93qd3aiN1+Y8sF/SepDvVZMsAVwVcHkY2zxZHlofTi8aq2xtod7bwyHm8Ubn1ZASPmSKl7K94T5VkOzNtlINi7Vmsbk/5C5AGTyCOSIJPUEFCfIHpVptJVtXexvxxQcXEj8uDPusDzCnHTkc9M127Qd0/8QtOGIZurcF4eWZIjo8WfHljzC+Ole3K29HtSBLO6fhvYhi3lYftEUe4fFgAcjqBkcjjRTOOHCfJlUlJNSg8NFp2vNBHJZxW7BlV8nDcXsuVGp8TlvlVl7OLjNisfI28ksGPBYpGVP5QvwqmbI3PuFuUEkfCiOGZgQQQpzoc65x4etTnZbehp9poDoLtpB6ScS/8A6661EYRUYxeSK5Sk3KXUv9LRRWUtCiiigExS0UUAUUUUAV5YV6pKAoN/bmGVk6AnH4TqPypEkqf3s2fxKJV5ro34TyPwP61VlegJGOXBqRde9jKg4OhU/dZTlT8CBUGslPbO5wcUB22xspNqWLwzDhLjB8Y5kOQQevCwz4EetfM95s94JZIJl4ZY3KkfvqcaeIYYwfMGvpwzd1J3n+m+Fk8Fbkkn6KT+E8lNUTto3IM0f023XMsS4mUDVohqH9U1+B8qA49i2+/Ev0Cc+2gzATnLJrxR+q9PEemvTfvdU20hmiH+XkOoH2HPMfhJ1Hy8Kx2G4ZWWWJisqEMGXmGGquP/AH9a+hNw99Itr2pjmCfSVXhmi6MOXGo+6efkTjzrRp73TLPTqVW1qxYKduvvU9i/34W95PP7y+Dfr+Y0yGW12jFkBJV8GHtKfAg6qazvevc57Ni6AvbHk3Mofut/RqgLedkbijdkbxVip+Yr1bdPXqlujz/3Mx132USwbRYbvQW5zDEqsevM+mTrVG7SNtLLIlvGciNuJ8ffOijPkCc+o8Kgpt5Lx14GnlIPQHBx+JQGPzqMI4c5PtH8vHXxrjT6FUy3N/I7v1btXH7l37OHCpcM2eFiq8vuqx/RqzfszfhvU4vda3lX5orD81Fals+1+h7IZ39lyrynOmMqeAH4BfnWWdm6cO0YBqffGPLgYV5upkpWto00rEEjThIuM9BSpdp4flTm92S8DnjGje6fEf0PlUdNI2NVwKzlpMWt6iEBhkHyo2hsyC9t3tJPZ4gTC+NVI93HmpOPNSPM1Dd7jgI10/rUjFed6VX3WU8QPUEdfMc/maEmP7PvrnY98eIL30RKSxknhkQ4OM+YwwOuNDjmK1a6sbba0X0qxbhkxhlIwCRoVYfZcePI/I00303W/wATDPEOG+i6Kcca9EJx7pzlSfH1rMdjbw3Gz5i0JdJAeGWGXJVsc1ZNMEHkeY9KsrslW90TicFJYZdv8BuA3D3D8Z8BnX1zw/GpXfez+hbD7piO9lkjyM82LcTDPXCqflXrZPbjbGP/ADEMsUnUJ9arHyYYI+IHPrVF3533bakqsFMdvFxcCsQSS2Mu2NAcDAGuBnXWr7tVK1YZXXSoPJeN13/yNt/9r9Hcf0qUElOd190Wk2VakNwTiFSVYaHj9vB6qRx/+KiNpLLanE6Mg+9zU+jDSshcT9pfHTXDKcqfPwPkeRqh9o25Gpv7FWHtcU8aaNHIDkypw688E4/EKl4dsqftCpiw2zrxIRxYwQeTDwP9D0+YIFCsu1q/EHd/UyHhAEpU8YGOZwwUt54Hxq4dgsBxeSHJDNEuT1ZA7MfP9qNabbV3B2fdv3iu9pIdXWPgCknUkKykDmdV0/poe5exI7S1WOAHu+hb3n8XOANWJPQDljTFAT+KKSloAxRikpaAKKKKAMUUUUAlFFGKA8yIGBBGQRgjyPOqFtjZpgkI+wdVPiPD1FX+mm09mrPGVbnzU+B8f/FAZ+rV0SWvN5aNC5Rxgj5EdCPEVyDUBNW1yGBDYIIwQeoPOnWzLjhPcSHOh7ssc8cY6HPNl0BzzGD1OK/FNg1IhxKoBOGBDKw5qw5Ef26gkHnQGR9qG4J2fMZ7df8AJSNyA0hc/YP7h1x06eGahs3actrKs9s5SRDpjp+6R9pDX0xFKl1G9vcopJXhkQ+66HTiXrwn5g/OsM7QOz6TZchkjy9kx9h+ZTP2JPzAPX1oDV9xe0eDaid3IFjusENExBDj7yZ95SOY5jX1pNt9msch4rZhEfuEEofTqn5jyr59TOQ0RKupyOEkMCOqtzP6+taJux223EACXqG5QfbBVZQPPQK/roatrunW8xZxOEZ80TMnZ9eA4CKw8Q4x+dTm7vZ0UcSXZU4wRGuoyNfaPUeX/wDK7WnbJs2RQWleM/dkjcEeWRlSfQmo7bvbfaRqRaK9xIQcEqY4wfMtqf4QfWtE9dbJYKo6aCeQ7aN4FhtFtlP1s7DI6iFfeJH7x4V+J8KonZdCz7TXgwSsUra9PdUfm4qs7U2rLdzPPcNxSMdTyA+6ijooHT++Tp3YXsT9rcsNXdYUP7qHjlI8iwA/grEaDXrmxeWNllCnOMeRzzz0qj7c3cngBOjRfeXoP3scvWtHMoFcnux1oDJhzXB0Fd2Y8Ssp1FWfbm71vLlkJhkOuV1UnzTl8sVR9pRTW51KSKOqN+qnBH50BYbK4YSF1IDY08CNPZby8+n5U13q3Jt9rjvEIt75QAWxniA5CRRjiHg4/PBFViHe9AcMcHz0/Wpi13nifB4wrjkwIBHof6HSgM42vuhe2blZ7Z2HR40eRCPJ0H5Ng1Jbo7iz3symWJobRGDSM6MgZQdUUMMuSBjPQHyxWoxb3sg1aNx4luA/LBB+Yqb2JcvdMHkwIwchVJPEehJwNPLr6UBNQWB4Bg8OnIdM9Phy+FNLzYDyAjvWAPxqbQ17oDMNodjQlJKzmMn7iqPyGlNYexOZTptGQf7tDWs0UBTNkdnXckGa6mnxjRljVSR5AVb4ogo617paASilooApKWigCikpaASloooBMUUUtAJRilpKAYbW2QlwuG0Ye6w5g/1HlVE2jYPbvwyDHgRyI8jWlVxu7NJVKyKGU+P9PA0BmQkrrHNipTbG58keWg+sT7pxxj0+9Vb+lYJDZDDQg6EHzHSgJ0Sh8a8LrqrDmp/qD1HWpO1v1nUwXCrxMpDIRlJE0BK55rqMjmOviarHd08E6uMNrg5HQgjkQRqD50BSt9Oxl4iZdmgyQ9YWYl1/Ax98eROfM9M1aT2iJF9pSQQcq4IOCD5jB0I+VfR9ntx4tJMyIPtqPaH41HP1UfAV62tsCx2muZ40kPISIeFx5B11HpQHzfwp0Zh6qD+Yb+lKAg6s3lgKPnk/pWv3fYPAf2N1Mo6BxG2PiAM0WfYTApBnupXA5hAiZ8s4JHwoDMt3tgTbQnWCAYPU49mJM6u3/uSa+lN09ix28axQjEUC8C+bt7TsfEnOc/vGovZdhDbKLWwjVCdTjJwOryNzb46mrhZW4jQIvIdTzJOpJ8yST8aA9tDXF7IGnVFARsuxlbnTC43Mik95QasNFAUm47J7OT3kHzNN17Etm5y0Of4mH6Gr9RQFa2X2cbPtjmK1iDDqVyfmasUcKqMKAB5CvdFAFFFFAFFFLQCUUUtAJRRS0AlFFFAFFLRQCUUtFAJRRRQBmvJelIrwVoBGlri9xXRo65NBQHCS9xULthIZx9agY9DyYejDWpqSzzTWXZOaAznaeyxHkwyHH3ZBn+Yf1FQUm8DRHDj4jUf3rVZt2A3MVHz9ncb81HyoCh2u/UX2mx+VP4947ZzxCRVf7ysVPxI5j1qxt2QW7e8K6w9i9iDl4w3rQFffe1UH+1gD9/gP6YP512s9qTXZxEZpFPNlTu0x6kZPwNXfZnZ7Y25zFbQhvHgXPzxU/FbKo9lQPQAUBBbC2O0KYC8OdSeZJ8SepqdSLFdKKAKKKKAKKKKAKKKKAKKKKAKKKKAKKKWgEopaKASilooBKKWigEopaKASilooAooooAooooBKOGlooBMUcIpaKATFFLRQBRRRQBRRRQBRRRQBRRRQBRRRQBRRRQBRRRQBRRRQBRRRQBRRRQBRRRQBRRSUAtFFFAFFFFAf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877888" y="728663"/>
            <a:ext cx="70739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nl-BE" sz="3600">
                <a:solidFill>
                  <a:srgbClr val="000000"/>
                </a:solidFill>
              </a:rPr>
              <a:t>The conflicting goals of healthcare policy</a:t>
            </a:r>
          </a:p>
        </p:txBody>
      </p:sp>
      <p:sp>
        <p:nvSpPr>
          <p:cNvPr id="5125" name="Tekstvak 7"/>
          <p:cNvSpPr txBox="1">
            <a:spLocks noChangeArrowheads="1"/>
          </p:cNvSpPr>
          <p:nvPr/>
        </p:nvSpPr>
        <p:spPr bwMode="auto">
          <a:xfrm rot="-3355277">
            <a:off x="2511948" y="3509393"/>
            <a:ext cx="20521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b="1">
                <a:solidFill>
                  <a:srgbClr val="000000"/>
                </a:solidFill>
              </a:rPr>
              <a:t>QUALITY</a:t>
            </a:r>
          </a:p>
        </p:txBody>
      </p:sp>
      <p:sp>
        <p:nvSpPr>
          <p:cNvPr id="5126" name="Tekstvak 9"/>
          <p:cNvSpPr txBox="1">
            <a:spLocks noChangeArrowheads="1"/>
          </p:cNvSpPr>
          <p:nvPr/>
        </p:nvSpPr>
        <p:spPr bwMode="auto">
          <a:xfrm>
            <a:off x="3609975" y="594042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b="1">
                <a:solidFill>
                  <a:srgbClr val="000000"/>
                </a:solidFill>
              </a:rPr>
              <a:t>SUSTAINABILITY</a:t>
            </a:r>
          </a:p>
        </p:txBody>
      </p:sp>
      <p:sp>
        <p:nvSpPr>
          <p:cNvPr id="5127" name="Tekstvak 10"/>
          <p:cNvSpPr txBox="1">
            <a:spLocks noChangeArrowheads="1"/>
          </p:cNvSpPr>
          <p:nvPr/>
        </p:nvSpPr>
        <p:spPr bwMode="auto">
          <a:xfrm rot="3473667">
            <a:off x="5062538" y="3656012"/>
            <a:ext cx="2135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b="1">
                <a:solidFill>
                  <a:srgbClr val="000000"/>
                </a:solidFill>
              </a:rPr>
              <a:t>SOLIDARITY</a:t>
            </a:r>
          </a:p>
        </p:txBody>
      </p:sp>
    </p:spTree>
    <p:extLst>
      <p:ext uri="{BB962C8B-B14F-4D97-AF65-F5344CB8AC3E}">
        <p14:creationId xmlns:p14="http://schemas.microsoft.com/office/powerpoint/2010/main" val="308438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6" grpId="0"/>
      <p:bldP spid="51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6FE84-3244-4331-90F9-D4F4C673243E}" type="slidenum">
              <a:rPr lang="nl-BE" smtClean="0"/>
              <a:t>30</a:t>
            </a:fld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358800" y="1124744"/>
            <a:ext cx="8820472" cy="4525963"/>
          </a:xfrm>
        </p:spPr>
        <p:txBody>
          <a:bodyPr>
            <a:noAutofit/>
          </a:bodyPr>
          <a:lstStyle/>
          <a:p>
            <a:r>
              <a:rPr lang="nl-BE" sz="2800" i="1" dirty="0" smtClean="0"/>
              <a:t>Kan</a:t>
            </a:r>
            <a:r>
              <a:rPr lang="nl-BE" sz="2800" dirty="0" smtClean="0"/>
              <a:t> overwogen worden</a:t>
            </a:r>
          </a:p>
          <a:p>
            <a:r>
              <a:rPr lang="nl-NL" sz="2800" dirty="0" smtClean="0"/>
              <a:t>Aanvankelijk beperkt aantal criteria</a:t>
            </a:r>
          </a:p>
          <a:p>
            <a:r>
              <a:rPr lang="nl-NL" sz="2800" dirty="0" smtClean="0"/>
              <a:t>Gesloten budget</a:t>
            </a:r>
          </a:p>
          <a:p>
            <a:r>
              <a:rPr lang="nl-NL" sz="2800" dirty="0" smtClean="0"/>
              <a:t>Duidelijke en betrouwbare kwaliteitsindicatoren</a:t>
            </a:r>
          </a:p>
          <a:p>
            <a:pPr marL="342900" lvl="2" indent="-342900"/>
            <a:r>
              <a:rPr lang="nl-NL" sz="2800" dirty="0"/>
              <a:t>Panel </a:t>
            </a:r>
            <a:r>
              <a:rPr lang="nl-NL" sz="2800" dirty="0" smtClean="0"/>
              <a:t>stelt </a:t>
            </a:r>
            <a:r>
              <a:rPr lang="nl-NL" sz="2800" dirty="0"/>
              <a:t>criteria </a:t>
            </a:r>
            <a:r>
              <a:rPr lang="nl-NL" sz="2800" dirty="0" smtClean="0"/>
              <a:t>voorop (door artsen voor artsen)</a:t>
            </a:r>
            <a:endParaRPr lang="nl-NL" sz="2800" dirty="0"/>
          </a:p>
          <a:p>
            <a:pPr marL="342900" lvl="2" indent="-342900"/>
            <a:r>
              <a:rPr lang="nl-NL" sz="2800" dirty="0"/>
              <a:t>Haalbare drempelwaardes (naar Nl-model)</a:t>
            </a:r>
          </a:p>
          <a:p>
            <a:pPr marL="342900" lvl="2" indent="-342900"/>
            <a:r>
              <a:rPr lang="nl-NL" sz="2800" dirty="0"/>
              <a:t>Geleidelijk aan bijsturen van criteria en </a:t>
            </a:r>
            <a:r>
              <a:rPr lang="nl-NL" sz="2800" dirty="0" smtClean="0"/>
              <a:t>drempelwaardes</a:t>
            </a:r>
            <a:endParaRPr lang="nl-NL" sz="2800" dirty="0"/>
          </a:p>
          <a:p>
            <a:pPr marL="342900" lvl="2" indent="-342900"/>
            <a:r>
              <a:rPr lang="nl-NL" sz="2800" u="sng" dirty="0"/>
              <a:t>Op groepsniveau</a:t>
            </a:r>
            <a:r>
              <a:rPr lang="nl-NL" sz="2800" dirty="0"/>
              <a:t>: </a:t>
            </a:r>
            <a:r>
              <a:rPr lang="nl-NL" sz="2800" dirty="0" smtClean="0"/>
              <a:t>incentive tot </a:t>
            </a:r>
            <a:r>
              <a:rPr lang="nl-NL" sz="2800" dirty="0"/>
              <a:t>groepering en samenwerking </a:t>
            </a:r>
            <a:r>
              <a:rPr lang="nl-NL" sz="2800" dirty="0" smtClean="0">
                <a:sym typeface="Wingdings" panose="05000000000000000000" pitchFamily="2" charset="2"/>
              </a:rPr>
              <a:t> </a:t>
            </a:r>
            <a:r>
              <a:rPr lang="nl-NL" sz="2800" dirty="0" smtClean="0"/>
              <a:t>ziekenhuisnetwerken </a:t>
            </a:r>
            <a:r>
              <a:rPr lang="nl-NL" sz="2800" dirty="0"/>
              <a:t>kunnen </a:t>
            </a:r>
            <a:r>
              <a:rPr lang="nl-NL" sz="2800" dirty="0" smtClean="0"/>
              <a:t>faciliteren</a:t>
            </a:r>
            <a:endParaRPr lang="nl-NL" sz="2800" dirty="0"/>
          </a:p>
        </p:txBody>
      </p:sp>
      <p:sp>
        <p:nvSpPr>
          <p:cNvPr id="7" name="Rechthoek 6"/>
          <p:cNvSpPr/>
          <p:nvPr/>
        </p:nvSpPr>
        <p:spPr>
          <a:xfrm>
            <a:off x="323528" y="44624"/>
            <a:ext cx="1929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Stap 7</a:t>
            </a:r>
            <a:endParaRPr lang="nl-N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0" y="6157086"/>
            <a:ext cx="1584176" cy="70091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KWALITEIT</a:t>
            </a:r>
            <a:endParaRPr lang="nl-BE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23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59939723"/>
              </p:ext>
            </p:extLst>
          </p:nvPr>
        </p:nvGraphicFramePr>
        <p:xfrm>
          <a:off x="179512" y="917922"/>
          <a:ext cx="8280920" cy="543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hthoek 1"/>
          <p:cNvSpPr/>
          <p:nvPr/>
        </p:nvSpPr>
        <p:spPr>
          <a:xfrm>
            <a:off x="4716016" y="3362758"/>
            <a:ext cx="4483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 err="1" smtClean="0"/>
              <a:t>Forf</a:t>
            </a:r>
            <a:r>
              <a:rPr lang="nl-NL" sz="2800" dirty="0" smtClean="0"/>
              <a:t>. Activiteitenvergoeding</a:t>
            </a:r>
            <a:endParaRPr lang="nl-BE" sz="2800" dirty="0"/>
          </a:p>
        </p:txBody>
      </p:sp>
      <p:sp>
        <p:nvSpPr>
          <p:cNvPr id="6" name="Rechthoek 5"/>
          <p:cNvSpPr/>
          <p:nvPr/>
        </p:nvSpPr>
        <p:spPr>
          <a:xfrm>
            <a:off x="5796136" y="4153431"/>
            <a:ext cx="24338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Waarde/punt</a:t>
            </a:r>
            <a:endParaRPr lang="nl-BE" sz="2800" dirty="0"/>
          </a:p>
        </p:txBody>
      </p:sp>
      <p:sp>
        <p:nvSpPr>
          <p:cNvPr id="7" name="Rechthoek 6"/>
          <p:cNvSpPr/>
          <p:nvPr/>
        </p:nvSpPr>
        <p:spPr>
          <a:xfrm>
            <a:off x="6888838" y="4788231"/>
            <a:ext cx="146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Kosten</a:t>
            </a:r>
            <a:endParaRPr lang="nl-BE" sz="2800" dirty="0"/>
          </a:p>
        </p:txBody>
      </p:sp>
      <p:sp>
        <p:nvSpPr>
          <p:cNvPr id="8" name="Rechthoek 7"/>
          <p:cNvSpPr/>
          <p:nvPr/>
        </p:nvSpPr>
        <p:spPr>
          <a:xfrm>
            <a:off x="7520497" y="5625880"/>
            <a:ext cx="1083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P4Q</a:t>
            </a:r>
            <a:endParaRPr lang="nl-BE" sz="2800" dirty="0"/>
          </a:p>
        </p:txBody>
      </p:sp>
      <p:sp>
        <p:nvSpPr>
          <p:cNvPr id="9" name="Rechthoek 8"/>
          <p:cNvSpPr/>
          <p:nvPr/>
        </p:nvSpPr>
        <p:spPr>
          <a:xfrm>
            <a:off x="2532281" y="44593"/>
            <a:ext cx="40148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Samenvatting</a:t>
            </a:r>
            <a:endParaRPr lang="nl-N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1403648" y="1025458"/>
            <a:ext cx="2923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Hernieuwing lijst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117851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/>
        </p:nvSpPr>
        <p:spPr>
          <a:xfrm>
            <a:off x="2699792" y="1556792"/>
            <a:ext cx="3456384" cy="1624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Beleidsvoorbereidend wetenschappelijk onderbouwd studiewerk, uitgevoerd door een onafhankelijk </a:t>
            </a:r>
            <a:r>
              <a:rPr lang="nl-B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team</a:t>
            </a:r>
            <a:endParaRPr lang="nl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E9E-1B8D-4D97-880B-C487DD7F0C60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835535" y="44593"/>
            <a:ext cx="3408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Wie? Wat? </a:t>
            </a:r>
            <a:endParaRPr lang="nl-N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115616" y="5097394"/>
            <a:ext cx="2448272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Paritair panel – bekrachtiging</a:t>
            </a:r>
            <a:endParaRPr lang="nl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5341293" y="5084530"/>
            <a:ext cx="2448272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Expert panel – review en validatie</a:t>
            </a:r>
            <a:endParaRPr lang="nl-B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vaal 5"/>
          <p:cNvSpPr/>
          <p:nvPr/>
        </p:nvSpPr>
        <p:spPr>
          <a:xfrm>
            <a:off x="395536" y="2132856"/>
            <a:ext cx="1800200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Specialisme A</a:t>
            </a:r>
            <a:endParaRPr lang="nl-BE" dirty="0"/>
          </a:p>
        </p:txBody>
      </p:sp>
      <p:sp>
        <p:nvSpPr>
          <p:cNvPr id="11" name="Ovaal 10"/>
          <p:cNvSpPr/>
          <p:nvPr/>
        </p:nvSpPr>
        <p:spPr>
          <a:xfrm>
            <a:off x="1619672" y="3501008"/>
            <a:ext cx="1800200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Specialisme B</a:t>
            </a:r>
            <a:endParaRPr lang="nl-BE" dirty="0"/>
          </a:p>
        </p:txBody>
      </p:sp>
      <p:sp>
        <p:nvSpPr>
          <p:cNvPr id="12" name="Ovaal 11"/>
          <p:cNvSpPr/>
          <p:nvPr/>
        </p:nvSpPr>
        <p:spPr>
          <a:xfrm>
            <a:off x="3851920" y="3645024"/>
            <a:ext cx="1800200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Specialisme C</a:t>
            </a:r>
            <a:endParaRPr lang="nl-BE" dirty="0"/>
          </a:p>
        </p:txBody>
      </p:sp>
      <p:sp>
        <p:nvSpPr>
          <p:cNvPr id="13" name="Ovaal 12"/>
          <p:cNvSpPr/>
          <p:nvPr/>
        </p:nvSpPr>
        <p:spPr>
          <a:xfrm>
            <a:off x="6156176" y="3328033"/>
            <a:ext cx="1800200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Specialisme D</a:t>
            </a:r>
            <a:endParaRPr lang="nl-BE" dirty="0"/>
          </a:p>
        </p:txBody>
      </p:sp>
      <p:sp>
        <p:nvSpPr>
          <p:cNvPr id="14" name="Ovaal 13"/>
          <p:cNvSpPr/>
          <p:nvPr/>
        </p:nvSpPr>
        <p:spPr>
          <a:xfrm>
            <a:off x="6876256" y="2047659"/>
            <a:ext cx="1800200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Specialisme E</a:t>
            </a:r>
            <a:endParaRPr lang="nl-BE" dirty="0"/>
          </a:p>
        </p:txBody>
      </p:sp>
      <p:sp>
        <p:nvSpPr>
          <p:cNvPr id="15" name="PIJL-LINKS en -RECHTS 14"/>
          <p:cNvSpPr/>
          <p:nvPr/>
        </p:nvSpPr>
        <p:spPr>
          <a:xfrm>
            <a:off x="2195736" y="2369114"/>
            <a:ext cx="504056" cy="3398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PIJL-LINKS en -RECHTS 15"/>
          <p:cNvSpPr/>
          <p:nvPr/>
        </p:nvSpPr>
        <p:spPr>
          <a:xfrm rot="18631478">
            <a:off x="2871481" y="3201029"/>
            <a:ext cx="504056" cy="3398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PIJL-LINKS en -RECHTS 16"/>
          <p:cNvSpPr/>
          <p:nvPr/>
        </p:nvSpPr>
        <p:spPr>
          <a:xfrm rot="15950518">
            <a:off x="4312233" y="3243328"/>
            <a:ext cx="504056" cy="3398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PIJL-LINKS en -RECHTS 17"/>
          <p:cNvSpPr/>
          <p:nvPr/>
        </p:nvSpPr>
        <p:spPr>
          <a:xfrm rot="10800000">
            <a:off x="6156176" y="2369114"/>
            <a:ext cx="720080" cy="3398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PIJL-LINKS en -RECHTS 19"/>
          <p:cNvSpPr/>
          <p:nvPr/>
        </p:nvSpPr>
        <p:spPr>
          <a:xfrm rot="13429651">
            <a:off x="6036719" y="3124149"/>
            <a:ext cx="504056" cy="3398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PIJL-LINKS en -RECHTS 20"/>
          <p:cNvSpPr/>
          <p:nvPr/>
        </p:nvSpPr>
        <p:spPr>
          <a:xfrm rot="10800000">
            <a:off x="3563887" y="5236757"/>
            <a:ext cx="1777405" cy="35611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Linkeraccolade 22"/>
          <p:cNvSpPr/>
          <p:nvPr/>
        </p:nvSpPr>
        <p:spPr>
          <a:xfrm rot="16200000">
            <a:off x="4176100" y="867301"/>
            <a:ext cx="390925" cy="781769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PIJL-LINKS en -RECHTS 23"/>
          <p:cNvSpPr/>
          <p:nvPr/>
        </p:nvSpPr>
        <p:spPr>
          <a:xfrm rot="9567297">
            <a:off x="6156176" y="1647471"/>
            <a:ext cx="720080" cy="3398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ekstvak 24"/>
          <p:cNvSpPr txBox="1"/>
          <p:nvPr/>
        </p:nvSpPr>
        <p:spPr>
          <a:xfrm>
            <a:off x="6918023" y="1185531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/>
              <a:t>…</a:t>
            </a:r>
            <a:endParaRPr lang="nl-BE" sz="3600" dirty="0"/>
          </a:p>
        </p:txBody>
      </p:sp>
      <p:sp>
        <p:nvSpPr>
          <p:cNvPr id="26" name="PIJL-LINKS en -RECHTS 25"/>
          <p:cNvSpPr/>
          <p:nvPr/>
        </p:nvSpPr>
        <p:spPr>
          <a:xfrm rot="20769712">
            <a:off x="5652120" y="3799157"/>
            <a:ext cx="504056" cy="3398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40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33</a:t>
            </a:fld>
            <a:endParaRPr lang="en-US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6734"/>
          <a:stretch/>
        </p:blipFill>
        <p:spPr>
          <a:xfrm>
            <a:off x="1" y="181674"/>
            <a:ext cx="9130774" cy="6570033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323528" y="476672"/>
            <a:ext cx="2880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Wanneer?</a:t>
            </a:r>
            <a:endParaRPr lang="nl-BE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068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Slotbedenkingen</a:t>
            </a:r>
            <a:endParaRPr lang="nl-B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446198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Essentieel deel in hervormingsproces: </a:t>
            </a:r>
            <a:r>
              <a:rPr lang="nl-NL" b="1" dirty="0" smtClean="0"/>
              <a:t>hervormen om te kunnen behouden</a:t>
            </a:r>
          </a:p>
          <a:p>
            <a:pPr>
              <a:buFontTx/>
              <a:buChar char="-"/>
            </a:pPr>
            <a:r>
              <a:rPr lang="nl-NL" dirty="0" smtClean="0"/>
              <a:t>Inpasbaar in hervorming ziekenhuisfinanciering</a:t>
            </a:r>
          </a:p>
          <a:p>
            <a:pPr>
              <a:buFontTx/>
              <a:buChar char="-"/>
            </a:pPr>
            <a:r>
              <a:rPr lang="nl-NL" dirty="0" smtClean="0"/>
              <a:t>Afdrachten op termijn overbodig</a:t>
            </a:r>
          </a:p>
          <a:p>
            <a:pPr>
              <a:buFontTx/>
              <a:buChar char="-"/>
            </a:pPr>
            <a:r>
              <a:rPr lang="nl-NL" dirty="0" err="1" smtClean="0"/>
              <a:t>Conventioneren</a:t>
            </a:r>
            <a:r>
              <a:rPr lang="nl-NL" dirty="0" smtClean="0"/>
              <a:t> aantrekkelijker</a:t>
            </a:r>
          </a:p>
          <a:p>
            <a:pPr>
              <a:buFontTx/>
              <a:buChar char="-"/>
            </a:pPr>
            <a:r>
              <a:rPr lang="nl-NL" dirty="0" smtClean="0"/>
              <a:t>Geleidelijke afbouw supplementen mogelijk</a:t>
            </a:r>
          </a:p>
          <a:p>
            <a:pPr>
              <a:buFontTx/>
              <a:buChar char="-"/>
            </a:pPr>
            <a:r>
              <a:rPr lang="nl-NL" dirty="0" smtClean="0"/>
              <a:t>Piloottest 2017 oftalmologie en geriatrie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C5B-DBF4-4AB9-A642-7B8DAFD54D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0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848" y="25139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BE" b="1" dirty="0" smtClean="0"/>
              <a:t>Herijking</a:t>
            </a:r>
            <a:r>
              <a:rPr lang="nl-BE" dirty="0" smtClean="0"/>
              <a:t> </a:t>
            </a:r>
            <a:r>
              <a:rPr lang="nl-BE" dirty="0"/>
              <a:t>van de medische nomenclatuur in België.</a:t>
            </a:r>
            <a:br>
              <a:rPr lang="nl-BE" dirty="0"/>
            </a:br>
            <a:r>
              <a:rPr lang="nl-BE" dirty="0"/>
              <a:t>Voorstel van principes en methodiek.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4565486"/>
            <a:ext cx="6400800" cy="766936"/>
          </a:xfrm>
        </p:spPr>
        <p:txBody>
          <a:bodyPr/>
          <a:lstStyle/>
          <a:p>
            <a:r>
              <a:rPr lang="nl-NL" dirty="0" smtClean="0"/>
              <a:t>Rapport in opdracht van het ASGB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2952328" cy="179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ttps://tokyoap1.ugent.be/eventManager/weblets/weblets/edoLaf/img/logoho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20" y="404664"/>
            <a:ext cx="562896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563688" y="5589240"/>
            <a:ext cx="64008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800" dirty="0" smtClean="0"/>
              <a:t>Prof. Dr. Jeroen Trybou</a:t>
            </a:r>
          </a:p>
          <a:p>
            <a:pPr algn="r"/>
            <a:r>
              <a:rPr lang="nl-NL" sz="1800" dirty="0" smtClean="0"/>
              <a:t>Prof. Dr. Lieven </a:t>
            </a:r>
            <a:r>
              <a:rPr lang="nl-NL" sz="1800" dirty="0" err="1" smtClean="0"/>
              <a:t>Annemans</a:t>
            </a:r>
            <a:endParaRPr lang="nl-NL" sz="1800" dirty="0" smtClean="0"/>
          </a:p>
        </p:txBody>
      </p:sp>
    </p:spTree>
    <p:extLst>
      <p:ext uri="{BB962C8B-B14F-4D97-AF65-F5344CB8AC3E}">
        <p14:creationId xmlns:p14="http://schemas.microsoft.com/office/powerpoint/2010/main" val="5168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nummer 3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381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36AD3B-BBC3-4D7A-9AE0-6316FC5F6308}" type="slidenum">
              <a:rPr lang="nl-NL" altLang="nl-BE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nl-NL" altLang="nl-BE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88913"/>
            <a:ext cx="322421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689225"/>
            <a:ext cx="50673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Rechthoek 5"/>
          <p:cNvSpPr>
            <a:spLocks noChangeArrowheads="1"/>
          </p:cNvSpPr>
          <p:nvPr/>
        </p:nvSpPr>
        <p:spPr bwMode="auto">
          <a:xfrm>
            <a:off x="-36513" y="5070475"/>
            <a:ext cx="242887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>
                <a:latin typeface="Arial" panose="020B0604020202020204" pitchFamily="34" charset="0"/>
              </a:rPr>
              <a:t>www.kingsfund.org.uk</a:t>
            </a:r>
          </a:p>
        </p:txBody>
      </p:sp>
      <p:pic>
        <p:nvPicPr>
          <p:cNvPr id="12294" name="Picture 11" descr="https://encrypted-tbn3.gstatic.com/images?q=tbn:ANd9GcTkP3T7iTiRxD0ozuLFiS1czSkpzLJoUGDy34pNIXXPPMx-HZeiH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100013"/>
            <a:ext cx="2185987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11138"/>
            <a:ext cx="3487738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Afbeelding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128838"/>
            <a:ext cx="3905251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5508104" y="738949"/>
            <a:ext cx="10695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3D</a:t>
            </a:r>
          </a:p>
        </p:txBody>
      </p:sp>
      <p:pic>
        <p:nvPicPr>
          <p:cNvPr id="12298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4605338"/>
            <a:ext cx="6837362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oog 2"/>
          <p:cNvSpPr/>
          <p:nvPr/>
        </p:nvSpPr>
        <p:spPr>
          <a:xfrm rot="16200000">
            <a:off x="1331119" y="2778919"/>
            <a:ext cx="8570913" cy="8137525"/>
          </a:xfrm>
          <a:prstGeom prst="arc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2300" name="Tekstvak 1"/>
          <p:cNvSpPr txBox="1">
            <a:spLocks noChangeArrowheads="1"/>
          </p:cNvSpPr>
          <p:nvPr/>
        </p:nvSpPr>
        <p:spPr bwMode="auto">
          <a:xfrm>
            <a:off x="4481513" y="2084388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BE" sz="1800">
                <a:latin typeface="Arial" panose="020B0604020202020204" pitchFamily="34" charset="0"/>
              </a:rPr>
              <a:t>NGS</a:t>
            </a:r>
            <a:endParaRPr lang="nl-BE" altLang="nl-BE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8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630238"/>
          </a:xfrm>
        </p:spPr>
        <p:txBody>
          <a:bodyPr>
            <a:normAutofit fontScale="90000"/>
          </a:bodyPr>
          <a:lstStyle/>
          <a:p>
            <a:r>
              <a:rPr lang="nl-BE" altLang="nl-BE" sz="4000" dirty="0" smtClean="0"/>
              <a:t>De sterktes van ons </a:t>
            </a:r>
            <a:r>
              <a:rPr lang="nl-BE" altLang="nl-BE" sz="4000" dirty="0" err="1" smtClean="0"/>
              <a:t>gezondheidsysteem</a:t>
            </a:r>
            <a:endParaRPr lang="nl-BE" altLang="nl-BE" sz="4000" dirty="0" smtClean="0"/>
          </a:p>
        </p:txBody>
      </p:sp>
      <p:sp>
        <p:nvSpPr>
          <p:cNvPr id="11267" name="Tijdelijke aanduiding voor dianummer 3"/>
          <p:cNvSpPr>
            <a:spLocks noGrp="1"/>
          </p:cNvSpPr>
          <p:nvPr>
            <p:ph type="sldNum" sz="quarter" idx="12"/>
          </p:nvPr>
        </p:nvSpPr>
        <p:spPr bwMode="auto">
          <a:xfrm>
            <a:off x="6902896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DA4BB7-700A-4EB6-97FE-A280F030FE53}" type="slidenum">
              <a:rPr lang="nl-NL" altLang="nl-BE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nl-NL" altLang="nl-BE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pSp>
        <p:nvGrpSpPr>
          <p:cNvPr id="11268" name="Groep 4"/>
          <p:cNvGrpSpPr>
            <a:grpSpLocks/>
          </p:cNvGrpSpPr>
          <p:nvPr/>
        </p:nvGrpSpPr>
        <p:grpSpPr bwMode="auto">
          <a:xfrm>
            <a:off x="323850" y="693762"/>
            <a:ext cx="8361363" cy="5543550"/>
            <a:chOff x="-370" y="-116051"/>
            <a:chExt cx="5430722" cy="4199300"/>
          </a:xfrm>
        </p:grpSpPr>
        <p:sp>
          <p:nvSpPr>
            <p:cNvPr id="6" name="Wolkvormige toelichting 5"/>
            <p:cNvSpPr/>
            <p:nvPr/>
          </p:nvSpPr>
          <p:spPr>
            <a:xfrm flipH="1">
              <a:off x="552291" y="255537"/>
              <a:ext cx="1986900" cy="1356475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1000"/>
                </a:spcAft>
                <a:defRPr/>
              </a:pPr>
              <a:r>
                <a:rPr lang="nl-BE" sz="2000" dirty="0">
                  <a:latin typeface="Calibri"/>
                  <a:ea typeface="Calibri"/>
                  <a:cs typeface="Times New Roman"/>
                </a:rPr>
                <a:t>Onze zorgverstrekkers worden goed </a:t>
              </a:r>
              <a:r>
                <a:rPr lang="nl-BE" sz="2000" u="sng" dirty="0">
                  <a:latin typeface="Calibri"/>
                  <a:ea typeface="Calibri"/>
                  <a:cs typeface="Times New Roman"/>
                </a:rPr>
                <a:t>opgeleid</a:t>
              </a:r>
              <a:r>
                <a:rPr lang="nl-BE" sz="2000" dirty="0">
                  <a:latin typeface="Calibri"/>
                  <a:ea typeface="Calibri"/>
                  <a:cs typeface="Times New Roman"/>
                </a:rPr>
                <a:t>.</a:t>
              </a:r>
            </a:p>
          </p:txBody>
        </p:sp>
        <p:sp>
          <p:nvSpPr>
            <p:cNvPr id="7" name="Wolkvormige toelichting 6"/>
            <p:cNvSpPr/>
            <p:nvPr/>
          </p:nvSpPr>
          <p:spPr>
            <a:xfrm>
              <a:off x="2948531" y="-116051"/>
              <a:ext cx="2412740" cy="1767747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1000"/>
                </a:spcAft>
                <a:defRPr/>
              </a:pPr>
              <a:r>
                <a:rPr lang="nl-BE" sz="2000" dirty="0">
                  <a:latin typeface="Calibri"/>
                  <a:ea typeface="Calibri"/>
                  <a:cs typeface="Times New Roman"/>
                </a:rPr>
                <a:t>Onze zorgverstrekkers zijn meestal </a:t>
              </a:r>
              <a:r>
                <a:rPr lang="nl-BE" sz="2000" u="sng" dirty="0">
                  <a:latin typeface="Calibri"/>
                  <a:ea typeface="Calibri"/>
                  <a:cs typeface="Times New Roman"/>
                </a:rPr>
                <a:t>harde werkers</a:t>
              </a:r>
              <a:r>
                <a:rPr lang="nl-BE" sz="2000" dirty="0">
                  <a:latin typeface="Calibri"/>
                  <a:ea typeface="Calibri"/>
                  <a:cs typeface="Times New Roman"/>
                </a:rPr>
                <a:t> en leveren meestal goede </a:t>
              </a:r>
              <a:r>
                <a:rPr lang="nl-BE" sz="2000" u="sng" dirty="0">
                  <a:latin typeface="Calibri"/>
                  <a:ea typeface="Calibri"/>
                  <a:cs typeface="Times New Roman"/>
                </a:rPr>
                <a:t>kwaliteit</a:t>
              </a:r>
              <a:r>
                <a:rPr lang="nl-BE" sz="2000" dirty="0">
                  <a:latin typeface="Calibri"/>
                  <a:ea typeface="Calibri"/>
                  <a:cs typeface="Times New Roman"/>
                </a:rPr>
                <a:t>.</a:t>
              </a:r>
            </a:p>
          </p:txBody>
        </p:sp>
        <p:sp>
          <p:nvSpPr>
            <p:cNvPr id="8" name="Wolkvormige toelichting 7"/>
            <p:cNvSpPr/>
            <p:nvPr/>
          </p:nvSpPr>
          <p:spPr>
            <a:xfrm>
              <a:off x="3762057" y="1583151"/>
              <a:ext cx="1668295" cy="1166472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1000"/>
                </a:spcAft>
                <a:defRPr/>
              </a:pPr>
              <a:r>
                <a:rPr lang="nl-BE" sz="2000" dirty="0">
                  <a:latin typeface="Calibri"/>
                  <a:ea typeface="Calibri"/>
                  <a:cs typeface="Times New Roman"/>
                </a:rPr>
                <a:t>Onze </a:t>
              </a:r>
              <a:r>
                <a:rPr lang="nl-BE" sz="2000" u="sng" dirty="0">
                  <a:latin typeface="Calibri"/>
                  <a:ea typeface="Calibri"/>
                  <a:cs typeface="Times New Roman"/>
                </a:rPr>
                <a:t>zorg-tarieven</a:t>
              </a:r>
              <a:r>
                <a:rPr lang="nl-BE" sz="2000" dirty="0">
                  <a:latin typeface="Calibri"/>
                  <a:ea typeface="Calibri"/>
                  <a:cs typeface="Times New Roman"/>
                </a:rPr>
                <a:t> zijn meestal </a:t>
              </a:r>
              <a:r>
                <a:rPr lang="nl-BE" sz="2000" u="sng" dirty="0">
                  <a:latin typeface="Calibri"/>
                  <a:ea typeface="Calibri"/>
                  <a:cs typeface="Times New Roman"/>
                </a:rPr>
                <a:t>laag</a:t>
              </a:r>
              <a:r>
                <a:rPr lang="nl-BE" sz="2000" dirty="0">
                  <a:latin typeface="Calibri"/>
                  <a:ea typeface="Calibri"/>
                  <a:cs typeface="Times New Roman"/>
                </a:rPr>
                <a:t>.</a:t>
              </a:r>
            </a:p>
          </p:txBody>
        </p:sp>
        <p:sp>
          <p:nvSpPr>
            <p:cNvPr id="10" name="Wolkvormige toelichting 9"/>
            <p:cNvSpPr/>
            <p:nvPr/>
          </p:nvSpPr>
          <p:spPr>
            <a:xfrm>
              <a:off x="1777220" y="1450870"/>
              <a:ext cx="1806460" cy="1356475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1000"/>
                </a:spcAft>
                <a:defRPr/>
              </a:pPr>
              <a:r>
                <a:rPr lang="nl-BE" sz="2000" dirty="0">
                  <a:latin typeface="Calibri"/>
                  <a:ea typeface="Calibri"/>
                  <a:cs typeface="Times New Roman"/>
                </a:rPr>
                <a:t>De </a:t>
              </a:r>
              <a:r>
                <a:rPr lang="nl-BE" sz="2000" u="sng" dirty="0">
                  <a:latin typeface="Calibri"/>
                  <a:ea typeface="Calibri"/>
                  <a:cs typeface="Times New Roman"/>
                </a:rPr>
                <a:t>verzekering</a:t>
              </a:r>
              <a:r>
                <a:rPr lang="nl-BE" sz="2000" dirty="0">
                  <a:latin typeface="Calibri"/>
                  <a:ea typeface="Calibri"/>
                  <a:cs typeface="Times New Roman"/>
                </a:rPr>
                <a:t> dekt de ganse bevolking.</a:t>
              </a:r>
            </a:p>
          </p:txBody>
        </p:sp>
        <p:sp>
          <p:nvSpPr>
            <p:cNvPr id="11" name="Wolkvormige toelichting 10"/>
            <p:cNvSpPr/>
            <p:nvPr/>
          </p:nvSpPr>
          <p:spPr>
            <a:xfrm flipH="1">
              <a:off x="-370" y="1894610"/>
              <a:ext cx="1943594" cy="1317993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1000"/>
                </a:spcAft>
                <a:defRPr/>
              </a:pPr>
              <a:r>
                <a:rPr lang="nl-BE" sz="2000" dirty="0">
                  <a:latin typeface="Calibri"/>
                  <a:ea typeface="Calibri"/>
                  <a:cs typeface="Times New Roman"/>
                </a:rPr>
                <a:t>Onze zorg is over het algemeen </a:t>
              </a:r>
              <a:r>
                <a:rPr lang="nl-BE" sz="2000" u="sng" dirty="0">
                  <a:latin typeface="Calibri"/>
                  <a:ea typeface="Calibri"/>
                  <a:cs typeface="Times New Roman"/>
                </a:rPr>
                <a:t>veilig</a:t>
              </a:r>
              <a:r>
                <a:rPr lang="nl-BE" sz="2000" dirty="0">
                  <a:latin typeface="Calibri"/>
                  <a:ea typeface="Calibri"/>
                  <a:cs typeface="Times New Roman"/>
                </a:rPr>
                <a:t>.</a:t>
              </a:r>
            </a:p>
          </p:txBody>
        </p:sp>
        <p:sp>
          <p:nvSpPr>
            <p:cNvPr id="12" name="Wolkvormige toelichting 11"/>
            <p:cNvSpPr/>
            <p:nvPr/>
          </p:nvSpPr>
          <p:spPr>
            <a:xfrm>
              <a:off x="2408243" y="2726774"/>
              <a:ext cx="1805429" cy="1356475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1000"/>
                </a:spcAft>
                <a:defRPr/>
              </a:pPr>
              <a:r>
                <a:rPr lang="nl-BE" sz="2000" dirty="0">
                  <a:latin typeface="Calibri"/>
                  <a:ea typeface="Calibri"/>
                  <a:cs typeface="Times New Roman"/>
                </a:rPr>
                <a:t>Er is een streven naar </a:t>
              </a:r>
              <a:r>
                <a:rPr lang="nl-BE" sz="2000" u="sng" dirty="0">
                  <a:latin typeface="Calibri"/>
                  <a:ea typeface="Calibri"/>
                  <a:cs typeface="Times New Roman"/>
                </a:rPr>
                <a:t>innovatie</a:t>
              </a:r>
              <a:r>
                <a:rPr lang="nl-BE" sz="2000" dirty="0">
                  <a:latin typeface="Calibri"/>
                  <a:ea typeface="Calibri"/>
                  <a:cs typeface="Times New Roman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7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altLang="nl-BE" dirty="0" smtClean="0"/>
              <a:t>De belangrijkste problemen</a:t>
            </a:r>
          </a:p>
        </p:txBody>
      </p:sp>
      <p:sp>
        <p:nvSpPr>
          <p:cNvPr id="16387" name="Tijdelijke aanduiding voor dianumm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7DDFC7-791B-443A-BAB9-8558E59136CF}" type="slidenum">
              <a:rPr lang="nl-NL" altLang="nl-BE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nl-NL" altLang="nl-BE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16388" name="Tijdelijke aanduiding voor inhoud 2"/>
          <p:cNvSpPr>
            <a:spLocks noGrp="1"/>
          </p:cNvSpPr>
          <p:nvPr>
            <p:ph idx="1"/>
          </p:nvPr>
        </p:nvSpPr>
        <p:spPr>
          <a:xfrm>
            <a:off x="611212" y="1844824"/>
            <a:ext cx="7921575" cy="2836863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fr-BE" altLang="nl-BE" sz="4400" b="1" dirty="0" err="1" smtClean="0"/>
              <a:t>F</a:t>
            </a:r>
            <a:r>
              <a:rPr lang="fr-BE" altLang="nl-BE" sz="4000" dirty="0" err="1" smtClean="0"/>
              <a:t>ragmentatie</a:t>
            </a:r>
            <a:endParaRPr lang="fr-BE" altLang="nl-BE" sz="4000" dirty="0" smtClean="0"/>
          </a:p>
          <a:p>
            <a:pPr marL="514350" indent="-514350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fr-BE" altLang="nl-BE" sz="4400" b="1" dirty="0" err="1" smtClean="0"/>
              <a:t>O</a:t>
            </a:r>
            <a:r>
              <a:rPr lang="fr-BE" altLang="nl-BE" sz="4000" dirty="0" err="1" smtClean="0"/>
              <a:t>verdiagnose</a:t>
            </a:r>
            <a:r>
              <a:rPr lang="fr-BE" altLang="nl-BE" sz="4000" dirty="0" smtClean="0"/>
              <a:t>/en -</a:t>
            </a:r>
            <a:r>
              <a:rPr lang="fr-BE" altLang="nl-BE" sz="4000" dirty="0" err="1" smtClean="0"/>
              <a:t>behandeling</a:t>
            </a:r>
            <a:endParaRPr lang="fr-BE" altLang="nl-BE" sz="4000" dirty="0" smtClean="0"/>
          </a:p>
          <a:p>
            <a:pPr marL="514350" indent="-514350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fr-BE" altLang="nl-BE" sz="4400" b="1" dirty="0" err="1" smtClean="0"/>
              <a:t>U</a:t>
            </a:r>
            <a:r>
              <a:rPr lang="fr-BE" altLang="nl-BE" sz="4000" dirty="0" err="1" smtClean="0"/>
              <a:t>itsluiting</a:t>
            </a:r>
            <a:r>
              <a:rPr lang="fr-BE" altLang="nl-BE" sz="4000" dirty="0" smtClean="0"/>
              <a:t> en </a:t>
            </a:r>
            <a:r>
              <a:rPr lang="fr-BE" altLang="nl-BE" sz="4000" dirty="0" err="1" smtClean="0"/>
              <a:t>onderbehandeling</a:t>
            </a:r>
            <a:endParaRPr lang="fr-BE" altLang="nl-BE" sz="4000" dirty="0" smtClean="0"/>
          </a:p>
          <a:p>
            <a:pPr marL="514350" indent="-514350">
              <a:lnSpc>
                <a:spcPct val="90000"/>
              </a:lnSpc>
              <a:buFont typeface="Calibri" panose="020F0502020204030204" pitchFamily="34" charset="0"/>
              <a:buAutoNum type="arabicPeriod"/>
            </a:pPr>
            <a:r>
              <a:rPr lang="fr-BE" altLang="nl-BE" sz="4400" b="1" dirty="0" smtClean="0"/>
              <a:t>T</a:t>
            </a:r>
            <a:r>
              <a:rPr lang="fr-BE" altLang="nl-BE" sz="4000" dirty="0" smtClean="0"/>
              <a:t>e </a:t>
            </a:r>
            <a:r>
              <a:rPr lang="fr-BE" altLang="nl-BE" sz="4000" dirty="0" err="1" smtClean="0"/>
              <a:t>weinig</a:t>
            </a:r>
            <a:r>
              <a:rPr lang="fr-BE" altLang="nl-BE" sz="4000" dirty="0" smtClean="0"/>
              <a:t> </a:t>
            </a:r>
            <a:r>
              <a:rPr lang="fr-BE" altLang="nl-BE" sz="4000" dirty="0" err="1" smtClean="0"/>
              <a:t>preventie</a:t>
            </a:r>
            <a:endParaRPr lang="fr-BE" altLang="nl-BE" sz="4000" dirty="0" smtClean="0"/>
          </a:p>
        </p:txBody>
      </p:sp>
    </p:spTree>
    <p:extLst>
      <p:ext uri="{BB962C8B-B14F-4D97-AF65-F5344CB8AC3E}">
        <p14:creationId xmlns:p14="http://schemas.microsoft.com/office/powerpoint/2010/main" val="8106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 smtClean="0"/>
              <a:t>Het moest en moet anders</a:t>
            </a:r>
          </a:p>
        </p:txBody>
      </p:sp>
      <p:sp>
        <p:nvSpPr>
          <p:cNvPr id="23555" name="Tijdelijke aanduiding voor dianumm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E98499-9ABE-4AC3-9A95-3820C1DCEEEE}" type="slidenum">
              <a:rPr lang="nl-NL" altLang="nl-BE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nl-NL" altLang="nl-BE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3556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210050"/>
            <a:ext cx="293687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https://encrypted-tbn1.gstatic.com/images?q=tbn:ANd9GcQ9UhTlbuwGH7UD8OKKwkR0-MSjXHzrYSUezM3EixBBzAcXjv-yO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1562100"/>
            <a:ext cx="3560762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4017963"/>
            <a:ext cx="33940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2100"/>
            <a:ext cx="22431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93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6" descr="data:image/jpeg;base64,/9j/4AAQSkZJRgABAQAAAQABAAD/2wCEAAkGBxQTEhUUExQUFhUWFxgYFxgWFxYdGxwcGhcgGBwcFSAYHCggGB0lHx8aITEkJSkrLi8uFx8zODUsNygtLysBCgoKDg0OGRAQGywkHyQuLCwsLCwsLCwsLCwsLCwsLCwsLCwsLCwsLCwsLCwsLCwsLCwsLCwsLCwsLCwsLCwsLP/AABEIAOsAmAMBEQACEQEDEQH/xAAbAAAABwEAAAAAAAAAAAAAAAAAAQMEBQYHAv/EAEoQAAIBAgMDBAwMBAUEAwAAAAECEQADBBIhBSIxBhNBUTIzNFJhcXKBkbLC0RUWQlNjc4OSoaKjsQcUI8EkNYKz4SVDYvBEdPH/xAAaAQACAwEBAAAAAAAAAAAAAAAAAQIDBQQG/8QALhEAAgIBAgUEAgEEAwEAAAAAAAECAxESUQQTITEzFTJBgUNhIgUUNHEjQqEk/9oADAMBAAIRAxEAPwCSxeKuc44Dv2bAAM3fVvVVR05aPPW2y1NJhZr/ANP+pRirA27cgzX/AKb9SjFYs2gzX/pv1KMVhm0Ga/8ATfqUYqDN37Bmv/TfqUYrDNoJv/TfqUYrDNoM1/6b9SjFYZtBN/6b9SjFYZtBN/6b9SjFYZtBmv8A036lGKwzaDNf+m/UoxUGbgTf+m/UoxWGbQTf+m/UoxWGbQTf+m/UoxWGbQTf+m/UoxWGbQZr/wBN+pRisM2gzX/pv1KMV5DNoMJinNxBnfs1+U3fDw0W1JRbQV2tySbCfuj7X26MLlDbfNZsArBN8EUDCYxQAzXa1kjNnEZlUzIgsJAaeEiOPXQAb7UsiP6iamNGB8HX16UAKDG25yh1zTliRMgTHHjQITtbUssoYXEhhmG8OFA8AbalkEDnEljAhhx1jp04EUABdqWiwUOpJMCNZMTp16UCAm1bJmLiaR8odIkRrqD10B0AdqWpy5wSTAA1k5c2kcdKB4DtbTssuYXEiA05hwPAnXSgDg7Xs5gvOJJMcRx1/uCPHQAou0LRiLiGTAhgZPUIoAWs3g0xO6YMgjUdU8R4RQApFABMKF3IyXRmOYLtieWvrCt9r/jPPwb5go/dH2vt0fhJPzM2AVgHoA6ACigBo2y7RzSg3zLcdYJOvXxPmMUAJfAdj5saEEanQiII14iAAfAOqgDs7OtBucyb0zImeM/vrRgMkdcwdgSvMGNB8rhliT1aAL1weqnpIOZymGsaxhzLRI14mey/bzinpFzP0KphrSlWFqCQCDLTB088D0aUtI9f6ElwlkAf4fQSAJPUDAHhgDqp6ULmfoVGHsIUZbRJPAjMY4CGnxnj1GlpHrFsDs6yyN/SADgBgZ1A4TPHq81JrBJPIv8AA1nhkEaCJMaCBpPQP3NAw7eyLKkEJBHAyff4APEBQA9CxQAdABNQJ9jG8D2xPLX1hXoJexnnoeT7FH7o+19ul+Ek/MzYBWAegDoAFAAoAFAAoAKKBYI87THO81zdyeMwIiYzceFT0fx1ZK+Y9WMHVvaSEIRP9Riq6dInj900OuXVbDVsXj9hYDaQuwVS4FIkMQADGnXROGn5CFikPwKgWAigA6ABQAKABQATUCfYxvA9sTy19YV6CXsZ56Hk+xR+6PtfbpfhJPzM153CgkkADUk8KwcZN/OF1Gq7WsHQXrZnhvr76ly5bEObDcXOLTPkzrn72RPo41HS8ZJa45xnqFfxaJAd1WeGYgT4poUW+wSnGPRnOIx9pDD3EU8YZgD+NNRb7IHOK7sWt3AwkEEHpBkUmsDTT7CGJ2jatkB7iKTwDMB+9NQk+yIysjF4bEL6Kt3nmdVXm8mpjiwaZ4U1lrSiEsJ6mRtnZdq0LV0vbGVyzXJ0YNmgAk+EeirOZKWUV8uEMMPZWDGGhnawFIIz7wLScw1ZoP8AxROTs3CCVfV4Ji9tC0hh7iKYmGYDTz1UoSfZF7sinhsNMfaKlhcQqvEhhA8Z6KHCSeGgVkWsph2MdbcwlxGPUrA/tQ4SXdArIvsw8RjLduM7qs8MxAnxTRGLl2QSnGPdnNjH2nnJcRoEnKwMDrMUOEl3QKyL7MKxtG05hLiMeoMD+xocJJZaCNkZdExyTUfkk+xjeB7Ynlr6wr0EvYzz0PJ9ij90fa+3S/CSfmZqG3+5r31bftWJV70bd3jZXeSewbNywl11l8xMyfktp011cTfNTcU+hx8NRBxUmupH8qcUbWPFwfICMY6un8Jq3hq1Kh5KuJscb00ccqcbzuMSNVtm2oPRJYMf7eipcNVit57keJt1WLHYkuUeFW5tCwjiVZII87VTRNxoky/iIKV8Ys62Bb/lsbcw6km2VzAHogSP7j0VG7FlUZvuOj+FsoLsNdhbNXG/zF67JLNlTXsdJEdcAgeY9dWXWSocYxK6a43KUpA2bdN7Zl5W1NqQPEIYf3onFQvi9x1yc6Jfob7YxWbZ+GQcSY8yAj3VKmCV8skLpt0RwK7Yvc7hsDb45yAf9MJ/eo1xULLGSsk51wHe38It3aNlHEqyAEcO+PRUaJONEpLuSvgpXxi10JHauy7djB31tLAZZOpPUOmqarJTti5F9lMa6pKJWr+yEXBW8ShK3QQSQeMtHm81dqtlK51vscTqjGlWD7lVc51cCzDs+y/1ZJqnhlplP9FvEy1KD3LFhtiWbAuNaWCyEHUnSPDXLK6U8ajrVMYZcSmbG2It3BPdEi7bJKkHvQDH/Nd1t2iyMWujRnV0qdTlHui58l8eb2GR21YSrHrI0muLiIaLGjRomp15MywPbE8tfWFbMvYzFh5PsUfuj7X26X4ST8zNQ2/3Ne+rb9qxKvIjau8bKvyS2O7pbui+6qGJ5sTlMHh2XT4q7OKujqa0o4uFpk45yKbTwou7Qe2flWCPPGn41GuemlP9jthrucf0Q1zAm3YwxYQz3yxnwQoH4VerdcpY2KXVojHVuTHKi464+y1tQzhN1T0mWqrh1F0y1di7iXJXRce4/wBgbHui5cxGIjnHEKo6Af8A8A81VW2xwoQ7Itqplqc59xH+HR/w7jpFzX7op8anrWdiPBNaXjcQ5DWc9jEDodiPSv8AzUuLklKAuEi3CedyG5Pjnnw9k/8AbF6f9QrpujoTnuclL5jUdg+Tp5y9hbZ/7RuE+mf7Co3fxrlLclQ9VkY7ErylwxuY+0iuUJQQw4jsjpqKqoko0ybWS7iYuV0UmSO0MA1nA31e610wTmbj0aak1TCxSui0sF9lbjTJN5KtaN24uGw91slm52OUanUjXwzp5xXbJQjqnHq0cMXN6YS6Jk1y4sCcIi7ozFRHRqgEeKubhJe5s6OMj0ikTOzNlPYS7nvvdzLpmnSAeEseM/hVE7FOSwsf6OmFUoxeXkiORrgYC6TwGc/kFdHFJu6Jz8M8UvYecgEIwuvSzR+AqvjHmwt4Rf8AGUHA9sTy19YVqy9jMmHk+xR+6PtfbpfhJPzM1Ta9kvYuIolmRgPGRWHW0pps3LVmDRWNkWcfYRba27eQHWSCYJk9Nddrom3JPqcVXOrSjjoSfwdc+EOej+nzcTI4x1VTzFytJdypc7Uc8q9m3Lxsc2s5LmZtQIGlPh7VDVn5DianPT+gbR2dcbHWbqjcRYYyP/Lo6eIohalTKLCdTdykWGuY6tym3dlYrDveGGVWt3usiVmeEnwmu6NlU0uZ8Ge67YZ5fyT3J3Zf8vYW3MtxYjrPV+1c19vMlk6qKuXDBD8ndhXLWLu3GWE38hka5mnzaV0X3qdSic9HDuFjkDYWw7lvGXLjLCb+QyNczT+00XcQp0qAUcO4XOZ1yg2fiDikvWFByoAJIidZkSOuimyvluE2F9c+YpwXYcNbxV3DX0vIodhCBY1Hh1qvNcLIuD7FmLJ1tTXcZY7k/cfBWUAAvWjI1HSddfQfNVkeIjG2T+GVS4eUqor5Qryk2fiLwwzogzpJYEjRt09euoNKicIuSb6MfEVzkotd0PtmPi2zjEIgXIcuXpbw6mq7OUsODLYO2WVNFdwOwsaLJw8IltjLEkE6wDw48OFdU7qtasXdHJCm9Qdb7MuuzsGtm2tteCiPH4TWfKbnJyZoxgoR0oyXA9sTy19YVvS9jMGHk+xR+6PtfbpfhJPzM1Db7lcNdKkghGgjiNKxKknNJm1c2oNoomzLeMuo121dc5DEFzPCdAdDWndyINRcTLq50k5aiz8kNvHEKyXO2JBkfKB6Y6COFcXF0Kt5XY7eE4h2LEu455YYs28K5UkEwoI46noqHCw5liRZxVnLrbIj+H+PZzdR2ZjusMxJ6wYnzV0cdWo4aOfgbHLKZN8pMFeu21Wy+RgwJOYjSDpp5q5uHnCMv5rKOniITnH+Dwyj4W3invmwLz5xmBm40bvGtKTpjBT09DMirZTcNXU0HY2He3ZRbjZnA1Mk9PWayrXGU8x7GrVGUYYkVfkXi7j4m6Hd2AVoBYkdnGk12cVCMa447nHwtkpWS1dh7y+xDpbtFGZSXM5SRO6eMVHgoRlN6tifHTlGC07kRhtiY25bV1vmGUETcedRpOlWztojmOkqhTfLEs9C6bQJFi5rqLba+ELWfHrM755UOpUeQm1nN1rdx2bMoK5iTBXiBPWP2rv42hRipI4OCvcpOLFcbi7g2miB3ySu7mMdj1VGEIchtrqTnOfPSXYnuUmBvXbarZfIwaScxGkHTTzVy0ThCX8zp4iE5x/gUfDW8U982BefOpIM3Gjd41qS5MYKenoZcea5ODfU0DY2He3ZVLrZnA1Mkzr1msmclKeUjXhGUYYk+plWB7Ynlr6wrdl7GYUPJ9ij90fa+3S/CSfmZp/KLuW99W37Vi0+SJtXeNkH/Dw/0bn1nsiurjvekcnA9INkbyL3sZdZexhz5i+lT4rpTFEOE63SY9/iNfOS1bHFmZvQIH4tUOBWHKRPj3lRiNdhWxh9otaHAgqPuhv7VO58yhMroTrvwXys01GULYn+aXPKuVpWv/5omXUl/ctl9rNNQofIXuq95Lf7laXGvNcTL4PpbIffxG7Va+sPqmo/0/3S/wBFn9R9i/2PNibew62bKG6uYIqxrxiI4VRbRPU3gupvgopZJfa3aLv1b+qaor9yL7X/AAZlWzbzWmt3wNFcD8JI84n0Vu2JTg4vYwq5OE1Jbljxjg7UtkaglCD4ClccOnDM65PPEovtZhqlD2L/AJpc8q5Wjcl/bxZl1N/3TL2azvk1H2McwPbE8tfWFegl7Geeh5PsUfuj7X26X4ST8zNP5Rdy3vq2/asWnyI2r/GygbDweKu23SyYtlofUATA49PCK1b51RalNdTJphbNOMH0Ltyb2EMKh1zO0ZmiOHADwVmcRfzZZ+DT4ejlLD7la5XYtf563m7G3kmNenMf7V2cNB8h47nFxU/+ZbIa7R2xbfG2r9uYBTNIjgYP4Gp10tUyg+5Cy5O6M0aTWSbBQtif5pc8q5Wld/jxMun/ACJF9rNNT4KHyF7qveS3+5WlxnjiZnB+WQ+/iN2q19YfVNQ4D3P/AEWf1D2L/Z1sbkrYe1auHPmKqx3jE6Go28VNNx+CVPCwaUvksO1+0Xfq39U1yw9yOm32Mz/Y2C53BYmOKMrj/Suv4TWnbPRdF/DMuqvXTLdDbk/eLYuxPQVXzAECrboqNMsFVEm7o5NUrEN0oexP80ueVc/tWld/jRMur/JZfDWajUfYxvA9sTy19YV6CXsZ56Hk+xR+6PtfbpfhJPzM07lH3Le+rb9qxavejau8bIT+Hfabn1nsiujj3mSwc39PTUXktsVws7zP9l2lxO0LpYBlGfQ6jQhRWnOXLpWl9TKhHmXPUugpy82VbtJba2ipvMrZREyJE+g+mlwd0ptqbJcZTGCTgi47LxHOWbb98in8Na4bI4k0d9TzBFN2If8Aqlzyrld10k+HSM+pNcQ2Xw1mmnuUPkKf8Ve8lv8AcrT4trlxMvhE+ZIf/wARj/StfWH1TUOAxqeS3+oZcFgj8Dy3Fq0iczORQJ5wawPJqVnBZblkhXxjilHBcNoXM2HuHrtMfSprhisTR3SlmDZW/wCHGtu95S+rXZx7/ksHF/T4vRLJC4LB8ztFLfQtzd8kgkfhXRKxT4cohU4cQaZWQbBQtiH/AKpc8q5Wja1/bJGZUn/ctl9NZxpvsY3ge2J5a+sK9BL2M89DyfYo/dH2vt0vwkn5ma+RNYBv/AVu2BwAHiobbBRS7HVIMZOEtAagAeIVJtsSS2DdAeIB8dJNjcU+4arHDShgkcG2o1gA9cCnltYFhJ5DS4DwINJpjygJaA4ADxCnlvuJRS7BvbB4gHx0k2uw2k+5z/Lr3q+gU9T3FpWx2Rp4Kj1JDNMbaUwCB4hp+FOT+WSVTXRIchFJmAfDpTy+xBxSYpSA4W0AZgT1xrTy+wtK7nbUhvsY3ge2J5a+sK9BL2M89DyfYo/dH2vt0vwkn5mbAKwD0AdABUANX2jaBINxAVkmWGkRM+LMvpFGBZOTtex87b4A9kvAiQePCKeBaju9tG0r5GuIrxOUsAYGswejQ+ilgbeBlcxy3RKMGToIMg1bGOCtyyHgwc4j/wBFEwiS1VFoKAEcXiBbRnMwiljHGAJMddGMibwQV/lHYu2QyvGc6A8SMwXSJBGYqOPTTlBjrnHPUivhWzkdw4KouZiAdBrGka8D6DUXCR0cyPV7EpsPlBZKurOFNsnRtN3d1HXqw047w66m4tdznnOOehP4bELcUOjBlYSCNQR4KiJMVoGE1An2MbwPbE8tfWFegl7Geeh5PsUfuj7X26X4ST8zNgFYBvnLuACSQABJJ4ADiTQMZ4Ta9q4JVxEgDMCslhK5cwGaRqI408MjqRGvhcIxN7nF/qNlzC4NXzKQF17IMggeCnl9hYW5xg8Hg7q2rytIGXIS5GslxnBOrSx0Ou8aeWLC3Bt/FYc3ObuNvc26kb0FLnEGBEnm9NfkmpwT7kLJIQtYq1bQb/ZFWOYy83CIZxxAkjWIFTwyClEncDiLU5FdGfKHIDAnKZhtOjQ61Q8l8cD6okwUARu28XaRCl4mLisMqhixXLvEBBMAcT0T4qaFLYrmJwWCa3uNHMuZm4Qw3l1eW4E20gnvRUsyIwhHPcZ2LFlUuo9y2ecLNd3go/qacMxygjhr+9Rets6EoKLW5IYDZuDdSbjqZDNremVbJmfsuEom9/41LMvkpshDPQsOzMVY7VZuI2RVOVWBIVpykx0GDrUWmCwSFIYTUCfYxvA9sTy19YV6CXsZ56Hk+xR+6PtfbpfhJPzM2AVgG+I4vDrcRkYSrqVYdYYQR6KEwaKZtPY9hCpv4h9191rrpBhQuWMoHBQdBPE10wbwc0orJKYHB2nQWg53LovKwCaFmNwDscrDU68fDNQlldSUVF/I0xHI7DrbCZrhAywDzZ7FCksMkGVbWeoRSjOTG4RXyd4/YiXbvOszhwuQRlgDeniDM5iDPgq1SaRXKCY02XyU/qvNwG2AiRlGcFRbIGqxqEXNxB04QahKwlGpFi2TsNLD5kZiSmQghIgOzjgoiC7DTSI6qqcsl8Y4JeokgUARu1NlLeKtmdHQOFe2QGAcAMNQRBgedRTTIyWWV3aWyMI1xrbXm50k7uZQZZxeEbuplQQDOgPGidk4xykQVcHLuN8RyVtwTadlaFUSQVADITAC6HcHgnoiudcVPYt5ce+R/hOSmGOaC28uU7yGeO9qp3tTw014VdXdKS6lcqo7kxsvYqWCSjOZRFIYg9hMHhM7xqTbGoJErSJhNQJ9jG8D2xPLX1hXoJexnnoeT7FH7o+19ul+Ek/MzYBWAegDoAh9t7Ja6Ua2+Rrb5xK5pOUrwzDvp8wqcZ46FVkMlYfkkuQW1usqqUIlASCiZZ4jXp0jqq/XkpdeBtZ5Lu7XeeyAM5ZSBmJBF0ZW1Gg5wGeJI14CnqI8skl5H84WY3jqoWSnE7nZwwLDc0GkZm4zVbswWKnI9HJDettzxPN3A/YCTCW0jsoE83Mx8o8Krc8lirwWmoFoKABQAVICvbV2FnuPca42VyhKZViUUqup1I1mOmB0UrLNMSPLTZBvyTVUAtvBW0qBSqhWZLT2gzFRKyHMx1CqI8RnuN0bDzk3yXKm1cdgHtFtEUb0kmWPQTOsaaCIrpjYpLoV8tp9S4ikWh0wCagT7GN4HtieWvrCvQS9jPPQ8n2KP3R9r7dL8JJ+ZmwCsA9AHQAKAGuLw06jj+9SjLBGSyMUskmIPoqxvoQSJW2gAgVS+pYjugYKABQAKABQAnet5hFQnHUhp4I/+Wbqrj5TTLNXQf4e1lEV11w0rBW3kVqwQKACagT7GN4HtieWvrCvQS9jPPQ8n2KP3R9r7dL8JJ+ZmwCsA9AHQAKAE7t0LxNRlNRAYX8aZ3Tp4RXLO556CHlrFKen010RsTGLVMA6YAoAFAAoAb4zE5BMTrFA0sjP4XHen0ingloHWCxfOTAiI/GkRawOqBAoAJqBPsY3ge2J5a+sK9BL2M89DyfYo/dH2vt0vwkn5mbAKwD0AdADXH45LK5rjZVkCYJ1PAaA0YyJtLuRLYtX3sykEBgcwjKeB48PDXDOMmxak/k4x2KtWgxa4kJGczOWeGaNR5+uiVLTUQyjtWUzldTDMpMxBUw3HqOk8KlyJxYakTNq4ohcwJ4cRJjjXXGLS6jyhemMFABUAJ27ytOVgY0MEGPHHCgWUMOUGbmtyM07s8Jg8alHuPJU7dq+yqVvIym3AZYIYwwDggHrQniNPTZ0B6tyxcmmKgrcYFz0SJiTHVMDpiq5YfYbyu5O1EQBQADR8ifYxvA9sTy19YV6CXsZ56Hk+xR+6PtfbpfhJPzM2AVgHoA6AInlDgrd9Vs3LgTM4Kjclim9ADTm6zFSi8MhNJrqVu7yQtqW37moVZOVjC5RxI4HIJHjiK5p2yi+xXyVuOsBsdbSsoLMGREOZUmFTmwTA1kRodJHjqud8nJPBJVpfJzb5K4dgFZ7kC0LRkJrFtreacuhh2JHAmDFdMeJT+A0JkpgOTqW7qXS7O6C7GZbY1ulWY7qgiCmkdZmaslLKHGGCeqJYCgBDF28yMskZlIkcRIiR4aaE1kz61sa+FULeVI5vS0uQEImUExJmd7Ukcau1RXwJVNjttntzfN5wYxHPCS/znOZTrIMSNNPBS1LPYfK6YyRy8n7q28gv5RuHdLjgHDaknKDmUwNJSnzE/gOVJfI/wAbst3vpeVwuRQJiW0YmR0dNCnHHYJ1NtdRLD7KxA5sNiXITMGlnObMAOHmnwE8TRqjsR5L3Llyew5tYazbJBKW1UkTrAid7WqZdySWCRNL5B9jG8D2xPLX1hXoJexnnoeT7FH7o+19ul+Ek/MzYBWAegDoAh+UWyufUDnAgUXASVns7ZtyDmERM+YVKLwQmskaOSoZkPPAqhc5Qp4OBIEuQOB1IJ3jEUaov4Ict7kfc5KlMqteDEBoPNkataW0D2Z4ZA3jJqmc8SxgOW9wfFVrTW5vTkjKcjcOd5yBv6aSniNRstUfgOW18jvZXJkg2W54nmSQd1xn1BzNFzthiGJkGeAq6FupPoNQeS3CgtDoAieU+zziMO9oaZo1zFSBmBJUjgYmPDUoSSfUjJN9ijW9k4vebnVD3GRnKk65UKwsgwAYaNZk10OcSMa5bitvZV/nXuFklmt72YnRGuQcpXSA4hZ+SdajrjgfKlnOQ22fiSFBYFcjLcBuM2YlWB+TEEkGI0iKE0N1y3FcVsx2WyItuEtZCjswXNCw4IGpGUjo7LSKipJEnCXwcpgcTmOa7um5mEMdFyuI1GokoY8B88tcSOme5bOS2GvW7Ci++d+MzOkDhoNJk68Jqmf6FGL+SZNRJPsY3ge2J5a+sK9BL2M89DyfYo/dH2vt0vwkn5mbAKwD0AdAEXt7Z7XlTLllHD5XnI8AjK8eOR4QKecEZLJVX2FiVkC6E3YATnFUaLuqAYCghiDx3+qqXdGL7FWmQniNmYgcHLhnSBzl3dAd5LGZjKyqY13KXPhJ5YtMhVtkYlm1vlgVReLgnKUJbQ6E5XGnHPSfEQl8D0SJHYuxr9u+md3NtUlt5iC4LBAsmSMjb0jUoproTjjoSjFotlItBQARoApzbNxatfe0N4uTbzOMpUnsYOaOOaYERGs1YmsFTUs9BPH4XGrILgrnthWVbQOWd5tRoSsyI4xFSjpGtbGmzEuXBdF1mZM2W38klVJObQKRMhercPXRlIsipNdQbD2ZiVAylsxt2BcYurENnPOZC4I7HUeGhyRXKMl2HyYbaPNoCUz5kLkraPyBIUCBlDz4YPGl/Ejme5cgtVFwGo+RPsY3ge2J5a+sK9BL2M89DyfYo/dH2vt0vwkn5mbAKwD0AdABEUAEyg8RSayBG4zDnNurpHQK5LK3q6ASFu0BwAFdMYpfAHcVIA6YAoAFABRQAz2nYLqAokz/AGpocXgjTs651fiKeSzUsj/ZeHZM2YcYjXx0mVt9R/FIQdABNQJ9jG8D2xPLX1hXoJexnnoeT7FX7o+19ul+Eb8xq2PxyWUz3DlWYmCePirCjBzeEbs7IwWWNE29YNtrofcQwxhtCfNUnVJSSwRV8HFsdYrHJbyZzGdgq6HUngNOFRjBvP6JOyMcde4zxnKLD2mKPchl4jK3j6BVkOHnJakiE+Irj0Y6x+0rdlVa42UMQAYPE69FQjXJvCLJWRjhsPaO0bdhQ1xsoJgaE68eiiuuU3hCstjBZZxb2tZa211XDIs5iJMR1jjRy5alHHcXNjpcs9hCxyhw7hyryEGZt1tBwnhUpUTTSFG+DWQ8Ht+xdzBHnKpY7rcBxOoonTOPcIXwn2Ffha1ltvm3bpCoYOpPR4Kjy3lrYlzY4T3HxNQJtjDA7as3iwtuGyCSdYjrk6EVOVUopZK42xlnHwFs7bVm8xW24JGsQRI61niPFTnVKK6oIWxk3hnXwtay3Gzbtow5g6EfvS5cuix3Dmx6vPY4xu3LFrLneM4zLoTI69B4acaZyy0hSuhHo2dja9r+lv8Abp5vQ6x+3npcuXXp2G7YrCz3FrGNR2dFMtbIDiDoSJHjqOlrDfyS1xllL4MkwPbE8tfWFb8vYzAh5PsVft5+t9ul+Eb8xfuXJ/w32ietWVwizYa3FvEENeUeL5zAXW5t7WoEOsE6jXxUUrFqy8kbpZpbSwOeU/8A8T/7Fv8AalV/3/0O7tB/sLlKvO3bGHAG+2d/JTr8Z/aij+MZSDiFrcYDTltaN1rdofJt3bp/0gBf71PhZacy+iHGRziK+AbexefDYS5BabtpoHEnLqB4aKIvXJfoV8/+OEu42sQ1nH3AMhcQbcQyQDq46CZqTT1Qj/6JY0zl/wCE3yYxWe0qm06ZUQZnWA+nyT08J84qm+LjLvkv4eSccYGOwFH8vi/rL/7VO3OuK/0V0JcuZD4XGlrWBt83cULdTfYbrcexPTXRKCTm8/BzxnmMI4+S2cqbpXCXiOOQj06VwUrM1k0L5Yg8DHaFsWtnNkAH9ECR4QJq2DcrsMpklGjKG9y0Ld3Z5URKspjpGQHX/wB6aksyjPPwQa0yg18kVicaVt463zdxs9xt9Rurw7I9H/NXxrTcG38dil2OKnHHyP8AaF/JewTZGuRZbdQSTurwFV1rMJdcdSybxKOVnoccsSz/AMqyKVaLjqpEEFQrQR16UcNhatQcV/0aH3JLEi7dxVxeDm0fSh/vVfERcVFMs4aSk5tFCwPbE8tfWFa0vYzKh5PsUft5+t9uo/hG/MaPyqwT3bGW2JbOpiQOBnprHokoyyzZ4iLlFYGm1LOIxGFuI1pUckZQHBkSCTMCKlFwjNNMhKM5VtNHOLsYi8LOe0qG3fRiA4O6BqfT0VJSrhqw+6IONk9Ka7M5xFnEri7l5LK3AVCJLhYA1PXxNCcHXpbHJWKzUkKYrYnP4l3vAi2LaqkNGupbh0ClG7lwwtwnRzJ5ewzOy8QMLYTIC9q9mjMBKgmNfOKs5kHZJt9GiLqs5UUvgcLsi81vFO4UXb6hQinQAAxqeJ1qHNipRS7ImqZ6ZP5Y/wBgNfCi3dtKiogAYPJJGnDoqF2jOU+5OnXjDXYR2Ts64lnEKwg3HuldRqG4UTsTksfAq6movI1XZN3mMGmUZrVxWcSNAJ9NT5i1Se5DlvTFbE9tLCC7ae2dA6kT/eueMtMkzpnDVFxIjBYXEXLD4e+iqot5FdWnMeAMdFXzlCMlOJRCM3BwkI7N2fiGu2DfVVXDqQpDTnJAE+AQKc7IKL0/JGuuxyWr4CbZN3mcYuXeu3GZNRqDHoo5sVKD2HypaZfs6x+Cvrcw1y3bDm1aKsCwGpAHvp12VuEk33YrK7FKMorsOcVhbt27hLjIBkzm4AwOWQAI66ri4xUlklKM5yjLBxyY2Q2HfEAiEZgbevRr+0xTutU1H9Dpq0OX7M8wPbE8tfWFbEvYzHh5PsUfug/W+3UV4SXa41DbGDa6qhSNGkq2bKwgiGymemfNWEbzWSPu7BuF2PPsFYkwCd050aUM6aJEGRJ8JmWr9EdL3FW2XdNuwpuAvbcMzbwDayd2T18Dw69KWeo8PHcZPydvG2VF8q03CGBJnOuUZhpIGvh8NNyy+pFQeO47Ox7nOB+c0DZtc0qOdLwmsHMCFM9CiOqln9EtL3OcFsJ0w72WvMxcrvgkEQFmI4EwdfDrQ5ZYKOFjIkOT10NPPM27cWWJmXJOY6akT0ZYjxU9RHQ9ztdh3coHOgaNugvl1a2YkmYORp+sNLV1yPS+2Q7+xrzSRdCDmjaCKHyiVOoOaZDR5hRkNLHm0cFcuqmqZlJLLv5DoR0Q2kyPF5xFE2mMr+wbjM/9WAxOozEmbgcZgTG6BlAGkMZqeohoEX5OXSD/AFzPNhOLcQqCZ4mcrcZ7Lxyav0Gh7i1zYdwk/wBQKCiqeJ7FgdJAA4Gegzw63rFo/YVzYFzULeMZCoZi2ftZSDBAiTmnjNLUPR+wxsO6GQ88WCsTLZs0ZkI4GCcqlTPfHw0av0JQx8iB5OXubyi+VYc5vAkznAAzCBoIPWeGtDkn8DUWvkm8Dguba6ZnnHzdOggaanrk6ddRySxhdDKMD2xPLX1hW/Lxs89HyI6xDxeY9Vwn0OTRBaoYY5vE2yzDl4/zKffPuri/sE/k6/UXsH8fbnzKffPup+nrcfqT2B8fX+ZT7591Hp63D1F7A+Pr/Mp98+6j05bh6i9gfH258yn3z7qPT1uHqUtgfH258yn3z7qPT1uHqL2B8fbnzKffPuo9PW4epPYHx9ufMp98+6j09bh6i9gfH258yn3z7qPT1uHqL2B8fbnzKffPuo9PW4eoy2B8fbnzKffPuo9PW4eoy2B8fbnzKffPuo9PW4eoy2B8fbnzKffPuo9PW4eovYHx9ufMp98+6j09bh6lLYHx9ufMp98+6j09bh6i9gfH258yn3z7qPTluHqL2C+Pj/Mp98+6l6etw9Qb+Cr4Ltlvy19YV2zWmLRw1PVJMsl3ZVosSV1JJO83X46467JY7mhOuOrsF8D2e8/M3vqTsluQVUMdgfA9nvPzN76XMluHKhsD4Hs95+ZvfRzJbhyobA+B7Pefmb30cyW4cqGwPgez3n5m99HMluHKhsD4Hs95+ZvfRzJbhyobA+B7Pefmb30cyW4cqGwPgez3n5m99HMluHKhsD4Hs95+ZvfRzJbhyobA+B7Pefmb30cyW4cqGwPgez3n5m99HMluHKhsD4Hs95+ZvfRzJbhyobA+B7Pefmb30cyW4cqGwPgez3n5m99HMluHKhsD4Hs95+ZvfRzJbhyobA+B7Pefmb30cyW4cqGwPgez3n5m99NTk/kTrgl2Dt7KtBgQuoII3m6/HSsk9JKuuOV0P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341438"/>
            <a:ext cx="1809750" cy="280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>
              <a:latin typeface="Arial" panose="020B0604020202020204" pitchFamily="34" charset="0"/>
            </a:endParaRPr>
          </a:p>
        </p:txBody>
      </p:sp>
      <p:sp>
        <p:nvSpPr>
          <p:cNvPr id="49155" name="AutoShape 16" descr="data:image/jpeg;base64,/9j/4AAQSkZJRgABAQAAAQABAAD/2wCEAAkGBhASDxQPEBIUFA8PDg4PEA4QEBAQFQ0QFBAVFBYQEhQXHCYeFxojGhQVIS8gKCg1OCwsFR4xNTAqNSYsLDUBCQoKDgwOFQ8PGikcHBwsKSwqKSkwLCksLDUpKS4tLi4sLCkpKiksKSwqKTQpKS00LCw1LCkpKSksKSkqKSwpKf/AABEIALkAeAMBIgACEQEDEQH/xAAbAAABBQEBAAAAAAAAAAAAAAACAAEDBAUHBv/EAD4QAAICAQIDBAYHBgUFAAAAAAECAAMRBBITITEFBkFRIiNhcZGyMjNSU3OB0RQWJEKTsRWSodLhQ2LB8PH/xAAaAQADAQEBAQAAAAAAAAAAAAABAgMABAUG/8QAKhEAAgMAAQIEBQUBAAAAAAAAAAECERIDITETQVFhBSJioeFSgcHR8AT/2gAMAwEAAhEDEQA/AMHnG3Tqe1fIfARcNfZ8BF0fXL4j9P3/AAcryI3KdUKL5D4CMVHkPgJtlF8S+n7/AIOVlx7IJfM6rwR5D4CZfeLsyt9O7FQGrQurgAEEeGfI+UTTl0Hj8RUpJOPc56FhrXJAkZrgOQ5mUUUu53NhLXH9wkDWkwSxhteRzykWCvmY4SVwI4EdHNORZVCJKqSoJLWx85VHJJlpUijV3HxilaJ2aX743/Yr+D/rF++V/wBiv4P+sx+HH4c48I9BcPH6GyO+V/2K/g/+6EO+V32K/g/+6YZXEE5hyh/A4v0noP3xu+xX8H/WUu0u8F1y7G2qnUqgI3e8kkzLC45xjbnken/vWakMuLii7S6kTt5QNsscPyjGuLkZyINsQWTcOLZCkRlIACOBJAkcJKJHPJgBZKiQlSSqkrFHO2MqxSdK4pahCNnUSJrfIRbItk5D0VMEMPKObFAyYrHC9evgJUds8zAxt0SNep8442+Y/tIMRRQeIWlQ+EmUA9eUoA+UlXUMPb74yFfIWzTG4MarXjoQfy5y5UytzUj3R6EcipwoS0y5wYa0xkiEmVFqkq1SytMlWqURJldaopb2gdYpQSzI2yvdqB0Xn7fAQbGJ6mRlJztHRsjJ840k2xsRcm0R4jw9sW2bJtAR8QwsILCog0AFhqMcxCCwwsdREssUas+PxH6S7XaT0OfyEzQkkXI6SiiBs0hY3s+ELc3nKleqYdefv5SwmsHivwMfNCNkgqjRDWL5GKamSc0YpSMVk5WPWq7huzt3DdjGdueeM+OIHEvZV2xbZ6V+0dCd38MRuffy2+gM15qHP6PoPz8Nx85R1V+nYW7aypZkagAAcIElnRsHBGSQDz5ACTr2EU2/IyNsW2TbItkbBSyLbCCSTbCCw5BZGFhhYWIQWOogbBCwwscLCAjiOQwEICLEcQ0QlIUUICKMR0QFYgn+skxGEQ6tnpe2e6NVa3cJrt+nehTxVQJdxWwBWw8QZnnuxZWbVuHp1aa27bVbUxrKlRmweXPoOZjdrd4br7uIxYJvRxRxGKKVx0B93l4x37fJu1NuwZ1lVlTDcfVhtvpA45/R/wBZFKddSUXOurItT3X1FdZtYLtVa2KrYjMFf6LFRzAJMsUd1bF1FdN20mxirVU3VG1CELYYHkv5xX95Gbi+rUG6nS1Z3E7eAQQ3Tnnykx7zJ+1JrF04F4cvYeK5FpKbcAEej4HlN84d8lf7+ylp+7GoesWqq7WWx0BsQM4QndtXqSMSa3u2TweCfrNEuqta1lRagWIJLHovIS+neCurT6fYgfU106lNxdh+z8R+eVAwxIMraPvS9ZT0PRTSDSECxkZlDFg4YDKnMPzvsK58ncrV919QWsUhF4Oze72qiDeMrhvHIlPR9nWW2cKsAt6XPcAoC9WLdMDzmxpO9Wy97uG7F+HhW1Nh5KCMPkemD7enhKHZ/axqva4IpFgtV6uagpZnKgjp15RlvqDxJ9bL/ZfdZmv4d5AQad9QGrtrxao5DY5yMZ6nwmNqkUWOE+iHYLllc4B+0vI+8TVPeT0hsqC1ppLNLXXvZtquDlixHM5mMBGgpXbJ6ldsbEICLMBnlBJTCLRSBnijUS0T4iA5/nH3RAxS6mes7wd2aaqrmSuyvgtSK7Hs3Lqd5wQoxkYmbb3RtBq9Ym2+3gqxW1AH2lgCHUEg46iU9b2vZbf+0NgPvRwBnaGXGMKT7Ja13eOy/arBK1GoF5esOWD9C/Nj55wPKQUZquoqlJV1KOv7KelUazANgsITnuUI+zLe8g4902tf3dr/AIfT0bDdbUt1lpsszt4ZYuVI2qnljny6TO7ydqjUal7RnZySvPI7AOuPDJyfziXt+0XV3ALuppWgDBKvWqlcMM88g84ak0n5h3JpEid17GdVSypkspsuS/LhCiHDZyMgjlI+xuyEt1fAZ91a72ayvPpoi7jsz59IZ7x2bgVStFSi3TpUqsFRLPpEc856eMpdn9oNRatteNyZ5EZDAjBBHkRDU2mDcqZr/wCDU6iqu3TIai+qGmNdlhsB3JuV89R7ZRHd+z1ZLKBdddSpw7YaokEkAZ545YEva/vNUFp/ZU4XCt4707F2G3GN27OW8scuUrt3vt3VstdSiprmCIrANxRh8888+fMecC35CbZYHdrhm0XHdt0FupqZd6cwwALKwBBHPkYR7uIxsy608LR6e8Zd3UlxzZjjIHsHiRM7Ud6bWz6NYB0r6TaofC1s2SRlic+2CveqzeztXU4fT16Zq2DbWRMYJ55zyhzyCOTHXu/a1QuDJwjp7by+Wworbaaz/wB2SPjMVnmt/joXs46RWJe3Umx1x6NdQAIUHxywBmEzy0FLrYjkEzxSEtFLUJouh4QslXfJaLVDKWGVDKWXpuUMCRn2jIiZKaJt8ffNG7W6EszcOzJJAAWtFwV6hRyU5zjl7cx31vZ5OeFZ9JcKp2DYEwf5ick8/wD7J37MOjN3xF5Yu1Gk2NsR9+athJOAABvDelzJOefTmOmDJNZrtIwdkqZbGNu0A7UQFvQ5A+C48Ouc5zD+zNopF4JsmoddoXCBqnUiulCy4QFww3udvXI8wfHrywrdVoFswEZ1VqsFd21xvzZ1YNjBwM8+X5wW/Rg0ZJsgl5ojV6H0M12HkgsO8jmA+4qN3idn5A+POMNfowa/UsyKmoFqsRudnACYbP8ALg4OOXkeca36MXRmF4BsmpqNXoSSVqsy1hJUttVE4qnC7W+xu92R74F2o0OGC127tt+0knk5b1Rxu6Adf/MZP2YrkZZaAWgloJMskI5BF4oGYoaJ6Jt0W6R5i3QUPol3x98i3Rt0FG0Tb426R5i3TUHRJvjboGYoaBoLdGJjYi2zULoRaCTD2RbIRdAYjESThxbJhdEWIpJtihF0NiLEl2xbIDaIo4XPTqTjHnD2Sx2cnrq/xa/mEzDo1KO57lQXsCseqhS232E56yT9zT98P6Z/Wep2xwk4vGmWpHlh3NP3o/pn9YQ7mH70f5P+Z6HW6jh1l9jOchUrrBZrHPIKPz8fCeebvVaCGbS34DeigBUZ2cwx2+l18vb4Q+JyPt/BlFMMdzD96P6Z/WOe52P+qPds/wCZuaPtIWVhwrJ1VkcEMjA4Kn8/Hxhmz2QeLP1BlHmtR3VcKSjhiP5SpGfYDnrPOOW8c+7ynSN5nOtfaeNZ0+ts+cy/DNyuyc412ISI2IuJFv8AZLkrGij7hFDQLDEkVzGAhAQC6DVh4iXOzaxxq8fe1/MJTVZZ7PsAurx96nzCB9mBPqdB2SO29EGWIAzjJ6R+IfGDZtIxgH3jM807DO7Qqqs9IWlWO0bltfAGOhUMFGR/aUR2cCD/ABTHlk4Y8gOf2/dNg6dcY2rg9RtHP3yqdAd27KZ54PDXkD1HwjpjFfQU01gNxt554drWxgjptLETQrtVuakEA4yDnn5Rjpk+wv8AlX9PZDVAOQAA64AA/tN3GHE512gPXWfi2fOZ0Wc71/11n4tnzmdHB3ZHlfRFaKFiLE6jnsGKFiKYFlwLESBAskBgJLqWScyx2avrq/xa/mEoCWez/rq/xa/mEDXRjLujobeyBtg/pDE85HeIHzj4jGFX1mACRGxD8YmmMR4nPNePXWfi2fOZ0Wc71/11n4tnzmdP/P3ZHmfYr4jYhxp2Uc1jbYo5jzGP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058863"/>
            <a:ext cx="1428750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>
              <a:latin typeface="Arial" panose="020B0604020202020204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4" t="47893" r="10902"/>
          <a:stretch>
            <a:fillRect/>
          </a:stretch>
        </p:blipFill>
        <p:spPr bwMode="auto">
          <a:xfrm>
            <a:off x="6659563" y="2570163"/>
            <a:ext cx="17653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ep 9"/>
          <p:cNvGrpSpPr>
            <a:grpSpLocks/>
          </p:cNvGrpSpPr>
          <p:nvPr/>
        </p:nvGrpSpPr>
        <p:grpSpPr bwMode="auto">
          <a:xfrm>
            <a:off x="92075" y="4702175"/>
            <a:ext cx="1903413" cy="1606550"/>
            <a:chOff x="6948264" y="3356992"/>
            <a:chExt cx="2160240" cy="2060356"/>
          </a:xfrm>
        </p:grpSpPr>
        <p:pic>
          <p:nvPicPr>
            <p:cNvPr id="49165" name="Picture 18" descr="http://www.nursesbooks.org/Image-Library/Thumbnail-Images/Specialties/Principles-of-Pay-for-Quality-Detail.aspx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02" b="9233"/>
            <a:stretch>
              <a:fillRect/>
            </a:stretch>
          </p:blipFill>
          <p:spPr bwMode="auto">
            <a:xfrm>
              <a:off x="6948264" y="3356992"/>
              <a:ext cx="2160240" cy="2060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vak 8"/>
            <p:cNvSpPr txBox="1"/>
            <p:nvPr/>
          </p:nvSpPr>
          <p:spPr>
            <a:xfrm>
              <a:off x="8092345" y="3356992"/>
              <a:ext cx="799955" cy="4621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nl-BE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P4Q</a:t>
              </a:r>
            </a:p>
          </p:txBody>
        </p:sp>
      </p:grpSp>
      <p:sp>
        <p:nvSpPr>
          <p:cNvPr id="20" name="Tekstvak 19"/>
          <p:cNvSpPr txBox="1">
            <a:spLocks noChangeArrowheads="1"/>
          </p:cNvSpPr>
          <p:nvPr/>
        </p:nvSpPr>
        <p:spPr bwMode="auto">
          <a:xfrm>
            <a:off x="1871663" y="4808538"/>
            <a:ext cx="2438400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GB"/>
            </a:defPPr>
            <a:lvl1pPr algn="ctr">
              <a:defRPr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nl-NL" altLang="nl-BE" dirty="0" smtClean="0"/>
              <a:t>Nieuwe vormen van financiering</a:t>
            </a:r>
            <a:endParaRPr lang="nl-BE" altLang="nl-BE" dirty="0" smtClean="0"/>
          </a:p>
        </p:txBody>
      </p:sp>
      <p:sp>
        <p:nvSpPr>
          <p:cNvPr id="21" name="Tekstvak 20"/>
          <p:cNvSpPr txBox="1">
            <a:spLocks noChangeArrowheads="1"/>
          </p:cNvSpPr>
          <p:nvPr/>
        </p:nvSpPr>
        <p:spPr bwMode="auto">
          <a:xfrm>
            <a:off x="6091238" y="4413250"/>
            <a:ext cx="3055937" cy="18161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GB"/>
            </a:defPPr>
            <a:lvl1pPr algn="ctr">
              <a:defRPr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nl-NL" altLang="nl-BE" dirty="0" smtClean="0"/>
              <a:t>Samenwerken tussen zorgverleners stimuleren</a:t>
            </a:r>
            <a:endParaRPr lang="nl-BE" altLang="nl-BE" dirty="0" smtClean="0"/>
          </a:p>
        </p:txBody>
      </p:sp>
      <p:sp>
        <p:nvSpPr>
          <p:cNvPr id="2" name="Rechthoek 1"/>
          <p:cNvSpPr/>
          <p:nvPr/>
        </p:nvSpPr>
        <p:spPr>
          <a:xfrm>
            <a:off x="6250967" y="300930"/>
            <a:ext cx="27364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Ziekenhuissector </a:t>
            </a:r>
            <a:r>
              <a:rPr lang="nl-NL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grondig hervormen</a:t>
            </a:r>
            <a:endParaRPr lang="nl-NL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9161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55563"/>
            <a:ext cx="216058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954213"/>
            <a:ext cx="32543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kstvak 18"/>
          <p:cNvSpPr txBox="1">
            <a:spLocks noChangeArrowheads="1"/>
          </p:cNvSpPr>
          <p:nvPr/>
        </p:nvSpPr>
        <p:spPr bwMode="auto">
          <a:xfrm>
            <a:off x="-134938" y="646113"/>
            <a:ext cx="3175001" cy="13858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GB"/>
            </a:defPPr>
            <a:lvl1pPr algn="ctr">
              <a:defRPr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nl-NL" altLang="nl-BE" dirty="0" smtClean="0"/>
              <a:t>Meldpunt voor financiële misbruiken</a:t>
            </a:r>
            <a:endParaRPr lang="nl-BE" altLang="nl-BE" dirty="0" smtClean="0"/>
          </a:p>
        </p:txBody>
      </p:sp>
      <p:pic>
        <p:nvPicPr>
          <p:cNvPr id="49166" name="Picture 2" descr="https://encrypted-tbn1.gstatic.com/images?q=tbn:ANd9GcQ9UhTlbuwGH7UD8OKKwkR0-MSjXHzrYSUezM3EixBBzAcXjv-yOA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r="12138"/>
          <a:stretch>
            <a:fillRect/>
          </a:stretch>
        </p:blipFill>
        <p:spPr bwMode="auto">
          <a:xfrm>
            <a:off x="3492500" y="2181225"/>
            <a:ext cx="23749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4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91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590872" y="44624"/>
            <a:ext cx="8229600" cy="1143000"/>
          </a:xfrm>
        </p:spPr>
        <p:txBody>
          <a:bodyPr/>
          <a:lstStyle/>
          <a:p>
            <a:r>
              <a:rPr lang="nl-NL" altLang="nl-BE" smtClean="0"/>
              <a:t>Hervorming van de honoraria</a:t>
            </a:r>
            <a:endParaRPr lang="nl-BE" altLang="nl-BE" smtClean="0"/>
          </a:p>
        </p:txBody>
      </p:sp>
      <p:sp>
        <p:nvSpPr>
          <p:cNvPr id="28675" name="Tijdelijke aanduiding voor dianumm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126BBB-F843-4EE8-AE54-55FD69E556B8}" type="slidenum">
              <a:rPr lang="nl-NL" altLang="nl-BE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nl-NL" altLang="nl-BE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8676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5" y="1054274"/>
            <a:ext cx="665797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echte verbindingslijn 6"/>
          <p:cNvCxnSpPr/>
          <p:nvPr/>
        </p:nvCxnSpPr>
        <p:spPr>
          <a:xfrm>
            <a:off x="1392560" y="2637011"/>
            <a:ext cx="63563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1392560" y="3070399"/>
            <a:ext cx="63563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1321122" y="3429174"/>
            <a:ext cx="64277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1321122" y="3789536"/>
            <a:ext cx="64277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1473522" y="4221336"/>
            <a:ext cx="64277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1465585" y="4653136"/>
            <a:ext cx="64277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1392560" y="5403007"/>
            <a:ext cx="58437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1392560" y="5042967"/>
            <a:ext cx="64277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>
            <a:spLocks noChangeArrowheads="1"/>
          </p:cNvSpPr>
          <p:nvPr/>
        </p:nvSpPr>
        <p:spPr bwMode="auto">
          <a:xfrm>
            <a:off x="1331640" y="5373216"/>
            <a:ext cx="6586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BE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supplementen op de honoraria  in de zieken-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BE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huizen worden afgeschaft.</a:t>
            </a:r>
            <a:endParaRPr lang="nl-BE" altLang="nl-BE" sz="24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7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</TotalTime>
  <Words>1017</Words>
  <Application>Microsoft Office PowerPoint</Application>
  <PresentationFormat>Diavoorstelling (4:3)</PresentationFormat>
  <Paragraphs>278</Paragraphs>
  <Slides>35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Cambria Math</vt:lpstr>
      <vt:lpstr>Courier New</vt:lpstr>
      <vt:lpstr>Tahoma</vt:lpstr>
      <vt:lpstr>Times New Roman</vt:lpstr>
      <vt:lpstr>Wingdings</vt:lpstr>
      <vt:lpstr>Office Theme</vt:lpstr>
      <vt:lpstr>Herijking van de medische nomenclatuur in België. Voorstel van principes en methodiek.</vt:lpstr>
      <vt:lpstr>PowerPoint-presentatie</vt:lpstr>
      <vt:lpstr>PowerPoint-presentatie</vt:lpstr>
      <vt:lpstr>PowerPoint-presentatie</vt:lpstr>
      <vt:lpstr>De sterktes van ons gezondheidsysteem</vt:lpstr>
      <vt:lpstr>De belangrijkste problemen</vt:lpstr>
      <vt:lpstr>Het moest en moet anders</vt:lpstr>
      <vt:lpstr>PowerPoint-presentatie</vt:lpstr>
      <vt:lpstr>Hervorming van de honoraria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Forfaitaire activiteitenvergoeding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Slotbedenkingen</vt:lpstr>
      <vt:lpstr>Herijking van de medische nomenclatuur in België. Voorstel van principes en methodiek.</vt:lpstr>
    </vt:vector>
  </TitlesOfParts>
  <Company>UGent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Jeroen Trybou</dc:creator>
  <cp:lastModifiedBy>Lieven</cp:lastModifiedBy>
  <cp:revision>90</cp:revision>
  <cp:lastPrinted>2016-11-24T08:16:36Z</cp:lastPrinted>
  <dcterms:created xsi:type="dcterms:W3CDTF">2015-12-08T11:23:34Z</dcterms:created>
  <dcterms:modified xsi:type="dcterms:W3CDTF">2016-12-01T18:11:30Z</dcterms:modified>
</cp:coreProperties>
</file>