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1" r:id="rId3"/>
  </p:sldMasterIdLst>
  <p:notesMasterIdLst>
    <p:notesMasterId r:id="rId29"/>
  </p:notesMasterIdLst>
  <p:handoutMasterIdLst>
    <p:handoutMasterId r:id="rId30"/>
  </p:handoutMasterIdLst>
  <p:sldIdLst>
    <p:sldId id="266" r:id="rId4"/>
    <p:sldId id="602" r:id="rId5"/>
    <p:sldId id="586" r:id="rId6"/>
    <p:sldId id="601" r:id="rId7"/>
    <p:sldId id="604" r:id="rId8"/>
    <p:sldId id="614" r:id="rId9"/>
    <p:sldId id="546" r:id="rId10"/>
    <p:sldId id="552" r:id="rId11"/>
    <p:sldId id="574" r:id="rId12"/>
    <p:sldId id="576" r:id="rId13"/>
    <p:sldId id="580" r:id="rId14"/>
    <p:sldId id="581" r:id="rId15"/>
    <p:sldId id="615" r:id="rId16"/>
    <p:sldId id="616" r:id="rId17"/>
    <p:sldId id="605" r:id="rId18"/>
    <p:sldId id="593" r:id="rId19"/>
    <p:sldId id="594" r:id="rId20"/>
    <p:sldId id="595" r:id="rId21"/>
    <p:sldId id="596" r:id="rId22"/>
    <p:sldId id="598" r:id="rId23"/>
    <p:sldId id="599" r:id="rId24"/>
    <p:sldId id="600" r:id="rId25"/>
    <p:sldId id="610" r:id="rId26"/>
    <p:sldId id="591" r:id="rId27"/>
    <p:sldId id="258" r:id="rId28"/>
  </p:sldIdLst>
  <p:sldSz cx="9144000" cy="6858000" type="screen4x3"/>
  <p:notesSz cx="9931400" cy="67945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tandaardsectie" id="{8A68B746-9FC5-49E6-8937-F0992579631C}">
          <p14:sldIdLst>
            <p14:sldId id="266"/>
          </p14:sldIdLst>
        </p14:section>
        <p14:section name="Naamloze sectie" id="{E36ED5D9-0A42-4F39-BD01-B97BD368CB43}">
          <p14:sldIdLst>
            <p14:sldId id="602"/>
            <p14:sldId id="586"/>
            <p14:sldId id="601"/>
            <p14:sldId id="604"/>
            <p14:sldId id="614"/>
            <p14:sldId id="546"/>
            <p14:sldId id="552"/>
            <p14:sldId id="574"/>
            <p14:sldId id="576"/>
            <p14:sldId id="580"/>
            <p14:sldId id="581"/>
            <p14:sldId id="615"/>
            <p14:sldId id="616"/>
            <p14:sldId id="605"/>
            <p14:sldId id="593"/>
            <p14:sldId id="594"/>
            <p14:sldId id="595"/>
            <p14:sldId id="596"/>
            <p14:sldId id="598"/>
            <p14:sldId id="599"/>
            <p14:sldId id="600"/>
            <p14:sldId id="610"/>
            <p14:sldId id="591"/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78783" autoAdjust="0"/>
  </p:normalViewPr>
  <p:slideViewPr>
    <p:cSldViewPr>
      <p:cViewPr varScale="1">
        <p:scale>
          <a:sx n="91" d="100"/>
          <a:sy n="91" d="100"/>
        </p:scale>
        <p:origin x="-22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8690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23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8" y="3"/>
            <a:ext cx="4304381" cy="33994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4706" y="3"/>
            <a:ext cx="4304381" cy="33994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677BA52-2097-437D-A7AD-249265CDB686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8" y="6453473"/>
            <a:ext cx="4304381" cy="33994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4706" y="6453473"/>
            <a:ext cx="4304381" cy="33994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BFC5BE2-5AC9-41C9-AA74-CE197D152C4B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19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4303606" cy="34090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5499" y="4"/>
            <a:ext cx="4303606" cy="34090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477C53B3-B1BD-4E6F-BE24-CFA6983EA5B9}" type="datetimeFigureOut">
              <a:rPr lang="nl-BE" smtClean="0"/>
              <a:pPr/>
              <a:t>28/03/2018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436938" y="849313"/>
            <a:ext cx="3057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3140" y="3269855"/>
            <a:ext cx="7945120" cy="267533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5" y="6453598"/>
            <a:ext cx="4303606" cy="34090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5499" y="6453598"/>
            <a:ext cx="4303606" cy="34090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503AFE5-3356-4817-88C1-6FA94627ACD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56129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2">
              <a:defRPr/>
            </a:pPr>
            <a:endParaRPr lang="nl-BE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EEF12-7AE6-DC4B-830D-D09E4C5DA37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97848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EEF12-7AE6-DC4B-830D-D09E4C5DA37B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26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654293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EEF12-7AE6-DC4B-830D-D09E4C5DA37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3582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68657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4159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93157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20587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51567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67480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AFE5-3356-4817-88C1-6FA94627ACD6}" type="slidenum">
              <a:rPr lang="nl-BE" smtClean="0"/>
              <a:pPr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03078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008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8FB94-38F8-4627-B86D-1687A83D32DF}" type="datetime1">
              <a:rPr lang="en-GB" smtClean="0"/>
              <a:pPr/>
              <a:t>28/03/2018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17222" y="6465534"/>
            <a:ext cx="2133600" cy="365125"/>
          </a:xfrm>
          <a:prstGeom prst="rect">
            <a:avLst/>
          </a:prstGeom>
        </p:spPr>
        <p:txBody>
          <a:bodyPr/>
          <a:lstStyle/>
          <a:p>
            <a:fld id="{C8EE8128-2812-3846-95D7-51D9EC2AEE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2088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51733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725E3-2C35-4FD4-8B38-6AA4F8DDE6BE}" type="datetime1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2528" y="6525344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72C2E9D8-C2C3-4A52-B4FF-430400CAE0D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120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5084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9D9DF-F8E8-47AA-8FB5-D22C3919A103}" type="datetime1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2528" y="6525344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72C2E9D8-C2C3-4A52-B4FF-430400CAE0D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951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Lijn-onde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778427"/>
            <a:ext cx="9144000" cy="88040"/>
          </a:xfrm>
          <a:prstGeom prst="rect">
            <a:avLst/>
          </a:prstGeom>
        </p:spPr>
      </p:pic>
      <p:pic>
        <p:nvPicPr>
          <p:cNvPr id="12" name="Picture 7" descr="b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263128" y="6248573"/>
            <a:ext cx="423672" cy="313944"/>
          </a:xfrm>
          <a:prstGeom prst="rect">
            <a:avLst/>
          </a:prstGeom>
        </p:spPr>
      </p:pic>
      <p:pic>
        <p:nvPicPr>
          <p:cNvPr id="13" name="Afbeelding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7086" y="251073"/>
            <a:ext cx="9144000" cy="1740310"/>
          </a:xfrm>
          <a:prstGeom prst="rect">
            <a:avLst/>
          </a:prstGeom>
        </p:spPr>
      </p:pic>
      <p:sp>
        <p:nvSpPr>
          <p:cNvPr id="14" name="Tijdelijke aanduiding voor voettekst 3"/>
          <p:cNvSpPr txBox="1">
            <a:spLocks/>
          </p:cNvSpPr>
          <p:nvPr userDrawn="1"/>
        </p:nvSpPr>
        <p:spPr>
          <a:xfrm>
            <a:off x="475488" y="6356350"/>
            <a:ext cx="5544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t>Minister van Sociale Zaken en Volksgezondheid, </a:t>
            </a:r>
            <a:r>
              <a:rPr kumimoji="0" lang="nl-B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t>Maggie</a:t>
            </a:r>
            <a:r>
              <a:rPr kumimoji="0" lang="nl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t> De Block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08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pic>
        <p:nvPicPr>
          <p:cNvPr id="7" name="Picture 6" descr="Lijn-onde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778427"/>
            <a:ext cx="9144000" cy="88040"/>
          </a:xfrm>
          <a:prstGeom prst="rect">
            <a:avLst/>
          </a:prstGeom>
        </p:spPr>
      </p:pic>
      <p:pic>
        <p:nvPicPr>
          <p:cNvPr id="8" name="Picture 7" descr="b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263128" y="6248573"/>
            <a:ext cx="423672" cy="313944"/>
          </a:xfrm>
          <a:prstGeom prst="rect">
            <a:avLst/>
          </a:prstGeom>
        </p:spPr>
      </p:pic>
      <p:sp>
        <p:nvSpPr>
          <p:cNvPr id="9" name="Tijdelijke aanduiding voor voettekst 3"/>
          <p:cNvSpPr txBox="1">
            <a:spLocks/>
          </p:cNvSpPr>
          <p:nvPr userDrawn="1"/>
        </p:nvSpPr>
        <p:spPr>
          <a:xfrm>
            <a:off x="475488" y="6356350"/>
            <a:ext cx="5544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t>Minister van Sociale Zaken en Volksgezondheid, </a:t>
            </a:r>
            <a:r>
              <a:rPr kumimoji="0" lang="nl-B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t>Maggie</a:t>
            </a:r>
            <a:r>
              <a:rPr kumimoji="0" lang="nl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t> De Block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2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ijn-onde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778427"/>
            <a:ext cx="9144000" cy="88040"/>
          </a:xfrm>
          <a:prstGeom prst="rect">
            <a:avLst/>
          </a:prstGeom>
        </p:spPr>
      </p:pic>
      <p:pic>
        <p:nvPicPr>
          <p:cNvPr id="8" name="Picture 10" descr="b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263128" y="6248573"/>
            <a:ext cx="423672" cy="313944"/>
          </a:xfrm>
          <a:prstGeom prst="rect">
            <a:avLst/>
          </a:prstGeom>
        </p:spPr>
      </p:pic>
      <p:sp>
        <p:nvSpPr>
          <p:cNvPr id="10" name="Tekstvak 2"/>
          <p:cNvSpPr txBox="1"/>
          <p:nvPr userDrawn="1"/>
        </p:nvSpPr>
        <p:spPr>
          <a:xfrm>
            <a:off x="2984602" y="3167482"/>
            <a:ext cx="5566867" cy="169277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Beleidscel</a:t>
            </a:r>
            <a:r>
              <a:rPr kumimoji="0" lang="nl-BE" sz="13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 van de minister van Sociale Zaken en Volksgezondheid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3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Finance </a:t>
            </a:r>
            <a:r>
              <a:rPr kumimoji="0" lang="nl-BE" sz="13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Tower</a:t>
            </a:r>
            <a:endParaRPr kumimoji="0" lang="nl-BE" sz="13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Kruidtuinlaan 50 bus 175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B- 1000 Brussel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3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sym typeface="Wingdings"/>
              </a:rPr>
              <a:t>  </a:t>
            </a:r>
            <a:r>
              <a:rPr kumimoji="0" lang="nl-BE" sz="13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+32 2 528 69 00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sym typeface="Wingdings"/>
              </a:rPr>
              <a:t> </a:t>
            </a:r>
            <a:r>
              <a:rPr kumimoji="0" lang="nl-BE" sz="13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sym typeface="Wingdings"/>
              </a:rPr>
              <a:t>i</a:t>
            </a:r>
            <a:r>
              <a:rPr kumimoji="0" lang="nl-BE" sz="13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</a:rPr>
              <a:t>nfo.maggiedeblock@minsoc.fed.be</a:t>
            </a:r>
            <a:endParaRPr kumimoji="0" lang="en-GB" sz="1300" b="0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3" name="Afbeelding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373782"/>
            <a:ext cx="9144000" cy="174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363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7848872" cy="4043708"/>
          </a:xfrm>
        </p:spPr>
        <p:txBody>
          <a:bodyPr anchor="b">
            <a:normAutofit/>
          </a:bodyPr>
          <a:lstStyle/>
          <a:p>
            <a:r>
              <a:rPr lang="nl-NL" sz="4000" dirty="0">
                <a:solidFill>
                  <a:schemeClr val="tx2"/>
                </a:solidFill>
                <a:cs typeface="Calabri"/>
              </a:rPr>
              <a:t>Hervorming ziekenhuislandschap:</a:t>
            </a:r>
            <a:r>
              <a:rPr lang="nl-NL" sz="4000" b="1" dirty="0">
                <a:solidFill>
                  <a:schemeClr val="tx2"/>
                </a:solidFill>
                <a:cs typeface="Calabri"/>
              </a:rPr>
              <a:t> </a:t>
            </a:r>
            <a:r>
              <a:rPr lang="nl-NL" sz="2700" b="1" dirty="0">
                <a:solidFill>
                  <a:schemeClr val="tx2"/>
                </a:solidFill>
                <a:cs typeface="Calabri"/>
              </a:rPr>
              <a:t>naar een nieuwe zorgorganisatie en financiering</a:t>
            </a:r>
            <a:br>
              <a:rPr lang="nl-NL" sz="2700" b="1" dirty="0">
                <a:solidFill>
                  <a:schemeClr val="tx2"/>
                </a:solidFill>
                <a:cs typeface="Calabri"/>
              </a:rPr>
            </a:br>
            <a:r>
              <a:rPr lang="nl-NL" sz="2700" b="1" dirty="0">
                <a:solidFill>
                  <a:schemeClr val="tx2"/>
                </a:solidFill>
                <a:cs typeface="Calabri"/>
              </a:rPr>
              <a:t/>
            </a:r>
            <a:br>
              <a:rPr lang="nl-NL" sz="2700" b="1" dirty="0">
                <a:solidFill>
                  <a:schemeClr val="tx2"/>
                </a:solidFill>
                <a:cs typeface="Calabri"/>
              </a:rPr>
            </a:br>
            <a:r>
              <a:rPr lang="nl-NL" sz="2700" dirty="0">
                <a:solidFill>
                  <a:schemeClr val="tx2"/>
                </a:solidFill>
                <a:cs typeface="Calabri"/>
              </a:rPr>
              <a:t>Dr. Bert Winnen, kabinetschef volksgezondheid</a:t>
            </a:r>
            <a:r>
              <a:rPr lang="nl-NL" sz="3100" b="1" dirty="0">
                <a:solidFill>
                  <a:schemeClr val="tx2"/>
                </a:solidFill>
                <a:cs typeface="Calabri"/>
              </a:rPr>
              <a:t/>
            </a:r>
            <a:br>
              <a:rPr lang="nl-NL" sz="3100" b="1" dirty="0">
                <a:solidFill>
                  <a:schemeClr val="tx2"/>
                </a:solidFill>
                <a:cs typeface="Calabri"/>
              </a:rPr>
            </a:br>
            <a:r>
              <a:rPr lang="nl-NL" sz="3100" b="1" dirty="0">
                <a:solidFill>
                  <a:schemeClr val="tx2"/>
                </a:solidFill>
                <a:cs typeface="Calabri"/>
              </a:rPr>
              <a:t/>
            </a:r>
            <a:br>
              <a:rPr lang="nl-NL" sz="3100" b="1" dirty="0">
                <a:solidFill>
                  <a:schemeClr val="tx2"/>
                </a:solidFill>
                <a:cs typeface="Calabri"/>
              </a:rPr>
            </a:br>
            <a:r>
              <a:rPr lang="nl-NL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abri"/>
              </a:rPr>
              <a:t/>
            </a:r>
            <a:br>
              <a:rPr lang="nl-NL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abri"/>
              </a:rPr>
            </a:b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cs typeface="Calabri"/>
              </a:rPr>
              <a:t>  </a:t>
            </a:r>
            <a:r>
              <a:rPr lang="nl-NL" sz="2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abri"/>
              </a:rPr>
              <a:t>Elewijt</a:t>
            </a: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cs typeface="Calabri"/>
              </a:rPr>
              <a:t>, ASGB</a:t>
            </a:r>
            <a:r>
              <a:rPr lang="nl-NL" sz="2800" dirty="0">
                <a:solidFill>
                  <a:schemeClr val="tx2"/>
                </a:solidFill>
                <a:cs typeface="Calabri"/>
              </a:rPr>
              <a:t>, 29 maart 2018</a:t>
            </a:r>
          </a:p>
        </p:txBody>
      </p:sp>
      <p:pic>
        <p:nvPicPr>
          <p:cNvPr id="7" name="Picture 6" descr="Lijn-on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8427"/>
            <a:ext cx="9144000" cy="88040"/>
          </a:xfrm>
          <a:prstGeom prst="rect">
            <a:avLst/>
          </a:prstGeom>
        </p:spPr>
      </p:pic>
      <p:pic>
        <p:nvPicPr>
          <p:cNvPr id="8" name="Picture 7" descr="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63128" y="6248573"/>
            <a:ext cx="423672" cy="31394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7086" y="251073"/>
            <a:ext cx="9144000" cy="174031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128-2812-3846-95D7-51D9EC2AEE51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7588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3600" b="1" dirty="0">
                <a:solidFill>
                  <a:schemeClr val="tx2"/>
                </a:solidFill>
              </a:rPr>
              <a:t>Locoregionaal klinisch ziekenhuisnetwerk</a:t>
            </a:r>
          </a:p>
          <a:p>
            <a:pPr marL="457200" lvl="1" indent="0">
              <a:buNone/>
            </a:pPr>
            <a:r>
              <a:rPr lang="nl-BE" sz="3400" b="1" dirty="0">
                <a:solidFill>
                  <a:srgbClr val="0070C0"/>
                </a:solidFill>
              </a:rPr>
              <a:t>Organisatiemodel - </a:t>
            </a:r>
            <a:r>
              <a:rPr lang="nl-BE" sz="3400" b="1" dirty="0" err="1">
                <a:solidFill>
                  <a:srgbClr val="0070C0"/>
                </a:solidFill>
              </a:rPr>
              <a:t>governance</a:t>
            </a:r>
            <a:r>
              <a:rPr lang="nl-BE" sz="3400" dirty="0"/>
              <a:t>:</a:t>
            </a:r>
          </a:p>
          <a:p>
            <a:pPr lvl="2"/>
            <a:r>
              <a:rPr lang="nl-BE" sz="2800" dirty="0"/>
              <a:t>Opdrachten van het netwerk: strategisch</a:t>
            </a:r>
          </a:p>
          <a:p>
            <a:pPr lvl="3"/>
            <a:r>
              <a:rPr lang="nl-BE" sz="2400" dirty="0"/>
              <a:t>Taakverdeling tussen partners netwerk voor locoregionale zorgopdrachten</a:t>
            </a:r>
          </a:p>
          <a:p>
            <a:pPr lvl="3"/>
            <a:r>
              <a:rPr lang="nl-BE" sz="2400" dirty="0"/>
              <a:t>Kiezen en formaliseren </a:t>
            </a:r>
            <a:r>
              <a:rPr lang="nl-BE" sz="2400" dirty="0" err="1"/>
              <a:t>supraregionale</a:t>
            </a:r>
            <a:r>
              <a:rPr lang="nl-BE" sz="2400" dirty="0"/>
              <a:t> samenwerkingen</a:t>
            </a:r>
          </a:p>
          <a:p>
            <a:pPr lvl="3"/>
            <a:r>
              <a:rPr lang="nl-BE" sz="2400" dirty="0"/>
              <a:t>Noot: operationele verantwoordelijkheid voor zorg blijft bij ziekenhuis</a:t>
            </a:r>
          </a:p>
          <a:p>
            <a:pPr marL="914400" lvl="2" indent="0">
              <a:buNone/>
            </a:pPr>
            <a:endParaRPr lang="nl-BE" sz="800" dirty="0"/>
          </a:p>
          <a:p>
            <a:pPr lvl="2"/>
            <a:r>
              <a:rPr lang="nl-BE" sz="2800" dirty="0"/>
              <a:t>Verplichte organen </a:t>
            </a:r>
            <a:r>
              <a:rPr lang="nl-BE" sz="2000" dirty="0"/>
              <a:t>(minimale verplichtingen </a:t>
            </a:r>
            <a:r>
              <a:rPr lang="nl-BE" sz="2000" dirty="0">
                <a:sym typeface="Wingdings" panose="05000000000000000000" pitchFamily="2" charset="2"/>
              </a:rPr>
              <a:t></a:t>
            </a:r>
            <a:r>
              <a:rPr lang="nl-BE" sz="2000" dirty="0" err="1"/>
              <a:t>lean</a:t>
            </a:r>
            <a:r>
              <a:rPr lang="nl-BE" sz="2000" dirty="0"/>
              <a:t> &amp; efficiënt)</a:t>
            </a:r>
          </a:p>
          <a:p>
            <a:pPr lvl="3"/>
            <a:r>
              <a:rPr lang="nl-BE" sz="2400" dirty="0"/>
              <a:t>Bestuursorgaan</a:t>
            </a:r>
          </a:p>
          <a:p>
            <a:pPr lvl="3"/>
            <a:r>
              <a:rPr lang="nl-BE" sz="2400" dirty="0"/>
              <a:t>(functie) netwerkhoofdarts</a:t>
            </a:r>
          </a:p>
          <a:p>
            <a:pPr lvl="3"/>
            <a:r>
              <a:rPr lang="nl-BE" sz="2400" dirty="0"/>
              <a:t>Medische netwerkraad</a:t>
            </a:r>
            <a:r>
              <a:rPr lang="nl-BE" sz="2400" dirty="0">
                <a:solidFill>
                  <a:schemeClr val="tx2"/>
                </a:solidFill>
              </a:rPr>
              <a:t>	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1090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548680"/>
            <a:ext cx="8568952" cy="59766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nl-BE" sz="5200" b="1" dirty="0">
                <a:solidFill>
                  <a:schemeClr val="tx2"/>
                </a:solidFill>
              </a:rPr>
              <a:t>Locoregionaal klinisch ziekenhuisnetwerk</a:t>
            </a:r>
          </a:p>
          <a:p>
            <a:pPr marL="457200" lvl="1" indent="0">
              <a:buNone/>
            </a:pPr>
            <a:endParaRPr lang="nl-BE" sz="2000" dirty="0"/>
          </a:p>
          <a:p>
            <a:pPr marL="457200" lvl="1" indent="0">
              <a:buNone/>
            </a:pPr>
            <a:r>
              <a:rPr lang="nl-BE" sz="3400" b="1" dirty="0">
                <a:solidFill>
                  <a:srgbClr val="0070C0"/>
                </a:solidFill>
              </a:rPr>
              <a:t>(Functie) netwerkhoofdarts</a:t>
            </a:r>
            <a:endParaRPr lang="nl-BE" sz="3400" dirty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3400" dirty="0"/>
              <a:t>Verantwoordelijk voor </a:t>
            </a:r>
            <a:r>
              <a:rPr lang="nl-BE" sz="3400" dirty="0">
                <a:solidFill>
                  <a:schemeClr val="tx2"/>
                </a:solidFill>
              </a:rPr>
              <a:t>coherent medisch beleid &amp; zorgcontinuïteit</a:t>
            </a:r>
            <a:r>
              <a:rPr lang="nl-BE" sz="3400" dirty="0"/>
              <a:t>, minstens op vlak van:</a:t>
            </a:r>
          </a:p>
          <a:p>
            <a:pPr lvl="2">
              <a:buFontTx/>
              <a:buChar char="-"/>
            </a:pPr>
            <a:r>
              <a:rPr lang="nl-BE" sz="3000" dirty="0"/>
              <a:t>locoregionale zorgopdrachten: voor zover afstemming binnen het netwerk vereist is</a:t>
            </a:r>
          </a:p>
          <a:p>
            <a:pPr lvl="2">
              <a:buFontTx/>
              <a:buChar char="-"/>
            </a:pPr>
            <a:r>
              <a:rPr lang="nl-BE" sz="3000" dirty="0"/>
              <a:t>supraregionale zorgopdrachten :</a:t>
            </a:r>
          </a:p>
          <a:p>
            <a:pPr lvl="3">
              <a:buFontTx/>
              <a:buChar char="-"/>
            </a:pPr>
            <a:r>
              <a:rPr lang="nl-BE" sz="2600" dirty="0"/>
              <a:t>Afspraken met referentiepunten</a:t>
            </a:r>
          </a:p>
          <a:p>
            <a:pPr lvl="3">
              <a:buFontTx/>
              <a:buChar char="-"/>
            </a:pPr>
            <a:r>
              <a:rPr lang="nl-BE" sz="2600" dirty="0"/>
              <a:t>Verzekeren en organiseren van zorgcontinuïteit</a:t>
            </a:r>
            <a:endParaRPr lang="nl-BE" sz="3400" dirty="0"/>
          </a:p>
          <a:p>
            <a:pPr marL="857250" lvl="2" indent="0">
              <a:buNone/>
            </a:pPr>
            <a:r>
              <a:rPr lang="nl-BE" sz="27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nl-BE" sz="2700" dirty="0">
                <a:solidFill>
                  <a:schemeClr val="tx2"/>
                </a:solidFill>
              </a:rPr>
              <a:t>Wat niet uitdrukkelijk is toegewezen aan netwerkhoofdarts, blijft bevoegdheid hoofdarts ziekenhuis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3400" dirty="0"/>
              <a:t>Vrij in te vullen: </a:t>
            </a:r>
          </a:p>
          <a:p>
            <a:pPr lvl="2">
              <a:buFontTx/>
              <a:buChar char="-"/>
            </a:pPr>
            <a:r>
              <a:rPr lang="nl-BE" sz="3000" dirty="0"/>
              <a:t>met college, met bv. roterend voorzitterschap</a:t>
            </a:r>
          </a:p>
          <a:p>
            <a:pPr lvl="2">
              <a:buFontTx/>
              <a:buChar char="-"/>
            </a:pPr>
            <a:r>
              <a:rPr lang="nl-BE" sz="3000" dirty="0"/>
              <a:t>met hoofdarts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3400" dirty="0"/>
              <a:t>Meer bevoegdheden kunnen </a:t>
            </a:r>
            <a:r>
              <a:rPr lang="nl-BE" sz="3100" dirty="0"/>
              <a:t>(in netwerk af te spreken)</a:t>
            </a:r>
          </a:p>
          <a:p>
            <a:pPr marL="1371600" lvl="3" indent="0">
              <a:buNone/>
            </a:pPr>
            <a:endParaRPr lang="nl-BE" sz="1200" dirty="0"/>
          </a:p>
          <a:p>
            <a:pPr marL="0" indent="0">
              <a:buNone/>
            </a:pPr>
            <a:r>
              <a:rPr lang="nl-BE" sz="2400" dirty="0">
                <a:solidFill>
                  <a:schemeClr val="tx2"/>
                </a:solidFill>
              </a:rPr>
              <a:t>	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06933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90465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nl-BE" sz="4700" b="1" dirty="0">
                <a:solidFill>
                  <a:schemeClr val="tx2"/>
                </a:solidFill>
              </a:rPr>
              <a:t>Locoregionaal klinisch ziekenhuisnetwerk</a:t>
            </a:r>
          </a:p>
          <a:p>
            <a:pPr marL="457200" lvl="1" indent="0">
              <a:buNone/>
            </a:pPr>
            <a:endParaRPr lang="nl-BE" sz="2000" dirty="0"/>
          </a:p>
          <a:p>
            <a:pPr marL="457200" lvl="1" indent="0">
              <a:buNone/>
            </a:pPr>
            <a:r>
              <a:rPr lang="nl-BE" sz="3400" b="1" dirty="0">
                <a:solidFill>
                  <a:srgbClr val="0070C0"/>
                </a:solidFill>
              </a:rPr>
              <a:t>Medische netwerkraad</a:t>
            </a:r>
            <a:endParaRPr lang="nl-BE" sz="3400" dirty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3400" dirty="0"/>
              <a:t>Bevoegdheid voor </a:t>
            </a:r>
            <a:r>
              <a:rPr lang="nl-BE" sz="3400" dirty="0" err="1"/>
              <a:t>netwerkgerelateerde</a:t>
            </a:r>
            <a:r>
              <a:rPr lang="nl-BE" sz="3400" dirty="0"/>
              <a:t> activiteiten, cf. medische raad (MR) in ziekenhuis, minstens voor: </a:t>
            </a:r>
          </a:p>
          <a:p>
            <a:pPr lvl="2">
              <a:buFontTx/>
              <a:buChar char="-"/>
            </a:pPr>
            <a:r>
              <a:rPr lang="nl-BE" sz="3000" dirty="0"/>
              <a:t>locoregionale zorgopdrachten voor zover afstemming binnen netwerk vereist is </a:t>
            </a:r>
          </a:p>
          <a:p>
            <a:pPr lvl="2">
              <a:buFontTx/>
              <a:buChar char="-"/>
            </a:pPr>
            <a:r>
              <a:rPr lang="nl-BE" sz="3000" dirty="0" err="1"/>
              <a:t>supraregionale</a:t>
            </a:r>
            <a:r>
              <a:rPr lang="nl-BE" sz="3000" dirty="0"/>
              <a:t> zorgopdrachten: </a:t>
            </a:r>
            <a:r>
              <a:rPr lang="nl-BE" sz="3100" dirty="0"/>
              <a:t>keuze indien referentiepunt buiten  netwerk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3400" dirty="0"/>
              <a:t>Consensusmodel voor belangrijke klinische thema’s</a:t>
            </a:r>
            <a:br>
              <a:rPr lang="nl-BE" sz="3400" dirty="0"/>
            </a:br>
            <a:r>
              <a:rPr lang="nl-BE" sz="3400" dirty="0"/>
              <a:t>Gewone adviesprocedure voor andere thema’s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3400" dirty="0"/>
              <a:t>Samenstelling:</a:t>
            </a:r>
          </a:p>
          <a:p>
            <a:pPr lvl="2"/>
            <a:r>
              <a:rPr lang="nl-BE" sz="3000" dirty="0"/>
              <a:t>Fase 1: delegatie vanuit de MR ziekenhuizen</a:t>
            </a:r>
          </a:p>
          <a:p>
            <a:pPr lvl="2"/>
            <a:r>
              <a:rPr lang="nl-BE" sz="3000" dirty="0"/>
              <a:t>Fase 2: rechtstreekse verkiezing, minstens 1 arts per </a:t>
            </a:r>
            <a:r>
              <a:rPr lang="nl-BE" sz="3000" dirty="0" err="1"/>
              <a:t>zh</a:t>
            </a:r>
            <a:r>
              <a:rPr lang="nl-BE" sz="2400" dirty="0">
                <a:solidFill>
                  <a:schemeClr val="tx2"/>
                </a:solidFill>
              </a:rPr>
              <a:t>	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70444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solidFill>
                  <a:schemeClr val="tx2"/>
                </a:solidFill>
              </a:rPr>
              <a:t>Locoregionaal klinisch ziekenhuisnetwerk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P</a:t>
            </a:r>
            <a:r>
              <a:rPr lang="nl-BE" sz="2800" b="1" dirty="0" err="1">
                <a:solidFill>
                  <a:srgbClr val="0070C0"/>
                </a:solidFill>
              </a:rPr>
              <a:t>rioriteiten</a:t>
            </a:r>
            <a:r>
              <a:rPr lang="nl-BE" sz="2800" b="1" dirty="0">
                <a:solidFill>
                  <a:srgbClr val="0070C0"/>
                </a:solidFill>
              </a:rPr>
              <a:t> voor de netwerken</a:t>
            </a:r>
          </a:p>
          <a:p>
            <a:r>
              <a:rPr lang="en-US" sz="2600" dirty="0"/>
              <a:t>H</a:t>
            </a:r>
            <a:r>
              <a:rPr lang="nl-BE" sz="2600" dirty="0"/>
              <a:t>et netwerk krijgt bevoegdheid inzake strategische beslissingen en coördinatie van locoregionale zorgopdrachten (niet </a:t>
            </a:r>
            <a:r>
              <a:rPr lang="nl-BE" sz="2600" dirty="0" err="1"/>
              <a:t>supraregionaal</a:t>
            </a:r>
            <a:r>
              <a:rPr lang="nl-BE" sz="2600" dirty="0"/>
              <a:t>!)</a:t>
            </a:r>
          </a:p>
          <a:p>
            <a:r>
              <a:rPr lang="en-US" sz="2600" dirty="0"/>
              <a:t>M</a:t>
            </a:r>
            <a:r>
              <a:rPr lang="nl-BE" sz="2600" dirty="0"/>
              <a:t>et de deelstaten is afgesproken om enkele prioriteiten voor de netwerken naar voor te schuiven:</a:t>
            </a:r>
          </a:p>
          <a:p>
            <a:pPr lvl="1"/>
            <a:r>
              <a:rPr lang="en-US" sz="2400" dirty="0" err="1"/>
              <a:t>Ouderenzorg</a:t>
            </a:r>
            <a:endParaRPr lang="en-US" sz="2400" dirty="0"/>
          </a:p>
          <a:p>
            <a:pPr lvl="1"/>
            <a:r>
              <a:rPr lang="en-US" sz="2400" dirty="0"/>
              <a:t>Moeder-</a:t>
            </a:r>
            <a:r>
              <a:rPr lang="en-US" sz="2400" dirty="0" err="1"/>
              <a:t>kindzorg</a:t>
            </a:r>
            <a:endParaRPr lang="en-US" sz="2400" dirty="0"/>
          </a:p>
          <a:p>
            <a:pPr lvl="1"/>
            <a:r>
              <a:rPr lang="en-US" sz="2400" dirty="0" err="1"/>
              <a:t>Spoedeisende</a:t>
            </a:r>
            <a:r>
              <a:rPr lang="en-US" sz="2400" dirty="0"/>
              <a:t> </a:t>
            </a:r>
            <a:r>
              <a:rPr lang="en-US" sz="2400" dirty="0" err="1"/>
              <a:t>zorg</a:t>
            </a:r>
            <a:endParaRPr lang="en-US" sz="2400" dirty="0"/>
          </a:p>
          <a:p>
            <a:r>
              <a:rPr lang="en-US" sz="2600" u="sng" dirty="0"/>
              <a:t>Doel</a:t>
            </a:r>
            <a:r>
              <a:rPr lang="en-US" sz="2600" dirty="0"/>
              <a:t>: </a:t>
            </a:r>
            <a:r>
              <a:rPr lang="nl-NL" sz="2600" dirty="0"/>
              <a:t>gedeelde visie over alle overheden heen ontwikkelen over de invulling van de betrokken locoregionale zorgopdrachten </a:t>
            </a:r>
            <a:r>
              <a:rPr lang="nl-NL" sz="2200" dirty="0"/>
              <a:t>(ook ruimer dan netwerken)</a:t>
            </a:r>
            <a:endParaRPr lang="en-US" sz="2200" dirty="0"/>
          </a:p>
          <a:p>
            <a:pPr marL="457200" lvl="1" indent="0">
              <a:buNone/>
            </a:pPr>
            <a:endParaRPr lang="nl-BE" sz="2200" dirty="0"/>
          </a:p>
          <a:p>
            <a:pPr marL="0" indent="0">
              <a:buNone/>
            </a:pPr>
            <a:endParaRPr lang="nl-BE" sz="2800" dirty="0">
              <a:solidFill>
                <a:srgbClr val="0070C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0038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A191B4-F466-4DFF-B6CE-323821B4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>
                <a:solidFill>
                  <a:schemeClr val="tx2"/>
                </a:solidFill>
              </a:rPr>
              <a:t>Locoregionaal klinisch ziekenhuisnetwerk</a:t>
            </a:r>
            <a:endParaRPr lang="nl-BE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87CA21-C63A-44F9-B20C-069E2630C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800" b="1" dirty="0">
                <a:solidFill>
                  <a:srgbClr val="0070C0"/>
                </a:solidFill>
              </a:rPr>
              <a:t>Prioriteiten voor de netwerken</a:t>
            </a:r>
          </a:p>
          <a:p>
            <a:r>
              <a:rPr lang="nl-BE" sz="2600" u="sng" dirty="0"/>
              <a:t>Aanpak</a:t>
            </a:r>
            <a:r>
              <a:rPr lang="nl-BE" sz="2600" dirty="0"/>
              <a:t> </a:t>
            </a:r>
            <a:r>
              <a:rPr lang="nl-BE" sz="2000" dirty="0"/>
              <a:t>(beslissing IMC 26 februari en 26 maart 2018):</a:t>
            </a:r>
            <a:endParaRPr lang="nl-BE" sz="2600" dirty="0"/>
          </a:p>
          <a:p>
            <a:pPr lvl="1"/>
            <a:r>
              <a:rPr lang="nl-BE" sz="2200" dirty="0"/>
              <a:t>3 werkgroepen met mix van experts (artsen, beheerders, academici, </a:t>
            </a:r>
            <a:r>
              <a:rPr lang="nl-BE" sz="2200" dirty="0" err="1"/>
              <a:t>enz</a:t>
            </a:r>
            <a:r>
              <a:rPr lang="nl-BE" sz="2200" dirty="0"/>
              <a:t>) en leden van de administratie</a:t>
            </a:r>
          </a:p>
          <a:p>
            <a:pPr lvl="1"/>
            <a:r>
              <a:rPr lang="nl-BE" sz="2200" dirty="0"/>
              <a:t>3 trekkers:</a:t>
            </a:r>
          </a:p>
          <a:p>
            <a:pPr lvl="2"/>
            <a:r>
              <a:rPr lang="nl-BE" sz="1800" dirty="0"/>
              <a:t>Ouderenzorg: Waals Gewest</a:t>
            </a:r>
          </a:p>
          <a:p>
            <a:pPr lvl="2"/>
            <a:r>
              <a:rPr lang="nl-BE" sz="1800" dirty="0"/>
              <a:t>Moeder-kindzorg: Vlaanderen</a:t>
            </a:r>
          </a:p>
          <a:p>
            <a:pPr lvl="2"/>
            <a:r>
              <a:rPr lang="nl-BE" sz="1800" dirty="0"/>
              <a:t>Spoedeisende zorg: federale overheid</a:t>
            </a:r>
          </a:p>
          <a:p>
            <a:pPr lvl="1"/>
            <a:r>
              <a:rPr lang="nl-BE" sz="2200" dirty="0"/>
              <a:t>High-level discussie over de toekomstrichting </a:t>
            </a:r>
            <a:r>
              <a:rPr lang="nl-BE" sz="2200" dirty="0" err="1"/>
              <a:t>mbt</a:t>
            </a:r>
            <a:r>
              <a:rPr lang="nl-BE" sz="2200" dirty="0"/>
              <a:t> deze zorgopdrachten: aanbod, omkadering, kwaliteit, samenwerking met andere actoren,…</a:t>
            </a:r>
          </a:p>
          <a:p>
            <a:r>
              <a:rPr lang="nl-BE" sz="2600" u="sng" dirty="0"/>
              <a:t>Timing</a:t>
            </a:r>
            <a:r>
              <a:rPr lang="nl-BE" sz="2600" dirty="0"/>
              <a:t>: tussentijds rapport najaar 2018 =&gt; eindrapport voorjaar 2019</a:t>
            </a:r>
          </a:p>
          <a:p>
            <a:pPr lvl="2"/>
            <a:endParaRPr lang="nl-BE" sz="18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9C006824-9332-4FB6-BEDC-B2D82814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50571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2"/>
                </a:solidFill>
              </a:rPr>
              <a:t>Overzicht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Inleiding </a:t>
            </a:r>
          </a:p>
          <a:p>
            <a:r>
              <a:rPr lang="nl-BE" dirty="0"/>
              <a:t>Organisatie: klinische ziekenhuisnetwerken</a:t>
            </a:r>
          </a:p>
          <a:p>
            <a:r>
              <a:rPr lang="nl-BE" b="1" dirty="0">
                <a:solidFill>
                  <a:schemeClr val="tx2"/>
                </a:solidFill>
              </a:rPr>
              <a:t>Financiering</a:t>
            </a:r>
            <a:r>
              <a:rPr lang="nl-BE" b="1" dirty="0"/>
              <a:t>:</a:t>
            </a:r>
            <a:r>
              <a:rPr lang="nl-BE" dirty="0"/>
              <a:t> </a:t>
            </a:r>
            <a:r>
              <a:rPr lang="nl-BE" dirty="0">
                <a:solidFill>
                  <a:schemeClr val="accent1">
                    <a:lumMod val="75000"/>
                  </a:schemeClr>
                </a:solidFill>
              </a:rPr>
              <a:t>globaal prospectief bedrag (“gebundeld honorarium”) voor laagvariabele zorg</a:t>
            </a:r>
          </a:p>
          <a:p>
            <a:pPr lvl="1"/>
            <a:r>
              <a:rPr lang="nl-BE" dirty="0"/>
              <a:t>Objectieven</a:t>
            </a:r>
          </a:p>
          <a:p>
            <a:pPr lvl="1"/>
            <a:r>
              <a:rPr lang="nl-BE" dirty="0"/>
              <a:t>Werkplan</a:t>
            </a:r>
          </a:p>
          <a:p>
            <a:pPr lvl="1"/>
            <a:r>
              <a:rPr lang="nl-BE" dirty="0"/>
              <a:t>Gebundeld honorarium: vaststelling</a:t>
            </a:r>
          </a:p>
          <a:p>
            <a:pPr lvl="1"/>
            <a:r>
              <a:rPr lang="nl-BE" dirty="0"/>
              <a:t>Impact op patiënt: remgeld, supplement</a:t>
            </a:r>
          </a:p>
          <a:p>
            <a:pPr lvl="1"/>
            <a:r>
              <a:rPr lang="nl-BE"/>
              <a:t>Andere aspecten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4669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BE" sz="4000" b="1" dirty="0">
                <a:solidFill>
                  <a:schemeClr val="tx2"/>
                </a:solidFill>
              </a:rPr>
              <a:t>Laagvariabele zorg: objectieven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accent1"/>
                </a:solidFill>
              </a:rPr>
              <a:t>Beperking weinig/niet verantwoordbare verschillen </a:t>
            </a:r>
            <a:r>
              <a:rPr lang="nl-BE" dirty="0"/>
              <a:t>de in standaardiseerbare zorgen </a:t>
            </a:r>
            <a:r>
              <a:rPr lang="nl-BE" sz="2800" dirty="0"/>
              <a:t>(voor patiënten met lage ernstgraad)</a:t>
            </a:r>
          </a:p>
          <a:p>
            <a:r>
              <a:rPr lang="nl-BE" b="1" dirty="0">
                <a:solidFill>
                  <a:schemeClr val="accent1"/>
                </a:solidFill>
              </a:rPr>
              <a:t>Voorspelbaarheid</a:t>
            </a:r>
            <a:r>
              <a:rPr lang="nl-BE" dirty="0"/>
              <a:t>: globaal prospectief bedrag </a:t>
            </a:r>
            <a:br>
              <a:rPr lang="nl-BE" dirty="0"/>
            </a:br>
            <a:r>
              <a:rPr lang="nl-BE" sz="2800" dirty="0"/>
              <a:t>(</a:t>
            </a:r>
            <a:r>
              <a:rPr lang="nl-BE" sz="2800" dirty="0" err="1"/>
              <a:t>ipv</a:t>
            </a:r>
            <a:r>
              <a:rPr lang="nl-BE" sz="2800" dirty="0"/>
              <a:t> correctie achteraf – cf. referentiebedragen)</a:t>
            </a:r>
          </a:p>
          <a:p>
            <a:r>
              <a:rPr lang="nl-BE" b="1" dirty="0">
                <a:solidFill>
                  <a:schemeClr val="accent1"/>
                </a:solidFill>
              </a:rPr>
              <a:t>Globale, uniforme prijs per patiënt</a:t>
            </a:r>
            <a:r>
              <a:rPr lang="nl-BE" dirty="0"/>
              <a:t>, voor elke “patiëntengroep” met lage ernstgraad en standaardiseerbare zorgnoden </a:t>
            </a:r>
            <a:br>
              <a:rPr lang="nl-BE" dirty="0"/>
            </a:br>
            <a:r>
              <a:rPr lang="nl-BE" dirty="0"/>
              <a:t>bv. vaginale bevalling, </a:t>
            </a:r>
            <a:r>
              <a:rPr lang="nl-BE" dirty="0" err="1"/>
              <a:t>appendicectomie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97FC-B30C-4AB5-8C4E-F4902A55771A}" type="slidenum">
              <a:rPr lang="fr-BE" smtClean="0"/>
              <a:pPr/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1834826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BE" sz="4000" b="1" dirty="0">
                <a:solidFill>
                  <a:schemeClr val="tx2"/>
                </a:solidFill>
              </a:rPr>
              <a:t>Laagvariabele zorg: objectieven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nl-BE" sz="3500" dirty="0">
                <a:solidFill>
                  <a:schemeClr val="accent1"/>
                </a:solidFill>
              </a:rPr>
              <a:t>“</a:t>
            </a:r>
            <a:r>
              <a:rPr lang="nl-BE" sz="3500" b="1" dirty="0">
                <a:solidFill>
                  <a:schemeClr val="accent1"/>
                </a:solidFill>
              </a:rPr>
              <a:t>Dezelfde prijs voor gelijkaardig product</a:t>
            </a:r>
            <a:r>
              <a:rPr lang="nl-BE" sz="3500" dirty="0">
                <a:solidFill>
                  <a:schemeClr val="accent1"/>
                </a:solidFill>
              </a:rPr>
              <a:t>”: </a:t>
            </a:r>
            <a:r>
              <a:rPr lang="nl-BE" sz="3500" dirty="0"/>
              <a:t>zelfde bedrag in elk ziekenhuis, onafhankelijk van verschillen in reële zorgpraktijk</a:t>
            </a:r>
          </a:p>
          <a:p>
            <a:r>
              <a:rPr lang="nl-BE" sz="3500" b="1" dirty="0">
                <a:solidFill>
                  <a:schemeClr val="accent1"/>
                </a:solidFill>
              </a:rPr>
              <a:t>Meer transparantie / tariefzekerheid</a:t>
            </a:r>
            <a:r>
              <a:rPr lang="nl-BE" sz="3500" dirty="0"/>
              <a:t>:</a:t>
            </a:r>
          </a:p>
          <a:p>
            <a:pPr lvl="1"/>
            <a:r>
              <a:rPr lang="nl-BE" sz="3500" dirty="0"/>
              <a:t>Voor zorgverleners</a:t>
            </a:r>
          </a:p>
          <a:p>
            <a:pPr lvl="1"/>
            <a:r>
              <a:rPr lang="nl-BE" sz="3500" dirty="0"/>
              <a:t>Voor patiënten</a:t>
            </a:r>
          </a:p>
          <a:p>
            <a:r>
              <a:rPr lang="nl-BE" sz="3500" b="1" dirty="0">
                <a:solidFill>
                  <a:schemeClr val="accent1"/>
                </a:solidFill>
              </a:rPr>
              <a:t>Meer billijkheid</a:t>
            </a:r>
            <a:r>
              <a:rPr lang="nl-BE" sz="3500" dirty="0"/>
              <a:t>: financiering o.b.v. “doorsnee” </a:t>
            </a:r>
            <a:r>
              <a:rPr lang="nl-BE" sz="3500" i="1" dirty="0"/>
              <a:t>(mediane)</a:t>
            </a:r>
            <a:r>
              <a:rPr lang="nl-BE" sz="3500" dirty="0"/>
              <a:t> zorgpraktijk</a:t>
            </a:r>
          </a:p>
          <a:p>
            <a:r>
              <a:rPr lang="nl-BE" sz="3500" b="1" dirty="0">
                <a:solidFill>
                  <a:schemeClr val="accent1"/>
                </a:solidFill>
              </a:rPr>
              <a:t>Geen besparingsmaatregel</a:t>
            </a:r>
            <a:r>
              <a:rPr lang="nl-BE" sz="3500" dirty="0"/>
              <a:t>, gestandaardiseerde herverdeling</a:t>
            </a:r>
            <a:endParaRPr lang="en-GB" sz="35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97FC-B30C-4AB5-8C4E-F4902A55771A}" type="slidenum">
              <a:rPr lang="fr-BE" smtClean="0"/>
              <a:pPr/>
              <a:t>17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1714657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nl-BE" sz="4000" b="1" dirty="0">
                <a:solidFill>
                  <a:schemeClr val="tx2"/>
                </a:solidFill>
              </a:rPr>
              <a:t>Fin laagvariabele zorg: werkplan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39552" y="1331640"/>
            <a:ext cx="8064896" cy="5382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b="1" dirty="0"/>
              <a:t>Globaal prospectief bedrag</a:t>
            </a:r>
          </a:p>
          <a:p>
            <a:r>
              <a:rPr lang="nl-BE" b="1" dirty="0">
                <a:solidFill>
                  <a:schemeClr val="tx2"/>
                </a:solidFill>
              </a:rPr>
              <a:t>Fase 1-2</a:t>
            </a:r>
            <a:r>
              <a:rPr lang="nl-BE" dirty="0"/>
              <a:t>: </a:t>
            </a:r>
            <a:r>
              <a:rPr lang="nl-BE" b="1" dirty="0">
                <a:solidFill>
                  <a:schemeClr val="accent1"/>
                </a:solidFill>
              </a:rPr>
              <a:t>bundeling honoraria</a:t>
            </a:r>
            <a:r>
              <a:rPr lang="nl-BE" dirty="0"/>
              <a:t>: één globaal prospectief bedrag per patiëntengroep </a:t>
            </a:r>
            <a:r>
              <a:rPr lang="nl-BE" sz="2800" i="1" dirty="0">
                <a:solidFill>
                  <a:schemeClr val="accent1"/>
                </a:solidFill>
              </a:rPr>
              <a:t>(“gebundeld honorarium”)</a:t>
            </a:r>
            <a:br>
              <a:rPr lang="nl-BE" sz="2800" i="1" dirty="0">
                <a:solidFill>
                  <a:schemeClr val="accent1"/>
                </a:solidFill>
              </a:rPr>
            </a:br>
            <a:endParaRPr lang="nl-BE" sz="2400" i="1" dirty="0">
              <a:solidFill>
                <a:schemeClr val="accent1"/>
              </a:solidFill>
            </a:endParaRPr>
          </a:p>
          <a:p>
            <a:r>
              <a:rPr lang="nl-BE" b="1" dirty="0">
                <a:solidFill>
                  <a:schemeClr val="tx2"/>
                </a:solidFill>
              </a:rPr>
              <a:t>Fase 3: </a:t>
            </a:r>
            <a:r>
              <a:rPr lang="nl-BE" dirty="0"/>
              <a:t>integratie andere financieringsstromen </a:t>
            </a:r>
            <a:r>
              <a:rPr lang="nl-BE" sz="2800" dirty="0"/>
              <a:t>(geneesmiddelen, BFM,…)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nl-BE" b="1" dirty="0">
                <a:solidFill>
                  <a:schemeClr val="tx2"/>
                </a:solidFill>
              </a:rPr>
              <a:t>Fase 4</a:t>
            </a:r>
            <a:r>
              <a:rPr lang="nl-BE" b="1" dirty="0"/>
              <a:t>: </a:t>
            </a:r>
            <a:r>
              <a:rPr lang="nl-BE" dirty="0"/>
              <a:t>identificatie praktijkkosten honoraria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nl-BE" b="1" dirty="0">
                <a:solidFill>
                  <a:schemeClr val="tx2"/>
                </a:solidFill>
              </a:rPr>
              <a:t>Fase 5</a:t>
            </a:r>
            <a:r>
              <a:rPr lang="nl-BE" b="1" dirty="0"/>
              <a:t>: </a:t>
            </a:r>
            <a:r>
              <a:rPr lang="nl-BE" dirty="0"/>
              <a:t>integratie met zorg buiten ziekenhuis</a:t>
            </a:r>
            <a:endParaRPr lang="nl-BE" b="1" dirty="0">
              <a:solidFill>
                <a:schemeClr val="tx2"/>
              </a:solidFill>
            </a:endParaRPr>
          </a:p>
          <a:p>
            <a:pPr lvl="2"/>
            <a:endParaRPr lang="en-GB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51230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43528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BE" sz="4000" b="1" dirty="0" err="1">
                <a:solidFill>
                  <a:schemeClr val="tx2"/>
                </a:solidFill>
              </a:rPr>
              <a:t>Globaal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prospectief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bedrag</a:t>
            </a:r>
            <a:r>
              <a:rPr lang="fr-BE" sz="4000" b="1" dirty="0">
                <a:solidFill>
                  <a:schemeClr val="tx2"/>
                </a:solidFill>
              </a:rPr>
              <a:t>: basis</a:t>
            </a:r>
            <a:endParaRPr lang="fr-BE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97FC-B30C-4AB5-8C4E-F4902A55771A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BE" b="1" dirty="0" err="1"/>
              <a:t>Mediaan</a:t>
            </a:r>
            <a:r>
              <a:rPr lang="fr-BE" b="1" dirty="0"/>
              <a:t> </a:t>
            </a:r>
            <a:r>
              <a:rPr lang="fr-BE" b="1" dirty="0" err="1"/>
              <a:t>RIZIV-uitgaven+X</a:t>
            </a:r>
            <a:r>
              <a:rPr lang="fr-BE" b="1" dirty="0"/>
              <a:t>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b="1" dirty="0">
                <a:solidFill>
                  <a:schemeClr val="accent1"/>
                </a:solidFill>
              </a:rPr>
              <a:t>RIZIV-</a:t>
            </a:r>
            <a:r>
              <a:rPr lang="fr-BE" b="1" dirty="0" err="1">
                <a:solidFill>
                  <a:schemeClr val="accent1"/>
                </a:solidFill>
              </a:rPr>
              <a:t>uitgaven</a:t>
            </a:r>
            <a:r>
              <a:rPr lang="fr-BE" dirty="0"/>
              <a:t> (</a:t>
            </a:r>
            <a:r>
              <a:rPr lang="fr-BE" dirty="0" err="1"/>
              <a:t>excl</a:t>
            </a:r>
            <a:r>
              <a:rPr lang="fr-BE" dirty="0"/>
              <a:t>. </a:t>
            </a:r>
            <a:r>
              <a:rPr lang="fr-BE" dirty="0" err="1"/>
              <a:t>remgelden</a:t>
            </a:r>
            <a:r>
              <a:rPr lang="fr-BE" dirty="0"/>
              <a:t> en </a:t>
            </a:r>
            <a:r>
              <a:rPr lang="fr-BE" dirty="0" err="1"/>
              <a:t>supplementen</a:t>
            </a:r>
            <a:r>
              <a:rPr lang="fr-BE" dirty="0"/>
              <a:t>), na </a:t>
            </a:r>
            <a:r>
              <a:rPr lang="fr-BE" dirty="0" err="1"/>
              <a:t>exclusie</a:t>
            </a:r>
            <a:r>
              <a:rPr lang="fr-BE" dirty="0"/>
              <a:t> van </a:t>
            </a:r>
            <a:r>
              <a:rPr lang="fr-BE" dirty="0" err="1"/>
              <a:t>bepaalde</a:t>
            </a:r>
            <a:r>
              <a:rPr lang="fr-BE" dirty="0"/>
              <a:t> </a:t>
            </a:r>
            <a:r>
              <a:rPr lang="fr-BE" dirty="0" err="1"/>
              <a:t>ziekenhuisspecifieke</a:t>
            </a:r>
            <a:r>
              <a:rPr lang="fr-BE" dirty="0"/>
              <a:t> </a:t>
            </a:r>
            <a:r>
              <a:rPr lang="fr-BE" dirty="0" err="1"/>
              <a:t>honoraria</a:t>
            </a:r>
            <a:endParaRPr lang="fr-BE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BE" dirty="0" err="1"/>
              <a:t>Waarom</a:t>
            </a:r>
            <a:r>
              <a:rPr lang="fr-BE" b="1" dirty="0">
                <a:solidFill>
                  <a:schemeClr val="accent1"/>
                </a:solidFill>
              </a:rPr>
              <a:t> </a:t>
            </a:r>
            <a:r>
              <a:rPr lang="fr-BE" b="1" dirty="0" err="1">
                <a:solidFill>
                  <a:schemeClr val="accent1"/>
                </a:solidFill>
              </a:rPr>
              <a:t>mediaan</a:t>
            </a:r>
            <a:r>
              <a:rPr lang="fr-BE" dirty="0"/>
              <a:t>?</a:t>
            </a:r>
          </a:p>
          <a:p>
            <a:pPr marL="1428750" lvl="2" indent="-571500" algn="just">
              <a:buFont typeface="Wingdings" panose="05000000000000000000" pitchFamily="2" charset="2"/>
              <a:buChar char="ü"/>
            </a:pPr>
            <a:r>
              <a:rPr lang="fr-BE" dirty="0" err="1"/>
              <a:t>Minder</a:t>
            </a:r>
            <a:r>
              <a:rPr lang="fr-BE" dirty="0"/>
              <a:t> </a:t>
            </a:r>
            <a:r>
              <a:rPr lang="fr-BE" dirty="0" err="1"/>
              <a:t>gevoelig</a:t>
            </a:r>
            <a:r>
              <a:rPr lang="fr-BE" dirty="0"/>
              <a:t> dan </a:t>
            </a:r>
            <a:r>
              <a:rPr lang="fr-BE" dirty="0" err="1"/>
              <a:t>gemiddelde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extreme</a:t>
            </a:r>
            <a:r>
              <a:rPr lang="fr-BE" dirty="0"/>
              <a:t> </a:t>
            </a:r>
            <a:r>
              <a:rPr lang="fr-BE" dirty="0" err="1"/>
              <a:t>waarden</a:t>
            </a:r>
            <a:r>
              <a:rPr lang="fr-BE" dirty="0"/>
              <a:t> (</a:t>
            </a:r>
            <a:r>
              <a:rPr lang="fr-BE" dirty="0" err="1"/>
              <a:t>onder</a:t>
            </a:r>
            <a:r>
              <a:rPr lang="fr-BE" dirty="0"/>
              <a:t>- of </a:t>
            </a:r>
            <a:r>
              <a:rPr lang="fr-BE" dirty="0" err="1"/>
              <a:t>over’consumptie</a:t>
            </a:r>
            <a:r>
              <a:rPr lang="fr-BE" dirty="0"/>
              <a:t>’)</a:t>
            </a:r>
          </a:p>
          <a:p>
            <a:pPr marL="1428750" lvl="2" indent="-571500" algn="just">
              <a:buFont typeface="Wingdings" panose="05000000000000000000" pitchFamily="2" charset="2"/>
              <a:buChar char="ü"/>
            </a:pPr>
            <a:r>
              <a:rPr lang="fr-BE" dirty="0" err="1"/>
              <a:t>Weerspiegelt</a:t>
            </a:r>
            <a:r>
              <a:rPr lang="fr-BE" dirty="0"/>
              <a:t> </a:t>
            </a:r>
            <a:r>
              <a:rPr lang="fr-BE" dirty="0" err="1"/>
              <a:t>beter</a:t>
            </a:r>
            <a:r>
              <a:rPr lang="fr-BE" dirty="0"/>
              <a:t> de « </a:t>
            </a:r>
            <a:r>
              <a:rPr lang="fr-BE" dirty="0" err="1"/>
              <a:t>standaard</a:t>
            </a:r>
            <a:r>
              <a:rPr lang="fr-BE" dirty="0"/>
              <a:t> » (</a:t>
            </a:r>
            <a:r>
              <a:rPr lang="fr-BE" dirty="0" err="1"/>
              <a:t>doorsnee</a:t>
            </a:r>
            <a:r>
              <a:rPr lang="fr-BE" dirty="0"/>
              <a:t>-) </a:t>
            </a:r>
            <a:r>
              <a:rPr lang="fr-BE" dirty="0" err="1"/>
              <a:t>praktijk</a:t>
            </a:r>
            <a:endParaRPr lang="fr-BE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BE" sz="3200" dirty="0" err="1"/>
              <a:t>Waarom</a:t>
            </a:r>
            <a:r>
              <a:rPr lang="fr-BE" sz="3200" dirty="0"/>
              <a:t>  «</a:t>
            </a:r>
            <a:r>
              <a:rPr lang="fr-BE" sz="3200" b="1" dirty="0">
                <a:solidFill>
                  <a:schemeClr val="accent1"/>
                </a:solidFill>
              </a:rPr>
              <a:t>+x%</a:t>
            </a:r>
            <a:r>
              <a:rPr lang="fr-BE" sz="3200" dirty="0"/>
              <a:t>»?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/>
              <a:t>In de </a:t>
            </a:r>
            <a:r>
              <a:rPr lang="fr-BE" sz="2800" dirty="0" err="1"/>
              <a:t>meeste</a:t>
            </a:r>
            <a:r>
              <a:rPr lang="fr-BE" sz="2800" dirty="0"/>
              <a:t> </a:t>
            </a:r>
            <a:r>
              <a:rPr lang="fr-BE" sz="2800" dirty="0" err="1"/>
              <a:t>patiëntengroepen</a:t>
            </a:r>
            <a:r>
              <a:rPr lang="fr-BE" sz="2800" dirty="0"/>
              <a:t> </a:t>
            </a:r>
            <a:r>
              <a:rPr lang="fr-BE" sz="2800" dirty="0" err="1"/>
              <a:t>is</a:t>
            </a:r>
            <a:r>
              <a:rPr lang="fr-BE" sz="2800" dirty="0"/>
              <a:t> </a:t>
            </a:r>
            <a:r>
              <a:rPr lang="fr-BE" sz="2800" dirty="0" err="1"/>
              <a:t>mediaan</a:t>
            </a:r>
            <a:r>
              <a:rPr lang="fr-BE" sz="2800" dirty="0"/>
              <a:t> &lt; </a:t>
            </a:r>
            <a:r>
              <a:rPr lang="fr-BE" sz="2800" dirty="0" err="1"/>
              <a:t>gemiddelde</a:t>
            </a: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err="1"/>
              <a:t>Geen</a:t>
            </a:r>
            <a:r>
              <a:rPr lang="fr-BE" sz="2800" dirty="0"/>
              <a:t> </a:t>
            </a:r>
            <a:r>
              <a:rPr lang="fr-BE" sz="2800" dirty="0" err="1"/>
              <a:t>besparingsdoel</a:t>
            </a:r>
            <a:r>
              <a:rPr lang="fr-BE" sz="2800" dirty="0"/>
              <a:t> </a:t>
            </a:r>
            <a:r>
              <a:rPr lang="fr-BE" sz="2800" dirty="0">
                <a:sym typeface="Wingdings" panose="05000000000000000000" pitchFamily="2" charset="2"/>
              </a:rPr>
              <a:t> </a:t>
            </a:r>
            <a:r>
              <a:rPr lang="fr-BE" sz="2800" dirty="0" err="1">
                <a:sym typeface="Wingdings" panose="05000000000000000000" pitchFamily="2" charset="2"/>
              </a:rPr>
              <a:t>mediaanbedragen</a:t>
            </a:r>
            <a:r>
              <a:rPr lang="fr-BE" sz="2800" dirty="0">
                <a:sym typeface="Wingdings" panose="05000000000000000000" pitchFamily="2" charset="2"/>
              </a:rPr>
              <a:t> </a:t>
            </a:r>
            <a:r>
              <a:rPr lang="fr-BE" sz="2800" dirty="0" err="1">
                <a:sym typeface="Wingdings" panose="05000000000000000000" pitchFamily="2" charset="2"/>
              </a:rPr>
              <a:t>verhogen</a:t>
            </a:r>
            <a:r>
              <a:rPr lang="fr-BE" sz="2800" dirty="0">
                <a:sym typeface="Wingdings" panose="05000000000000000000" pitchFamily="2" charset="2"/>
              </a:rPr>
              <a:t> met x%, om </a:t>
            </a:r>
            <a:r>
              <a:rPr lang="fr-BE" sz="2800" dirty="0" err="1">
                <a:sym typeface="Wingdings" panose="05000000000000000000" pitchFamily="2" charset="2"/>
              </a:rPr>
              <a:t>hetzelfde</a:t>
            </a:r>
            <a:r>
              <a:rPr lang="fr-BE" sz="2800" dirty="0">
                <a:sym typeface="Wingdings" panose="05000000000000000000" pitchFamily="2" charset="2"/>
              </a:rPr>
              <a:t> niveau van totale RIZIV-</a:t>
            </a:r>
            <a:r>
              <a:rPr lang="fr-BE" sz="2800" dirty="0" err="1">
                <a:sym typeface="Wingdings" panose="05000000000000000000" pitchFamily="2" charset="2"/>
              </a:rPr>
              <a:t>uitgaven</a:t>
            </a:r>
            <a:r>
              <a:rPr lang="fr-BE" sz="2800" dirty="0">
                <a:sym typeface="Wingdings" panose="05000000000000000000" pitchFamily="2" charset="2"/>
              </a:rPr>
              <a:t> te </a:t>
            </a:r>
            <a:r>
              <a:rPr lang="fr-BE" sz="2800" dirty="0" err="1">
                <a:sym typeface="Wingdings" panose="05000000000000000000" pitchFamily="2" charset="2"/>
              </a:rPr>
              <a:t>bereiken</a:t>
            </a:r>
            <a:endParaRPr lang="en-US" sz="2800" b="1" dirty="0"/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270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2"/>
                </a:solidFill>
              </a:rPr>
              <a:t>Overzicht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Inleiding</a:t>
            </a:r>
            <a:r>
              <a:rPr lang="nl-BE" dirty="0">
                <a:solidFill>
                  <a:schemeClr val="accent1"/>
                </a:solidFill>
              </a:rPr>
              <a:t>:</a:t>
            </a:r>
            <a:r>
              <a:rPr lang="nl-BE" dirty="0"/>
              <a:t> regeerakkoord, plan van aanpak (</a:t>
            </a:r>
            <a:r>
              <a:rPr lang="nl-BE" dirty="0" err="1"/>
              <a:t>PvA</a:t>
            </a:r>
            <a:r>
              <a:rPr lang="nl-BE" dirty="0"/>
              <a:t>) hervorming </a:t>
            </a:r>
            <a:r>
              <a:rPr lang="nl-BE" dirty="0" err="1"/>
              <a:t>zh</a:t>
            </a:r>
            <a:r>
              <a:rPr lang="nl-BE" dirty="0"/>
              <a:t>-landschap en –financiering</a:t>
            </a:r>
          </a:p>
          <a:p>
            <a:r>
              <a:rPr lang="nl-BE" dirty="0"/>
              <a:t>Organisatie: klinische ziekenhuisnetwerken</a:t>
            </a:r>
          </a:p>
          <a:p>
            <a:r>
              <a:rPr lang="nl-BE" dirty="0"/>
              <a:t>Financiering: globaal prospectief bedrag (“gebundeld honorarium”) voor laagvariabele zorg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2451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BE" sz="4000" b="1" dirty="0" err="1">
                <a:solidFill>
                  <a:schemeClr val="tx2"/>
                </a:solidFill>
              </a:rPr>
              <a:t>Globaal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prospectief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bedrag</a:t>
            </a:r>
            <a:r>
              <a:rPr lang="fr-BE" sz="4000" b="1" dirty="0">
                <a:solidFill>
                  <a:schemeClr val="tx2"/>
                </a:solidFill>
              </a:rPr>
              <a:t>:</a:t>
            </a:r>
            <a:br>
              <a:rPr lang="fr-BE" sz="4000" b="1" dirty="0">
                <a:solidFill>
                  <a:schemeClr val="tx2"/>
                </a:solidFill>
              </a:rPr>
            </a:br>
            <a:r>
              <a:rPr lang="fr-BE" sz="4000" b="1" dirty="0" err="1">
                <a:solidFill>
                  <a:schemeClr val="tx2"/>
                </a:solidFill>
              </a:rPr>
              <a:t>periodieke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aanpassing</a:t>
            </a:r>
            <a:endParaRPr lang="fr-BE" sz="20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97FC-B30C-4AB5-8C4E-F4902A55771A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824536"/>
          </a:xfrm>
        </p:spPr>
        <p:txBody>
          <a:bodyPr>
            <a:normAutofit/>
          </a:bodyPr>
          <a:lstStyle/>
          <a:p>
            <a:r>
              <a:rPr lang="fr-BE" b="1" dirty="0" err="1">
                <a:solidFill>
                  <a:schemeClr val="accent1"/>
                </a:solidFill>
              </a:rPr>
              <a:t>Jaarlijkse</a:t>
            </a:r>
            <a:r>
              <a:rPr lang="fr-BE" dirty="0"/>
              <a:t> </a:t>
            </a:r>
            <a:r>
              <a:rPr lang="fr-BE" dirty="0" err="1"/>
              <a:t>herberekening</a:t>
            </a:r>
            <a:r>
              <a:rPr lang="fr-BE" dirty="0"/>
              <a:t> </a:t>
            </a:r>
            <a:r>
              <a:rPr lang="fr-BE" dirty="0" err="1"/>
              <a:t>globaal</a:t>
            </a:r>
            <a:r>
              <a:rPr lang="fr-BE" dirty="0"/>
              <a:t> </a:t>
            </a:r>
            <a:r>
              <a:rPr lang="fr-BE" dirty="0" err="1"/>
              <a:t>prospectief</a:t>
            </a:r>
            <a:r>
              <a:rPr lang="fr-BE" dirty="0"/>
              <a:t> </a:t>
            </a:r>
            <a:r>
              <a:rPr lang="fr-BE" dirty="0" err="1"/>
              <a:t>bedrag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elke</a:t>
            </a:r>
            <a:r>
              <a:rPr lang="fr-BE" dirty="0"/>
              <a:t> </a:t>
            </a:r>
            <a:r>
              <a:rPr lang="fr-BE" dirty="0" err="1"/>
              <a:t>patiëntengroep</a:t>
            </a:r>
            <a:r>
              <a:rPr lang="fr-BE" dirty="0"/>
              <a:t> </a:t>
            </a:r>
            <a:r>
              <a:rPr lang="fr-BE" dirty="0" err="1"/>
              <a:t>obv</a:t>
            </a:r>
            <a:r>
              <a:rPr lang="fr-BE" dirty="0"/>
              <a:t> </a:t>
            </a:r>
            <a:r>
              <a:rPr lang="fr-BE" dirty="0" err="1"/>
              <a:t>recentst</a:t>
            </a:r>
            <a:r>
              <a:rPr lang="fr-BE" dirty="0"/>
              <a:t> </a:t>
            </a:r>
            <a:r>
              <a:rPr lang="fr-BE" dirty="0" err="1"/>
              <a:t>beschikbare</a:t>
            </a:r>
            <a:r>
              <a:rPr lang="fr-BE" dirty="0"/>
              <a:t> </a:t>
            </a:r>
            <a:r>
              <a:rPr lang="fr-BE" dirty="0" err="1"/>
              <a:t>gegevens</a:t>
            </a:r>
            <a:endParaRPr lang="fr-BE" dirty="0"/>
          </a:p>
          <a:p>
            <a:r>
              <a:rPr lang="fr-BE" dirty="0" err="1"/>
              <a:t>Resultaten</a:t>
            </a:r>
            <a:r>
              <a:rPr lang="fr-BE" dirty="0"/>
              <a:t> </a:t>
            </a:r>
            <a:r>
              <a:rPr lang="fr-BE" dirty="0" err="1"/>
              <a:t>meegedeeld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 </a:t>
            </a:r>
            <a:r>
              <a:rPr lang="fr-BE" dirty="0" err="1"/>
              <a:t>Verzekeringscomité</a:t>
            </a:r>
            <a:endParaRPr lang="fr-BE" dirty="0"/>
          </a:p>
          <a:p>
            <a:r>
              <a:rPr lang="fr-BE" b="1" dirty="0" err="1">
                <a:solidFill>
                  <a:schemeClr val="accent1">
                    <a:lumMod val="75000"/>
                  </a:schemeClr>
                </a:solidFill>
              </a:rPr>
              <a:t>Periodieke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</a:rPr>
              <a:t>aanpassing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BE" dirty="0" err="1"/>
              <a:t>factureerbare</a:t>
            </a:r>
            <a:r>
              <a:rPr lang="fr-BE" dirty="0"/>
              <a:t> </a:t>
            </a:r>
            <a:r>
              <a:rPr lang="fr-BE" dirty="0" err="1"/>
              <a:t>bedragen</a:t>
            </a:r>
            <a:r>
              <a:rPr lang="fr-BE" dirty="0"/>
              <a:t> </a:t>
            </a:r>
            <a:r>
              <a:rPr lang="fr-BE" dirty="0" err="1"/>
              <a:t>i.f.v</a:t>
            </a:r>
            <a:r>
              <a:rPr lang="fr-BE" dirty="0"/>
              <a:t>. </a:t>
            </a:r>
            <a:r>
              <a:rPr lang="fr-BE" dirty="0" err="1"/>
              <a:t>gewijzigde</a:t>
            </a:r>
            <a:r>
              <a:rPr lang="fr-BE" dirty="0"/>
              <a:t> </a:t>
            </a:r>
            <a:r>
              <a:rPr lang="fr-BE" dirty="0" err="1"/>
              <a:t>praktijkvoering</a:t>
            </a:r>
            <a:endParaRPr lang="fr-BE" dirty="0"/>
          </a:p>
          <a:p>
            <a:r>
              <a:rPr lang="fr-BE" b="1" dirty="0" err="1">
                <a:solidFill>
                  <a:schemeClr val="accent1"/>
                </a:solidFill>
              </a:rPr>
              <a:t>Indexatie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voorzien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de </a:t>
            </a:r>
            <a:r>
              <a:rPr lang="fr-BE" dirty="0" err="1"/>
              <a:t>indexeerbare</a:t>
            </a:r>
            <a:r>
              <a:rPr lang="fr-BE" dirty="0"/>
              <a:t> </a:t>
            </a:r>
            <a:r>
              <a:rPr lang="fr-BE" dirty="0" err="1"/>
              <a:t>onderdelen</a:t>
            </a:r>
            <a:r>
              <a:rPr lang="fr-BE" dirty="0"/>
              <a:t> (cf. </a:t>
            </a:r>
            <a:r>
              <a:rPr lang="fr-BE" dirty="0" err="1"/>
              <a:t>afspraken</a:t>
            </a:r>
            <a:r>
              <a:rPr lang="fr-BE" dirty="0"/>
              <a:t> </a:t>
            </a:r>
            <a:r>
              <a:rPr lang="fr-BE" dirty="0" err="1"/>
              <a:t>binnen</a:t>
            </a:r>
            <a:r>
              <a:rPr lang="fr-BE" dirty="0"/>
              <a:t> RIZIV) </a:t>
            </a:r>
          </a:p>
        </p:txBody>
      </p:sp>
    </p:spTree>
    <p:extLst>
      <p:ext uri="{BB962C8B-B14F-4D97-AF65-F5344CB8AC3E}">
        <p14:creationId xmlns:p14="http://schemas.microsoft.com/office/powerpoint/2010/main" xmlns="" val="2229081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r-BE" sz="4400" b="1" dirty="0" err="1">
                <a:solidFill>
                  <a:schemeClr val="tx2"/>
                </a:solidFill>
              </a:rPr>
              <a:t>Gebundeld</a:t>
            </a:r>
            <a:r>
              <a:rPr lang="fr-BE" sz="4400" b="1" dirty="0">
                <a:solidFill>
                  <a:schemeClr val="tx2"/>
                </a:solidFill>
              </a:rPr>
              <a:t> </a:t>
            </a:r>
            <a:r>
              <a:rPr lang="fr-BE" sz="4400" b="1" dirty="0" err="1">
                <a:solidFill>
                  <a:schemeClr val="tx2"/>
                </a:solidFill>
              </a:rPr>
              <a:t>honorarium</a:t>
            </a:r>
            <a:r>
              <a:rPr lang="fr-BE" sz="4400" b="1" dirty="0">
                <a:solidFill>
                  <a:schemeClr val="tx2"/>
                </a:solidFill>
              </a:rPr>
              <a:t>: </a:t>
            </a:r>
            <a:br>
              <a:rPr lang="fr-BE" sz="4400" b="1" dirty="0">
                <a:solidFill>
                  <a:schemeClr val="tx2"/>
                </a:solidFill>
              </a:rPr>
            </a:br>
            <a:r>
              <a:rPr lang="fr-BE" sz="4400" b="1" dirty="0" err="1">
                <a:solidFill>
                  <a:schemeClr val="tx2"/>
                </a:solidFill>
              </a:rPr>
              <a:t>welke</a:t>
            </a:r>
            <a:r>
              <a:rPr lang="fr-BE" sz="4400" b="1" dirty="0">
                <a:solidFill>
                  <a:schemeClr val="tx2"/>
                </a:solidFill>
              </a:rPr>
              <a:t> </a:t>
            </a:r>
            <a:r>
              <a:rPr lang="fr-BE" sz="4400" b="1" dirty="0" err="1">
                <a:solidFill>
                  <a:schemeClr val="tx2"/>
                </a:solidFill>
              </a:rPr>
              <a:t>honoraria</a:t>
            </a:r>
            <a:r>
              <a:rPr lang="fr-BE" sz="4400" b="1" dirty="0">
                <a:solidFill>
                  <a:schemeClr val="tx2"/>
                </a:solidFill>
              </a:rPr>
              <a:t>?</a:t>
            </a:r>
            <a:endParaRPr lang="fr-BE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97FC-B30C-4AB5-8C4E-F4902A55771A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BE" b="1" dirty="0" err="1">
                <a:solidFill>
                  <a:schemeClr val="accent1">
                    <a:lumMod val="75000"/>
                  </a:schemeClr>
                </a:solidFill>
              </a:rPr>
              <a:t>Alle</a:t>
            </a:r>
            <a:r>
              <a:rPr lang="fr-BE" dirty="0"/>
              <a:t> (</a:t>
            </a:r>
            <a:r>
              <a:rPr lang="fr-BE" dirty="0" err="1"/>
              <a:t>medische</a:t>
            </a:r>
            <a:r>
              <a:rPr lang="fr-BE" dirty="0"/>
              <a:t> en niet-</a:t>
            </a:r>
            <a:r>
              <a:rPr lang="fr-BE" dirty="0" err="1"/>
              <a:t>medische</a:t>
            </a:r>
            <a:r>
              <a:rPr lang="fr-BE" dirty="0"/>
              <a:t>) </a:t>
            </a:r>
            <a:r>
              <a:rPr lang="fr-BE" dirty="0" err="1"/>
              <a:t>honoraria</a:t>
            </a:r>
            <a:endParaRPr lang="fr-BE" dirty="0"/>
          </a:p>
          <a:p>
            <a:pPr algn="just"/>
            <a:r>
              <a:rPr lang="fr-BE" dirty="0" err="1"/>
              <a:t>Behalve</a:t>
            </a:r>
            <a:r>
              <a:rPr lang="fr-BE" dirty="0"/>
              <a:t> de 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</a:rPr>
              <a:t>forfaitaire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</a:rPr>
              <a:t>honoraria</a:t>
            </a:r>
            <a:r>
              <a:rPr lang="fr-BE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klinische</a:t>
            </a:r>
            <a:r>
              <a:rPr lang="fr-BE" dirty="0"/>
              <a:t> biologie, per </a:t>
            </a:r>
            <a:r>
              <a:rPr lang="fr-BE" dirty="0" err="1"/>
              <a:t>verpleegdag</a:t>
            </a:r>
            <a:endParaRPr lang="fr-B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klinische</a:t>
            </a:r>
            <a:r>
              <a:rPr lang="fr-BE" dirty="0"/>
              <a:t> biologie, per </a:t>
            </a:r>
            <a:r>
              <a:rPr lang="fr-BE" dirty="0" err="1"/>
              <a:t>opname</a:t>
            </a:r>
            <a:endParaRPr lang="fr-B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medische</a:t>
            </a:r>
            <a:r>
              <a:rPr lang="fr-BE" dirty="0"/>
              <a:t> </a:t>
            </a:r>
            <a:r>
              <a:rPr lang="fr-BE" dirty="0" err="1"/>
              <a:t>beeldvorming</a:t>
            </a:r>
            <a:r>
              <a:rPr lang="fr-BE" dirty="0"/>
              <a:t>, per </a:t>
            </a:r>
            <a:r>
              <a:rPr lang="fr-BE" dirty="0" err="1"/>
              <a:t>opname</a:t>
            </a:r>
            <a:endParaRPr lang="fr-B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err="1"/>
              <a:t>Voor</a:t>
            </a:r>
            <a:r>
              <a:rPr lang="fr-BE" dirty="0"/>
              <a:t> de </a:t>
            </a:r>
            <a:r>
              <a:rPr lang="fr-BE" dirty="0" err="1"/>
              <a:t>intramurale</a:t>
            </a:r>
            <a:r>
              <a:rPr lang="fr-BE" dirty="0"/>
              <a:t> </a:t>
            </a:r>
            <a:r>
              <a:rPr lang="fr-BE" dirty="0" err="1"/>
              <a:t>medische</a:t>
            </a:r>
            <a:r>
              <a:rPr lang="fr-BE" dirty="0"/>
              <a:t> </a:t>
            </a:r>
            <a:r>
              <a:rPr lang="fr-BE" dirty="0" err="1"/>
              <a:t>permanentie</a:t>
            </a:r>
            <a:r>
              <a:rPr lang="fr-BE" dirty="0"/>
              <a:t> op de </a:t>
            </a:r>
            <a:r>
              <a:rPr lang="fr-BE" dirty="0" err="1"/>
              <a:t>gespecialiseerde</a:t>
            </a:r>
            <a:r>
              <a:rPr lang="fr-BE" dirty="0"/>
              <a:t> </a:t>
            </a:r>
            <a:r>
              <a:rPr lang="fr-BE" dirty="0" err="1"/>
              <a:t>spoedgevallendienst</a:t>
            </a:r>
            <a:r>
              <a:rPr lang="fr-BE" dirty="0"/>
              <a:t> / </a:t>
            </a:r>
            <a:r>
              <a:rPr lang="fr-BE" dirty="0" err="1"/>
              <a:t>erkende</a:t>
            </a:r>
            <a:r>
              <a:rPr lang="fr-BE" dirty="0"/>
              <a:t> </a:t>
            </a:r>
            <a:r>
              <a:rPr lang="fr-BE" dirty="0" err="1"/>
              <a:t>intensieve</a:t>
            </a:r>
            <a:r>
              <a:rPr lang="fr-BE" dirty="0"/>
              <a:t> </a:t>
            </a:r>
            <a:r>
              <a:rPr lang="fr-BE" dirty="0" err="1"/>
              <a:t>dienst</a:t>
            </a:r>
            <a:endParaRPr lang="fr-BE" dirty="0"/>
          </a:p>
          <a:p>
            <a:r>
              <a:rPr lang="fr-BE" dirty="0" err="1"/>
              <a:t>Behalve</a:t>
            </a:r>
            <a:r>
              <a:rPr lang="fr-BE" dirty="0"/>
              <a:t> </a:t>
            </a:r>
            <a:r>
              <a:rPr lang="fr-BE" dirty="0" err="1"/>
              <a:t>honoraria</a:t>
            </a:r>
            <a:r>
              <a:rPr lang="fr-BE" dirty="0"/>
              <a:t> die </a:t>
            </a:r>
            <a:r>
              <a:rPr lang="fr-BE" dirty="0" err="1"/>
              <a:t>zeer</a:t>
            </a:r>
            <a:r>
              <a:rPr lang="fr-BE" dirty="0"/>
              <a:t>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</a:rPr>
              <a:t>zelden</a:t>
            </a:r>
            <a:r>
              <a:rPr lang="fr-BE" dirty="0"/>
              <a:t> </a:t>
            </a:r>
            <a:r>
              <a:rPr lang="fr-BE" dirty="0" err="1"/>
              <a:t>voorkomen</a:t>
            </a:r>
            <a:r>
              <a:rPr lang="fr-BE" dirty="0"/>
              <a:t> </a:t>
            </a:r>
            <a:r>
              <a:rPr lang="fr-BE" dirty="0" err="1"/>
              <a:t>bij</a:t>
            </a:r>
            <a:r>
              <a:rPr lang="fr-BE" dirty="0"/>
              <a:t> de </a:t>
            </a:r>
            <a:r>
              <a:rPr lang="fr-BE" dirty="0" err="1"/>
              <a:t>laagvariabele</a:t>
            </a:r>
            <a:r>
              <a:rPr lang="fr-BE" dirty="0"/>
              <a:t> </a:t>
            </a:r>
            <a:r>
              <a:rPr lang="fr-BE" dirty="0" err="1"/>
              <a:t>patiëntengroepen</a:t>
            </a:r>
            <a:r>
              <a:rPr lang="fr-BE" dirty="0"/>
              <a:t/>
            </a:r>
            <a:br>
              <a:rPr lang="fr-BE" dirty="0"/>
            </a:br>
            <a:r>
              <a:rPr lang="fr-BE" sz="3000" dirty="0" err="1"/>
              <a:t>bv</a:t>
            </a:r>
            <a:r>
              <a:rPr lang="fr-BE" sz="3000" dirty="0"/>
              <a:t>. </a:t>
            </a:r>
            <a:r>
              <a:rPr lang="fr-BE" sz="3000" dirty="0" err="1"/>
              <a:t>consult</a:t>
            </a:r>
            <a:r>
              <a:rPr lang="fr-BE" sz="3000" dirty="0"/>
              <a:t> </a:t>
            </a:r>
            <a:r>
              <a:rPr lang="fr-BE" sz="3000" dirty="0" err="1"/>
              <a:t>aan</a:t>
            </a:r>
            <a:r>
              <a:rPr lang="fr-BE" sz="3000" dirty="0"/>
              <a:t> </a:t>
            </a:r>
            <a:r>
              <a:rPr lang="fr-BE" sz="3000" dirty="0" err="1"/>
              <a:t>bed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1061992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BE" sz="4400" b="1" dirty="0" err="1">
                <a:solidFill>
                  <a:schemeClr val="tx2"/>
                </a:solidFill>
              </a:rPr>
              <a:t>Globaal</a:t>
            </a:r>
            <a:r>
              <a:rPr lang="fr-BE" sz="4400" b="1" dirty="0">
                <a:solidFill>
                  <a:schemeClr val="tx2"/>
                </a:solidFill>
              </a:rPr>
              <a:t> </a:t>
            </a:r>
            <a:r>
              <a:rPr lang="fr-BE" sz="4400" b="1" dirty="0" err="1">
                <a:solidFill>
                  <a:schemeClr val="tx2"/>
                </a:solidFill>
              </a:rPr>
              <a:t>prospectief</a:t>
            </a:r>
            <a:r>
              <a:rPr lang="fr-BE" sz="4400" b="1" dirty="0">
                <a:solidFill>
                  <a:schemeClr val="tx2"/>
                </a:solidFill>
              </a:rPr>
              <a:t> </a:t>
            </a:r>
            <a:r>
              <a:rPr lang="fr-BE" sz="4400" b="1" dirty="0" err="1">
                <a:solidFill>
                  <a:schemeClr val="tx2"/>
                </a:solidFill>
              </a:rPr>
              <a:t>bedrag</a:t>
            </a:r>
            <a:r>
              <a:rPr lang="fr-BE" sz="4400" b="1" dirty="0">
                <a:solidFill>
                  <a:schemeClr val="tx2"/>
                </a:solidFill>
              </a:rPr>
              <a:t>: </a:t>
            </a:r>
            <a:r>
              <a:rPr lang="fr-BE" sz="4400" b="1" dirty="0" err="1">
                <a:solidFill>
                  <a:schemeClr val="tx2"/>
                </a:solidFill>
              </a:rPr>
              <a:t>eigendom</a:t>
            </a:r>
            <a:r>
              <a:rPr lang="fr-BE" sz="4400" b="1" dirty="0">
                <a:solidFill>
                  <a:schemeClr val="tx2"/>
                </a:solidFill>
              </a:rPr>
              <a:t>?</a:t>
            </a:r>
            <a:endParaRPr lang="fr-BE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97FC-B30C-4AB5-8C4E-F4902A55771A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060848"/>
            <a:ext cx="8507288" cy="43924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BE" sz="4100" dirty="0" err="1">
                <a:solidFill>
                  <a:schemeClr val="accent1"/>
                </a:solidFill>
              </a:rPr>
              <a:t>Globaal</a:t>
            </a:r>
            <a:r>
              <a:rPr lang="fr-BE" sz="4100" dirty="0">
                <a:solidFill>
                  <a:schemeClr val="accent1"/>
                </a:solidFill>
              </a:rPr>
              <a:t> </a:t>
            </a:r>
            <a:r>
              <a:rPr lang="fr-BE" sz="4100" dirty="0" err="1">
                <a:solidFill>
                  <a:schemeClr val="accent1"/>
                </a:solidFill>
              </a:rPr>
              <a:t>prospectief</a:t>
            </a:r>
            <a:r>
              <a:rPr lang="fr-BE" sz="4100" dirty="0">
                <a:solidFill>
                  <a:schemeClr val="accent1"/>
                </a:solidFill>
              </a:rPr>
              <a:t> </a:t>
            </a:r>
            <a:r>
              <a:rPr lang="fr-BE" sz="4100" dirty="0" err="1">
                <a:solidFill>
                  <a:schemeClr val="accent1"/>
                </a:solidFill>
              </a:rPr>
              <a:t>bedrag</a:t>
            </a:r>
            <a:r>
              <a:rPr lang="fr-BE" sz="4100" dirty="0"/>
              <a:t>:</a:t>
            </a:r>
          </a:p>
          <a:p>
            <a:pPr lvl="1"/>
            <a:r>
              <a:rPr lang="fr-BE" sz="4100" dirty="0" err="1"/>
              <a:t>Honoraria</a:t>
            </a:r>
            <a:r>
              <a:rPr lang="fr-BE" sz="4100" dirty="0"/>
              <a:t> </a:t>
            </a:r>
            <a:r>
              <a:rPr lang="fr-BE" sz="4100" i="1" dirty="0"/>
              <a:t>(</a:t>
            </a:r>
            <a:r>
              <a:rPr lang="fr-BE" sz="4100" i="1" dirty="0" err="1"/>
              <a:t>vanaf</a:t>
            </a:r>
            <a:r>
              <a:rPr lang="fr-BE" sz="4100" i="1" dirty="0"/>
              <a:t> </a:t>
            </a:r>
            <a:r>
              <a:rPr lang="fr-BE" sz="4100" i="1" dirty="0" err="1"/>
              <a:t>start</a:t>
            </a:r>
            <a:r>
              <a:rPr lang="fr-BE" sz="4100" i="1" dirty="0"/>
              <a:t>) </a:t>
            </a:r>
            <a:r>
              <a:rPr lang="fr-BE" sz="4100" dirty="0">
                <a:sym typeface="Wingdings" panose="05000000000000000000" pitchFamily="2" charset="2"/>
              </a:rPr>
              <a:t> </a:t>
            </a:r>
            <a:r>
              <a:rPr lang="fr-BE" sz="4100" dirty="0" err="1">
                <a:sym typeface="Wingdings" panose="05000000000000000000" pitchFamily="2" charset="2"/>
              </a:rPr>
              <a:t>verstrekkers</a:t>
            </a:r>
            <a:r>
              <a:rPr lang="fr-BE" sz="4100" dirty="0">
                <a:sym typeface="Wingdings" panose="05000000000000000000" pitchFamily="2" charset="2"/>
              </a:rPr>
              <a:t> van de </a:t>
            </a:r>
            <a:r>
              <a:rPr lang="fr-BE" sz="4100" dirty="0" err="1">
                <a:sym typeface="Wingdings" panose="05000000000000000000" pitchFamily="2" charset="2"/>
              </a:rPr>
              <a:t>presaties</a:t>
            </a:r>
            <a:endParaRPr lang="fr-BE" sz="4100" dirty="0"/>
          </a:p>
          <a:p>
            <a:pPr lvl="1"/>
            <a:r>
              <a:rPr lang="fr-BE" sz="4100" dirty="0" err="1"/>
              <a:t>Andere</a:t>
            </a:r>
            <a:r>
              <a:rPr lang="fr-BE" sz="4100" dirty="0"/>
              <a:t> </a:t>
            </a:r>
            <a:r>
              <a:rPr lang="fr-BE" sz="4100" dirty="0" err="1"/>
              <a:t>financieringsbronnen</a:t>
            </a:r>
            <a:r>
              <a:rPr lang="fr-BE" sz="4100" dirty="0"/>
              <a:t> </a:t>
            </a:r>
            <a:r>
              <a:rPr lang="fr-BE" sz="4100" i="1" dirty="0"/>
              <a:t>(in latere </a:t>
            </a:r>
            <a:r>
              <a:rPr lang="fr-BE" sz="4100" i="1" dirty="0" err="1"/>
              <a:t>fases</a:t>
            </a:r>
            <a:r>
              <a:rPr lang="fr-BE" sz="4100" i="1" dirty="0"/>
              <a:t>)</a:t>
            </a:r>
            <a:r>
              <a:rPr lang="fr-BE" sz="4100" dirty="0"/>
              <a:t> </a:t>
            </a:r>
            <a:r>
              <a:rPr lang="fr-BE" sz="4100" dirty="0">
                <a:sym typeface="Wingdings" panose="05000000000000000000" pitchFamily="2" charset="2"/>
              </a:rPr>
              <a:t> </a:t>
            </a:r>
            <a:r>
              <a:rPr lang="fr-BE" sz="4100" dirty="0" err="1">
                <a:sym typeface="Wingdings" panose="05000000000000000000" pitchFamily="2" charset="2"/>
              </a:rPr>
              <a:t>ziekenhuis</a:t>
            </a:r>
            <a:endParaRPr lang="fr-BE" sz="4100" dirty="0">
              <a:sym typeface="Wingdings" panose="05000000000000000000" pitchFamily="2" charset="2"/>
            </a:endParaRPr>
          </a:p>
          <a:p>
            <a:r>
              <a:rPr lang="fr-BE" sz="4100" dirty="0" err="1">
                <a:solidFill>
                  <a:schemeClr val="accent1"/>
                </a:solidFill>
                <a:sym typeface="Wingdings" panose="05000000000000000000" pitchFamily="2" charset="2"/>
              </a:rPr>
              <a:t>Gebundeld</a:t>
            </a:r>
            <a:r>
              <a:rPr lang="fr-BE" sz="4100" dirty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fr-BE" sz="4100" dirty="0" err="1">
                <a:solidFill>
                  <a:schemeClr val="accent1"/>
                </a:solidFill>
                <a:sym typeface="Wingdings" panose="05000000000000000000" pitchFamily="2" charset="2"/>
              </a:rPr>
              <a:t>honorarium</a:t>
            </a:r>
            <a:r>
              <a:rPr lang="fr-BE" sz="4100" dirty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fr-BE" sz="4100" dirty="0">
                <a:sym typeface="Wingdings" panose="05000000000000000000" pitchFamily="2" charset="2"/>
              </a:rPr>
              <a:t> in </a:t>
            </a:r>
            <a:r>
              <a:rPr lang="fr-BE" sz="4100" dirty="0" err="1">
                <a:sym typeface="Wingdings" panose="05000000000000000000" pitchFamily="2" charset="2"/>
              </a:rPr>
              <a:t>elk</a:t>
            </a:r>
            <a:r>
              <a:rPr lang="fr-BE" sz="4100" dirty="0">
                <a:sym typeface="Wingdings" panose="05000000000000000000" pitchFamily="2" charset="2"/>
              </a:rPr>
              <a:t> </a:t>
            </a:r>
            <a:r>
              <a:rPr lang="fr-BE" sz="4100" dirty="0" err="1">
                <a:sym typeface="Wingdings" panose="05000000000000000000" pitchFamily="2" charset="2"/>
              </a:rPr>
              <a:t>ziekenhuis</a:t>
            </a:r>
            <a:r>
              <a:rPr lang="fr-BE" sz="4100" dirty="0">
                <a:sym typeface="Wingdings" panose="05000000000000000000" pitchFamily="2" charset="2"/>
              </a:rPr>
              <a:t> </a:t>
            </a:r>
            <a:r>
              <a:rPr lang="fr-BE" sz="4100" i="1" dirty="0" err="1">
                <a:sym typeface="Wingdings" panose="05000000000000000000" pitchFamily="2" charset="2"/>
              </a:rPr>
              <a:t>verplicht</a:t>
            </a:r>
            <a:r>
              <a:rPr lang="fr-BE" sz="4100" i="1" dirty="0">
                <a:sym typeface="Wingdings" panose="05000000000000000000" pitchFamily="2" charset="2"/>
              </a:rPr>
              <a:t> </a:t>
            </a:r>
            <a:r>
              <a:rPr lang="fr-BE" sz="4100" dirty="0" err="1">
                <a:sym typeface="Wingdings" panose="05000000000000000000" pitchFamily="2" charset="2"/>
              </a:rPr>
              <a:t>toegekend</a:t>
            </a:r>
            <a:r>
              <a:rPr lang="fr-BE" sz="4100" dirty="0">
                <a:sym typeface="Wingdings" panose="05000000000000000000" pitchFamily="2" charset="2"/>
              </a:rPr>
              <a:t> </a:t>
            </a:r>
            <a:r>
              <a:rPr lang="fr-BE" sz="4100" dirty="0" err="1">
                <a:sym typeface="Wingdings" panose="05000000000000000000" pitchFamily="2" charset="2"/>
              </a:rPr>
              <a:t>aan</a:t>
            </a:r>
            <a:r>
              <a:rPr lang="fr-BE" sz="4100" dirty="0">
                <a:sym typeface="Wingdings" panose="05000000000000000000" pitchFamily="2" charset="2"/>
              </a:rPr>
              <a:t> de disciplines, die </a:t>
            </a:r>
            <a:r>
              <a:rPr lang="fr-BE" sz="4100" dirty="0" err="1">
                <a:sym typeface="Wingdings" panose="05000000000000000000" pitchFamily="2" charset="2"/>
              </a:rPr>
              <a:t>volgens</a:t>
            </a:r>
            <a:r>
              <a:rPr lang="fr-BE" sz="4100" dirty="0">
                <a:sym typeface="Wingdings" panose="05000000000000000000" pitchFamily="2" charset="2"/>
              </a:rPr>
              <a:t> de nationale </a:t>
            </a:r>
            <a:r>
              <a:rPr lang="fr-BE" sz="4100" dirty="0" err="1">
                <a:sym typeface="Wingdings" panose="05000000000000000000" pitchFamily="2" charset="2"/>
              </a:rPr>
              <a:t>mediane</a:t>
            </a:r>
            <a:r>
              <a:rPr lang="fr-BE" sz="4100" dirty="0">
                <a:sym typeface="Wingdings" panose="05000000000000000000" pitchFamily="2" charset="2"/>
              </a:rPr>
              <a:t> RIZIV-</a:t>
            </a:r>
            <a:r>
              <a:rPr lang="fr-BE" sz="4100" dirty="0" err="1">
                <a:sym typeface="Wingdings" panose="05000000000000000000" pitchFamily="2" charset="2"/>
              </a:rPr>
              <a:t>bedragen</a:t>
            </a:r>
            <a:r>
              <a:rPr lang="fr-BE" sz="4100" dirty="0">
                <a:sym typeface="Wingdings" panose="05000000000000000000" pitchFamily="2" charset="2"/>
              </a:rPr>
              <a:t>, de </a:t>
            </a:r>
            <a:r>
              <a:rPr lang="fr-BE" sz="4100" dirty="0" err="1">
                <a:sym typeface="Wingdings" panose="05000000000000000000" pitchFamily="2" charset="2"/>
              </a:rPr>
              <a:t>prestaties</a:t>
            </a:r>
            <a:r>
              <a:rPr lang="fr-BE" sz="4100" dirty="0">
                <a:sym typeface="Wingdings" panose="05000000000000000000" pitchFamily="2" charset="2"/>
              </a:rPr>
              <a:t> </a:t>
            </a:r>
            <a:r>
              <a:rPr lang="fr-BE" sz="4100" dirty="0" err="1">
                <a:sym typeface="Wingdings" panose="05000000000000000000" pitchFamily="2" charset="2"/>
              </a:rPr>
              <a:t>uitvoerden</a:t>
            </a:r>
            <a:r>
              <a:rPr lang="fr-BE" sz="4100" i="1" dirty="0">
                <a:sym typeface="Wingdings" panose="05000000000000000000" pitchFamily="2" charset="2"/>
              </a:rPr>
              <a:t> (per </a:t>
            </a:r>
            <a:r>
              <a:rPr lang="fr-BE" sz="4100" i="1" dirty="0" err="1">
                <a:sym typeface="Wingdings" panose="05000000000000000000" pitchFamily="2" charset="2"/>
              </a:rPr>
              <a:t>nomenclatuur</a:t>
            </a:r>
            <a:r>
              <a:rPr lang="fr-BE" sz="4100" i="1" dirty="0">
                <a:sym typeface="Wingdings" panose="05000000000000000000" pitchFamily="2" charset="2"/>
              </a:rPr>
              <a:t>-code)</a:t>
            </a:r>
            <a:endParaRPr lang="fr-BE" sz="4100" i="1" dirty="0"/>
          </a:p>
          <a:p>
            <a:pPr lvl="0">
              <a:buFont typeface="Symbol"/>
              <a:buChar char="Þ"/>
            </a:pPr>
            <a:endParaRPr lang="fr-BE" sz="4400" dirty="0"/>
          </a:p>
          <a:p>
            <a:pPr marL="457200" lvl="1" indent="0" algn="just">
              <a:buNone/>
            </a:pPr>
            <a:endParaRPr lang="fr-BE" sz="4400" dirty="0"/>
          </a:p>
          <a:p>
            <a:pPr marL="0" indent="0" algn="just">
              <a:buNone/>
            </a:pPr>
            <a:endParaRPr lang="fr-BE" sz="3400" b="1" dirty="0"/>
          </a:p>
          <a:p>
            <a:pPr marL="0" lvl="0" indent="0" algn="just">
              <a:buNone/>
            </a:pPr>
            <a:endParaRPr lang="fr-BE" sz="3400" dirty="0"/>
          </a:p>
          <a:p>
            <a:pPr>
              <a:buFont typeface="Wingdings" pitchFamily="2" charset="2"/>
              <a:buChar char="ü"/>
            </a:pPr>
            <a:endParaRPr lang="fr-BE" dirty="0"/>
          </a:p>
          <a:p>
            <a:pPr>
              <a:buFont typeface="Wingdings" pitchFamily="2" charset="2"/>
              <a:buChar char="Ø"/>
            </a:pPr>
            <a:endParaRPr lang="fr-BE" dirty="0"/>
          </a:p>
          <a:p>
            <a:pPr>
              <a:buFont typeface="Wingdings" pitchFamily="2" charset="2"/>
              <a:buChar char="Ø"/>
            </a:pPr>
            <a:endParaRPr lang="fr-BE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83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40960" cy="129840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BE" sz="4000" b="1" dirty="0">
                <a:solidFill>
                  <a:schemeClr val="accent1">
                    <a:lumMod val="75000"/>
                  </a:schemeClr>
                </a:solidFill>
              </a:rPr>
              <a:t>Impact op </a:t>
            </a:r>
            <a:r>
              <a:rPr lang="fr-BE" sz="4000" b="1" dirty="0" err="1">
                <a:solidFill>
                  <a:schemeClr val="accent1">
                    <a:lumMod val="75000"/>
                  </a:schemeClr>
                </a:solidFill>
              </a:rPr>
              <a:t>patiënt</a:t>
            </a:r>
            <a:r>
              <a:rPr lang="fr-BE" sz="40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BE" sz="4000" b="1" dirty="0" err="1">
                <a:solidFill>
                  <a:schemeClr val="accent1">
                    <a:lumMod val="75000"/>
                  </a:schemeClr>
                </a:solidFill>
              </a:rPr>
              <a:t>supplementen</a:t>
            </a:r>
            <a:r>
              <a:rPr lang="fr-BE" sz="40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fr-BE" sz="4000" b="1" dirty="0">
                <a:solidFill>
                  <a:schemeClr val="accent1"/>
                </a:solidFill>
              </a:rPr>
              <a:t/>
            </a:r>
            <a:br>
              <a:rPr lang="fr-BE" sz="4000" b="1" dirty="0">
                <a:solidFill>
                  <a:schemeClr val="accent1"/>
                </a:solidFill>
              </a:rPr>
            </a:br>
            <a:endParaRPr lang="fr-BE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97FC-B30C-4AB5-8C4E-F4902A55771A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algn="just"/>
            <a:r>
              <a:rPr lang="fr-BE" dirty="0"/>
              <a:t>Principes:</a:t>
            </a:r>
          </a:p>
          <a:p>
            <a:pPr lvl="1">
              <a:buFont typeface="Wingdings" pitchFamily="2" charset="2"/>
              <a:buChar char="ü"/>
            </a:pPr>
            <a:r>
              <a:rPr lang="fr-BE" dirty="0" err="1"/>
              <a:t>Behoud</a:t>
            </a:r>
            <a:r>
              <a:rPr lang="fr-BE" dirty="0"/>
              <a:t> van het </a:t>
            </a:r>
            <a:r>
              <a:rPr lang="fr-BE" dirty="0" err="1"/>
              <a:t>huidig</a:t>
            </a:r>
            <a:r>
              <a:rPr lang="fr-BE" dirty="0"/>
              <a:t> </a:t>
            </a:r>
            <a:r>
              <a:rPr lang="fr-BE" dirty="0" err="1"/>
              <a:t>systeem</a:t>
            </a:r>
            <a:r>
              <a:rPr lang="fr-BE" dirty="0"/>
              <a:t> (</a:t>
            </a:r>
            <a:r>
              <a:rPr lang="fr-BE" dirty="0" err="1"/>
              <a:t>voorwaarden</a:t>
            </a:r>
            <a:r>
              <a:rPr lang="fr-BE" dirty="0"/>
              <a:t>)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supplementen</a:t>
            </a:r>
            <a:endParaRPr lang="fr-BE" dirty="0"/>
          </a:p>
          <a:p>
            <a:pPr lvl="1">
              <a:buFont typeface="Wingdings" pitchFamily="2" charset="2"/>
              <a:buChar char="ü"/>
            </a:pPr>
            <a:r>
              <a:rPr lang="fr-BE" dirty="0" err="1"/>
              <a:t>Enkel</a:t>
            </a:r>
            <a:r>
              <a:rPr lang="fr-BE" dirty="0"/>
              <a:t> </a:t>
            </a:r>
            <a:r>
              <a:rPr lang="fr-BE" dirty="0" err="1"/>
              <a:t>aanrekenbaar</a:t>
            </a:r>
            <a:r>
              <a:rPr lang="fr-BE" dirty="0"/>
              <a:t> op </a:t>
            </a:r>
            <a:r>
              <a:rPr lang="fr-BE" dirty="0" err="1"/>
              <a:t>effectief</a:t>
            </a:r>
            <a:r>
              <a:rPr lang="fr-BE" dirty="0"/>
              <a:t> </a:t>
            </a:r>
            <a:r>
              <a:rPr lang="fr-BE" dirty="0" err="1"/>
              <a:t>uitgevoerde</a:t>
            </a:r>
            <a:r>
              <a:rPr lang="fr-BE" dirty="0"/>
              <a:t> </a:t>
            </a:r>
            <a:r>
              <a:rPr lang="fr-BE" dirty="0" err="1"/>
              <a:t>prestaties</a:t>
            </a:r>
            <a:endParaRPr lang="fr-BE" dirty="0"/>
          </a:p>
          <a:p>
            <a:pPr lvl="1">
              <a:buFont typeface="Wingdings" pitchFamily="2" charset="2"/>
              <a:buChar char="ü"/>
            </a:pPr>
            <a:r>
              <a:rPr lang="fr-BE" dirty="0" err="1"/>
              <a:t>Maximaal</a:t>
            </a:r>
            <a:r>
              <a:rPr lang="fr-BE" dirty="0"/>
              <a:t> %: cf. </a:t>
            </a:r>
            <a:r>
              <a:rPr lang="fr-BE" dirty="0" err="1"/>
              <a:t>algemene</a:t>
            </a:r>
            <a:r>
              <a:rPr lang="fr-BE" dirty="0"/>
              <a:t> </a:t>
            </a:r>
            <a:r>
              <a:rPr lang="fr-BE" dirty="0" err="1"/>
              <a:t>regeling</a:t>
            </a:r>
            <a:r>
              <a:rPr lang="fr-BE" dirty="0"/>
              <a:t> van het </a:t>
            </a:r>
            <a:r>
              <a:rPr lang="fr-BE" dirty="0" err="1"/>
              <a:t>ziekenhuis</a:t>
            </a:r>
            <a:endParaRPr lang="fr-BE" dirty="0"/>
          </a:p>
          <a:p>
            <a:pPr lvl="1">
              <a:buFont typeface="Wingdings" pitchFamily="2" charset="2"/>
              <a:buChar char="ü"/>
            </a:pPr>
            <a:r>
              <a:rPr lang="fr-BE" dirty="0" err="1"/>
              <a:t>Toekomst</a:t>
            </a:r>
            <a:r>
              <a:rPr lang="fr-BE" dirty="0"/>
              <a:t> (</a:t>
            </a:r>
            <a:r>
              <a:rPr lang="fr-BE" dirty="0" err="1"/>
              <a:t>globaal</a:t>
            </a:r>
            <a:r>
              <a:rPr lang="fr-BE" dirty="0"/>
              <a:t> </a:t>
            </a:r>
            <a:r>
              <a:rPr lang="fr-BE" dirty="0" err="1"/>
              <a:t>prospectief</a:t>
            </a:r>
            <a:r>
              <a:rPr lang="fr-BE" dirty="0"/>
              <a:t> </a:t>
            </a:r>
            <a:r>
              <a:rPr lang="fr-BE" dirty="0" err="1"/>
              <a:t>bedrag</a:t>
            </a:r>
            <a:r>
              <a:rPr lang="fr-BE" dirty="0"/>
              <a:t>, </a:t>
            </a:r>
            <a:r>
              <a:rPr lang="fr-BE" dirty="0" err="1"/>
              <a:t>ruimer</a:t>
            </a:r>
            <a:r>
              <a:rPr lang="fr-BE" dirty="0"/>
              <a:t> dan </a:t>
            </a:r>
            <a:r>
              <a:rPr lang="fr-BE" dirty="0" err="1"/>
              <a:t>honoraria</a:t>
            </a:r>
            <a:r>
              <a:rPr lang="fr-BE" dirty="0"/>
              <a:t>): </a:t>
            </a:r>
            <a:r>
              <a:rPr lang="fr-BE" dirty="0" err="1"/>
              <a:t>enkel</a:t>
            </a:r>
            <a:r>
              <a:rPr lang="fr-BE" dirty="0"/>
              <a:t> op het </a:t>
            </a:r>
            <a:r>
              <a:rPr lang="fr-BE" dirty="0" err="1"/>
              <a:t>deel</a:t>
            </a:r>
            <a:r>
              <a:rPr lang="fr-BE" dirty="0"/>
              <a:t> </a:t>
            </a:r>
            <a:r>
              <a:rPr lang="fr-BE" dirty="0" err="1"/>
              <a:t>honoraria</a:t>
            </a:r>
            <a:r>
              <a:rPr lang="fr-BE" dirty="0"/>
              <a:t> van het </a:t>
            </a:r>
            <a:r>
              <a:rPr lang="fr-BE" dirty="0" err="1"/>
              <a:t>globaal</a:t>
            </a:r>
            <a:r>
              <a:rPr lang="fr-BE" dirty="0"/>
              <a:t> </a:t>
            </a:r>
            <a:r>
              <a:rPr lang="fr-BE" dirty="0" err="1"/>
              <a:t>bedrag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113584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00" y="356394"/>
            <a:ext cx="7999941" cy="5999956"/>
          </a:xfr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80357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EE8128-2812-3846-95D7-51D9EC2AEE51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1043608" y="836712"/>
            <a:ext cx="28803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098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042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nl-BE" sz="4000" b="1" dirty="0" err="1">
                <a:solidFill>
                  <a:schemeClr val="tx2"/>
                </a:solidFill>
              </a:rPr>
              <a:t>PvA</a:t>
            </a:r>
            <a:r>
              <a:rPr lang="nl-BE" sz="4000" b="1" dirty="0">
                <a:solidFill>
                  <a:schemeClr val="tx2"/>
                </a:solidFill>
              </a:rPr>
              <a:t>: federaal regeerakkoord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/>
              <a:t>Rol van het ziekenhuis in het zorglandschap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vertrekken van gewijzigde behoeften patiënt</a:t>
            </a:r>
            <a:br>
              <a:rPr lang="nl-BE" dirty="0"/>
            </a:br>
            <a:r>
              <a:rPr lang="nl-BE" dirty="0"/>
              <a:t>(</a:t>
            </a:r>
            <a:r>
              <a:rPr lang="nl-BE" dirty="0">
                <a:solidFill>
                  <a:srgbClr val="0070C0"/>
                </a:solidFill>
              </a:rPr>
              <a:t>aanbod </a:t>
            </a:r>
            <a:r>
              <a:rPr lang="nl-BE" dirty="0"/>
              <a:t>volgt </a:t>
            </a:r>
            <a:r>
              <a:rPr lang="nl-BE" dirty="0">
                <a:solidFill>
                  <a:srgbClr val="0070C0"/>
                </a:solidFill>
              </a:rPr>
              <a:t>vraag</a:t>
            </a:r>
            <a:r>
              <a:rPr lang="nl-BE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70C0"/>
                </a:solidFill>
              </a:rPr>
              <a:t>klinische netwerken </a:t>
            </a:r>
            <a:r>
              <a:rPr lang="nl-BE" dirty="0"/>
              <a:t>tussen ziekenhuizen: samenwerking tussen algemene (basis) en gespecialiseerde functies en universitaire ziekenhuizen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samenwerking ziekenhuizen - extramurale zorgverleners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gespecialiseerde centra met concentratie van dure, moeilijke, zeldzame behandelingen en technologie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vermijden van onnodige en onnodig lange ziekenhuisopnames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reconversie van bedden in andere zorgvoorzieningen, al dan niet residentiële of transmurale opvang</a:t>
            </a:r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128-2812-3846-95D7-51D9EC2AEE51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5516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076" y="427225"/>
            <a:ext cx="8229600" cy="1143000"/>
          </a:xfrm>
        </p:spPr>
        <p:txBody>
          <a:bodyPr/>
          <a:lstStyle/>
          <a:p>
            <a:r>
              <a:rPr lang="nl-BE" sz="4000" b="1" dirty="0" err="1">
                <a:solidFill>
                  <a:schemeClr val="tx2"/>
                </a:solidFill>
              </a:rPr>
              <a:t>PvA</a:t>
            </a:r>
            <a:r>
              <a:rPr lang="nl-BE" sz="4000" b="1" dirty="0">
                <a:solidFill>
                  <a:schemeClr val="tx2"/>
                </a:solidFill>
              </a:rPr>
              <a:t>: federaal regeerakkoord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457200" y="1503378"/>
            <a:ext cx="8435280" cy="5354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/>
              <a:t>Zorg</a:t>
            </a:r>
            <a:r>
              <a:rPr lang="nl-BE" dirty="0">
                <a:solidFill>
                  <a:schemeClr val="tx2"/>
                </a:solidFill>
              </a:rPr>
              <a:t>aanbod</a:t>
            </a:r>
            <a:r>
              <a:rPr lang="nl-BE" dirty="0"/>
              <a:t> volgt de zorg</a:t>
            </a:r>
            <a:r>
              <a:rPr lang="nl-BE" dirty="0">
                <a:solidFill>
                  <a:schemeClr val="tx2"/>
                </a:solidFill>
              </a:rPr>
              <a:t>vraag</a:t>
            </a:r>
            <a:r>
              <a:rPr lang="nl-BE" dirty="0"/>
              <a:t>:</a:t>
            </a:r>
          </a:p>
          <a:p>
            <a:pPr lvl="1"/>
            <a:r>
              <a:rPr lang="nl-BE" dirty="0"/>
              <a:t>de </a:t>
            </a:r>
            <a:r>
              <a:rPr lang="nl-BE" dirty="0">
                <a:solidFill>
                  <a:schemeClr val="tx2"/>
                </a:solidFill>
              </a:rPr>
              <a:t>patiënt</a:t>
            </a:r>
            <a:r>
              <a:rPr lang="nl-BE" dirty="0"/>
              <a:t> staat centraal</a:t>
            </a:r>
          </a:p>
          <a:p>
            <a:pPr lvl="1"/>
            <a:r>
              <a:rPr lang="nl-BE" dirty="0">
                <a:solidFill>
                  <a:schemeClr val="tx2"/>
                </a:solidFill>
              </a:rPr>
              <a:t>samenwerking</a:t>
            </a:r>
            <a:r>
              <a:rPr lang="nl-BE" dirty="0"/>
              <a:t> als </a:t>
            </a:r>
            <a:r>
              <a:rPr lang="nl-BE" dirty="0">
                <a:solidFill>
                  <a:schemeClr val="tx2"/>
                </a:solidFill>
              </a:rPr>
              <a:t>hefboom</a:t>
            </a:r>
            <a:r>
              <a:rPr lang="nl-BE" dirty="0"/>
              <a:t> voor kwalitatief, rationeel, toegankelijk &amp; efficiënt ziekenhuisaanbod</a:t>
            </a:r>
          </a:p>
          <a:p>
            <a:pPr lvl="2"/>
            <a:r>
              <a:rPr lang="nl-BE" dirty="0"/>
              <a:t>Locoregionale klinische netwerken</a:t>
            </a:r>
          </a:p>
          <a:p>
            <a:pPr lvl="2"/>
            <a:r>
              <a:rPr lang="nl-BE" dirty="0"/>
              <a:t>Supraregionale samenwerkingen</a:t>
            </a:r>
          </a:p>
          <a:p>
            <a:pPr lvl="1"/>
            <a:r>
              <a:rPr lang="nl-BE" dirty="0"/>
              <a:t>ziekenhuis als schakel in de geïntegreerde zorg</a:t>
            </a:r>
          </a:p>
          <a:p>
            <a:pPr lvl="1"/>
            <a:r>
              <a:rPr lang="nl-BE" dirty="0"/>
              <a:t>periodiek geobjectiveerde </a:t>
            </a:r>
            <a:r>
              <a:rPr lang="nl-BE" dirty="0">
                <a:solidFill>
                  <a:schemeClr val="tx2"/>
                </a:solidFill>
              </a:rPr>
              <a:t>behoeften</a:t>
            </a:r>
            <a:r>
              <a:rPr lang="nl-BE" dirty="0"/>
              <a:t> in termen van ziekenhuiscapaciteit -&gt; rationeel aanbod</a:t>
            </a:r>
          </a:p>
          <a:p>
            <a:pPr lvl="1"/>
            <a:r>
              <a:rPr lang="nl-BE" dirty="0"/>
              <a:t>mits behoud van	- </a:t>
            </a:r>
            <a:r>
              <a:rPr lang="nl-BE" dirty="0">
                <a:solidFill>
                  <a:schemeClr val="tx2"/>
                </a:solidFill>
              </a:rPr>
              <a:t>keuzevrijheid</a:t>
            </a:r>
            <a:r>
              <a:rPr lang="nl-BE" dirty="0"/>
              <a:t> van de patiënt</a:t>
            </a:r>
          </a:p>
          <a:p>
            <a:pPr marL="457200" lvl="1" indent="0">
              <a:buNone/>
            </a:pPr>
            <a:r>
              <a:rPr lang="nl-BE" dirty="0"/>
              <a:t>				- </a:t>
            </a:r>
            <a:r>
              <a:rPr lang="nl-BE" dirty="0">
                <a:solidFill>
                  <a:schemeClr val="tx2"/>
                </a:solidFill>
              </a:rPr>
              <a:t>therapeutische</a:t>
            </a:r>
            <a:r>
              <a:rPr lang="nl-BE" dirty="0"/>
              <a:t> </a:t>
            </a:r>
            <a:r>
              <a:rPr lang="nl-BE" dirty="0">
                <a:solidFill>
                  <a:schemeClr val="tx2"/>
                </a:solidFill>
              </a:rPr>
              <a:t>vrijheid</a:t>
            </a:r>
            <a:r>
              <a:rPr lang="nl-BE" dirty="0"/>
              <a:t> arts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074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2"/>
                </a:solidFill>
              </a:rPr>
              <a:t>Overzicht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Inleiding </a:t>
            </a:r>
          </a:p>
          <a:p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Organisatie: klinische ziekenhuisnetwerken</a:t>
            </a:r>
          </a:p>
          <a:p>
            <a:pPr lvl="1"/>
            <a:r>
              <a:rPr lang="nl-BE" dirty="0"/>
              <a:t>Concepten: locoregionaal netwerk, zorgopdrachten</a:t>
            </a:r>
          </a:p>
          <a:p>
            <a:pPr lvl="1"/>
            <a:r>
              <a:rPr lang="nl-BE" dirty="0" err="1"/>
              <a:t>Governance</a:t>
            </a:r>
            <a:endParaRPr lang="nl-BE" dirty="0"/>
          </a:p>
          <a:p>
            <a:pPr lvl="1"/>
            <a:r>
              <a:rPr lang="nl-BE" dirty="0" err="1"/>
              <a:t>Evidence-based</a:t>
            </a:r>
            <a:r>
              <a:rPr lang="nl-BE" dirty="0"/>
              <a:t> aanbodbeheersing</a:t>
            </a:r>
          </a:p>
          <a:p>
            <a:r>
              <a:rPr lang="nl-BE" dirty="0"/>
              <a:t>Financiering: globaal prospectief bedrag (“gebundeld honorarium”) voor laagvariabele zorg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091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6" cy="1143000"/>
          </a:xfrm>
        </p:spPr>
        <p:txBody>
          <a:bodyPr/>
          <a:lstStyle/>
          <a:p>
            <a:r>
              <a:rPr lang="nl-BE" sz="4000" b="1" dirty="0">
                <a:solidFill>
                  <a:schemeClr val="tx2"/>
                </a:solidFill>
              </a:rPr>
              <a:t>Netwerken: de nieuwe concepten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466488"/>
              </p:ext>
            </p:extLst>
          </p:nvPr>
        </p:nvGraphicFramePr>
        <p:xfrm>
          <a:off x="555974" y="1505181"/>
          <a:ext cx="8424935" cy="3259918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3832712515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856380626"/>
                    </a:ext>
                  </a:extLst>
                </a:gridCol>
                <a:gridCol w="4248471">
                  <a:extLst>
                    <a:ext uri="{9D8B030D-6E8A-4147-A177-3AD203B41FA5}">
                      <a16:colId xmlns:a16="http://schemas.microsoft.com/office/drawing/2014/main" xmlns="" val="406172795"/>
                    </a:ext>
                  </a:extLst>
                </a:gridCol>
              </a:tblGrid>
              <a:tr h="990825"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Zorgopdrachten</a:t>
                      </a:r>
                      <a:r>
                        <a:rPr lang="nl-BE" sz="3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generieke term voor activiteiten, functies, diensten,</a:t>
                      </a:r>
                      <a:r>
                        <a:rPr lang="nl-BE" sz="24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verpleegeenheden, apparatuur, zorgprogramma,…</a:t>
                      </a:r>
                      <a:endParaRPr lang="nl-BE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0890159"/>
                  </a:ext>
                </a:extLst>
              </a:tr>
              <a:tr h="359761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Locoregionaal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Supraregionaal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7881970"/>
                  </a:ext>
                </a:extLst>
              </a:tr>
              <a:tr h="40770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Algemeen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Gespecialiseerd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Referentiezorgopdrachten</a:t>
                      </a:r>
                      <a:r>
                        <a:rPr lang="nl-B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AZ en/of UZ</a:t>
                      </a:r>
                      <a:endParaRPr lang="nl-B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4042312"/>
                  </a:ext>
                </a:extLst>
              </a:tr>
              <a:tr h="31654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  <a:endParaRPr lang="nl-B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8777166"/>
                  </a:ext>
                </a:extLst>
              </a:tr>
              <a:tr h="101925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kan in elk ziekenhuis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elk locoregionaal netwerk, </a:t>
                      </a:r>
                      <a:br>
                        <a:rPr lang="nl-B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nl-B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 niet in elk ziekenhuis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8976891"/>
                  </a:ext>
                </a:extLst>
              </a:tr>
            </a:tbl>
          </a:graphicData>
        </a:graphic>
      </p:graphicFrame>
      <p:sp>
        <p:nvSpPr>
          <p:cNvPr id="6" name="Rechteraccolade 5"/>
          <p:cNvSpPr/>
          <p:nvPr/>
        </p:nvSpPr>
        <p:spPr>
          <a:xfrm rot="16200000" flipH="1">
            <a:off x="2375756" y="2912325"/>
            <a:ext cx="360040" cy="40324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 flipH="1">
            <a:off x="457199" y="5137437"/>
            <a:ext cx="8507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Locoregionaal klinisch ziekenhuisnetwerk </a:t>
            </a:r>
          </a:p>
        </p:txBody>
      </p:sp>
      <p:sp>
        <p:nvSpPr>
          <p:cNvPr id="9" name="Rechteraccolade 8"/>
          <p:cNvSpPr/>
          <p:nvPr/>
        </p:nvSpPr>
        <p:spPr>
          <a:xfrm rot="5400000">
            <a:off x="4562394" y="1911628"/>
            <a:ext cx="303793" cy="79174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kstvak 9"/>
          <p:cNvSpPr txBox="1"/>
          <p:nvPr/>
        </p:nvSpPr>
        <p:spPr>
          <a:xfrm>
            <a:off x="3131840" y="6007190"/>
            <a:ext cx="5541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Supraregionale samenwerkingen</a:t>
            </a:r>
          </a:p>
          <a:p>
            <a:endParaRPr lang="nl-BE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5004048" y="4748529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             in ziekenhuis-referentiepunten</a:t>
            </a:r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5148064" y="486916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140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36240" y="1468631"/>
            <a:ext cx="8507288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dirty="0">
                <a:solidFill>
                  <a:schemeClr val="tx2"/>
                </a:solidFill>
              </a:rPr>
              <a:t>Locoregionale</a:t>
            </a:r>
            <a:r>
              <a:rPr lang="nl-BE" sz="2800" dirty="0"/>
              <a:t> zorgopdrachten in elk </a:t>
            </a:r>
            <a:r>
              <a:rPr lang="nl-BE" dirty="0">
                <a:solidFill>
                  <a:schemeClr val="tx2"/>
                </a:solidFill>
              </a:rPr>
              <a:t>locoregionaal klinisch ziekenhuisnetwerk</a:t>
            </a:r>
          </a:p>
          <a:p>
            <a:pPr marL="0" indent="0">
              <a:buNone/>
            </a:pPr>
            <a:endParaRPr lang="nl-BE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BE" sz="2800" dirty="0">
                <a:solidFill>
                  <a:schemeClr val="tx2"/>
                </a:solidFill>
              </a:rPr>
              <a:t>Locoregionale</a:t>
            </a:r>
            <a:r>
              <a:rPr lang="nl-BE" sz="2800" dirty="0"/>
              <a:t> zorgopdracht: criteria</a:t>
            </a:r>
            <a:r>
              <a:rPr lang="nl-BE" sz="2400" dirty="0"/>
              <a:t> </a:t>
            </a:r>
            <a:r>
              <a:rPr lang="nl-BE" sz="2200" dirty="0"/>
              <a:t>(niet noodzakelijk tezelfdertijd aanwezig)</a:t>
            </a:r>
            <a:r>
              <a:rPr lang="nl-BE" sz="2400" dirty="0"/>
              <a:t>:</a:t>
            </a:r>
          </a:p>
          <a:p>
            <a:pPr marL="457200" lvl="1" indent="0">
              <a:buNone/>
            </a:pPr>
            <a:endParaRPr lang="nl-BE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frequente pathologie &amp; zorg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belang van de nabijheid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voor dringende zorg (minstens stabilisatie van de patiënt)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de medische expertise is niet supergespecialiseerd, en de equipes zijn niet altijd zeer multidisciplinair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geen zeer dure infrastructuur 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 marL="0" lvl="2" indent="0">
              <a:buNone/>
            </a:pPr>
            <a:endParaRPr lang="nl-BE" sz="12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303159"/>
            <a:ext cx="8229600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nl-BE" sz="4000" b="1" dirty="0">
                <a:solidFill>
                  <a:schemeClr val="tx2"/>
                </a:solidFill>
              </a:rPr>
              <a:t>Klinische netwerken</a:t>
            </a:r>
          </a:p>
        </p:txBody>
      </p:sp>
    </p:spTree>
    <p:extLst>
      <p:ext uri="{BB962C8B-B14F-4D97-AF65-F5344CB8AC3E}">
        <p14:creationId xmlns:p14="http://schemas.microsoft.com/office/powerpoint/2010/main" xmlns="" val="60839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BE" sz="2800" b="1" dirty="0">
                <a:solidFill>
                  <a:schemeClr val="tx2"/>
                </a:solidFill>
              </a:rPr>
              <a:t>Locoregionaal klinisch ziekenhuisnetwerk</a:t>
            </a:r>
            <a:endParaRPr lang="nl-BE" sz="2000" dirty="0"/>
          </a:p>
          <a:p>
            <a:pPr marL="457200" lvl="1" indent="0">
              <a:buNone/>
            </a:pPr>
            <a:endParaRPr lang="nl-BE" sz="2400" dirty="0"/>
          </a:p>
          <a:p>
            <a:pPr lvl="1"/>
            <a:r>
              <a:rPr lang="nl-BE" sz="2400" dirty="0"/>
              <a:t>Voor de locoregionale zorgopdrachten</a:t>
            </a:r>
          </a:p>
          <a:p>
            <a:pPr lvl="1"/>
            <a:r>
              <a:rPr lang="nl-BE" sz="2400" dirty="0"/>
              <a:t>Maximaal 25 netwerken in België</a:t>
            </a:r>
          </a:p>
          <a:p>
            <a:pPr lvl="1"/>
            <a:r>
              <a:rPr lang="nl-BE" sz="2400" dirty="0"/>
              <a:t>geografisch aaneensluitend gebied (</a:t>
            </a:r>
            <a:r>
              <a:rPr lang="nl-BE" sz="2400" dirty="0" err="1"/>
              <a:t>pincipe</a:t>
            </a:r>
            <a:r>
              <a:rPr lang="nl-BE" sz="2400" dirty="0"/>
              <a:t> in te vullen door de  deelstaten)</a:t>
            </a:r>
          </a:p>
          <a:p>
            <a:pPr lvl="1"/>
            <a:r>
              <a:rPr lang="nl-BE" sz="2400" dirty="0"/>
              <a:t>duurzaam samenwerkingsverband van (bij vorming) minimaal 2 algemene ziekenhuizen</a:t>
            </a:r>
          </a:p>
          <a:p>
            <a:pPr lvl="1"/>
            <a:r>
              <a:rPr lang="nl-BE" sz="2400" dirty="0"/>
              <a:t>elk ziekenhuis (algemeen &amp; universitair) sluit aan bij één locoregionaal netwerk  </a:t>
            </a:r>
          </a:p>
          <a:p>
            <a:pPr lvl="1"/>
            <a:r>
              <a:rPr lang="nl-BE" sz="2400" dirty="0"/>
              <a:t>Gevormd tegen ten laatste 1 januari 2020</a:t>
            </a:r>
            <a:endParaRPr lang="nl-BE" sz="2800" dirty="0">
              <a:solidFill>
                <a:schemeClr val="tx2"/>
              </a:solidFill>
            </a:endParaRPr>
          </a:p>
          <a:p>
            <a:pPr marL="57150" indent="0">
              <a:buNone/>
            </a:pPr>
            <a:r>
              <a:rPr lang="nl-BE" sz="2800" dirty="0">
                <a:solidFill>
                  <a:schemeClr val="tx2"/>
                </a:solidFill>
              </a:rPr>
              <a:t>Doel = samen strategische opties bepalen &amp; taakafspraken qua locoregionaal aanbod voor de regio </a:t>
            </a:r>
          </a:p>
          <a:p>
            <a:pPr marL="57150" indent="0">
              <a:buNone/>
            </a:pPr>
            <a:r>
              <a:rPr lang="nl-BE" sz="2000" dirty="0">
                <a:solidFill>
                  <a:schemeClr val="tx2"/>
                </a:solidFill>
              </a:rPr>
              <a:t>(</a:t>
            </a:r>
            <a:r>
              <a:rPr lang="nl-BE" sz="2000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nl-BE" sz="2000" dirty="0">
                <a:solidFill>
                  <a:schemeClr val="tx2"/>
                </a:solidFill>
              </a:rPr>
              <a:t> complementair i.p.v. versnipperd medisch aanbod)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0013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9046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nl-BE" sz="5700" b="1" dirty="0">
                <a:solidFill>
                  <a:schemeClr val="tx2"/>
                </a:solidFill>
              </a:rPr>
              <a:t>Locoregionaal klinisch ziekenhuisnetwerk</a:t>
            </a:r>
          </a:p>
          <a:p>
            <a:pPr marL="457200" lvl="1" indent="0">
              <a:buNone/>
            </a:pPr>
            <a:endParaRPr lang="nl-BE" sz="2000" dirty="0"/>
          </a:p>
          <a:p>
            <a:pPr marL="457200" lvl="1" indent="0">
              <a:buNone/>
            </a:pPr>
            <a:r>
              <a:rPr lang="nl-BE" sz="4000" b="1" dirty="0">
                <a:solidFill>
                  <a:srgbClr val="0070C0"/>
                </a:solidFill>
              </a:rPr>
              <a:t>Organisatiemodel - </a:t>
            </a:r>
            <a:r>
              <a:rPr lang="nl-BE" sz="4000" b="1" dirty="0" err="1">
                <a:solidFill>
                  <a:srgbClr val="0070C0"/>
                </a:solidFill>
              </a:rPr>
              <a:t>governance</a:t>
            </a:r>
            <a:r>
              <a:rPr lang="nl-BE" sz="4000" dirty="0"/>
              <a:t>:</a:t>
            </a:r>
            <a:endParaRPr lang="nl-BE" sz="2600" b="1" dirty="0"/>
          </a:p>
          <a:p>
            <a:pPr lvl="1"/>
            <a:r>
              <a:rPr lang="nl-BE" sz="3400" dirty="0"/>
              <a:t>In Ziekenhuiswet: nieuwe rechtsfiguur “locoregionaal klinisch netwerk”</a:t>
            </a:r>
          </a:p>
          <a:p>
            <a:pPr lvl="2"/>
            <a:r>
              <a:rPr lang="nl-BE" sz="3400" dirty="0"/>
              <a:t>Met rechtspersoonlijkheid</a:t>
            </a:r>
          </a:p>
          <a:p>
            <a:pPr lvl="2"/>
            <a:r>
              <a:rPr lang="nl-BE" sz="3400" dirty="0"/>
              <a:t>Ziekenhuizen als partners in het netwerk</a:t>
            </a:r>
          </a:p>
          <a:p>
            <a:pPr lvl="2"/>
            <a:r>
              <a:rPr lang="nl-BE" sz="3400" dirty="0"/>
              <a:t>Focus = locoregionale zorgopdrachten</a:t>
            </a:r>
            <a:endParaRPr lang="nl-BE" sz="1500" dirty="0"/>
          </a:p>
          <a:p>
            <a:pPr marL="457200" lvl="1" indent="0">
              <a:buNone/>
            </a:pPr>
            <a:r>
              <a:rPr lang="nl-BE" sz="3400" dirty="0"/>
              <a:t>- Vrijheid inzake </a:t>
            </a:r>
          </a:p>
          <a:p>
            <a:pPr lvl="2"/>
            <a:r>
              <a:rPr lang="nl-BE" sz="3100" dirty="0"/>
              <a:t>rechtsvorm, voor zover rechtspersoonlijkheid</a:t>
            </a:r>
          </a:p>
          <a:p>
            <a:pPr lvl="2"/>
            <a:r>
              <a:rPr lang="nl-BE" sz="3100" dirty="0"/>
              <a:t>structuur en organisatie netwerkbestuur (maar elk </a:t>
            </a:r>
            <a:r>
              <a:rPr lang="nl-BE" sz="3100" dirty="0" err="1"/>
              <a:t>zh</a:t>
            </a:r>
            <a:r>
              <a:rPr lang="nl-BE" sz="3100" dirty="0"/>
              <a:t> is vertegenwoordigd in het beheersorgaan)</a:t>
            </a:r>
          </a:p>
          <a:p>
            <a:pPr lvl="2"/>
            <a:r>
              <a:rPr lang="nl-BE" sz="3100" dirty="0"/>
              <a:t>samenstelling bestuursorgaan (maar min 1/3 heeft gezondheidsexpertise (waarvan min 1 arts) en min 1 onafhankelijke bestuurder</a:t>
            </a:r>
            <a:r>
              <a:rPr lang="nl-BE" sz="2600" dirty="0"/>
              <a:t>)</a:t>
            </a:r>
          </a:p>
          <a:p>
            <a:pPr lvl="2"/>
            <a:r>
              <a:rPr lang="nl-BE" sz="3100" dirty="0"/>
              <a:t>besluitvorming bestuursorgaan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E9D8-C2C3-4A52-B4FF-430400CAE0D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55582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1136</Words>
  <Application>Microsoft Office PowerPoint</Application>
  <PresentationFormat>Diavoorstelling (4:3)</PresentationFormat>
  <Paragraphs>234</Paragraphs>
  <Slides>25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25</vt:i4>
      </vt:variant>
    </vt:vector>
  </HeadingPairs>
  <TitlesOfParts>
    <vt:vector size="28" baseType="lpstr">
      <vt:lpstr>Thème Office</vt:lpstr>
      <vt:lpstr>Conception personnalisée</vt:lpstr>
      <vt:lpstr>1_Conception personnalisée</vt:lpstr>
      <vt:lpstr>Hervorming ziekenhuislandschap: naar een nieuwe zorgorganisatie en financiering  Dr. Bert Winnen, kabinetschef volksgezondheid     Elewijt, ASGB, 29 maart 2018</vt:lpstr>
      <vt:lpstr>Overzicht</vt:lpstr>
      <vt:lpstr>PvA: federaal regeerakkoord</vt:lpstr>
      <vt:lpstr>PvA: federaal regeerakkoord</vt:lpstr>
      <vt:lpstr>Overzicht</vt:lpstr>
      <vt:lpstr>Netwerken: de nieuwe concepten</vt:lpstr>
      <vt:lpstr>Klinische netwerken</vt:lpstr>
      <vt:lpstr>Dia 8</vt:lpstr>
      <vt:lpstr>Dia 9</vt:lpstr>
      <vt:lpstr>Dia 10</vt:lpstr>
      <vt:lpstr>Dia 11</vt:lpstr>
      <vt:lpstr>Dia 12</vt:lpstr>
      <vt:lpstr>Locoregionaal klinisch ziekenhuisnetwerk</vt:lpstr>
      <vt:lpstr>Locoregionaal klinisch ziekenhuisnetwerk</vt:lpstr>
      <vt:lpstr>Overzicht</vt:lpstr>
      <vt:lpstr>Laagvariabele zorg: objectieven</vt:lpstr>
      <vt:lpstr>Laagvariabele zorg: objectieven</vt:lpstr>
      <vt:lpstr>Fin laagvariabele zorg: werkplan</vt:lpstr>
      <vt:lpstr>Globaal prospectief bedrag: basis</vt:lpstr>
      <vt:lpstr>Globaal prospectief bedrag: periodieke aanpassing</vt:lpstr>
      <vt:lpstr>Gebundeld honorarium:  welke honoraria?</vt:lpstr>
      <vt:lpstr>Globaal prospectief bedrag: eigendom?</vt:lpstr>
      <vt:lpstr>Impact op patiënt: supplementen? </vt:lpstr>
      <vt:lpstr>Dia 24</vt:lpstr>
      <vt:lpstr>Dia 25</vt:lpstr>
    </vt:vector>
  </TitlesOfParts>
  <Company>FOD Sociale Zekerheid / SPF Sécurité Sociale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Niego Pierre</dc:creator>
  <cp:lastModifiedBy>ASGB</cp:lastModifiedBy>
  <cp:revision>486</cp:revision>
  <cp:lastPrinted>2018-03-22T16:11:36Z</cp:lastPrinted>
  <dcterms:created xsi:type="dcterms:W3CDTF">2015-04-16T11:19:59Z</dcterms:created>
  <dcterms:modified xsi:type="dcterms:W3CDTF">2018-03-28T06:49:36Z</dcterms:modified>
</cp:coreProperties>
</file>