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476" r:id="rId2"/>
    <p:sldId id="475" r:id="rId3"/>
    <p:sldId id="482" r:id="rId4"/>
    <p:sldId id="477" r:id="rId5"/>
    <p:sldId id="474" r:id="rId6"/>
    <p:sldId id="483" r:id="rId7"/>
    <p:sldId id="484" r:id="rId8"/>
    <p:sldId id="485" r:id="rId9"/>
    <p:sldId id="486" r:id="rId10"/>
    <p:sldId id="487" r:id="rId11"/>
    <p:sldId id="434" r:id="rId12"/>
    <p:sldId id="479" r:id="rId13"/>
    <p:sldId id="488" r:id="rId14"/>
    <p:sldId id="489" r:id="rId15"/>
    <p:sldId id="490" r:id="rId16"/>
    <p:sldId id="491" r:id="rId17"/>
    <p:sldId id="492" r:id="rId18"/>
    <p:sldId id="478" r:id="rId19"/>
    <p:sldId id="464" r:id="rId20"/>
    <p:sldId id="465" r:id="rId21"/>
    <p:sldId id="466" r:id="rId22"/>
    <p:sldId id="430" r:id="rId23"/>
    <p:sldId id="395" r:id="rId24"/>
    <p:sldId id="467" r:id="rId25"/>
    <p:sldId id="424" r:id="rId26"/>
    <p:sldId id="431" r:id="rId27"/>
    <p:sldId id="473" r:id="rId28"/>
    <p:sldId id="480" r:id="rId29"/>
    <p:sldId id="501" r:id="rId30"/>
    <p:sldId id="493" r:id="rId31"/>
    <p:sldId id="468" r:id="rId32"/>
    <p:sldId id="494" r:id="rId33"/>
    <p:sldId id="495" r:id="rId34"/>
    <p:sldId id="496" r:id="rId35"/>
    <p:sldId id="497" r:id="rId36"/>
    <p:sldId id="499" r:id="rId37"/>
    <p:sldId id="498" r:id="rId38"/>
    <p:sldId id="500" r:id="rId39"/>
    <p:sldId id="447" r:id="rId40"/>
    <p:sldId id="508" r:id="rId41"/>
    <p:sldId id="448" r:id="rId42"/>
    <p:sldId id="449" r:id="rId43"/>
    <p:sldId id="507" r:id="rId44"/>
    <p:sldId id="502" r:id="rId45"/>
    <p:sldId id="503" r:id="rId46"/>
    <p:sldId id="504" r:id="rId47"/>
    <p:sldId id="505" r:id="rId48"/>
    <p:sldId id="506" r:id="rId49"/>
    <p:sldId id="455" r:id="rId50"/>
    <p:sldId id="456" r:id="rId51"/>
    <p:sldId id="457" r:id="rId52"/>
    <p:sldId id="511" r:id="rId53"/>
    <p:sldId id="512" r:id="rId54"/>
    <p:sldId id="513" r:id="rId55"/>
    <p:sldId id="514" r:id="rId56"/>
    <p:sldId id="515" r:id="rId57"/>
    <p:sldId id="516" r:id="rId58"/>
    <p:sldId id="517" r:id="rId59"/>
    <p:sldId id="510" r:id="rId60"/>
    <p:sldId id="509" r:id="rId61"/>
    <p:sldId id="463" r:id="rId62"/>
    <p:sldId id="462" r:id="rId63"/>
  </p:sldIdLst>
  <p:sldSz cx="9144000" cy="5143500" type="screen16x9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58220"/>
    <a:srgbClr val="ECECE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632"/>
    <p:restoredTop sz="88841"/>
  </p:normalViewPr>
  <p:slideViewPr>
    <p:cSldViewPr snapToGrid="0">
      <p:cViewPr varScale="1">
        <p:scale>
          <a:sx n="90" d="100"/>
          <a:sy n="90" d="100"/>
        </p:scale>
        <p:origin x="-75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-3036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A3C8F7-5ED4-FE4B-8077-11E808973015}" type="doc">
      <dgm:prSet loTypeId="urn:microsoft.com/office/officeart/2005/8/layout/pyramid1" loCatId="" qsTypeId="urn:microsoft.com/office/officeart/2005/8/quickstyle/simple4" qsCatId="simple" csTypeId="urn:microsoft.com/office/officeart/2005/8/colors/accent1_2" csCatId="accent1" phldr="1"/>
      <dgm:spPr/>
    </dgm:pt>
    <dgm:pt modelId="{0B5ED19A-0A03-E747-9850-0CE4A9FC3238}">
      <dgm:prSet phldrT="[Tekst]"/>
      <dgm:spPr>
        <a:solidFill>
          <a:schemeClr val="accent5"/>
        </a:solidFill>
        <a:ln w="25400">
          <a:solidFill>
            <a:srgbClr val="ECECEC"/>
          </a:solidFill>
        </a:ln>
        <a:effectLst/>
      </dgm:spPr>
      <dgm:t>
        <a:bodyPr/>
        <a:lstStyle/>
        <a:p>
          <a:r>
            <a:rPr lang="en-GB" dirty="0">
              <a:solidFill>
                <a:schemeClr val="accent5"/>
              </a:solidFill>
            </a:rPr>
            <a:t>2</a:t>
          </a:r>
        </a:p>
      </dgm:t>
    </dgm:pt>
    <dgm:pt modelId="{7A05853A-F2DA-3F4A-8746-AC2B3E538A02}" type="parTrans" cxnId="{888FF721-6640-2E42-8D6B-0F1544C7C199}">
      <dgm:prSet/>
      <dgm:spPr/>
      <dgm:t>
        <a:bodyPr/>
        <a:lstStyle/>
        <a:p>
          <a:endParaRPr lang="en-GB"/>
        </a:p>
      </dgm:t>
    </dgm:pt>
    <dgm:pt modelId="{702D1167-C17B-F445-BB6E-671ABE19D0B2}" type="sibTrans" cxnId="{888FF721-6640-2E42-8D6B-0F1544C7C199}">
      <dgm:prSet/>
      <dgm:spPr/>
      <dgm:t>
        <a:bodyPr/>
        <a:lstStyle/>
        <a:p>
          <a:endParaRPr lang="en-GB"/>
        </a:p>
      </dgm:t>
    </dgm:pt>
    <dgm:pt modelId="{A869DD92-7455-D541-B609-5FCFCE81828C}">
      <dgm:prSet phldrT="[Tekst]"/>
      <dgm:spPr>
        <a:solidFill>
          <a:schemeClr val="accent5"/>
        </a:solidFill>
        <a:ln w="25400">
          <a:solidFill>
            <a:srgbClr val="ECECEC"/>
          </a:solidFill>
        </a:ln>
        <a:effectLst/>
      </dgm:spPr>
      <dgm:t>
        <a:bodyPr/>
        <a:lstStyle/>
        <a:p>
          <a:r>
            <a:rPr lang="en-GB" dirty="0">
              <a:solidFill>
                <a:schemeClr val="accent5"/>
              </a:solidFill>
            </a:rPr>
            <a:t>3</a:t>
          </a:r>
        </a:p>
      </dgm:t>
    </dgm:pt>
    <dgm:pt modelId="{3DD6BBF9-ACA0-E547-8496-C9ECE1A96BBC}" type="parTrans" cxnId="{58077E1C-EFE1-A944-89F6-B4F7CB7BC66A}">
      <dgm:prSet/>
      <dgm:spPr/>
      <dgm:t>
        <a:bodyPr/>
        <a:lstStyle/>
        <a:p>
          <a:endParaRPr lang="en-GB"/>
        </a:p>
      </dgm:t>
    </dgm:pt>
    <dgm:pt modelId="{9F752475-EEE5-5D47-A633-3379691681E7}" type="sibTrans" cxnId="{58077E1C-EFE1-A944-89F6-B4F7CB7BC66A}">
      <dgm:prSet/>
      <dgm:spPr/>
      <dgm:t>
        <a:bodyPr/>
        <a:lstStyle/>
        <a:p>
          <a:pPr rtl="0"/>
          <a:endParaRPr lang="en-GB"/>
        </a:p>
      </dgm:t>
    </dgm:pt>
    <dgm:pt modelId="{EAB20B23-D4DA-E44D-B15F-08685CBC79EA}">
      <dgm:prSet phldrT="[Tekst]" custT="1"/>
      <dgm:spPr>
        <a:solidFill>
          <a:schemeClr val="accent5"/>
        </a:solidFill>
        <a:ln w="25400">
          <a:solidFill>
            <a:srgbClr val="ECECEC"/>
          </a:solidFill>
        </a:ln>
        <a:effectLst/>
      </dgm:spPr>
      <dgm:t>
        <a:bodyPr/>
        <a:lstStyle/>
        <a:p>
          <a:r>
            <a:rPr lang="en-GB" sz="200" dirty="0">
              <a:solidFill>
                <a:schemeClr val="accent5"/>
              </a:solidFill>
            </a:rPr>
            <a:t>1</a:t>
          </a:r>
        </a:p>
      </dgm:t>
    </dgm:pt>
    <dgm:pt modelId="{A2189752-84D5-874C-86A6-526AF258004B}" type="sibTrans" cxnId="{CDDF996A-364F-8C48-8CFE-70D91CA396E9}">
      <dgm:prSet/>
      <dgm:spPr/>
      <dgm:t>
        <a:bodyPr/>
        <a:lstStyle/>
        <a:p>
          <a:endParaRPr lang="en-GB"/>
        </a:p>
      </dgm:t>
    </dgm:pt>
    <dgm:pt modelId="{43CF0F25-2ED6-8F43-862E-74AB4ED93BD5}" type="parTrans" cxnId="{CDDF996A-364F-8C48-8CFE-70D91CA396E9}">
      <dgm:prSet/>
      <dgm:spPr/>
      <dgm:t>
        <a:bodyPr/>
        <a:lstStyle/>
        <a:p>
          <a:endParaRPr lang="en-GB"/>
        </a:p>
      </dgm:t>
    </dgm:pt>
    <dgm:pt modelId="{CA00E253-A0D5-8446-A66F-9E46118F78A0}" type="pres">
      <dgm:prSet presAssocID="{5CA3C8F7-5ED4-FE4B-8077-11E808973015}" presName="Name0" presStyleCnt="0">
        <dgm:presLayoutVars>
          <dgm:dir/>
          <dgm:animLvl val="lvl"/>
          <dgm:resizeHandles val="exact"/>
        </dgm:presLayoutVars>
      </dgm:prSet>
      <dgm:spPr/>
    </dgm:pt>
    <dgm:pt modelId="{71D2EE9E-2B17-5B46-B18B-9B11BE8ADF95}" type="pres">
      <dgm:prSet presAssocID="{EAB20B23-D4DA-E44D-B15F-08685CBC79EA}" presName="Name8" presStyleCnt="0"/>
      <dgm:spPr/>
    </dgm:pt>
    <dgm:pt modelId="{620DFA37-DAA8-B74C-9F10-71D87A39B67F}" type="pres">
      <dgm:prSet presAssocID="{EAB20B23-D4DA-E44D-B15F-08685CBC79EA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7A88D75F-F847-FE47-B61E-DF02483FC334}" type="pres">
      <dgm:prSet presAssocID="{EAB20B23-D4DA-E44D-B15F-08685CBC79E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46063D35-05C5-5C46-9915-2D23D76FF0D2}" type="pres">
      <dgm:prSet presAssocID="{0B5ED19A-0A03-E747-9850-0CE4A9FC3238}" presName="Name8" presStyleCnt="0"/>
      <dgm:spPr/>
    </dgm:pt>
    <dgm:pt modelId="{8EC3EA83-7ED4-F94B-A789-8CBC8660B3B0}" type="pres">
      <dgm:prSet presAssocID="{0B5ED19A-0A03-E747-9850-0CE4A9FC3238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96864358-B8EB-5946-9621-D38A383C7A8D}" type="pres">
      <dgm:prSet presAssocID="{0B5ED19A-0A03-E747-9850-0CE4A9FC323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F0C44C9F-F3D7-894A-ACA4-AA764C61DD91}" type="pres">
      <dgm:prSet presAssocID="{A869DD92-7455-D541-B609-5FCFCE81828C}" presName="Name8" presStyleCnt="0"/>
      <dgm:spPr/>
    </dgm:pt>
    <dgm:pt modelId="{07F18130-1415-1B40-94EE-73E42FE24568}" type="pres">
      <dgm:prSet presAssocID="{A869DD92-7455-D541-B609-5FCFCE81828C}" presName="level" presStyleLbl="node1" presStyleIdx="2" presStyleCnt="3" custLinFactY="40140" custLinFactNeighborX="43599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6227A22E-6873-A04A-8404-58F6A2E52FD8}" type="pres">
      <dgm:prSet presAssocID="{A869DD92-7455-D541-B609-5FCFCE81828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nl-BE"/>
        </a:p>
      </dgm:t>
    </dgm:pt>
  </dgm:ptLst>
  <dgm:cxnLst>
    <dgm:cxn modelId="{A86E1AD7-BA7B-F64C-ACDD-E7209154A232}" type="presOf" srcId="{0B5ED19A-0A03-E747-9850-0CE4A9FC3238}" destId="{96864358-B8EB-5946-9621-D38A383C7A8D}" srcOrd="1" destOrd="0" presId="urn:microsoft.com/office/officeart/2005/8/layout/pyramid1"/>
    <dgm:cxn modelId="{64F307DE-257C-5942-8CE2-741F3D836E56}" type="presOf" srcId="{A869DD92-7455-D541-B609-5FCFCE81828C}" destId="{6227A22E-6873-A04A-8404-58F6A2E52FD8}" srcOrd="1" destOrd="0" presId="urn:microsoft.com/office/officeart/2005/8/layout/pyramid1"/>
    <dgm:cxn modelId="{9F8F6494-5496-6645-B3C9-A5E74B62C28B}" type="presOf" srcId="{EAB20B23-D4DA-E44D-B15F-08685CBC79EA}" destId="{620DFA37-DAA8-B74C-9F10-71D87A39B67F}" srcOrd="0" destOrd="0" presId="urn:microsoft.com/office/officeart/2005/8/layout/pyramid1"/>
    <dgm:cxn modelId="{888FF721-6640-2E42-8D6B-0F1544C7C199}" srcId="{5CA3C8F7-5ED4-FE4B-8077-11E808973015}" destId="{0B5ED19A-0A03-E747-9850-0CE4A9FC3238}" srcOrd="1" destOrd="0" parTransId="{7A05853A-F2DA-3F4A-8746-AC2B3E538A02}" sibTransId="{702D1167-C17B-F445-BB6E-671ABE19D0B2}"/>
    <dgm:cxn modelId="{56E8543C-3FDB-8445-A040-0C8D132DB3A9}" type="presOf" srcId="{A869DD92-7455-D541-B609-5FCFCE81828C}" destId="{07F18130-1415-1B40-94EE-73E42FE24568}" srcOrd="0" destOrd="0" presId="urn:microsoft.com/office/officeart/2005/8/layout/pyramid1"/>
    <dgm:cxn modelId="{CDDF996A-364F-8C48-8CFE-70D91CA396E9}" srcId="{5CA3C8F7-5ED4-FE4B-8077-11E808973015}" destId="{EAB20B23-D4DA-E44D-B15F-08685CBC79EA}" srcOrd="0" destOrd="0" parTransId="{43CF0F25-2ED6-8F43-862E-74AB4ED93BD5}" sibTransId="{A2189752-84D5-874C-86A6-526AF258004B}"/>
    <dgm:cxn modelId="{2A147E01-BB7B-9A41-9148-BD25C11A3028}" type="presOf" srcId="{0B5ED19A-0A03-E747-9850-0CE4A9FC3238}" destId="{8EC3EA83-7ED4-F94B-A789-8CBC8660B3B0}" srcOrd="0" destOrd="0" presId="urn:microsoft.com/office/officeart/2005/8/layout/pyramid1"/>
    <dgm:cxn modelId="{B85EF87F-28AC-6D45-819A-08DA2FF5686A}" type="presOf" srcId="{5CA3C8F7-5ED4-FE4B-8077-11E808973015}" destId="{CA00E253-A0D5-8446-A66F-9E46118F78A0}" srcOrd="0" destOrd="0" presId="urn:microsoft.com/office/officeart/2005/8/layout/pyramid1"/>
    <dgm:cxn modelId="{58077E1C-EFE1-A944-89F6-B4F7CB7BC66A}" srcId="{5CA3C8F7-5ED4-FE4B-8077-11E808973015}" destId="{A869DD92-7455-D541-B609-5FCFCE81828C}" srcOrd="2" destOrd="0" parTransId="{3DD6BBF9-ACA0-E547-8496-C9ECE1A96BBC}" sibTransId="{9F752475-EEE5-5D47-A633-3379691681E7}"/>
    <dgm:cxn modelId="{171E3C4C-8A14-BB40-962D-59CB36EE5711}" type="presOf" srcId="{EAB20B23-D4DA-E44D-B15F-08685CBC79EA}" destId="{7A88D75F-F847-FE47-B61E-DF02483FC334}" srcOrd="1" destOrd="0" presId="urn:microsoft.com/office/officeart/2005/8/layout/pyramid1"/>
    <dgm:cxn modelId="{A6A3918E-45A8-2D45-A612-EDE5A69040AE}" type="presParOf" srcId="{CA00E253-A0D5-8446-A66F-9E46118F78A0}" destId="{71D2EE9E-2B17-5B46-B18B-9B11BE8ADF95}" srcOrd="0" destOrd="0" presId="urn:microsoft.com/office/officeart/2005/8/layout/pyramid1"/>
    <dgm:cxn modelId="{D4D465B7-E7A5-C54A-AEE7-9BE511E89CFA}" type="presParOf" srcId="{71D2EE9E-2B17-5B46-B18B-9B11BE8ADF95}" destId="{620DFA37-DAA8-B74C-9F10-71D87A39B67F}" srcOrd="0" destOrd="0" presId="urn:microsoft.com/office/officeart/2005/8/layout/pyramid1"/>
    <dgm:cxn modelId="{30F3497D-BC6B-B845-A4FF-DEB1A05CA64E}" type="presParOf" srcId="{71D2EE9E-2B17-5B46-B18B-9B11BE8ADF95}" destId="{7A88D75F-F847-FE47-B61E-DF02483FC334}" srcOrd="1" destOrd="0" presId="urn:microsoft.com/office/officeart/2005/8/layout/pyramid1"/>
    <dgm:cxn modelId="{4DA5A116-3635-6549-8580-A943202B5B20}" type="presParOf" srcId="{CA00E253-A0D5-8446-A66F-9E46118F78A0}" destId="{46063D35-05C5-5C46-9915-2D23D76FF0D2}" srcOrd="1" destOrd="0" presId="urn:microsoft.com/office/officeart/2005/8/layout/pyramid1"/>
    <dgm:cxn modelId="{58424C83-C18E-0743-9042-8234B1E50BA7}" type="presParOf" srcId="{46063D35-05C5-5C46-9915-2D23D76FF0D2}" destId="{8EC3EA83-7ED4-F94B-A789-8CBC8660B3B0}" srcOrd="0" destOrd="0" presId="urn:microsoft.com/office/officeart/2005/8/layout/pyramid1"/>
    <dgm:cxn modelId="{608889C7-7010-A845-83BF-C69D0C135A42}" type="presParOf" srcId="{46063D35-05C5-5C46-9915-2D23D76FF0D2}" destId="{96864358-B8EB-5946-9621-D38A383C7A8D}" srcOrd="1" destOrd="0" presId="urn:microsoft.com/office/officeart/2005/8/layout/pyramid1"/>
    <dgm:cxn modelId="{949C98E2-95C2-0D4D-9564-47E6DF958E5D}" type="presParOf" srcId="{CA00E253-A0D5-8446-A66F-9E46118F78A0}" destId="{F0C44C9F-F3D7-894A-ACA4-AA764C61DD91}" srcOrd="2" destOrd="0" presId="urn:microsoft.com/office/officeart/2005/8/layout/pyramid1"/>
    <dgm:cxn modelId="{5BD4AED8-9AD8-B443-A9CC-255DB666EAD0}" type="presParOf" srcId="{F0C44C9F-F3D7-894A-ACA4-AA764C61DD91}" destId="{07F18130-1415-1B40-94EE-73E42FE24568}" srcOrd="0" destOrd="0" presId="urn:microsoft.com/office/officeart/2005/8/layout/pyramid1"/>
    <dgm:cxn modelId="{A01D9823-22E0-8247-B36F-BD2FDBB4EEC5}" type="presParOf" srcId="{F0C44C9F-F3D7-894A-ACA4-AA764C61DD91}" destId="{6227A22E-6873-A04A-8404-58F6A2E52FD8}" srcOrd="1" destOrd="0" presId="urn:microsoft.com/office/officeart/2005/8/layout/pyramid1"/>
  </dgm:cxnLst>
  <dgm:bg/>
  <dgm:whole>
    <a:ln w="12700">
      <a:solidFill>
        <a:srgbClr val="ECECEC"/>
      </a:solidFill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1961A9-C968-422D-B87F-FF9C1DA9319A}" type="slidenum">
              <a:rPr lang="nl-BE" smtClean="0"/>
              <a:t>‹nr.›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87B7EE-3814-4FB5-910A-36842AE962E4}" type="datetimeFigureOut">
              <a:rPr lang="nl-BE" smtClean="0"/>
              <a:pPr/>
              <a:t>5/02/2018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A452F6-9227-472E-A7B2-027107D0689E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3646891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452F6-9227-472E-A7B2-027107D0689E}" type="slidenum">
              <a:rPr lang="nl-BE" smtClean="0"/>
              <a:pPr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145808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452F6-9227-472E-A7B2-027107D0689E}" type="slidenum">
              <a:rPr lang="nl-BE" smtClean="0"/>
              <a:pPr/>
              <a:t>44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1142142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452F6-9227-472E-A7B2-027107D0689E}" type="slidenum">
              <a:rPr lang="nl-BE" smtClean="0"/>
              <a:pPr/>
              <a:t>59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3086311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6499" name="Tijdelijke aanduiding voor notiti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BE" altLang="nl-BE">
              <a:latin typeface="Arial" pitchFamily="34" charset="0"/>
            </a:endParaRPr>
          </a:p>
        </p:txBody>
      </p:sp>
      <p:sp>
        <p:nvSpPr>
          <p:cNvPr id="10650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58D1D03-F74B-4C3B-B6D6-9E8B9304743F}" type="slidenum">
              <a:rPr lang="en-US" altLang="nl-BE" smtClean="0"/>
              <a:pPr eaLnBrk="1" hangingPunct="1">
                <a:spcBef>
                  <a:spcPct val="0"/>
                </a:spcBef>
              </a:pPr>
              <a:t>62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xmlns="" val="1045141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452F6-9227-472E-A7B2-027107D0689E}" type="slidenum">
              <a:rPr lang="nl-BE" smtClean="0"/>
              <a:pPr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3822815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747" name="Tijdelijke aanduiding voor notities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nl-BE" dirty="0"/>
              <a:t>Waarom betaal je sociale bijdragen ?</a:t>
            </a:r>
          </a:p>
          <a:p>
            <a:pPr>
              <a:defRPr/>
            </a:pPr>
            <a:endParaRPr lang="nl-BE" dirty="0"/>
          </a:p>
          <a:p>
            <a:pPr marL="171639" indent="-171639">
              <a:buFontTx/>
              <a:buChar char="-"/>
              <a:defRPr/>
            </a:pPr>
            <a:r>
              <a:rPr lang="nl-BE" dirty="0"/>
              <a:t>KB </a:t>
            </a:r>
            <a:r>
              <a:rPr lang="nl-BE" dirty="0">
                <a:sym typeface="Wingdings" panose="05000000000000000000" pitchFamily="2" charset="2"/>
              </a:rPr>
              <a:t> gelijk</a:t>
            </a:r>
          </a:p>
          <a:p>
            <a:pPr marL="171639" indent="-171639">
              <a:buFontTx/>
              <a:buChar char="-"/>
              <a:defRPr/>
            </a:pPr>
            <a:r>
              <a:rPr lang="nl-BE" dirty="0">
                <a:sym typeface="Wingdings" panose="05000000000000000000" pitchFamily="2" charset="2"/>
              </a:rPr>
              <a:t>Pensioen</a:t>
            </a:r>
          </a:p>
          <a:p>
            <a:pPr marL="171639" indent="-171639">
              <a:buFontTx/>
              <a:buChar char="-"/>
              <a:defRPr/>
            </a:pPr>
            <a:r>
              <a:rPr lang="nl-BE" dirty="0">
                <a:sym typeface="Wingdings" panose="05000000000000000000" pitchFamily="2" charset="2"/>
              </a:rPr>
              <a:t>Ziekte</a:t>
            </a:r>
          </a:p>
          <a:p>
            <a:pPr>
              <a:defRPr/>
            </a:pPr>
            <a:endParaRPr lang="nl-BE" dirty="0">
              <a:sym typeface="Wingdings" panose="05000000000000000000" pitchFamily="2" charset="2"/>
            </a:endParaRPr>
          </a:p>
          <a:p>
            <a:pPr>
              <a:defRPr/>
            </a:pPr>
            <a:r>
              <a:rPr lang="nl-BE" dirty="0">
                <a:sym typeface="Wingdings" panose="05000000000000000000" pitchFamily="2" charset="2"/>
              </a:rPr>
              <a:t>Laatste 2 optimaliseren via GI en VAPZ</a:t>
            </a:r>
          </a:p>
          <a:p>
            <a:pPr>
              <a:defRPr/>
            </a:pPr>
            <a:endParaRPr lang="nl-BE" dirty="0">
              <a:sym typeface="Wingdings" panose="05000000000000000000" pitchFamily="2" charset="2"/>
            </a:endParaRPr>
          </a:p>
        </p:txBody>
      </p:sp>
      <p:sp>
        <p:nvSpPr>
          <p:cNvPr id="9216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1C6CA4C-587D-4579-904B-27C7E84E226B}" type="slidenum">
              <a:rPr lang="nl-BE" altLang="nl-BE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11</a:t>
            </a:fld>
            <a:endParaRPr lang="nl-BE" altLang="nl-B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0665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452F6-9227-472E-A7B2-027107D0689E}" type="slidenum">
              <a:rPr lang="nl-BE" smtClean="0"/>
              <a:pPr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208032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452F6-9227-472E-A7B2-027107D0689E}" type="slidenum">
              <a:rPr lang="nl-BE" smtClean="0"/>
              <a:pPr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266948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452F6-9227-472E-A7B2-027107D0689E}" type="slidenum">
              <a:rPr lang="nl-BE" smtClean="0"/>
              <a:pPr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3164380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452F6-9227-472E-A7B2-027107D0689E}" type="slidenum">
              <a:rPr lang="nl-BE" smtClean="0"/>
              <a:pPr/>
              <a:t>41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2579616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452F6-9227-472E-A7B2-027107D0689E}" type="slidenum">
              <a:rPr lang="nl-BE" smtClean="0"/>
              <a:pPr/>
              <a:t>42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3530490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452F6-9227-472E-A7B2-027107D0689E}" type="slidenum">
              <a:rPr lang="nl-BE" smtClean="0"/>
              <a:pPr/>
              <a:t>43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4283008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"/>
          <p:cNvSpPr>
            <a:spLocks noGrp="1"/>
          </p:cNvSpPr>
          <p:nvPr>
            <p:ph idx="1"/>
          </p:nvPr>
        </p:nvSpPr>
        <p:spPr>
          <a:xfrm>
            <a:off x="457200" y="1658319"/>
            <a:ext cx="8229600" cy="31461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spcAft>
                <a:spcPts val="600"/>
              </a:spcAft>
              <a:buFontTx/>
              <a:buNone/>
              <a:defRPr/>
            </a:lvl1pPr>
            <a:lvl2pPr marL="342900" indent="0">
              <a:spcAft>
                <a:spcPts val="600"/>
              </a:spcAft>
              <a:buFontTx/>
              <a:buNone/>
              <a:defRPr/>
            </a:lvl2pPr>
            <a:lvl3pPr marL="685800" indent="0">
              <a:spcAft>
                <a:spcPts val="600"/>
              </a:spcAft>
              <a:buFontTx/>
              <a:buNone/>
              <a:defRPr/>
            </a:lvl3pPr>
            <a:lvl4pPr marL="1028700" indent="0">
              <a:spcAft>
                <a:spcPts val="600"/>
              </a:spcAft>
              <a:buFontTx/>
              <a:buNone/>
              <a:defRPr/>
            </a:lvl4pPr>
            <a:lvl5pPr marL="1371600" indent="0">
              <a:spcAft>
                <a:spcPts val="600"/>
              </a:spcAft>
              <a:buFontTx/>
              <a:buNone/>
              <a:defRPr/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8" name="Tijdelijke aanduiding voor titel 6"/>
          <p:cNvSpPr>
            <a:spLocks noGrp="1"/>
          </p:cNvSpPr>
          <p:nvPr>
            <p:ph type="title"/>
          </p:nvPr>
        </p:nvSpPr>
        <p:spPr>
          <a:xfrm>
            <a:off x="464949" y="274638"/>
            <a:ext cx="4052807" cy="55452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Titelstijl van model bewerken</a:t>
            </a:r>
            <a:endParaRPr lang="en-GB" dirty="0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0"/>
          </p:nvPr>
        </p:nvSpPr>
        <p:spPr>
          <a:xfrm>
            <a:off x="473075" y="915046"/>
            <a:ext cx="4044950" cy="487363"/>
          </a:xfrm>
        </p:spPr>
        <p:txBody>
          <a:bodyPr>
            <a:noAutofit/>
          </a:bodyPr>
          <a:lstStyle>
            <a:lvl1pPr marL="0" indent="0">
              <a:buFontTx/>
              <a:buNone/>
              <a:defRPr b="1" cap="all" baseline="0">
                <a:latin typeface="Arial Narrow" charset="0"/>
                <a:ea typeface="Arial Narrow" charset="0"/>
                <a:cs typeface="Arial Narrow" charset="0"/>
              </a:defRPr>
            </a:lvl1pPr>
            <a:lvl2pPr marL="342900" indent="0">
              <a:buFontTx/>
              <a:buNone/>
              <a:defRPr>
                <a:latin typeface="Arial Narrow" charset="0"/>
                <a:ea typeface="Arial Narrow" charset="0"/>
                <a:cs typeface="Arial Narrow" charset="0"/>
              </a:defRPr>
            </a:lvl2pPr>
            <a:lvl3pPr marL="685800" indent="0">
              <a:buFontTx/>
              <a:buNone/>
              <a:defRPr>
                <a:latin typeface="Arial Narrow" charset="0"/>
                <a:ea typeface="Arial Narrow" charset="0"/>
                <a:cs typeface="Arial Narrow" charset="0"/>
              </a:defRPr>
            </a:lvl3pPr>
            <a:lvl4pPr marL="1028700" indent="0">
              <a:buFontTx/>
              <a:buNone/>
              <a:defRPr>
                <a:latin typeface="Arial Narrow" charset="0"/>
                <a:ea typeface="Arial Narrow" charset="0"/>
                <a:cs typeface="Arial Narrow" charset="0"/>
              </a:defRPr>
            </a:lvl4pPr>
            <a:lvl5pPr marL="1371600" indent="0">
              <a:buFontTx/>
              <a:buNone/>
              <a:defRPr>
                <a:latin typeface="Arial Narrow" charset="0"/>
                <a:ea typeface="Arial Narrow" charset="0"/>
                <a:cs typeface="Arial Narrow" charset="0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xmlns="" val="4135341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3794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4767284"/>
            <a:ext cx="2133600" cy="273844"/>
          </a:xfrm>
          <a:prstGeom prst="rect">
            <a:avLst/>
          </a:prstGeom>
        </p:spPr>
        <p:txBody>
          <a:bodyPr/>
          <a:lstStyle/>
          <a:p>
            <a:fld id="{712362A9-B7AB-4E03-A4FE-4E7C2F13D18B}" type="datetimeFigureOut">
              <a:rPr lang="nl-BE" smtClean="0"/>
              <a:pPr/>
              <a:t>5/02/2018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476728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4767284"/>
            <a:ext cx="2133600" cy="273844"/>
          </a:xfrm>
          <a:prstGeom prst="rect">
            <a:avLst/>
          </a:prstGeom>
        </p:spPr>
        <p:txBody>
          <a:bodyPr/>
          <a:lstStyle/>
          <a:p>
            <a:fld id="{8C6B9C59-7AE8-48EF-9FB7-1FC031C18EB3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423859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4767284"/>
            <a:ext cx="2133600" cy="273844"/>
          </a:xfrm>
          <a:prstGeom prst="rect">
            <a:avLst/>
          </a:prstGeom>
        </p:spPr>
        <p:txBody>
          <a:bodyPr/>
          <a:lstStyle/>
          <a:p>
            <a:fld id="{712362A9-B7AB-4E03-A4FE-4E7C2F13D18B}" type="datetimeFigureOut">
              <a:rPr lang="nl-BE" smtClean="0"/>
              <a:pPr/>
              <a:t>5/02/2018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476728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4767284"/>
            <a:ext cx="2133600" cy="273844"/>
          </a:xfrm>
          <a:prstGeom prst="rect">
            <a:avLst/>
          </a:prstGeom>
        </p:spPr>
        <p:txBody>
          <a:bodyPr/>
          <a:lstStyle/>
          <a:p>
            <a:fld id="{8C6B9C59-7AE8-48EF-9FB7-1FC031C18EB3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111780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4D03928-4E5F-4CBB-96EF-F5B4EE2AEF92}" type="datetimeFigureOut">
              <a:rPr lang="nl-BE"/>
              <a:pPr>
                <a:defRPr/>
              </a:pPr>
              <a:t>5/02/2018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AE305C0-4CCE-4100-8207-C24C142F6BAD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2669453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40404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49676" y="1270387"/>
            <a:ext cx="3439160" cy="2969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55555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2/5/2018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53229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40404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2/5/2018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52182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14350" y="742950"/>
            <a:ext cx="8267700" cy="0"/>
          </a:xfrm>
          <a:custGeom>
            <a:avLst/>
            <a:gdLst/>
            <a:ahLst/>
            <a:cxnLst/>
            <a:rect l="l" t="t" r="r" b="b"/>
            <a:pathLst>
              <a:path w="8267700">
                <a:moveTo>
                  <a:pt x="0" y="0"/>
                </a:moveTo>
                <a:lnTo>
                  <a:pt x="8267701" y="1"/>
                </a:lnTo>
              </a:path>
            </a:pathLst>
          </a:custGeom>
          <a:ln w="12700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2/5/2018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94736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822046" y="0"/>
            <a:ext cx="6321953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6756399" cy="5143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40404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2/5/2018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672755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2"/>
          <p:cNvSpPr>
            <a:spLocks noGrp="1"/>
          </p:cNvSpPr>
          <p:nvPr>
            <p:ph idx="1"/>
          </p:nvPr>
        </p:nvSpPr>
        <p:spPr>
          <a:xfrm>
            <a:off x="457200" y="1658319"/>
            <a:ext cx="8229600" cy="31461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6" name="Tijdelijke aanduiding voor titel 6"/>
          <p:cNvSpPr>
            <a:spLocks noGrp="1"/>
          </p:cNvSpPr>
          <p:nvPr>
            <p:ph type="title"/>
          </p:nvPr>
        </p:nvSpPr>
        <p:spPr>
          <a:xfrm>
            <a:off x="464949" y="274638"/>
            <a:ext cx="4052807" cy="55452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Titelstijl van model 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757773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263113" y="1143000"/>
            <a:ext cx="1201119" cy="2468730"/>
          </a:xfrm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nl-BE" sz="15000" b="1" dirty="0"/>
              <a:t>1</a:t>
            </a: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2673457" y="513921"/>
            <a:ext cx="5603459" cy="2643426"/>
          </a:xfrm>
        </p:spPr>
        <p:txBody>
          <a:bodyPr anchor="b"/>
          <a:lstStyle>
            <a:lvl1pPr>
              <a:defRPr sz="3000"/>
            </a:lvl1pPr>
          </a:lstStyle>
          <a:p>
            <a:pPr marL="0" indent="0">
              <a:buNone/>
            </a:pPr>
            <a:r>
              <a:rPr lang="nl-BE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JOBSTUDENT MET </a:t>
            </a:r>
            <a:r>
              <a:rPr lang="nl-BE" dirty="0">
                <a:solidFill>
                  <a:schemeClr val="accent3"/>
                </a:solidFill>
                <a:latin typeface="Arial Narrow" charset="0"/>
                <a:ea typeface="Arial Narrow" charset="0"/>
                <a:cs typeface="Arial Narrow" charset="0"/>
              </a:rPr>
              <a:t>STUDENTENOVEREENKOMST</a:t>
            </a: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9279"/>
          <a:stretch/>
        </p:blipFill>
        <p:spPr>
          <a:xfrm>
            <a:off x="7904135" y="4486703"/>
            <a:ext cx="857344" cy="41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995230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2"/>
          <p:cNvSpPr>
            <a:spLocks noGrp="1"/>
          </p:cNvSpPr>
          <p:nvPr>
            <p:ph idx="1"/>
          </p:nvPr>
        </p:nvSpPr>
        <p:spPr>
          <a:xfrm>
            <a:off x="457200" y="1658319"/>
            <a:ext cx="8229600" cy="31461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spcAft>
                <a:spcPts val="600"/>
              </a:spcAft>
              <a:buFontTx/>
              <a:buNone/>
              <a:defRPr/>
            </a:lvl1pPr>
            <a:lvl2pPr marL="342900" indent="0">
              <a:spcAft>
                <a:spcPts val="600"/>
              </a:spcAft>
              <a:buFontTx/>
              <a:buNone/>
              <a:defRPr/>
            </a:lvl2pPr>
            <a:lvl3pPr marL="685800" indent="0">
              <a:spcAft>
                <a:spcPts val="600"/>
              </a:spcAft>
              <a:buFontTx/>
              <a:buNone/>
              <a:defRPr/>
            </a:lvl3pPr>
            <a:lvl4pPr marL="1028700" indent="0">
              <a:spcAft>
                <a:spcPts val="600"/>
              </a:spcAft>
              <a:buFontTx/>
              <a:buNone/>
              <a:defRPr/>
            </a:lvl4pPr>
            <a:lvl5pPr marL="1371600" indent="0">
              <a:spcAft>
                <a:spcPts val="600"/>
              </a:spcAft>
              <a:buFontTx/>
              <a:buNone/>
              <a:defRPr/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6" name="Tijdelijke aanduiding voor titel 6"/>
          <p:cNvSpPr>
            <a:spLocks noGrp="1"/>
          </p:cNvSpPr>
          <p:nvPr>
            <p:ph type="title"/>
          </p:nvPr>
        </p:nvSpPr>
        <p:spPr>
          <a:xfrm>
            <a:off x="464949" y="274638"/>
            <a:ext cx="4052807" cy="55452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Titelstijl van model bewerken</a:t>
            </a:r>
            <a:endParaRPr lang="en-GB" dirty="0"/>
          </a:p>
        </p:txBody>
      </p:sp>
      <p:sp>
        <p:nvSpPr>
          <p:cNvPr id="7" name="Tijdelijke aanduiding voor tekst 9"/>
          <p:cNvSpPr>
            <a:spLocks noGrp="1"/>
          </p:cNvSpPr>
          <p:nvPr>
            <p:ph type="body" sz="quarter" idx="10"/>
          </p:nvPr>
        </p:nvSpPr>
        <p:spPr>
          <a:xfrm>
            <a:off x="473075" y="915046"/>
            <a:ext cx="4044950" cy="487363"/>
          </a:xfrm>
        </p:spPr>
        <p:txBody>
          <a:bodyPr>
            <a:noAutofit/>
          </a:bodyPr>
          <a:lstStyle>
            <a:lvl1pPr marL="0" indent="0">
              <a:buFontTx/>
              <a:buNone/>
              <a:defRPr b="1" cap="all" baseline="0">
                <a:latin typeface="Arial Narrow" charset="0"/>
                <a:ea typeface="Arial Narrow" charset="0"/>
                <a:cs typeface="Arial Narrow" charset="0"/>
              </a:defRPr>
            </a:lvl1pPr>
            <a:lvl2pPr marL="342900" indent="0">
              <a:buFontTx/>
              <a:buNone/>
              <a:defRPr>
                <a:latin typeface="Arial Narrow" charset="0"/>
                <a:ea typeface="Arial Narrow" charset="0"/>
                <a:cs typeface="Arial Narrow" charset="0"/>
              </a:defRPr>
            </a:lvl2pPr>
            <a:lvl3pPr marL="685800" indent="0">
              <a:buFontTx/>
              <a:buNone/>
              <a:defRPr>
                <a:latin typeface="Arial Narrow" charset="0"/>
                <a:ea typeface="Arial Narrow" charset="0"/>
                <a:cs typeface="Arial Narrow" charset="0"/>
              </a:defRPr>
            </a:lvl3pPr>
            <a:lvl4pPr marL="1028700" indent="0">
              <a:buFontTx/>
              <a:buNone/>
              <a:defRPr>
                <a:latin typeface="Arial Narrow" charset="0"/>
                <a:ea typeface="Arial Narrow" charset="0"/>
                <a:cs typeface="Arial Narrow" charset="0"/>
              </a:defRPr>
            </a:lvl4pPr>
            <a:lvl5pPr marL="1371600" indent="0">
              <a:buFontTx/>
              <a:buNone/>
              <a:defRPr>
                <a:latin typeface="Arial Narrow" charset="0"/>
                <a:ea typeface="Arial Narrow" charset="0"/>
                <a:cs typeface="Arial Narrow" charset="0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xmlns="" val="3683182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tekst 2"/>
          <p:cNvSpPr>
            <a:spLocks noGrp="1"/>
          </p:cNvSpPr>
          <p:nvPr>
            <p:ph idx="1"/>
          </p:nvPr>
        </p:nvSpPr>
        <p:spPr>
          <a:xfrm>
            <a:off x="457200" y="1658319"/>
            <a:ext cx="8229600" cy="31461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spcAft>
                <a:spcPts val="600"/>
              </a:spcAft>
              <a:buFontTx/>
              <a:buNone/>
              <a:defRPr>
                <a:solidFill>
                  <a:schemeClr val="bg1"/>
                </a:solidFill>
              </a:defRPr>
            </a:lvl1pPr>
            <a:lvl2pPr marL="342900" indent="0">
              <a:spcAft>
                <a:spcPts val="600"/>
              </a:spcAft>
              <a:buFontTx/>
              <a:buNone/>
              <a:defRPr>
                <a:solidFill>
                  <a:schemeClr val="bg1"/>
                </a:solidFill>
              </a:defRPr>
            </a:lvl2pPr>
            <a:lvl3pPr marL="685800" indent="0">
              <a:spcAft>
                <a:spcPts val="600"/>
              </a:spcAft>
              <a:buFontTx/>
              <a:buNone/>
              <a:defRPr>
                <a:solidFill>
                  <a:schemeClr val="bg1"/>
                </a:solidFill>
              </a:defRPr>
            </a:lvl3pPr>
            <a:lvl4pPr marL="1028700" indent="0">
              <a:spcAft>
                <a:spcPts val="600"/>
              </a:spcAft>
              <a:buFontTx/>
              <a:buNone/>
              <a:defRPr>
                <a:solidFill>
                  <a:schemeClr val="bg1"/>
                </a:solidFill>
              </a:defRPr>
            </a:lvl4pPr>
            <a:lvl5pPr marL="1371600" indent="0">
              <a:spcAft>
                <a:spcPts val="600"/>
              </a:spcAft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11" name="Tijdelijke aanduiding voor titel 6"/>
          <p:cNvSpPr>
            <a:spLocks noGrp="1"/>
          </p:cNvSpPr>
          <p:nvPr>
            <p:ph type="title"/>
          </p:nvPr>
        </p:nvSpPr>
        <p:spPr>
          <a:xfrm>
            <a:off x="464949" y="274638"/>
            <a:ext cx="4052807" cy="55452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Titelstijl van model bewerken</a:t>
            </a:r>
            <a:endParaRPr lang="en-GB" dirty="0"/>
          </a:p>
        </p:txBody>
      </p:sp>
      <p:sp>
        <p:nvSpPr>
          <p:cNvPr id="12" name="Tijdelijke aanduiding voor tekst 9"/>
          <p:cNvSpPr>
            <a:spLocks noGrp="1"/>
          </p:cNvSpPr>
          <p:nvPr>
            <p:ph type="body" sz="quarter" idx="10"/>
          </p:nvPr>
        </p:nvSpPr>
        <p:spPr>
          <a:xfrm>
            <a:off x="473075" y="915046"/>
            <a:ext cx="4044950" cy="487363"/>
          </a:xfrm>
        </p:spPr>
        <p:txBody>
          <a:bodyPr>
            <a:noAutofit/>
          </a:bodyPr>
          <a:lstStyle>
            <a:lvl1pPr marL="0" indent="0">
              <a:buFontTx/>
              <a:buNone/>
              <a:defRPr b="1" cap="all" baseline="0">
                <a:latin typeface="Arial Narrow" charset="0"/>
                <a:ea typeface="Arial Narrow" charset="0"/>
                <a:cs typeface="Arial Narrow" charset="0"/>
              </a:defRPr>
            </a:lvl1pPr>
            <a:lvl2pPr marL="342900" indent="0">
              <a:buFontTx/>
              <a:buNone/>
              <a:defRPr>
                <a:latin typeface="Arial Narrow" charset="0"/>
                <a:ea typeface="Arial Narrow" charset="0"/>
                <a:cs typeface="Arial Narrow" charset="0"/>
              </a:defRPr>
            </a:lvl2pPr>
            <a:lvl3pPr marL="685800" indent="0">
              <a:buFontTx/>
              <a:buNone/>
              <a:defRPr>
                <a:latin typeface="Arial Narrow" charset="0"/>
                <a:ea typeface="Arial Narrow" charset="0"/>
                <a:cs typeface="Arial Narrow" charset="0"/>
              </a:defRPr>
            </a:lvl3pPr>
            <a:lvl4pPr marL="1028700" indent="0">
              <a:buFontTx/>
              <a:buNone/>
              <a:defRPr>
                <a:latin typeface="Arial Narrow" charset="0"/>
                <a:ea typeface="Arial Narrow" charset="0"/>
                <a:cs typeface="Arial Narrow" charset="0"/>
              </a:defRPr>
            </a:lvl4pPr>
            <a:lvl5pPr marL="1371600" indent="0">
              <a:buFontTx/>
              <a:buNone/>
              <a:defRPr>
                <a:latin typeface="Arial Narrow" charset="0"/>
                <a:ea typeface="Arial Narrow" charset="0"/>
                <a:cs typeface="Arial Narrow" charset="0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xmlns="" val="790817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9"/>
          <p:cNvSpPr>
            <a:spLocks noGrp="1"/>
          </p:cNvSpPr>
          <p:nvPr>
            <p:ph type="body" sz="quarter" idx="11" hasCustomPrompt="1"/>
          </p:nvPr>
        </p:nvSpPr>
        <p:spPr>
          <a:xfrm>
            <a:off x="473076" y="915046"/>
            <a:ext cx="1581968" cy="3779502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000" b="1" cap="all" baseline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342900" indent="0">
              <a:buFontTx/>
              <a:buNone/>
              <a:defRPr>
                <a:latin typeface="Arial Narrow" charset="0"/>
                <a:ea typeface="Arial Narrow" charset="0"/>
                <a:cs typeface="Arial Narrow" charset="0"/>
              </a:defRPr>
            </a:lvl2pPr>
            <a:lvl3pPr marL="685800" indent="0">
              <a:buFontTx/>
              <a:buNone/>
              <a:defRPr>
                <a:latin typeface="Arial Narrow" charset="0"/>
                <a:ea typeface="Arial Narrow" charset="0"/>
                <a:cs typeface="Arial Narrow" charset="0"/>
              </a:defRPr>
            </a:lvl3pPr>
            <a:lvl4pPr marL="1028700" indent="0">
              <a:buFontTx/>
              <a:buNone/>
              <a:defRPr>
                <a:latin typeface="Arial Narrow" charset="0"/>
                <a:ea typeface="Arial Narrow" charset="0"/>
                <a:cs typeface="Arial Narrow" charset="0"/>
              </a:defRPr>
            </a:lvl4pPr>
            <a:lvl5pPr marL="1371600" indent="0">
              <a:buFontTx/>
              <a:buNone/>
              <a:defRPr>
                <a:latin typeface="Arial Narrow" charset="0"/>
                <a:ea typeface="Arial Narrow" charset="0"/>
                <a:cs typeface="Arial Narrow" charset="0"/>
              </a:defRPr>
            </a:lvl5pPr>
          </a:lstStyle>
          <a:p>
            <a:pPr lvl="0"/>
            <a:r>
              <a:rPr lang="nl-NL" dirty="0" err="1"/>
              <a:t>InSERT</a:t>
            </a:r>
            <a:r>
              <a:rPr lang="nl-NL" dirty="0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510290842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457200" y="4767284"/>
            <a:ext cx="2133600" cy="273844"/>
          </a:xfrm>
          <a:prstGeom prst="rect">
            <a:avLst/>
          </a:prstGeom>
        </p:spPr>
        <p:txBody>
          <a:bodyPr/>
          <a:lstStyle/>
          <a:p>
            <a:fld id="{712362A9-B7AB-4E03-A4FE-4E7C2F13D18B}" type="datetimeFigureOut">
              <a:rPr lang="nl-BE" smtClean="0"/>
              <a:pPr/>
              <a:t>5/02/2018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3124200" y="476728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6553200" y="4767284"/>
            <a:ext cx="2133600" cy="273844"/>
          </a:xfrm>
          <a:prstGeom prst="rect">
            <a:avLst/>
          </a:prstGeom>
        </p:spPr>
        <p:txBody>
          <a:bodyPr/>
          <a:lstStyle/>
          <a:p>
            <a:fld id="{8C6B9C59-7AE8-48EF-9FB7-1FC031C18EB3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903466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57200" y="4767284"/>
            <a:ext cx="2133600" cy="273844"/>
          </a:xfrm>
          <a:prstGeom prst="rect">
            <a:avLst/>
          </a:prstGeom>
        </p:spPr>
        <p:txBody>
          <a:bodyPr/>
          <a:lstStyle/>
          <a:p>
            <a:fld id="{712362A9-B7AB-4E03-A4FE-4E7C2F13D18B}" type="datetimeFigureOut">
              <a:rPr lang="nl-BE" smtClean="0"/>
              <a:pPr/>
              <a:t>5/02/2018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476728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553200" y="4767284"/>
            <a:ext cx="2133600" cy="273844"/>
          </a:xfrm>
          <a:prstGeom prst="rect">
            <a:avLst/>
          </a:prstGeom>
        </p:spPr>
        <p:txBody>
          <a:bodyPr/>
          <a:lstStyle/>
          <a:p>
            <a:fld id="{8C6B9C59-7AE8-48EF-9FB7-1FC031C18EB3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21219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57200" y="4767284"/>
            <a:ext cx="2133600" cy="273844"/>
          </a:xfrm>
          <a:prstGeom prst="rect">
            <a:avLst/>
          </a:prstGeom>
        </p:spPr>
        <p:txBody>
          <a:bodyPr/>
          <a:lstStyle/>
          <a:p>
            <a:fld id="{712362A9-B7AB-4E03-A4FE-4E7C2F13D18B}" type="datetimeFigureOut">
              <a:rPr lang="nl-BE" smtClean="0"/>
              <a:pPr/>
              <a:t>5/02/2018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476728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553200" y="4767284"/>
            <a:ext cx="2133600" cy="273844"/>
          </a:xfrm>
          <a:prstGeom prst="rect">
            <a:avLst/>
          </a:prstGeom>
        </p:spPr>
        <p:txBody>
          <a:bodyPr/>
          <a:lstStyle/>
          <a:p>
            <a:fld id="{8C6B9C59-7AE8-48EF-9FB7-1FC031C18EB3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3380708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720312"/>
            <a:ext cx="8229600" cy="28743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7" name="Tijdelijke aanduiding voor titel 6"/>
          <p:cNvSpPr>
            <a:spLocks noGrp="1"/>
          </p:cNvSpPr>
          <p:nvPr>
            <p:ph type="title"/>
          </p:nvPr>
        </p:nvSpPr>
        <p:spPr>
          <a:xfrm>
            <a:off x="464949" y="274638"/>
            <a:ext cx="4052807" cy="55452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nl-NL" dirty="0"/>
              <a:t>Titelstijl van model 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316145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685800" rtl="0" eaLnBrk="1" latinLnBrk="0" hangingPunct="1">
        <a:spcBef>
          <a:spcPct val="0"/>
        </a:spcBef>
        <a:buNone/>
        <a:defRPr sz="2000" b="1" kern="1200" cap="all" baseline="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1pPr>
    </p:titleStyle>
    <p:bodyStyle>
      <a:lvl1pPr marL="0" indent="0" algn="l" defTabSz="685800" rtl="0" eaLnBrk="1" latinLnBrk="0" hangingPunct="1">
        <a:spcBef>
          <a:spcPct val="20000"/>
        </a:spcBef>
        <a:spcAft>
          <a:spcPts val="600"/>
        </a:spcAft>
        <a:buFontTx/>
        <a:buNone/>
        <a:defRPr sz="1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342900" indent="0" algn="l" defTabSz="685800" rtl="0" eaLnBrk="1" latinLnBrk="0" hangingPunct="1">
        <a:spcBef>
          <a:spcPct val="20000"/>
        </a:spcBef>
        <a:spcAft>
          <a:spcPts val="600"/>
        </a:spcAft>
        <a:buFontTx/>
        <a:buNone/>
        <a:defRPr sz="1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685800" indent="0" algn="l" defTabSz="685800" rtl="0" eaLnBrk="1" latinLnBrk="0" hangingPunct="1">
        <a:spcBef>
          <a:spcPct val="20000"/>
        </a:spcBef>
        <a:spcAft>
          <a:spcPts val="600"/>
        </a:spcAft>
        <a:buFontTx/>
        <a:buNone/>
        <a:defRPr sz="1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028700" indent="0" algn="l" defTabSz="685800" rtl="0" eaLnBrk="1" latinLnBrk="0" hangingPunct="1">
        <a:spcBef>
          <a:spcPct val="20000"/>
        </a:spcBef>
        <a:spcAft>
          <a:spcPts val="600"/>
        </a:spcAft>
        <a:buFontTx/>
        <a:buNone/>
        <a:defRPr sz="1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371600" indent="0" algn="l" defTabSz="685800" rtl="0" eaLnBrk="1" latinLnBrk="0" hangingPunct="1">
        <a:spcBef>
          <a:spcPct val="20000"/>
        </a:spcBef>
        <a:spcAft>
          <a:spcPts val="600"/>
        </a:spcAft>
        <a:buFontTx/>
        <a:buNone/>
        <a:defRPr sz="1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9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3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png"/><Relationship Id="rId4" Type="http://schemas.microsoft.com/office/2007/relationships/hdphoto" Target="../media/hdphoto2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microsoft.com/office/2007/relationships/hdphoto" Target="../media/hdphoto3.wdp"/><Relationship Id="rId4" Type="http://schemas.openxmlformats.org/officeDocument/2006/relationships/image" Target="../media/image7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microsoft.com/office/2007/relationships/hdphoto" Target="../media/hdphoto5.wdp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8.wdp"/><Relationship Id="rId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jpeg"/><Relationship Id="rId4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6C8551E-B640-F641-8573-6C6004DA16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1094"/>
            <a:ext cx="7583364" cy="51415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3E9D549-0E7F-DD43-ABD9-165454D725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967" r="35869" b="45650"/>
          <a:stretch/>
        </p:blipFill>
        <p:spPr>
          <a:xfrm>
            <a:off x="4078941" y="404730"/>
            <a:ext cx="5065059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32FBABB-31CE-0548-9F08-E6A736C02E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5769" b="45358"/>
          <a:stretch/>
        </p:blipFill>
        <p:spPr>
          <a:xfrm rot="10800000">
            <a:off x="0" y="-208"/>
            <a:ext cx="2088500" cy="4899755"/>
          </a:xfrm>
          <a:prstGeom prst="rect">
            <a:avLst/>
          </a:prstGeom>
        </p:spPr>
      </p:pic>
      <p:sp>
        <p:nvSpPr>
          <p:cNvPr id="12" name="Titel 5">
            <a:extLst>
              <a:ext uri="{FF2B5EF4-FFF2-40B4-BE49-F238E27FC236}">
                <a16:creationId xmlns:a16="http://schemas.microsoft.com/office/drawing/2014/main" xmlns="" id="{A9FDC9C7-CD9D-0847-96FA-4B7AB0CC2329}"/>
              </a:ext>
            </a:extLst>
          </p:cNvPr>
          <p:cNvSpPr txBox="1">
            <a:spLocks/>
          </p:cNvSpPr>
          <p:nvPr/>
        </p:nvSpPr>
        <p:spPr>
          <a:xfrm>
            <a:off x="5535983" y="3795922"/>
            <a:ext cx="3217288" cy="973277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2000" b="1" kern="1200" cap="all" baseline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algn="r"/>
            <a:r>
              <a:rPr lang="en-GB" sz="4000" cap="none" dirty="0" err="1">
                <a:solidFill>
                  <a:schemeClr val="bg1"/>
                </a:solidFill>
                <a:latin typeface="DIN-Bold" charset="0"/>
                <a:ea typeface="DIN-Bold" charset="0"/>
                <a:cs typeface="DIN-Bold" charset="0"/>
              </a:rPr>
              <a:t>Starten</a:t>
            </a:r>
            <a:r>
              <a:rPr lang="en-GB" sz="4000" cap="none" dirty="0">
                <a:solidFill>
                  <a:schemeClr val="bg1"/>
                </a:solidFill>
                <a:latin typeface="DIN-Bold" charset="0"/>
                <a:ea typeface="DIN-Bold" charset="0"/>
                <a:cs typeface="DIN-Bold" charset="0"/>
              </a:rPr>
              <a:t> </a:t>
            </a:r>
            <a:r>
              <a:rPr lang="en-GB" sz="4000" cap="none" dirty="0" err="1">
                <a:solidFill>
                  <a:schemeClr val="bg1"/>
                </a:solidFill>
                <a:latin typeface="DIN-Bold" charset="0"/>
                <a:ea typeface="DIN-Bold" charset="0"/>
                <a:cs typeface="DIN-Bold" charset="0"/>
              </a:rPr>
              <a:t>als</a:t>
            </a:r>
            <a:r>
              <a:rPr lang="en-GB" sz="4000" cap="none" dirty="0">
                <a:solidFill>
                  <a:schemeClr val="bg1"/>
                </a:solidFill>
                <a:latin typeface="DIN-Bold" charset="0"/>
                <a:ea typeface="DIN-Bold" charset="0"/>
                <a:cs typeface="DIN-Bold" charset="0"/>
              </a:rPr>
              <a:t> </a:t>
            </a:r>
            <a:r>
              <a:rPr lang="en-GB" sz="4000" cap="none" dirty="0" err="1">
                <a:solidFill>
                  <a:schemeClr val="bg1"/>
                </a:solidFill>
                <a:latin typeface="DIN-Bold" charset="0"/>
                <a:ea typeface="DIN-Bold" charset="0"/>
                <a:cs typeface="DIN-Bold" charset="0"/>
              </a:rPr>
              <a:t>zelfstandige</a:t>
            </a:r>
            <a:endParaRPr lang="en-GB" sz="4000" cap="none" dirty="0">
              <a:solidFill>
                <a:schemeClr val="bg1"/>
              </a:solidFill>
              <a:latin typeface="DIN-Bold" charset="0"/>
              <a:ea typeface="DIN-Bold" charset="0"/>
              <a:cs typeface="DIN-Bold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EF29C43-03CF-9B41-A529-1FCAABD3BD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54855" y="325630"/>
            <a:ext cx="1498416" cy="41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7741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7071" y="1767554"/>
            <a:ext cx="3980179" cy="966469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sz="2800" spc="-25" dirty="0"/>
              <a:t>Zelfstandig</a:t>
            </a:r>
            <a:endParaRPr sz="2800"/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2400" b="0" spc="-20" dirty="0">
                <a:solidFill>
                  <a:srgbClr val="7F7F7F"/>
                </a:solidFill>
                <a:latin typeface="Lucida Sans"/>
                <a:cs typeface="Lucida Sans"/>
              </a:rPr>
              <a:t>Wat </a:t>
            </a:r>
            <a:r>
              <a:rPr sz="2400" b="0" spc="-30" dirty="0">
                <a:solidFill>
                  <a:srgbClr val="7F7F7F"/>
                </a:solidFill>
                <a:latin typeface="Lucida Sans"/>
                <a:cs typeface="Lucida Sans"/>
              </a:rPr>
              <a:t>als </a:t>
            </a:r>
            <a:r>
              <a:rPr sz="2400" b="0" spc="-105" dirty="0">
                <a:solidFill>
                  <a:srgbClr val="7F7F7F"/>
                </a:solidFill>
                <a:latin typeface="Lucida Sans"/>
                <a:cs typeface="Lucida Sans"/>
              </a:rPr>
              <a:t>je </a:t>
            </a:r>
            <a:r>
              <a:rPr sz="2400" b="0" spc="-85" dirty="0">
                <a:solidFill>
                  <a:srgbClr val="7F7F7F"/>
                </a:solidFill>
                <a:latin typeface="Lucida Sans"/>
                <a:cs typeface="Lucida Sans"/>
              </a:rPr>
              <a:t>zelfstandig</a:t>
            </a:r>
            <a:r>
              <a:rPr sz="2400" b="0" spc="-415" dirty="0">
                <a:solidFill>
                  <a:srgbClr val="7F7F7F"/>
                </a:solidFill>
                <a:latin typeface="Lucida Sans"/>
                <a:cs typeface="Lucida Sans"/>
              </a:rPr>
              <a:t> </a:t>
            </a:r>
            <a:r>
              <a:rPr sz="2400" b="0" spc="-70" dirty="0">
                <a:solidFill>
                  <a:srgbClr val="7F7F7F"/>
                </a:solidFill>
                <a:latin typeface="Lucida Sans"/>
                <a:cs typeface="Lucida Sans"/>
              </a:rPr>
              <a:t>wordt?</a:t>
            </a:r>
            <a:endParaRPr sz="2400">
              <a:latin typeface="Lucida Sans"/>
              <a:cs typeface="Lucida San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603500" y="342900"/>
            <a:ext cx="444500" cy="406400"/>
          </a:xfrm>
          <a:custGeom>
            <a:avLst/>
            <a:gdLst/>
            <a:ahLst/>
            <a:cxnLst/>
            <a:rect l="l" t="t" r="r" b="b"/>
            <a:pathLst>
              <a:path w="444500" h="406400">
                <a:moveTo>
                  <a:pt x="215411" y="0"/>
                </a:moveTo>
                <a:lnTo>
                  <a:pt x="140307" y="20147"/>
                </a:lnTo>
                <a:lnTo>
                  <a:pt x="99526" y="43356"/>
                </a:lnTo>
                <a:lnTo>
                  <a:pt x="61456" y="73566"/>
                </a:lnTo>
                <a:lnTo>
                  <a:pt x="29746" y="109461"/>
                </a:lnTo>
                <a:lnTo>
                  <a:pt x="8044" y="149725"/>
                </a:lnTo>
                <a:lnTo>
                  <a:pt x="0" y="193039"/>
                </a:lnTo>
                <a:lnTo>
                  <a:pt x="6144" y="237480"/>
                </a:lnTo>
                <a:lnTo>
                  <a:pt x="23411" y="280646"/>
                </a:lnTo>
                <a:lnTo>
                  <a:pt x="50053" y="320511"/>
                </a:lnTo>
                <a:lnTo>
                  <a:pt x="84322" y="355046"/>
                </a:lnTo>
                <a:lnTo>
                  <a:pt x="124470" y="382224"/>
                </a:lnTo>
                <a:lnTo>
                  <a:pt x="168749" y="400018"/>
                </a:lnTo>
                <a:lnTo>
                  <a:pt x="215411" y="406400"/>
                </a:lnTo>
                <a:lnTo>
                  <a:pt x="262830" y="399979"/>
                </a:lnTo>
                <a:lnTo>
                  <a:pt x="309064" y="382096"/>
                </a:lnTo>
                <a:lnTo>
                  <a:pt x="351883" y="354815"/>
                </a:lnTo>
                <a:lnTo>
                  <a:pt x="389063" y="320203"/>
                </a:lnTo>
                <a:lnTo>
                  <a:pt x="418377" y="280326"/>
                </a:lnTo>
                <a:lnTo>
                  <a:pt x="437598" y="237249"/>
                </a:lnTo>
                <a:lnTo>
                  <a:pt x="444500" y="193039"/>
                </a:lnTo>
                <a:lnTo>
                  <a:pt x="435697" y="138661"/>
                </a:lnTo>
                <a:lnTo>
                  <a:pt x="412042" y="94095"/>
                </a:lnTo>
                <a:lnTo>
                  <a:pt x="377660" y="58814"/>
                </a:lnTo>
                <a:lnTo>
                  <a:pt x="336679" y="32292"/>
                </a:lnTo>
                <a:lnTo>
                  <a:pt x="293225" y="14000"/>
                </a:lnTo>
                <a:lnTo>
                  <a:pt x="251427" y="3412"/>
                </a:lnTo>
                <a:lnTo>
                  <a:pt x="215411" y="0"/>
                </a:lnTo>
                <a:close/>
              </a:path>
            </a:pathLst>
          </a:custGeom>
          <a:solidFill>
            <a:srgbClr val="ED8B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756528" y="409981"/>
            <a:ext cx="1384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546100"/>
            <a:ext cx="2601595" cy="0"/>
          </a:xfrm>
          <a:custGeom>
            <a:avLst/>
            <a:gdLst/>
            <a:ahLst/>
            <a:cxnLst/>
            <a:rect l="l" t="t" r="r" b="b"/>
            <a:pathLst>
              <a:path w="2601595">
                <a:moveTo>
                  <a:pt x="0" y="0"/>
                </a:moveTo>
                <a:lnTo>
                  <a:pt x="2601064" y="1"/>
                </a:lnTo>
              </a:path>
            </a:pathLst>
          </a:custGeom>
          <a:ln w="25400">
            <a:solidFill>
              <a:srgbClr val="ED8B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72400" y="4635500"/>
            <a:ext cx="1155699" cy="317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26697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nl-BE"/>
              <a:t>Administratieve formaliteiten</a:t>
            </a:r>
          </a:p>
        </p:txBody>
      </p:sp>
      <p:sp>
        <p:nvSpPr>
          <p:cNvPr id="11" name="Tijdelijke aanduiding voor inhoud 10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nl-BE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STAPPEN</a:t>
            </a:r>
          </a:p>
          <a:p>
            <a:pPr marL="457200" indent="-457200"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nl-B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Openen financiële rekening                                      </a:t>
            </a:r>
          </a:p>
          <a:p>
            <a:pPr marL="457200" indent="-457200"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nl-BE" sz="1800" dirty="0">
                <a:solidFill>
                  <a:schemeClr val="accent1"/>
                </a:solidFill>
              </a:rPr>
              <a:t>Inschrijving kruispuntbank onderneming </a:t>
            </a:r>
            <a:r>
              <a:rPr lang="nl-BE" sz="1800" b="1" dirty="0">
                <a:solidFill>
                  <a:schemeClr val="accent1"/>
                </a:solidFill>
              </a:rPr>
              <a:t>                     </a:t>
            </a:r>
            <a:endParaRPr lang="nl-BE" sz="1800" dirty="0">
              <a:solidFill>
                <a:schemeClr val="accent1"/>
              </a:solidFill>
            </a:endParaRPr>
          </a:p>
          <a:p>
            <a:pPr marL="457200" indent="-457200"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nl-B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Inschrijving BTW   </a:t>
            </a:r>
          </a:p>
          <a:p>
            <a:pPr marL="457200" indent="-457200"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nl-BE" sz="1800" dirty="0">
                <a:solidFill>
                  <a:schemeClr val="accent1"/>
                </a:solidFill>
              </a:rPr>
              <a:t>Inschrijven Sociaal Verzekeringsfonds  </a:t>
            </a:r>
            <a:r>
              <a:rPr lang="nl-B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                    </a:t>
            </a:r>
          </a:p>
          <a:p>
            <a:pPr marL="457200" indent="-457200"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nl-B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Aansluiten ziekenfonds</a:t>
            </a:r>
          </a:p>
          <a:p>
            <a:pPr marL="457200" indent="-457200"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nl-B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Aanvullende verzekeringen</a:t>
            </a:r>
          </a:p>
          <a:p>
            <a:pPr marL="457200" indent="-457200"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nl-B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Start activiteiten</a:t>
            </a:r>
          </a:p>
        </p:txBody>
      </p:sp>
      <p:pic>
        <p:nvPicPr>
          <p:cNvPr id="51204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651647"/>
            <a:ext cx="17145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51372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2302" y="-4590"/>
            <a:ext cx="3037114" cy="5161537"/>
          </a:xfrm>
          <a:prstGeom prst="rect">
            <a:avLst/>
          </a:prstGeom>
          <a:solidFill>
            <a:srgbClr val="ED8B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343" t="53015" r="33330" b="11321"/>
          <a:stretch/>
        </p:blipFill>
        <p:spPr>
          <a:xfrm rot="10800000">
            <a:off x="707081" y="4483"/>
            <a:ext cx="6753902" cy="51569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1371" y="191526"/>
            <a:ext cx="3851883" cy="3970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7938">
              <a:spcAft>
                <a:spcPts val="600"/>
              </a:spcAft>
            </a:pPr>
            <a:r>
              <a:rPr lang="nl-BE" sz="2000" b="1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Zelfstandig</a:t>
            </a:r>
            <a:endParaRPr sz="2000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>
            <a:off x="506361" y="732385"/>
            <a:ext cx="8263467" cy="0"/>
          </a:xfrm>
          <a:prstGeom prst="line">
            <a:avLst/>
          </a:prstGeom>
          <a:noFill/>
          <a:ln w="12700" cap="flat" cmpd="sng">
            <a:solidFill>
              <a:schemeClr val="bg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457200">
              <a:defRPr sz="7600">
                <a:solidFill>
                  <a:srgbClr val="77777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1pPr>
            <a:lvl2pPr defTabSz="457200">
              <a:defRPr sz="7600">
                <a:solidFill>
                  <a:srgbClr val="77777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2pPr>
            <a:lvl3pPr defTabSz="457200">
              <a:defRPr sz="7600">
                <a:solidFill>
                  <a:srgbClr val="77777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3pPr>
            <a:lvl4pPr defTabSz="457200">
              <a:defRPr sz="7600">
                <a:solidFill>
                  <a:srgbClr val="77777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4pPr>
            <a:lvl5pPr defTabSz="457200">
              <a:defRPr sz="7600">
                <a:solidFill>
                  <a:srgbClr val="77777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5pPr>
            <a:lvl6pPr marL="3924300" indent="-927100" algn="ctr" defTabSz="45720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75000"/>
              <a:buChar char="•"/>
              <a:defRPr sz="7600">
                <a:solidFill>
                  <a:srgbClr val="77777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6pPr>
            <a:lvl7pPr marL="4381500" indent="-927100" algn="ctr" defTabSz="45720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75000"/>
              <a:buChar char="•"/>
              <a:defRPr sz="7600">
                <a:solidFill>
                  <a:srgbClr val="77777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7pPr>
            <a:lvl8pPr marL="4838700" indent="-927100" algn="ctr" defTabSz="45720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75000"/>
              <a:buChar char="•"/>
              <a:defRPr sz="7600">
                <a:solidFill>
                  <a:srgbClr val="77777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8pPr>
            <a:lvl9pPr marL="5295900" indent="-927100" algn="ctr" defTabSz="45720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75000"/>
              <a:buChar char="•"/>
              <a:defRPr sz="7600">
                <a:solidFill>
                  <a:srgbClr val="77777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9pPr>
          </a:lstStyle>
          <a:p>
            <a:pPr marL="0" indent="0" algn="l">
              <a:lnSpc>
                <a:spcPct val="100000"/>
              </a:lnSpc>
              <a:buSzTx/>
              <a:buFontTx/>
              <a:buNone/>
            </a:pPr>
            <a:endParaRPr lang="id-ID" sz="1200">
              <a:solidFill>
                <a:srgbClr val="FFFFFF"/>
              </a:solidFill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17399" y="1040395"/>
            <a:ext cx="4129619" cy="16315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7938"/>
            <a:r>
              <a:rPr lang="nl-BE" sz="40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 Black" charset="0"/>
              </a:rPr>
              <a:t>Ondernemings-</a:t>
            </a:r>
          </a:p>
          <a:p>
            <a:pPr marL="7938"/>
            <a:r>
              <a:rPr lang="nl-BE" sz="40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 Black" charset="0"/>
              </a:rPr>
              <a:t>loket</a:t>
            </a:r>
            <a:endParaRPr sz="4000" b="1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Roboto Black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867" y="1836877"/>
            <a:ext cx="4848688" cy="2985049"/>
          </a:xfrm>
          <a:prstGeom prst="rect">
            <a:avLst/>
          </a:prstGeom>
          <a:effectLst>
            <a:outerShdw blurRad="254000" dist="381000" dir="2154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929"/>
          <a:stretch/>
        </p:blipFill>
        <p:spPr>
          <a:xfrm>
            <a:off x="7826794" y="191526"/>
            <a:ext cx="908671" cy="3910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E021BF3-A5B0-5446-8EB9-AAF9812FED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929"/>
          <a:stretch/>
        </p:blipFill>
        <p:spPr>
          <a:xfrm>
            <a:off x="7861604" y="186780"/>
            <a:ext cx="908671" cy="39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2527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4350" y="742950"/>
            <a:ext cx="8263890" cy="0"/>
          </a:xfrm>
          <a:custGeom>
            <a:avLst/>
            <a:gdLst/>
            <a:ahLst/>
            <a:cxnLst/>
            <a:rect l="l" t="t" r="r" b="b"/>
            <a:pathLst>
              <a:path w="8263890">
                <a:moveTo>
                  <a:pt x="0" y="0"/>
                </a:moveTo>
                <a:lnTo>
                  <a:pt x="8263484" y="1"/>
                </a:lnTo>
              </a:path>
            </a:pathLst>
          </a:custGeom>
          <a:ln w="12693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2376" y="-226736"/>
            <a:ext cx="648525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BE" spc="-55" dirty="0"/>
              <a:t/>
            </a:r>
            <a:br>
              <a:rPr lang="nl-BE" spc="-55" dirty="0"/>
            </a:br>
            <a:r>
              <a:rPr spc="-55" dirty="0" err="1"/>
              <a:t>Ondernemingsloket</a:t>
            </a:r>
            <a:r>
              <a:rPr spc="-55" dirty="0"/>
              <a:t>: </a:t>
            </a:r>
            <a:r>
              <a:rPr b="0" spc="-105" dirty="0">
                <a:latin typeface="Lucida Sans"/>
                <a:cs typeface="Lucida Sans"/>
              </a:rPr>
              <a:t>Kruispuntbank </a:t>
            </a:r>
            <a:r>
              <a:rPr b="0" spc="-110" dirty="0">
                <a:latin typeface="Lucida Sans"/>
                <a:cs typeface="Lucida Sans"/>
              </a:rPr>
              <a:t>ondernemingen</a:t>
            </a:r>
            <a:r>
              <a:rPr b="0" spc="-220" dirty="0">
                <a:latin typeface="Lucida Sans"/>
                <a:cs typeface="Lucida Sans"/>
              </a:rPr>
              <a:t> </a:t>
            </a:r>
            <a:r>
              <a:rPr b="0" spc="-25" dirty="0">
                <a:latin typeface="Lucida Sans"/>
                <a:cs typeface="Lucida Sans"/>
              </a:rPr>
              <a:t>KBO</a:t>
            </a:r>
          </a:p>
        </p:txBody>
      </p:sp>
      <p:sp>
        <p:nvSpPr>
          <p:cNvPr id="4" name="object 4"/>
          <p:cNvSpPr/>
          <p:nvPr/>
        </p:nvSpPr>
        <p:spPr>
          <a:xfrm>
            <a:off x="7889702" y="240546"/>
            <a:ext cx="847898" cy="240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spc="-30" dirty="0"/>
              <a:t>KBO:</a:t>
            </a:r>
          </a:p>
          <a:p>
            <a:pPr marL="190500" marR="106045" indent="-177800">
              <a:lnSpc>
                <a:spcPct val="149300"/>
              </a:lnSpc>
              <a:spcBef>
                <a:spcPts val="70"/>
              </a:spcBef>
              <a:buFont typeface="Arial"/>
              <a:buChar char="•"/>
              <a:tabLst>
                <a:tab pos="191135" algn="l"/>
              </a:tabLst>
            </a:pPr>
            <a:r>
              <a:rPr sz="1200" b="0" spc="-50" dirty="0">
                <a:latin typeface="Lucida Sans"/>
                <a:cs typeface="Lucida Sans"/>
              </a:rPr>
              <a:t>Centrale</a:t>
            </a:r>
            <a:r>
              <a:rPr sz="1200" b="0" spc="-85" dirty="0">
                <a:latin typeface="Lucida Sans"/>
                <a:cs typeface="Lucida Sans"/>
              </a:rPr>
              <a:t> </a:t>
            </a:r>
            <a:r>
              <a:rPr sz="1200" b="0" spc="-30" dirty="0">
                <a:latin typeface="Lucida Sans"/>
                <a:cs typeface="Lucida Sans"/>
              </a:rPr>
              <a:t>databank</a:t>
            </a:r>
            <a:r>
              <a:rPr sz="1200" b="0" spc="-180" dirty="0">
                <a:latin typeface="Lucida Sans"/>
                <a:cs typeface="Lucida Sans"/>
              </a:rPr>
              <a:t> </a:t>
            </a:r>
            <a:r>
              <a:rPr sz="1200" b="0" spc="-30" dirty="0">
                <a:latin typeface="Lucida Sans"/>
                <a:cs typeface="Lucida Sans"/>
              </a:rPr>
              <a:t>waarin</a:t>
            </a:r>
            <a:r>
              <a:rPr sz="1200" b="0" spc="-140" dirty="0">
                <a:latin typeface="Lucida Sans"/>
                <a:cs typeface="Lucida Sans"/>
              </a:rPr>
              <a:t> </a:t>
            </a:r>
            <a:r>
              <a:rPr sz="1200" b="0" spc="-30" dirty="0">
                <a:latin typeface="Lucida Sans"/>
                <a:cs typeface="Lucida Sans"/>
              </a:rPr>
              <a:t>alle</a:t>
            </a:r>
            <a:r>
              <a:rPr sz="1200" b="0" spc="-85" dirty="0">
                <a:latin typeface="Lucida Sans"/>
                <a:cs typeface="Lucida Sans"/>
              </a:rPr>
              <a:t> </a:t>
            </a:r>
            <a:r>
              <a:rPr sz="1200" b="0" spc="-70" dirty="0">
                <a:latin typeface="Lucida Sans"/>
                <a:cs typeface="Lucida Sans"/>
              </a:rPr>
              <a:t>ondernemingen </a:t>
            </a:r>
            <a:r>
              <a:rPr sz="1200" b="0" spc="-70" dirty="0">
                <a:solidFill>
                  <a:srgbClr val="ED8B02"/>
                </a:solidFill>
                <a:latin typeface="Lucida Sans"/>
                <a:cs typeface="Lucida Sans"/>
              </a:rPr>
              <a:t> </a:t>
            </a:r>
            <a:r>
              <a:rPr sz="1200" b="0" i="1" spc="0" dirty="0">
                <a:solidFill>
                  <a:srgbClr val="ED8B02"/>
                </a:solidFill>
                <a:latin typeface="Calibri"/>
                <a:cs typeface="Calibri"/>
              </a:rPr>
              <a:t>(handelsondernemingen </a:t>
            </a:r>
            <a:r>
              <a:rPr sz="1200" b="0" i="1" spc="25" dirty="0">
                <a:solidFill>
                  <a:srgbClr val="ED8B02"/>
                </a:solidFill>
                <a:latin typeface="Calibri"/>
                <a:cs typeface="Calibri"/>
              </a:rPr>
              <a:t>en </a:t>
            </a:r>
            <a:r>
              <a:rPr sz="1200" b="0" i="1" spc="10" dirty="0">
                <a:solidFill>
                  <a:srgbClr val="ED8B02"/>
                </a:solidFill>
                <a:latin typeface="Calibri"/>
                <a:cs typeface="Calibri"/>
              </a:rPr>
              <a:t>vrije </a:t>
            </a:r>
            <a:r>
              <a:rPr sz="1200" b="0" i="1" dirty="0">
                <a:solidFill>
                  <a:srgbClr val="ED8B02"/>
                </a:solidFill>
                <a:latin typeface="Calibri"/>
                <a:cs typeface="Calibri"/>
              </a:rPr>
              <a:t>beroepen) </a:t>
            </a:r>
            <a:r>
              <a:rPr sz="1200" b="0" spc="-70" dirty="0">
                <a:latin typeface="Lucida Sans"/>
                <a:cs typeface="Lucida Sans"/>
              </a:rPr>
              <a:t>zijn  </a:t>
            </a:r>
            <a:r>
              <a:rPr sz="1200" b="0" spc="-65" dirty="0">
                <a:latin typeface="Lucida Sans"/>
                <a:cs typeface="Lucida Sans"/>
              </a:rPr>
              <a:t>opgenomen.</a:t>
            </a:r>
            <a:endParaRPr sz="12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buClr>
                <a:srgbClr val="555555"/>
              </a:buClr>
              <a:buFont typeface="Arial"/>
              <a:buChar char="•"/>
            </a:pPr>
            <a:endParaRPr sz="12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1220"/>
              </a:spcBef>
            </a:pPr>
            <a:r>
              <a:rPr spc="-30" dirty="0"/>
              <a:t>KBO:</a:t>
            </a:r>
          </a:p>
          <a:p>
            <a:pPr marL="190500" marR="5080" indent="-177800">
              <a:lnSpc>
                <a:spcPct val="152800"/>
              </a:lnSpc>
              <a:spcBef>
                <a:spcPts val="20"/>
              </a:spcBef>
              <a:buFont typeface="Arial"/>
              <a:buChar char="•"/>
              <a:tabLst>
                <a:tab pos="191135" algn="l"/>
              </a:tabLst>
            </a:pPr>
            <a:r>
              <a:rPr sz="1200" b="0" spc="-50" dirty="0">
                <a:latin typeface="Lucida Sans"/>
                <a:cs typeface="Lucida Sans"/>
              </a:rPr>
              <a:t>Centrale </a:t>
            </a:r>
            <a:r>
              <a:rPr sz="1200" b="0" spc="-30" dirty="0">
                <a:latin typeface="Lucida Sans"/>
                <a:cs typeface="Lucida Sans"/>
              </a:rPr>
              <a:t>databank </a:t>
            </a:r>
            <a:r>
              <a:rPr sz="1200" b="0" spc="-75" dirty="0">
                <a:latin typeface="Lucida Sans"/>
                <a:cs typeface="Lucida Sans"/>
              </a:rPr>
              <a:t>beheerd </a:t>
            </a:r>
            <a:r>
              <a:rPr sz="1200" b="0" spc="-60" dirty="0">
                <a:latin typeface="Lucida Sans"/>
                <a:cs typeface="Lucida Sans"/>
              </a:rPr>
              <a:t>door </a:t>
            </a:r>
            <a:r>
              <a:rPr sz="1200" b="0" spc="-50" dirty="0">
                <a:latin typeface="Lucida Sans"/>
                <a:cs typeface="Lucida Sans"/>
              </a:rPr>
              <a:t>de </a:t>
            </a:r>
            <a:r>
              <a:rPr sz="1200" b="0" spc="-60" dirty="0">
                <a:latin typeface="Lucida Sans"/>
                <a:cs typeface="Lucida Sans"/>
              </a:rPr>
              <a:t>overheid</a:t>
            </a:r>
            <a:r>
              <a:rPr sz="1200" b="0" spc="-204" dirty="0">
                <a:latin typeface="Lucida Sans"/>
                <a:cs typeface="Lucida Sans"/>
              </a:rPr>
              <a:t> </a:t>
            </a:r>
            <a:r>
              <a:rPr sz="1200" b="0" spc="-70" dirty="0">
                <a:latin typeface="Lucida Sans"/>
                <a:cs typeface="Lucida Sans"/>
              </a:rPr>
              <a:t>en  </a:t>
            </a:r>
            <a:r>
              <a:rPr sz="1200" b="0" spc="-15" dirty="0">
                <a:latin typeface="Lucida Sans"/>
                <a:cs typeface="Lucida Sans"/>
              </a:rPr>
              <a:t>waar </a:t>
            </a:r>
            <a:r>
              <a:rPr sz="1200" b="0" spc="-30" dirty="0">
                <a:latin typeface="Lucida Sans"/>
                <a:cs typeface="Lucida Sans"/>
              </a:rPr>
              <a:t>alle </a:t>
            </a:r>
            <a:r>
              <a:rPr sz="1200" b="0" spc="-55" dirty="0">
                <a:latin typeface="Lucida Sans"/>
                <a:cs typeface="Lucida Sans"/>
              </a:rPr>
              <a:t>overheidsdiensten </a:t>
            </a:r>
            <a:r>
              <a:rPr sz="1200" b="0" spc="-60" dirty="0">
                <a:latin typeface="Lucida Sans"/>
                <a:cs typeface="Lucida Sans"/>
              </a:rPr>
              <a:t>op</a:t>
            </a:r>
            <a:r>
              <a:rPr sz="1200" b="0" spc="-135" dirty="0">
                <a:latin typeface="Lucida Sans"/>
                <a:cs typeface="Lucida Sans"/>
              </a:rPr>
              <a:t> </a:t>
            </a:r>
            <a:r>
              <a:rPr sz="1200" b="0" spc="-70" dirty="0">
                <a:latin typeface="Lucida Sans"/>
                <a:cs typeface="Lucida Sans"/>
              </a:rPr>
              <a:t>werken.</a:t>
            </a:r>
            <a:endParaRPr sz="1200">
              <a:latin typeface="Lucida Sans"/>
              <a:cs typeface="Lucida Sans"/>
            </a:endParaRPr>
          </a:p>
          <a:p>
            <a:pPr marL="190500" indent="-1778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191135" algn="l"/>
              </a:tabLst>
            </a:pPr>
            <a:r>
              <a:rPr sz="1200" b="0" spc="-40" dirty="0">
                <a:latin typeface="Lucida Sans"/>
                <a:cs typeface="Lucida Sans"/>
              </a:rPr>
              <a:t>Vervangt </a:t>
            </a:r>
            <a:r>
              <a:rPr sz="1200" b="0" spc="-55" dirty="0">
                <a:latin typeface="Lucida Sans"/>
                <a:cs typeface="Lucida Sans"/>
              </a:rPr>
              <a:t>het </a:t>
            </a:r>
            <a:r>
              <a:rPr sz="1200" b="0" spc="-65" dirty="0">
                <a:latin typeface="Lucida Sans"/>
                <a:cs typeface="Lucida Sans"/>
              </a:rPr>
              <a:t>vroegere</a:t>
            </a:r>
            <a:r>
              <a:rPr sz="1200" b="0" spc="-95" dirty="0">
                <a:latin typeface="Lucida Sans"/>
                <a:cs typeface="Lucida Sans"/>
              </a:rPr>
              <a:t> </a:t>
            </a:r>
            <a:r>
              <a:rPr sz="1200" b="0" spc="-55" dirty="0">
                <a:latin typeface="Lucida Sans"/>
                <a:cs typeface="Lucida Sans"/>
              </a:rPr>
              <a:t>handelsregister</a:t>
            </a:r>
            <a:endParaRPr sz="1200">
              <a:latin typeface="Lucida Sans"/>
              <a:cs typeface="Lucida Sans"/>
            </a:endParaRPr>
          </a:p>
          <a:p>
            <a:pPr marL="190500">
              <a:lnSpc>
                <a:spcPct val="100000"/>
              </a:lnSpc>
              <a:spcBef>
                <a:spcPts val="760"/>
              </a:spcBef>
            </a:pPr>
            <a:r>
              <a:rPr sz="1200" b="0" i="1" spc="25" dirty="0">
                <a:solidFill>
                  <a:srgbClr val="ED8B02"/>
                </a:solidFill>
                <a:latin typeface="Calibri"/>
                <a:cs typeface="Calibri"/>
              </a:rPr>
              <a:t>(en </a:t>
            </a:r>
            <a:r>
              <a:rPr sz="1200" b="0" i="1" spc="15" dirty="0">
                <a:solidFill>
                  <a:srgbClr val="ED8B02"/>
                </a:solidFill>
                <a:latin typeface="Calibri"/>
                <a:cs typeface="Calibri"/>
              </a:rPr>
              <a:t>Kamer van </a:t>
            </a:r>
            <a:r>
              <a:rPr sz="1200" b="0" i="1" spc="5" dirty="0">
                <a:solidFill>
                  <a:srgbClr val="ED8B02"/>
                </a:solidFill>
                <a:latin typeface="Calibri"/>
                <a:cs typeface="Calibri"/>
              </a:rPr>
              <a:t>Ambachten </a:t>
            </a:r>
            <a:r>
              <a:rPr sz="1200" b="0" i="1" spc="25" dirty="0">
                <a:solidFill>
                  <a:srgbClr val="ED8B02"/>
                </a:solidFill>
                <a:latin typeface="Calibri"/>
                <a:cs typeface="Calibri"/>
              </a:rPr>
              <a:t>en</a:t>
            </a:r>
            <a:r>
              <a:rPr sz="1200" b="0" i="1" spc="100" dirty="0">
                <a:solidFill>
                  <a:srgbClr val="ED8B02"/>
                </a:solidFill>
                <a:latin typeface="Calibri"/>
                <a:cs typeface="Calibri"/>
              </a:rPr>
              <a:t> </a:t>
            </a:r>
            <a:r>
              <a:rPr sz="1200" b="0" i="1" dirty="0">
                <a:solidFill>
                  <a:srgbClr val="ED8B02"/>
                </a:solidFill>
                <a:latin typeface="Calibri"/>
                <a:cs typeface="Calibri"/>
              </a:rPr>
              <a:t>Neringen)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54600" y="1295396"/>
            <a:ext cx="3048000" cy="2870200"/>
          </a:xfrm>
          <a:custGeom>
            <a:avLst/>
            <a:gdLst/>
            <a:ahLst/>
            <a:cxnLst/>
            <a:rect l="l" t="t" r="r" b="b"/>
            <a:pathLst>
              <a:path w="3048000" h="2870200">
                <a:moveTo>
                  <a:pt x="1477111" y="0"/>
                </a:moveTo>
                <a:lnTo>
                  <a:pt x="1429789" y="817"/>
                </a:lnTo>
                <a:lnTo>
                  <a:pt x="1382606" y="3250"/>
                </a:lnTo>
                <a:lnTo>
                  <a:pt x="1335598" y="7271"/>
                </a:lnTo>
                <a:lnTo>
                  <a:pt x="1288714" y="12863"/>
                </a:lnTo>
                <a:lnTo>
                  <a:pt x="1242255" y="19957"/>
                </a:lnTo>
                <a:lnTo>
                  <a:pt x="1195994" y="28566"/>
                </a:lnTo>
                <a:lnTo>
                  <a:pt x="1150057" y="38646"/>
                </a:lnTo>
                <a:lnTo>
                  <a:pt x="1104479" y="50169"/>
                </a:lnTo>
                <a:lnTo>
                  <a:pt x="1059298" y="63105"/>
                </a:lnTo>
                <a:lnTo>
                  <a:pt x="1014551" y="77428"/>
                </a:lnTo>
                <a:lnTo>
                  <a:pt x="970274" y="93106"/>
                </a:lnTo>
                <a:lnTo>
                  <a:pt x="926505" y="110112"/>
                </a:lnTo>
                <a:lnTo>
                  <a:pt x="883280" y="128416"/>
                </a:lnTo>
                <a:lnTo>
                  <a:pt x="840636" y="147990"/>
                </a:lnTo>
                <a:lnTo>
                  <a:pt x="798610" y="168806"/>
                </a:lnTo>
                <a:lnTo>
                  <a:pt x="757239" y="190833"/>
                </a:lnTo>
                <a:lnTo>
                  <a:pt x="716561" y="214044"/>
                </a:lnTo>
                <a:lnTo>
                  <a:pt x="676611" y="238409"/>
                </a:lnTo>
                <a:lnTo>
                  <a:pt x="637426" y="263899"/>
                </a:lnTo>
                <a:lnTo>
                  <a:pt x="599045" y="290487"/>
                </a:lnTo>
                <a:lnTo>
                  <a:pt x="561502" y="318142"/>
                </a:lnTo>
                <a:lnTo>
                  <a:pt x="524837" y="346837"/>
                </a:lnTo>
                <a:lnTo>
                  <a:pt x="489084" y="376542"/>
                </a:lnTo>
                <a:lnTo>
                  <a:pt x="454282" y="407228"/>
                </a:lnTo>
                <a:lnTo>
                  <a:pt x="420466" y="438867"/>
                </a:lnTo>
                <a:lnTo>
                  <a:pt x="387675" y="471430"/>
                </a:lnTo>
                <a:lnTo>
                  <a:pt x="355944" y="504887"/>
                </a:lnTo>
                <a:lnTo>
                  <a:pt x="325312" y="539211"/>
                </a:lnTo>
                <a:lnTo>
                  <a:pt x="295814" y="574372"/>
                </a:lnTo>
                <a:lnTo>
                  <a:pt x="267487" y="610341"/>
                </a:lnTo>
                <a:lnTo>
                  <a:pt x="240369" y="647090"/>
                </a:lnTo>
                <a:lnTo>
                  <a:pt x="214496" y="684590"/>
                </a:lnTo>
                <a:lnTo>
                  <a:pt x="189905" y="722811"/>
                </a:lnTo>
                <a:lnTo>
                  <a:pt x="166634" y="761726"/>
                </a:lnTo>
                <a:lnTo>
                  <a:pt x="144718" y="801305"/>
                </a:lnTo>
                <a:lnTo>
                  <a:pt x="124196" y="841519"/>
                </a:lnTo>
                <a:lnTo>
                  <a:pt x="105103" y="882340"/>
                </a:lnTo>
                <a:lnTo>
                  <a:pt x="87477" y="923738"/>
                </a:lnTo>
                <a:lnTo>
                  <a:pt x="71354" y="965686"/>
                </a:lnTo>
                <a:lnTo>
                  <a:pt x="56772" y="1008153"/>
                </a:lnTo>
                <a:lnTo>
                  <a:pt x="43767" y="1051112"/>
                </a:lnTo>
                <a:lnTo>
                  <a:pt x="32377" y="1094533"/>
                </a:lnTo>
                <a:lnTo>
                  <a:pt x="22637" y="1138387"/>
                </a:lnTo>
                <a:lnTo>
                  <a:pt x="14586" y="1182647"/>
                </a:lnTo>
                <a:lnTo>
                  <a:pt x="8260" y="1227282"/>
                </a:lnTo>
                <a:lnTo>
                  <a:pt x="3695" y="1272264"/>
                </a:lnTo>
                <a:lnTo>
                  <a:pt x="930" y="1317564"/>
                </a:lnTo>
                <a:lnTo>
                  <a:pt x="0" y="1363154"/>
                </a:lnTo>
                <a:lnTo>
                  <a:pt x="479" y="1404628"/>
                </a:lnTo>
                <a:lnTo>
                  <a:pt x="1920" y="1446205"/>
                </a:lnTo>
                <a:lnTo>
                  <a:pt x="4330" y="1487849"/>
                </a:lnTo>
                <a:lnTo>
                  <a:pt x="7712" y="1529525"/>
                </a:lnTo>
                <a:lnTo>
                  <a:pt x="12072" y="1571196"/>
                </a:lnTo>
                <a:lnTo>
                  <a:pt x="17417" y="1612828"/>
                </a:lnTo>
                <a:lnTo>
                  <a:pt x="23750" y="1654385"/>
                </a:lnTo>
                <a:lnTo>
                  <a:pt x="31078" y="1695831"/>
                </a:lnTo>
                <a:lnTo>
                  <a:pt x="39405" y="1737130"/>
                </a:lnTo>
                <a:lnTo>
                  <a:pt x="48738" y="1778248"/>
                </a:lnTo>
                <a:lnTo>
                  <a:pt x="59081" y="1819149"/>
                </a:lnTo>
                <a:lnTo>
                  <a:pt x="70441" y="1859797"/>
                </a:lnTo>
                <a:lnTo>
                  <a:pt x="82821" y="1900156"/>
                </a:lnTo>
                <a:lnTo>
                  <a:pt x="96228" y="1940191"/>
                </a:lnTo>
                <a:lnTo>
                  <a:pt x="110668" y="1979867"/>
                </a:lnTo>
                <a:lnTo>
                  <a:pt x="126144" y="2019147"/>
                </a:lnTo>
                <a:lnTo>
                  <a:pt x="142664" y="2057997"/>
                </a:lnTo>
                <a:lnTo>
                  <a:pt x="160231" y="2096380"/>
                </a:lnTo>
                <a:lnTo>
                  <a:pt x="178852" y="2134262"/>
                </a:lnTo>
                <a:lnTo>
                  <a:pt x="198532" y="2171606"/>
                </a:lnTo>
                <a:lnTo>
                  <a:pt x="219276" y="2208377"/>
                </a:lnTo>
                <a:lnTo>
                  <a:pt x="241089" y="2244540"/>
                </a:lnTo>
                <a:lnTo>
                  <a:pt x="263978" y="2280059"/>
                </a:lnTo>
                <a:lnTo>
                  <a:pt x="287947" y="2314898"/>
                </a:lnTo>
                <a:lnTo>
                  <a:pt x="313002" y="2349022"/>
                </a:lnTo>
                <a:lnTo>
                  <a:pt x="339147" y="2382396"/>
                </a:lnTo>
                <a:lnTo>
                  <a:pt x="366389" y="2414983"/>
                </a:lnTo>
                <a:lnTo>
                  <a:pt x="394733" y="2446748"/>
                </a:lnTo>
                <a:lnTo>
                  <a:pt x="424184" y="2477656"/>
                </a:lnTo>
                <a:lnTo>
                  <a:pt x="454748" y="2507671"/>
                </a:lnTo>
                <a:lnTo>
                  <a:pt x="486429" y="2536758"/>
                </a:lnTo>
                <a:lnTo>
                  <a:pt x="519234" y="2564880"/>
                </a:lnTo>
                <a:lnTo>
                  <a:pt x="553167" y="2592003"/>
                </a:lnTo>
                <a:lnTo>
                  <a:pt x="588235" y="2618091"/>
                </a:lnTo>
                <a:lnTo>
                  <a:pt x="624441" y="2643108"/>
                </a:lnTo>
                <a:lnTo>
                  <a:pt x="661793" y="2667019"/>
                </a:lnTo>
                <a:lnTo>
                  <a:pt x="700294" y="2689788"/>
                </a:lnTo>
                <a:lnTo>
                  <a:pt x="739951" y="2711380"/>
                </a:lnTo>
                <a:lnTo>
                  <a:pt x="780769" y="2731758"/>
                </a:lnTo>
                <a:lnTo>
                  <a:pt x="822753" y="2750889"/>
                </a:lnTo>
                <a:lnTo>
                  <a:pt x="865909" y="2768735"/>
                </a:lnTo>
                <a:lnTo>
                  <a:pt x="910241" y="2785262"/>
                </a:lnTo>
                <a:lnTo>
                  <a:pt x="955756" y="2800433"/>
                </a:lnTo>
                <a:lnTo>
                  <a:pt x="1002458" y="2814214"/>
                </a:lnTo>
                <a:lnTo>
                  <a:pt x="1050354" y="2826568"/>
                </a:lnTo>
                <a:lnTo>
                  <a:pt x="1099448" y="2837461"/>
                </a:lnTo>
                <a:lnTo>
                  <a:pt x="1149745" y="2846857"/>
                </a:lnTo>
                <a:lnTo>
                  <a:pt x="1201252" y="2854719"/>
                </a:lnTo>
                <a:lnTo>
                  <a:pt x="1253974" y="2861013"/>
                </a:lnTo>
                <a:lnTo>
                  <a:pt x="1307915" y="2865703"/>
                </a:lnTo>
                <a:lnTo>
                  <a:pt x="1363081" y="2868753"/>
                </a:lnTo>
                <a:lnTo>
                  <a:pt x="1419478" y="2870129"/>
                </a:lnTo>
                <a:lnTo>
                  <a:pt x="1477111" y="2869793"/>
                </a:lnTo>
                <a:lnTo>
                  <a:pt x="1534842" y="2867807"/>
                </a:lnTo>
                <a:lnTo>
                  <a:pt x="1591530" y="2864276"/>
                </a:lnTo>
                <a:lnTo>
                  <a:pt x="1647173" y="2859232"/>
                </a:lnTo>
                <a:lnTo>
                  <a:pt x="1701768" y="2852705"/>
                </a:lnTo>
                <a:lnTo>
                  <a:pt x="1755313" y="2844727"/>
                </a:lnTo>
                <a:lnTo>
                  <a:pt x="1807807" y="2835328"/>
                </a:lnTo>
                <a:lnTo>
                  <a:pt x="1859246" y="2824539"/>
                </a:lnTo>
                <a:lnTo>
                  <a:pt x="1909629" y="2812392"/>
                </a:lnTo>
                <a:lnTo>
                  <a:pt x="1958953" y="2798918"/>
                </a:lnTo>
                <a:lnTo>
                  <a:pt x="2007217" y="2784148"/>
                </a:lnTo>
                <a:lnTo>
                  <a:pt x="2054418" y="2768112"/>
                </a:lnTo>
                <a:lnTo>
                  <a:pt x="2100554" y="2750842"/>
                </a:lnTo>
                <a:lnTo>
                  <a:pt x="2145622" y="2732368"/>
                </a:lnTo>
                <a:lnTo>
                  <a:pt x="2189621" y="2712723"/>
                </a:lnTo>
                <a:lnTo>
                  <a:pt x="2232548" y="2691936"/>
                </a:lnTo>
                <a:lnTo>
                  <a:pt x="2274401" y="2670040"/>
                </a:lnTo>
                <a:lnTo>
                  <a:pt x="2315179" y="2647064"/>
                </a:lnTo>
                <a:lnTo>
                  <a:pt x="2354878" y="2623040"/>
                </a:lnTo>
                <a:lnTo>
                  <a:pt x="2393496" y="2597999"/>
                </a:lnTo>
                <a:lnTo>
                  <a:pt x="2431032" y="2571973"/>
                </a:lnTo>
                <a:lnTo>
                  <a:pt x="2467483" y="2544991"/>
                </a:lnTo>
                <a:lnTo>
                  <a:pt x="2502847" y="2517086"/>
                </a:lnTo>
                <a:lnTo>
                  <a:pt x="2537122" y="2488288"/>
                </a:lnTo>
                <a:lnTo>
                  <a:pt x="2570306" y="2458628"/>
                </a:lnTo>
                <a:lnTo>
                  <a:pt x="2602396" y="2428137"/>
                </a:lnTo>
                <a:lnTo>
                  <a:pt x="2633390" y="2396847"/>
                </a:lnTo>
                <a:lnTo>
                  <a:pt x="2663286" y="2364788"/>
                </a:lnTo>
                <a:lnTo>
                  <a:pt x="2692081" y="2331991"/>
                </a:lnTo>
                <a:lnTo>
                  <a:pt x="2719775" y="2298488"/>
                </a:lnTo>
                <a:lnTo>
                  <a:pt x="2746364" y="2264309"/>
                </a:lnTo>
                <a:lnTo>
                  <a:pt x="2771846" y="2229486"/>
                </a:lnTo>
                <a:lnTo>
                  <a:pt x="2796219" y="2194050"/>
                </a:lnTo>
                <a:lnTo>
                  <a:pt x="2819481" y="2158031"/>
                </a:lnTo>
                <a:lnTo>
                  <a:pt x="2841629" y="2121461"/>
                </a:lnTo>
                <a:lnTo>
                  <a:pt x="2862663" y="2084370"/>
                </a:lnTo>
                <a:lnTo>
                  <a:pt x="2882578" y="2046790"/>
                </a:lnTo>
                <a:lnTo>
                  <a:pt x="2901373" y="2008752"/>
                </a:lnTo>
                <a:lnTo>
                  <a:pt x="2919047" y="1970287"/>
                </a:lnTo>
                <a:lnTo>
                  <a:pt x="2935595" y="1931426"/>
                </a:lnTo>
                <a:lnTo>
                  <a:pt x="2951018" y="1892199"/>
                </a:lnTo>
                <a:lnTo>
                  <a:pt x="2965312" y="1852639"/>
                </a:lnTo>
                <a:lnTo>
                  <a:pt x="2978475" y="1812775"/>
                </a:lnTo>
                <a:lnTo>
                  <a:pt x="2990504" y="1772639"/>
                </a:lnTo>
                <a:lnTo>
                  <a:pt x="3001399" y="1732263"/>
                </a:lnTo>
                <a:lnTo>
                  <a:pt x="3011156" y="1691676"/>
                </a:lnTo>
                <a:lnTo>
                  <a:pt x="3019773" y="1650911"/>
                </a:lnTo>
                <a:lnTo>
                  <a:pt x="3027249" y="1609998"/>
                </a:lnTo>
                <a:lnTo>
                  <a:pt x="3033580" y="1568968"/>
                </a:lnTo>
                <a:lnTo>
                  <a:pt x="3038765" y="1527853"/>
                </a:lnTo>
                <a:lnTo>
                  <a:pt x="3042802" y="1486683"/>
                </a:lnTo>
                <a:lnTo>
                  <a:pt x="3045688" y="1445489"/>
                </a:lnTo>
                <a:lnTo>
                  <a:pt x="3047421" y="1404302"/>
                </a:lnTo>
                <a:lnTo>
                  <a:pt x="3048000" y="1363154"/>
                </a:lnTo>
                <a:lnTo>
                  <a:pt x="3040481" y="1307534"/>
                </a:lnTo>
                <a:lnTo>
                  <a:pt x="3031583" y="1253136"/>
                </a:lnTo>
                <a:lnTo>
                  <a:pt x="3021330" y="1199958"/>
                </a:lnTo>
                <a:lnTo>
                  <a:pt x="3009748" y="1147994"/>
                </a:lnTo>
                <a:lnTo>
                  <a:pt x="2996861" y="1097241"/>
                </a:lnTo>
                <a:lnTo>
                  <a:pt x="2982696" y="1047694"/>
                </a:lnTo>
                <a:lnTo>
                  <a:pt x="2967277" y="999350"/>
                </a:lnTo>
                <a:lnTo>
                  <a:pt x="2950630" y="952205"/>
                </a:lnTo>
                <a:lnTo>
                  <a:pt x="2932780" y="906254"/>
                </a:lnTo>
                <a:lnTo>
                  <a:pt x="2913753" y="861493"/>
                </a:lnTo>
                <a:lnTo>
                  <a:pt x="2893572" y="817918"/>
                </a:lnTo>
                <a:lnTo>
                  <a:pt x="2872265" y="775525"/>
                </a:lnTo>
                <a:lnTo>
                  <a:pt x="2849856" y="734310"/>
                </a:lnTo>
                <a:lnTo>
                  <a:pt x="2826370" y="694269"/>
                </a:lnTo>
                <a:lnTo>
                  <a:pt x="2801833" y="655398"/>
                </a:lnTo>
                <a:lnTo>
                  <a:pt x="2776270" y="617692"/>
                </a:lnTo>
                <a:lnTo>
                  <a:pt x="2749706" y="581148"/>
                </a:lnTo>
                <a:lnTo>
                  <a:pt x="2722166" y="545761"/>
                </a:lnTo>
                <a:lnTo>
                  <a:pt x="2693677" y="511528"/>
                </a:lnTo>
                <a:lnTo>
                  <a:pt x="2664262" y="478444"/>
                </a:lnTo>
                <a:lnTo>
                  <a:pt x="2633948" y="446505"/>
                </a:lnTo>
                <a:lnTo>
                  <a:pt x="2602759" y="415707"/>
                </a:lnTo>
                <a:lnTo>
                  <a:pt x="2570721" y="386046"/>
                </a:lnTo>
                <a:lnTo>
                  <a:pt x="2537860" y="357518"/>
                </a:lnTo>
                <a:lnTo>
                  <a:pt x="2504200" y="330119"/>
                </a:lnTo>
                <a:lnTo>
                  <a:pt x="2469766" y="303844"/>
                </a:lnTo>
                <a:lnTo>
                  <a:pt x="2434585" y="278690"/>
                </a:lnTo>
                <a:lnTo>
                  <a:pt x="2398681" y="254652"/>
                </a:lnTo>
                <a:lnTo>
                  <a:pt x="2362080" y="231727"/>
                </a:lnTo>
                <a:lnTo>
                  <a:pt x="2324806" y="209910"/>
                </a:lnTo>
                <a:lnTo>
                  <a:pt x="2286886" y="189197"/>
                </a:lnTo>
                <a:lnTo>
                  <a:pt x="2248343" y="169584"/>
                </a:lnTo>
                <a:lnTo>
                  <a:pt x="2209205" y="151068"/>
                </a:lnTo>
                <a:lnTo>
                  <a:pt x="2169496" y="133643"/>
                </a:lnTo>
                <a:lnTo>
                  <a:pt x="2129240" y="117306"/>
                </a:lnTo>
                <a:lnTo>
                  <a:pt x="2088465" y="102053"/>
                </a:lnTo>
                <a:lnTo>
                  <a:pt x="2047194" y="87879"/>
                </a:lnTo>
                <a:lnTo>
                  <a:pt x="2005453" y="74781"/>
                </a:lnTo>
                <a:lnTo>
                  <a:pt x="1963268" y="62754"/>
                </a:lnTo>
                <a:lnTo>
                  <a:pt x="1920663" y="51794"/>
                </a:lnTo>
                <a:lnTo>
                  <a:pt x="1877664" y="41898"/>
                </a:lnTo>
                <a:lnTo>
                  <a:pt x="1834296" y="33061"/>
                </a:lnTo>
                <a:lnTo>
                  <a:pt x="1790585" y="25279"/>
                </a:lnTo>
                <a:lnTo>
                  <a:pt x="1746556" y="18547"/>
                </a:lnTo>
                <a:lnTo>
                  <a:pt x="1702233" y="12863"/>
                </a:lnTo>
                <a:lnTo>
                  <a:pt x="1657643" y="8221"/>
                </a:lnTo>
                <a:lnTo>
                  <a:pt x="1612811" y="4618"/>
                </a:lnTo>
                <a:lnTo>
                  <a:pt x="1567761" y="2049"/>
                </a:lnTo>
                <a:lnTo>
                  <a:pt x="1522519" y="511"/>
                </a:lnTo>
                <a:lnTo>
                  <a:pt x="1477111" y="0"/>
                </a:lnTo>
                <a:close/>
              </a:path>
            </a:pathLst>
          </a:custGeom>
          <a:solidFill>
            <a:srgbClr val="D141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40737" y="1947777"/>
            <a:ext cx="2466340" cy="1542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0">
              <a:lnSpc>
                <a:spcPct val="100000"/>
              </a:lnSpc>
              <a:spcBef>
                <a:spcPts val="100"/>
              </a:spcBef>
            </a:pPr>
            <a:r>
              <a:rPr sz="1800" b="1" spc="25" dirty="0">
                <a:solidFill>
                  <a:srgbClr val="FFFFFF"/>
                </a:solidFill>
                <a:latin typeface="Trebuchet MS"/>
                <a:cs typeface="Trebuchet MS"/>
              </a:rPr>
              <a:t>Sinds </a:t>
            </a:r>
            <a:r>
              <a:rPr sz="1800" b="1" spc="-25" dirty="0">
                <a:solidFill>
                  <a:srgbClr val="FFFFFF"/>
                </a:solidFill>
                <a:latin typeface="Trebuchet MS"/>
                <a:cs typeface="Trebuchet MS"/>
              </a:rPr>
              <a:t>1 </a:t>
            </a:r>
            <a:r>
              <a:rPr sz="1800" b="1" spc="-85" dirty="0">
                <a:solidFill>
                  <a:srgbClr val="FFFFFF"/>
                </a:solidFill>
                <a:latin typeface="Trebuchet MS"/>
                <a:cs typeface="Trebuchet MS"/>
              </a:rPr>
              <a:t>juli</a:t>
            </a:r>
            <a:r>
              <a:rPr sz="1800" b="1" spc="-2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b="1" spc="-60" dirty="0">
                <a:solidFill>
                  <a:srgbClr val="FFFFFF"/>
                </a:solidFill>
                <a:latin typeface="Trebuchet MS"/>
                <a:cs typeface="Trebuchet MS"/>
              </a:rPr>
              <a:t>2003</a:t>
            </a:r>
            <a:endParaRPr sz="1800">
              <a:latin typeface="Trebuchet MS"/>
              <a:cs typeface="Trebuchet MS"/>
            </a:endParaRPr>
          </a:p>
          <a:p>
            <a:pPr marL="228600">
              <a:lnSpc>
                <a:spcPct val="100000"/>
              </a:lnSpc>
              <a:spcBef>
                <a:spcPts val="940"/>
              </a:spcBef>
            </a:pPr>
            <a:r>
              <a:rPr sz="1200" spc="-15" dirty="0">
                <a:solidFill>
                  <a:srgbClr val="FFFFFF"/>
                </a:solidFill>
                <a:latin typeface="Lucida Sans"/>
                <a:cs typeface="Lucida Sans"/>
              </a:rPr>
              <a:t>Via </a:t>
            </a:r>
            <a:r>
              <a:rPr sz="1200" spc="-50" dirty="0">
                <a:solidFill>
                  <a:srgbClr val="FFFFFF"/>
                </a:solidFill>
                <a:latin typeface="Lucida Sans"/>
                <a:cs typeface="Lucida Sans"/>
              </a:rPr>
              <a:t>de</a:t>
            </a:r>
            <a:r>
              <a:rPr sz="1200" spc="-1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65" dirty="0">
                <a:solidFill>
                  <a:srgbClr val="FFFFFF"/>
                </a:solidFill>
                <a:latin typeface="Lucida Sans"/>
                <a:cs typeface="Lucida Sans"/>
              </a:rPr>
              <a:t>ondernemingsloketten</a:t>
            </a:r>
            <a:endParaRPr sz="1200">
              <a:latin typeface="Lucida Sans"/>
              <a:cs typeface="Lucida Sans"/>
            </a:endParaRPr>
          </a:p>
          <a:p>
            <a:pPr marL="25400" marR="21590" algn="ctr">
              <a:lnSpc>
                <a:spcPct val="104200"/>
              </a:lnSpc>
              <a:spcBef>
                <a:spcPts val="100"/>
              </a:spcBef>
            </a:pPr>
            <a:r>
              <a:rPr sz="1200" spc="-35" dirty="0">
                <a:solidFill>
                  <a:srgbClr val="FFFFFF"/>
                </a:solidFill>
                <a:latin typeface="Lucida Sans"/>
                <a:cs typeface="Lucida Sans"/>
              </a:rPr>
              <a:t>Privé-organisatie </a:t>
            </a:r>
            <a:r>
              <a:rPr sz="1200" spc="-145" dirty="0">
                <a:solidFill>
                  <a:srgbClr val="FFFFFF"/>
                </a:solidFill>
                <a:latin typeface="Lucida Sans"/>
                <a:cs typeface="Lucida Sans"/>
              </a:rPr>
              <a:t>, </a:t>
            </a:r>
            <a:r>
              <a:rPr sz="1200" spc="-60" dirty="0">
                <a:solidFill>
                  <a:srgbClr val="FFFFFF"/>
                </a:solidFill>
                <a:latin typeface="Lucida Sans"/>
                <a:cs typeface="Lucida Sans"/>
              </a:rPr>
              <a:t>door </a:t>
            </a:r>
            <a:r>
              <a:rPr sz="1200" spc="-50" dirty="0">
                <a:solidFill>
                  <a:srgbClr val="FFFFFF"/>
                </a:solidFill>
                <a:latin typeface="Lucida Sans"/>
                <a:cs typeface="Lucida Sans"/>
              </a:rPr>
              <a:t>de</a:t>
            </a:r>
            <a:r>
              <a:rPr sz="1200" spc="-1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60" dirty="0">
                <a:solidFill>
                  <a:srgbClr val="FFFFFF"/>
                </a:solidFill>
                <a:latin typeface="Lucida Sans"/>
                <a:cs typeface="Lucida Sans"/>
              </a:rPr>
              <a:t>overheid  </a:t>
            </a:r>
            <a:r>
              <a:rPr sz="1200" spc="-90" dirty="0">
                <a:solidFill>
                  <a:srgbClr val="FFFFFF"/>
                </a:solidFill>
                <a:latin typeface="Lucida Sans"/>
                <a:cs typeface="Lucida Sans"/>
              </a:rPr>
              <a:t>erkend, </a:t>
            </a:r>
            <a:r>
              <a:rPr sz="1200" spc="-15" dirty="0">
                <a:solidFill>
                  <a:srgbClr val="FFFFFF"/>
                </a:solidFill>
                <a:latin typeface="Lucida Sans"/>
                <a:cs typeface="Lucida Sans"/>
              </a:rPr>
              <a:t>waar </a:t>
            </a:r>
            <a:r>
              <a:rPr sz="1200" spc="-50" dirty="0">
                <a:solidFill>
                  <a:srgbClr val="FFFFFF"/>
                </a:solidFill>
                <a:latin typeface="Lucida Sans"/>
                <a:cs typeface="Lucida Sans"/>
              </a:rPr>
              <a:t>de </a:t>
            </a:r>
            <a:r>
              <a:rPr sz="1200" spc="-75" dirty="0">
                <a:solidFill>
                  <a:srgbClr val="FFFFFF"/>
                </a:solidFill>
                <a:latin typeface="Lucida Sans"/>
                <a:cs typeface="Lucida Sans"/>
              </a:rPr>
              <a:t>ondernemer</a:t>
            </a:r>
            <a:r>
              <a:rPr sz="12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80" dirty="0">
                <a:solidFill>
                  <a:srgbClr val="FFFFFF"/>
                </a:solidFill>
                <a:latin typeface="Lucida Sans"/>
                <a:cs typeface="Lucida Sans"/>
              </a:rPr>
              <a:t>een</a:t>
            </a:r>
            <a:endParaRPr sz="1200">
              <a:latin typeface="Lucida Sans"/>
              <a:cs typeface="Lucida Sans"/>
            </a:endParaRPr>
          </a:p>
          <a:p>
            <a:pPr marL="12700">
              <a:lnSpc>
                <a:spcPts val="1400"/>
              </a:lnSpc>
            </a:pPr>
            <a:r>
              <a:rPr sz="1200" spc="-10" dirty="0">
                <a:solidFill>
                  <a:srgbClr val="FFFFFF"/>
                </a:solidFill>
                <a:latin typeface="Lucida Sans"/>
                <a:cs typeface="Lucida Sans"/>
              </a:rPr>
              <a:t>aantal </a:t>
            </a:r>
            <a:r>
              <a:rPr sz="1200" spc="-55" dirty="0">
                <a:solidFill>
                  <a:srgbClr val="FFFFFF"/>
                </a:solidFill>
                <a:latin typeface="Lucida Sans"/>
                <a:cs typeface="Lucida Sans"/>
              </a:rPr>
              <a:t>verplichte </a:t>
            </a:r>
            <a:r>
              <a:rPr sz="1200" spc="-60" dirty="0">
                <a:solidFill>
                  <a:srgbClr val="FFFFFF"/>
                </a:solidFill>
                <a:latin typeface="Lucida Sans"/>
                <a:cs typeface="Lucida Sans"/>
              </a:rPr>
              <a:t>formaliteiten</a:t>
            </a:r>
            <a:r>
              <a:rPr sz="1200" spc="-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55" dirty="0">
                <a:solidFill>
                  <a:srgbClr val="FFFFFF"/>
                </a:solidFill>
                <a:latin typeface="Lucida Sans"/>
                <a:cs typeface="Lucida Sans"/>
              </a:rPr>
              <a:t>dient</a:t>
            </a:r>
            <a:endParaRPr sz="1200">
              <a:latin typeface="Lucida Sans"/>
              <a:cs typeface="Lucida Sans"/>
            </a:endParaRPr>
          </a:p>
          <a:p>
            <a:pPr marL="38100" marR="40005" algn="ctr">
              <a:lnSpc>
                <a:spcPts val="1400"/>
              </a:lnSpc>
              <a:spcBef>
                <a:spcPts val="140"/>
              </a:spcBef>
            </a:pPr>
            <a:r>
              <a:rPr sz="1200" spc="-45" dirty="0">
                <a:solidFill>
                  <a:srgbClr val="FFFFFF"/>
                </a:solidFill>
                <a:latin typeface="Lucida Sans"/>
                <a:cs typeface="Lucida Sans"/>
              </a:rPr>
              <a:t>te </a:t>
            </a:r>
            <a:r>
              <a:rPr sz="1200" spc="-55" dirty="0">
                <a:solidFill>
                  <a:srgbClr val="FFFFFF"/>
                </a:solidFill>
                <a:latin typeface="Lucida Sans"/>
                <a:cs typeface="Lucida Sans"/>
              </a:rPr>
              <a:t>vervullen </a:t>
            </a:r>
            <a:r>
              <a:rPr sz="1200" spc="-80" dirty="0">
                <a:solidFill>
                  <a:srgbClr val="FFFFFF"/>
                </a:solidFill>
                <a:latin typeface="Lucida Sans"/>
                <a:cs typeface="Lucida Sans"/>
              </a:rPr>
              <a:t>m.b.t. </a:t>
            </a:r>
            <a:r>
              <a:rPr sz="1200" spc="-70" dirty="0">
                <a:solidFill>
                  <a:srgbClr val="FFFFFF"/>
                </a:solidFill>
                <a:latin typeface="Lucida Sans"/>
                <a:cs typeface="Lucida Sans"/>
              </a:rPr>
              <a:t>zijn </a:t>
            </a:r>
            <a:r>
              <a:rPr sz="1200" spc="-45" dirty="0">
                <a:solidFill>
                  <a:srgbClr val="FFFFFF"/>
                </a:solidFill>
                <a:latin typeface="Lucida Sans"/>
                <a:cs typeface="Lucida Sans"/>
              </a:rPr>
              <a:t>zelfstandige  </a:t>
            </a:r>
            <a:r>
              <a:rPr sz="1200" spc="-40" dirty="0">
                <a:solidFill>
                  <a:srgbClr val="FFFFFF"/>
                </a:solidFill>
                <a:latin typeface="Lucida Sans"/>
                <a:cs typeface="Lucida Sans"/>
              </a:rPr>
              <a:t>activiteit.</a:t>
            </a:r>
            <a:endParaRPr sz="1200">
              <a:latin typeface="Lucida Sans"/>
              <a:cs typeface="Lucida San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861300" y="1295400"/>
            <a:ext cx="393700" cy="368300"/>
          </a:xfrm>
          <a:custGeom>
            <a:avLst/>
            <a:gdLst/>
            <a:ahLst/>
            <a:cxnLst/>
            <a:rect l="l" t="t" r="r" b="b"/>
            <a:pathLst>
              <a:path w="393700" h="368300">
                <a:moveTo>
                  <a:pt x="190792" y="0"/>
                </a:moveTo>
                <a:lnTo>
                  <a:pt x="142660" y="6437"/>
                </a:lnTo>
                <a:lnTo>
                  <a:pt x="97808" y="24487"/>
                </a:lnTo>
                <a:lnTo>
                  <a:pt x="58677" y="52254"/>
                </a:lnTo>
                <a:lnTo>
                  <a:pt x="27705" y="87844"/>
                </a:lnTo>
                <a:lnTo>
                  <a:pt x="7332" y="129363"/>
                </a:lnTo>
                <a:lnTo>
                  <a:pt x="0" y="174917"/>
                </a:lnTo>
                <a:lnTo>
                  <a:pt x="3592" y="215329"/>
                </a:lnTo>
                <a:lnTo>
                  <a:pt x="14571" y="254777"/>
                </a:lnTo>
                <a:lnTo>
                  <a:pt x="33237" y="291282"/>
                </a:lnTo>
                <a:lnTo>
                  <a:pt x="59891" y="322862"/>
                </a:lnTo>
                <a:lnTo>
                  <a:pt x="94834" y="347536"/>
                </a:lnTo>
                <a:lnTo>
                  <a:pt x="138367" y="363326"/>
                </a:lnTo>
                <a:lnTo>
                  <a:pt x="190792" y="368249"/>
                </a:lnTo>
                <a:lnTo>
                  <a:pt x="243887" y="361571"/>
                </a:lnTo>
                <a:lnTo>
                  <a:pt x="289151" y="345033"/>
                </a:lnTo>
                <a:lnTo>
                  <a:pt x="326461" y="320361"/>
                </a:lnTo>
                <a:lnTo>
                  <a:pt x="355694" y="289285"/>
                </a:lnTo>
                <a:lnTo>
                  <a:pt x="376726" y="253533"/>
                </a:lnTo>
                <a:lnTo>
                  <a:pt x="389436" y="214834"/>
                </a:lnTo>
                <a:lnTo>
                  <a:pt x="393700" y="174917"/>
                </a:lnTo>
                <a:lnTo>
                  <a:pt x="380371" y="120200"/>
                </a:lnTo>
                <a:lnTo>
                  <a:pt x="356328" y="76115"/>
                </a:lnTo>
                <a:lnTo>
                  <a:pt x="323459" y="42357"/>
                </a:lnTo>
                <a:lnTo>
                  <a:pt x="283654" y="18622"/>
                </a:lnTo>
                <a:lnTo>
                  <a:pt x="238801" y="4604"/>
                </a:lnTo>
                <a:lnTo>
                  <a:pt x="190792" y="0"/>
                </a:lnTo>
                <a:close/>
              </a:path>
            </a:pathLst>
          </a:custGeom>
          <a:solidFill>
            <a:srgbClr val="D141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229600" y="1054100"/>
            <a:ext cx="177800" cy="1777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334152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4350" y="742950"/>
            <a:ext cx="8267700" cy="0"/>
          </a:xfrm>
          <a:custGeom>
            <a:avLst/>
            <a:gdLst/>
            <a:ahLst/>
            <a:cxnLst/>
            <a:rect l="l" t="t" r="r" b="b"/>
            <a:pathLst>
              <a:path w="8267700">
                <a:moveTo>
                  <a:pt x="0" y="0"/>
                </a:moveTo>
                <a:lnTo>
                  <a:pt x="8267701" y="1"/>
                </a:lnTo>
              </a:path>
            </a:pathLst>
          </a:custGeom>
          <a:ln w="12700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2375" y="-211746"/>
            <a:ext cx="393128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BE" spc="-55" dirty="0"/>
              <a:t/>
            </a:r>
            <a:br>
              <a:rPr lang="nl-BE" spc="-55" dirty="0"/>
            </a:br>
            <a:r>
              <a:rPr spc="-55" dirty="0" err="1"/>
              <a:t>Ondernemingsloket</a:t>
            </a:r>
            <a:r>
              <a:rPr spc="-55" dirty="0"/>
              <a:t>: </a:t>
            </a:r>
            <a:r>
              <a:rPr b="0" spc="0" dirty="0">
                <a:latin typeface="Lucida Sans"/>
                <a:cs typeface="Lucida Sans"/>
              </a:rPr>
              <a:t>Wat </a:t>
            </a:r>
            <a:r>
              <a:rPr b="0" spc="-105" dirty="0">
                <a:latin typeface="Lucida Sans"/>
                <a:cs typeface="Lucida Sans"/>
              </a:rPr>
              <a:t>doen</a:t>
            </a:r>
            <a:r>
              <a:rPr b="0" spc="-210" dirty="0">
                <a:latin typeface="Lucida Sans"/>
                <a:cs typeface="Lucida Sans"/>
              </a:rPr>
              <a:t> </a:t>
            </a:r>
            <a:r>
              <a:rPr b="0" spc="-25" dirty="0">
                <a:latin typeface="Lucida Sans"/>
                <a:cs typeface="Lucida Sans"/>
              </a:rPr>
              <a:t>ze?</a:t>
            </a:r>
          </a:p>
        </p:txBody>
      </p:sp>
      <p:sp>
        <p:nvSpPr>
          <p:cNvPr id="4" name="object 4"/>
          <p:cNvSpPr/>
          <p:nvPr/>
        </p:nvSpPr>
        <p:spPr>
          <a:xfrm>
            <a:off x="7889702" y="240546"/>
            <a:ext cx="847898" cy="240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73648" y="2033145"/>
            <a:ext cx="828040" cy="765175"/>
          </a:xfrm>
          <a:custGeom>
            <a:avLst/>
            <a:gdLst/>
            <a:ahLst/>
            <a:cxnLst/>
            <a:rect l="l" t="t" r="r" b="b"/>
            <a:pathLst>
              <a:path w="828039" h="765175">
                <a:moveTo>
                  <a:pt x="329987" y="0"/>
                </a:moveTo>
                <a:lnTo>
                  <a:pt x="273130" y="1844"/>
                </a:lnTo>
                <a:lnTo>
                  <a:pt x="219155" y="7229"/>
                </a:lnTo>
                <a:lnTo>
                  <a:pt x="169703" y="16219"/>
                </a:lnTo>
                <a:lnTo>
                  <a:pt x="126417" y="28879"/>
                </a:lnTo>
                <a:lnTo>
                  <a:pt x="90939" y="45275"/>
                </a:lnTo>
                <a:lnTo>
                  <a:pt x="46857" y="89710"/>
                </a:lnTo>
                <a:lnTo>
                  <a:pt x="18745" y="157410"/>
                </a:lnTo>
                <a:lnTo>
                  <a:pt x="9144" y="198880"/>
                </a:lnTo>
                <a:lnTo>
                  <a:pt x="2820" y="244103"/>
                </a:lnTo>
                <a:lnTo>
                  <a:pt x="0" y="292084"/>
                </a:lnTo>
                <a:lnTo>
                  <a:pt x="913" y="341828"/>
                </a:lnTo>
                <a:lnTo>
                  <a:pt x="5789" y="392340"/>
                </a:lnTo>
                <a:lnTo>
                  <a:pt x="14856" y="442625"/>
                </a:lnTo>
                <a:lnTo>
                  <a:pt x="28343" y="491688"/>
                </a:lnTo>
                <a:lnTo>
                  <a:pt x="46479" y="538534"/>
                </a:lnTo>
                <a:lnTo>
                  <a:pt x="69494" y="582167"/>
                </a:lnTo>
                <a:lnTo>
                  <a:pt x="97615" y="621592"/>
                </a:lnTo>
                <a:lnTo>
                  <a:pt x="131072" y="655815"/>
                </a:lnTo>
                <a:lnTo>
                  <a:pt x="169438" y="684858"/>
                </a:lnTo>
                <a:lnTo>
                  <a:pt x="211638" y="709409"/>
                </a:lnTo>
                <a:lnTo>
                  <a:pt x="256927" y="729468"/>
                </a:lnTo>
                <a:lnTo>
                  <a:pt x="304559" y="745036"/>
                </a:lnTo>
                <a:lnTo>
                  <a:pt x="353788" y="756114"/>
                </a:lnTo>
                <a:lnTo>
                  <a:pt x="403869" y="762703"/>
                </a:lnTo>
                <a:lnTo>
                  <a:pt x="454057" y="764804"/>
                </a:lnTo>
                <a:lnTo>
                  <a:pt x="503605" y="762418"/>
                </a:lnTo>
                <a:lnTo>
                  <a:pt x="551769" y="755545"/>
                </a:lnTo>
                <a:lnTo>
                  <a:pt x="597802" y="744188"/>
                </a:lnTo>
                <a:lnTo>
                  <a:pt x="640960" y="728346"/>
                </a:lnTo>
                <a:lnTo>
                  <a:pt x="680497" y="708020"/>
                </a:lnTo>
                <a:lnTo>
                  <a:pt x="715666" y="683212"/>
                </a:lnTo>
                <a:lnTo>
                  <a:pt x="745724" y="653923"/>
                </a:lnTo>
                <a:lnTo>
                  <a:pt x="777935" y="610296"/>
                </a:lnTo>
                <a:lnTo>
                  <a:pt x="801530" y="564835"/>
                </a:lnTo>
                <a:lnTo>
                  <a:pt x="817219" y="518103"/>
                </a:lnTo>
                <a:lnTo>
                  <a:pt x="825710" y="470662"/>
                </a:lnTo>
                <a:lnTo>
                  <a:pt x="827712" y="423072"/>
                </a:lnTo>
                <a:lnTo>
                  <a:pt x="823934" y="375895"/>
                </a:lnTo>
                <a:lnTo>
                  <a:pt x="815085" y="329693"/>
                </a:lnTo>
                <a:lnTo>
                  <a:pt x="801874" y="285027"/>
                </a:lnTo>
                <a:lnTo>
                  <a:pt x="785009" y="242459"/>
                </a:lnTo>
                <a:lnTo>
                  <a:pt x="765201" y="202550"/>
                </a:lnTo>
                <a:lnTo>
                  <a:pt x="743157" y="165862"/>
                </a:lnTo>
                <a:lnTo>
                  <a:pt x="719586" y="132957"/>
                </a:lnTo>
                <a:lnTo>
                  <a:pt x="670701" y="80739"/>
                </a:lnTo>
                <a:lnTo>
                  <a:pt x="600006" y="41598"/>
                </a:lnTo>
                <a:lnTo>
                  <a:pt x="553378" y="26719"/>
                </a:lnTo>
                <a:lnTo>
                  <a:pt x="501420" y="15055"/>
                </a:lnTo>
                <a:lnTo>
                  <a:pt x="445774" y="6670"/>
                </a:lnTo>
                <a:lnTo>
                  <a:pt x="388082" y="1630"/>
                </a:lnTo>
                <a:lnTo>
                  <a:pt x="329987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52600" y="1981200"/>
            <a:ext cx="800100" cy="800100"/>
          </a:xfrm>
          <a:custGeom>
            <a:avLst/>
            <a:gdLst/>
            <a:ahLst/>
            <a:cxnLst/>
            <a:rect l="l" t="t" r="r" b="b"/>
            <a:pathLst>
              <a:path w="800100" h="800100">
                <a:moveTo>
                  <a:pt x="387739" y="0"/>
                </a:moveTo>
                <a:lnTo>
                  <a:pt x="318966" y="11962"/>
                </a:lnTo>
                <a:lnTo>
                  <a:pt x="280696" y="26309"/>
                </a:lnTo>
                <a:lnTo>
                  <a:pt x="241205" y="45693"/>
                </a:lnTo>
                <a:lnTo>
                  <a:pt x="201518" y="69709"/>
                </a:lnTo>
                <a:lnTo>
                  <a:pt x="162661" y="97954"/>
                </a:lnTo>
                <a:lnTo>
                  <a:pt x="125657" y="130021"/>
                </a:lnTo>
                <a:lnTo>
                  <a:pt x="91534" y="165507"/>
                </a:lnTo>
                <a:lnTo>
                  <a:pt x="61316" y="204006"/>
                </a:lnTo>
                <a:lnTo>
                  <a:pt x="36028" y="245114"/>
                </a:lnTo>
                <a:lnTo>
                  <a:pt x="16696" y="288427"/>
                </a:lnTo>
                <a:lnTo>
                  <a:pt x="4344" y="333540"/>
                </a:lnTo>
                <a:lnTo>
                  <a:pt x="0" y="380047"/>
                </a:lnTo>
                <a:lnTo>
                  <a:pt x="2830" y="423857"/>
                </a:lnTo>
                <a:lnTo>
                  <a:pt x="11059" y="467539"/>
                </a:lnTo>
                <a:lnTo>
                  <a:pt x="24293" y="510594"/>
                </a:lnTo>
                <a:lnTo>
                  <a:pt x="42140" y="552523"/>
                </a:lnTo>
                <a:lnTo>
                  <a:pt x="64205" y="592826"/>
                </a:lnTo>
                <a:lnTo>
                  <a:pt x="90096" y="631006"/>
                </a:lnTo>
                <a:lnTo>
                  <a:pt x="119418" y="666562"/>
                </a:lnTo>
                <a:lnTo>
                  <a:pt x="151780" y="698997"/>
                </a:lnTo>
                <a:lnTo>
                  <a:pt x="186787" y="727810"/>
                </a:lnTo>
                <a:lnTo>
                  <a:pt x="224046" y="752504"/>
                </a:lnTo>
                <a:lnTo>
                  <a:pt x="263164" y="772578"/>
                </a:lnTo>
                <a:lnTo>
                  <a:pt x="303748" y="787535"/>
                </a:lnTo>
                <a:lnTo>
                  <a:pt x="345404" y="796875"/>
                </a:lnTo>
                <a:lnTo>
                  <a:pt x="387739" y="800100"/>
                </a:lnTo>
                <a:lnTo>
                  <a:pt x="430434" y="796855"/>
                </a:lnTo>
                <a:lnTo>
                  <a:pt x="473095" y="787460"/>
                </a:lnTo>
                <a:lnTo>
                  <a:pt x="515222" y="772422"/>
                </a:lnTo>
                <a:lnTo>
                  <a:pt x="556314" y="752251"/>
                </a:lnTo>
                <a:lnTo>
                  <a:pt x="595870" y="727455"/>
                </a:lnTo>
                <a:lnTo>
                  <a:pt x="633390" y="698542"/>
                </a:lnTo>
                <a:lnTo>
                  <a:pt x="668371" y="666021"/>
                </a:lnTo>
                <a:lnTo>
                  <a:pt x="700314" y="630400"/>
                </a:lnTo>
                <a:lnTo>
                  <a:pt x="728716" y="592187"/>
                </a:lnTo>
                <a:lnTo>
                  <a:pt x="753078" y="551891"/>
                </a:lnTo>
                <a:lnTo>
                  <a:pt x="772899" y="510021"/>
                </a:lnTo>
                <a:lnTo>
                  <a:pt x="787676" y="467084"/>
                </a:lnTo>
                <a:lnTo>
                  <a:pt x="796910" y="423590"/>
                </a:lnTo>
                <a:lnTo>
                  <a:pt x="800100" y="380046"/>
                </a:lnTo>
                <a:lnTo>
                  <a:pt x="795984" y="324037"/>
                </a:lnTo>
                <a:lnTo>
                  <a:pt x="784255" y="272987"/>
                </a:lnTo>
                <a:lnTo>
                  <a:pt x="765843" y="226768"/>
                </a:lnTo>
                <a:lnTo>
                  <a:pt x="741675" y="185248"/>
                </a:lnTo>
                <a:lnTo>
                  <a:pt x="712681" y="148299"/>
                </a:lnTo>
                <a:lnTo>
                  <a:pt x="679788" y="115790"/>
                </a:lnTo>
                <a:lnTo>
                  <a:pt x="643926" y="87592"/>
                </a:lnTo>
                <a:lnTo>
                  <a:pt x="606022" y="63574"/>
                </a:lnTo>
                <a:lnTo>
                  <a:pt x="567006" y="43608"/>
                </a:lnTo>
                <a:lnTo>
                  <a:pt x="527806" y="27563"/>
                </a:lnTo>
                <a:lnTo>
                  <a:pt x="489351" y="15309"/>
                </a:lnTo>
                <a:lnTo>
                  <a:pt x="418389" y="1657"/>
                </a:lnTo>
                <a:lnTo>
                  <a:pt x="387739" y="0"/>
                </a:lnTo>
                <a:close/>
              </a:path>
            </a:pathLst>
          </a:custGeom>
          <a:solidFill>
            <a:srgbClr val="D141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946456" y="2230348"/>
            <a:ext cx="4184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65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1600" b="1" spc="-155" dirty="0">
                <a:solidFill>
                  <a:srgbClr val="FFFFFF"/>
                </a:solidFill>
                <a:latin typeface="Arial"/>
                <a:cs typeface="Arial"/>
              </a:rPr>
              <a:t>BO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351895" y="1488317"/>
            <a:ext cx="733425" cy="697865"/>
          </a:xfrm>
          <a:custGeom>
            <a:avLst/>
            <a:gdLst/>
            <a:ahLst/>
            <a:cxnLst/>
            <a:rect l="l" t="t" r="r" b="b"/>
            <a:pathLst>
              <a:path w="733425" h="697864">
                <a:moveTo>
                  <a:pt x="285274" y="0"/>
                </a:moveTo>
                <a:lnTo>
                  <a:pt x="236860" y="4899"/>
                </a:lnTo>
                <a:lnTo>
                  <a:pt x="190561" y="15342"/>
                </a:lnTo>
                <a:lnTo>
                  <a:pt x="147629" y="31816"/>
                </a:lnTo>
                <a:lnTo>
                  <a:pt x="109315" y="54807"/>
                </a:lnTo>
                <a:lnTo>
                  <a:pt x="76868" y="84805"/>
                </a:lnTo>
                <a:lnTo>
                  <a:pt x="50521" y="120982"/>
                </a:lnTo>
                <a:lnTo>
                  <a:pt x="29667" y="161575"/>
                </a:lnTo>
                <a:lnTo>
                  <a:pt x="14299" y="205665"/>
                </a:lnTo>
                <a:lnTo>
                  <a:pt x="4412" y="252333"/>
                </a:lnTo>
                <a:lnTo>
                  <a:pt x="0" y="300659"/>
                </a:lnTo>
                <a:lnTo>
                  <a:pt x="1054" y="349723"/>
                </a:lnTo>
                <a:lnTo>
                  <a:pt x="7570" y="398607"/>
                </a:lnTo>
                <a:lnTo>
                  <a:pt x="19541" y="446391"/>
                </a:lnTo>
                <a:lnTo>
                  <a:pt x="36960" y="492156"/>
                </a:lnTo>
                <a:lnTo>
                  <a:pt x="59821" y="534982"/>
                </a:lnTo>
                <a:lnTo>
                  <a:pt x="88118" y="573949"/>
                </a:lnTo>
                <a:lnTo>
                  <a:pt x="121844" y="608140"/>
                </a:lnTo>
                <a:lnTo>
                  <a:pt x="157745" y="634839"/>
                </a:lnTo>
                <a:lnTo>
                  <a:pt x="197629" y="656807"/>
                </a:lnTo>
                <a:lnTo>
                  <a:pt x="240674" y="674065"/>
                </a:lnTo>
                <a:lnTo>
                  <a:pt x="286060" y="686635"/>
                </a:lnTo>
                <a:lnTo>
                  <a:pt x="332964" y="694541"/>
                </a:lnTo>
                <a:lnTo>
                  <a:pt x="380564" y="697804"/>
                </a:lnTo>
                <a:lnTo>
                  <a:pt x="428039" y="696446"/>
                </a:lnTo>
                <a:lnTo>
                  <a:pt x="474568" y="690489"/>
                </a:lnTo>
                <a:lnTo>
                  <a:pt x="519328" y="679956"/>
                </a:lnTo>
                <a:lnTo>
                  <a:pt x="561498" y="664869"/>
                </a:lnTo>
                <a:lnTo>
                  <a:pt x="600256" y="645249"/>
                </a:lnTo>
                <a:lnTo>
                  <a:pt x="634781" y="621120"/>
                </a:lnTo>
                <a:lnTo>
                  <a:pt x="664251" y="592502"/>
                </a:lnTo>
                <a:lnTo>
                  <a:pt x="695055" y="549801"/>
                </a:lnTo>
                <a:lnTo>
                  <a:pt x="716163" y="505339"/>
                </a:lnTo>
                <a:lnTo>
                  <a:pt x="728519" y="459746"/>
                </a:lnTo>
                <a:lnTo>
                  <a:pt x="733067" y="413650"/>
                </a:lnTo>
                <a:lnTo>
                  <a:pt x="730751" y="367681"/>
                </a:lnTo>
                <a:lnTo>
                  <a:pt x="722514" y="322468"/>
                </a:lnTo>
                <a:lnTo>
                  <a:pt x="709301" y="278639"/>
                </a:lnTo>
                <a:lnTo>
                  <a:pt x="692055" y="236823"/>
                </a:lnTo>
                <a:lnTo>
                  <a:pt x="671720" y="197649"/>
                </a:lnTo>
                <a:lnTo>
                  <a:pt x="649241" y="161747"/>
                </a:lnTo>
                <a:lnTo>
                  <a:pt x="625561" y="129745"/>
                </a:lnTo>
                <a:lnTo>
                  <a:pt x="578375" y="79956"/>
                </a:lnTo>
                <a:lnTo>
                  <a:pt x="515316" y="41584"/>
                </a:lnTo>
                <a:lnTo>
                  <a:pt x="475081" y="26081"/>
                </a:lnTo>
                <a:lnTo>
                  <a:pt x="430708" y="13683"/>
                </a:lnTo>
                <a:lnTo>
                  <a:pt x="383449" y="4879"/>
                </a:lnTo>
                <a:lnTo>
                  <a:pt x="334554" y="155"/>
                </a:lnTo>
                <a:lnTo>
                  <a:pt x="285274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43400" y="1524000"/>
            <a:ext cx="685800" cy="673100"/>
          </a:xfrm>
          <a:custGeom>
            <a:avLst/>
            <a:gdLst/>
            <a:ahLst/>
            <a:cxnLst/>
            <a:rect l="l" t="t" r="r" b="b"/>
            <a:pathLst>
              <a:path w="685800" h="673100">
                <a:moveTo>
                  <a:pt x="332348" y="0"/>
                </a:moveTo>
                <a:lnTo>
                  <a:pt x="261648" y="13941"/>
                </a:lnTo>
                <a:lnTo>
                  <a:pt x="222207" y="30524"/>
                </a:lnTo>
                <a:lnTo>
                  <a:pt x="181974" y="52767"/>
                </a:lnTo>
                <a:lnTo>
                  <a:pt x="142399" y="80107"/>
                </a:lnTo>
                <a:lnTo>
                  <a:pt x="104932" y="111983"/>
                </a:lnTo>
                <a:lnTo>
                  <a:pt x="71025" y="147832"/>
                </a:lnTo>
                <a:lnTo>
                  <a:pt x="42127" y="187092"/>
                </a:lnTo>
                <a:lnTo>
                  <a:pt x="19690" y="229202"/>
                </a:lnTo>
                <a:lnTo>
                  <a:pt x="5164" y="273599"/>
                </a:lnTo>
                <a:lnTo>
                  <a:pt x="0" y="319722"/>
                </a:lnTo>
                <a:lnTo>
                  <a:pt x="3289" y="362722"/>
                </a:lnTo>
                <a:lnTo>
                  <a:pt x="12800" y="405480"/>
                </a:lnTo>
                <a:lnTo>
                  <a:pt x="27998" y="447329"/>
                </a:lnTo>
                <a:lnTo>
                  <a:pt x="48347" y="487603"/>
                </a:lnTo>
                <a:lnTo>
                  <a:pt x="73313" y="525635"/>
                </a:lnTo>
                <a:lnTo>
                  <a:pt x="102358" y="560759"/>
                </a:lnTo>
                <a:lnTo>
                  <a:pt x="134949" y="592308"/>
                </a:lnTo>
                <a:lnTo>
                  <a:pt x="170551" y="619615"/>
                </a:lnTo>
                <a:lnTo>
                  <a:pt x="208626" y="642015"/>
                </a:lnTo>
                <a:lnTo>
                  <a:pt x="248641" y="658840"/>
                </a:lnTo>
                <a:lnTo>
                  <a:pt x="290061" y="669423"/>
                </a:lnTo>
                <a:lnTo>
                  <a:pt x="332348" y="673100"/>
                </a:lnTo>
                <a:lnTo>
                  <a:pt x="375051" y="669400"/>
                </a:lnTo>
                <a:lnTo>
                  <a:pt x="417618" y="658755"/>
                </a:lnTo>
                <a:lnTo>
                  <a:pt x="459368" y="641844"/>
                </a:lnTo>
                <a:lnTo>
                  <a:pt x="499617" y="619346"/>
                </a:lnTo>
                <a:lnTo>
                  <a:pt x="537685" y="591939"/>
                </a:lnTo>
                <a:lnTo>
                  <a:pt x="572890" y="560304"/>
                </a:lnTo>
                <a:lnTo>
                  <a:pt x="604549" y="525119"/>
                </a:lnTo>
                <a:lnTo>
                  <a:pt x="631981" y="487064"/>
                </a:lnTo>
                <a:lnTo>
                  <a:pt x="654504" y="446817"/>
                </a:lnTo>
                <a:lnTo>
                  <a:pt x="671436" y="405059"/>
                </a:lnTo>
                <a:lnTo>
                  <a:pt x="682095" y="362467"/>
                </a:lnTo>
                <a:lnTo>
                  <a:pt x="685800" y="319722"/>
                </a:lnTo>
                <a:lnTo>
                  <a:pt x="681028" y="265159"/>
                </a:lnTo>
                <a:lnTo>
                  <a:pt x="667555" y="216250"/>
                </a:lnTo>
                <a:lnTo>
                  <a:pt x="646646" y="172822"/>
                </a:lnTo>
                <a:lnTo>
                  <a:pt x="619564" y="134701"/>
                </a:lnTo>
                <a:lnTo>
                  <a:pt x="587573" y="101714"/>
                </a:lnTo>
                <a:lnTo>
                  <a:pt x="551936" y="73689"/>
                </a:lnTo>
                <a:lnTo>
                  <a:pt x="513919" y="50450"/>
                </a:lnTo>
                <a:lnTo>
                  <a:pt x="474784" y="31826"/>
                </a:lnTo>
                <a:lnTo>
                  <a:pt x="435795" y="17642"/>
                </a:lnTo>
                <a:lnTo>
                  <a:pt x="398217" y="7725"/>
                </a:lnTo>
                <a:lnTo>
                  <a:pt x="332348" y="0"/>
                </a:lnTo>
                <a:close/>
              </a:path>
            </a:pathLst>
          </a:custGeom>
          <a:solidFill>
            <a:srgbClr val="ED8B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550093" y="1710286"/>
            <a:ext cx="2647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75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789160" y="2126914"/>
            <a:ext cx="550545" cy="543560"/>
          </a:xfrm>
          <a:custGeom>
            <a:avLst/>
            <a:gdLst/>
            <a:ahLst/>
            <a:cxnLst/>
            <a:rect l="l" t="t" r="r" b="b"/>
            <a:pathLst>
              <a:path w="550545" h="543560">
                <a:moveTo>
                  <a:pt x="303210" y="0"/>
                </a:moveTo>
                <a:lnTo>
                  <a:pt x="250817" y="4967"/>
                </a:lnTo>
                <a:lnTo>
                  <a:pt x="198623" y="16498"/>
                </a:lnTo>
                <a:lnTo>
                  <a:pt x="150068" y="33967"/>
                </a:lnTo>
                <a:lnTo>
                  <a:pt x="108590" y="56748"/>
                </a:lnTo>
                <a:lnTo>
                  <a:pt x="77630" y="84215"/>
                </a:lnTo>
                <a:lnTo>
                  <a:pt x="56603" y="117404"/>
                </a:lnTo>
                <a:lnTo>
                  <a:pt x="37721" y="162037"/>
                </a:lnTo>
                <a:lnTo>
                  <a:pt x="21801" y="214656"/>
                </a:lnTo>
                <a:lnTo>
                  <a:pt x="9663" y="271802"/>
                </a:lnTo>
                <a:lnTo>
                  <a:pt x="2123" y="330016"/>
                </a:lnTo>
                <a:lnTo>
                  <a:pt x="0" y="385839"/>
                </a:lnTo>
                <a:lnTo>
                  <a:pt x="4111" y="435811"/>
                </a:lnTo>
                <a:lnTo>
                  <a:pt x="15276" y="476474"/>
                </a:lnTo>
                <a:lnTo>
                  <a:pt x="58641" y="519362"/>
                </a:lnTo>
                <a:lnTo>
                  <a:pt x="133362" y="538834"/>
                </a:lnTo>
                <a:lnTo>
                  <a:pt x="179885" y="542961"/>
                </a:lnTo>
                <a:lnTo>
                  <a:pt x="229937" y="543113"/>
                </a:lnTo>
                <a:lnTo>
                  <a:pt x="281584" y="539113"/>
                </a:lnTo>
                <a:lnTo>
                  <a:pt x="332890" y="530785"/>
                </a:lnTo>
                <a:lnTo>
                  <a:pt x="381921" y="517951"/>
                </a:lnTo>
                <a:lnTo>
                  <a:pt x="426744" y="500437"/>
                </a:lnTo>
                <a:lnTo>
                  <a:pt x="465423" y="478064"/>
                </a:lnTo>
                <a:lnTo>
                  <a:pt x="496023" y="450656"/>
                </a:lnTo>
                <a:lnTo>
                  <a:pt x="524879" y="408831"/>
                </a:lnTo>
                <a:lnTo>
                  <a:pt x="542479" y="364872"/>
                </a:lnTo>
                <a:lnTo>
                  <a:pt x="550236" y="319733"/>
                </a:lnTo>
                <a:lnTo>
                  <a:pt x="549559" y="274369"/>
                </a:lnTo>
                <a:lnTo>
                  <a:pt x="541860" y="229735"/>
                </a:lnTo>
                <a:lnTo>
                  <a:pt x="528549" y="186786"/>
                </a:lnTo>
                <a:lnTo>
                  <a:pt x="511037" y="146477"/>
                </a:lnTo>
                <a:lnTo>
                  <a:pt x="490735" y="109762"/>
                </a:lnTo>
                <a:lnTo>
                  <a:pt x="469053" y="77595"/>
                </a:lnTo>
                <a:lnTo>
                  <a:pt x="427193" y="30729"/>
                </a:lnTo>
                <a:lnTo>
                  <a:pt x="352364" y="2220"/>
                </a:lnTo>
                <a:lnTo>
                  <a:pt x="30321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731000" y="2133600"/>
            <a:ext cx="571500" cy="546100"/>
          </a:xfrm>
          <a:custGeom>
            <a:avLst/>
            <a:gdLst/>
            <a:ahLst/>
            <a:cxnLst/>
            <a:rect l="l" t="t" r="r" b="b"/>
            <a:pathLst>
              <a:path w="571500" h="546100">
                <a:moveTo>
                  <a:pt x="276957" y="0"/>
                </a:moveTo>
                <a:lnTo>
                  <a:pt x="203592" y="16694"/>
                </a:lnTo>
                <a:lnTo>
                  <a:pt x="162820" y="36314"/>
                </a:lnTo>
                <a:lnTo>
                  <a:pt x="122266" y="62338"/>
                </a:lnTo>
                <a:lnTo>
                  <a:pt x="84136" y="93935"/>
                </a:lnTo>
                <a:lnTo>
                  <a:pt x="50637" y="130271"/>
                </a:lnTo>
                <a:lnTo>
                  <a:pt x="23976" y="170516"/>
                </a:lnTo>
                <a:lnTo>
                  <a:pt x="6362" y="213835"/>
                </a:lnTo>
                <a:lnTo>
                  <a:pt x="0" y="259397"/>
                </a:lnTo>
                <a:lnTo>
                  <a:pt x="4829" y="305896"/>
                </a:lnTo>
                <a:lnTo>
                  <a:pt x="18611" y="351725"/>
                </a:lnTo>
                <a:lnTo>
                  <a:pt x="40290" y="395602"/>
                </a:lnTo>
                <a:lnTo>
                  <a:pt x="68806" y="436246"/>
                </a:lnTo>
                <a:lnTo>
                  <a:pt x="103104" y="472375"/>
                </a:lnTo>
                <a:lnTo>
                  <a:pt x="142126" y="502707"/>
                </a:lnTo>
                <a:lnTo>
                  <a:pt x="184813" y="525959"/>
                </a:lnTo>
                <a:lnTo>
                  <a:pt x="230110" y="540851"/>
                </a:lnTo>
                <a:lnTo>
                  <a:pt x="276957" y="546100"/>
                </a:lnTo>
                <a:lnTo>
                  <a:pt x="319665" y="541804"/>
                </a:lnTo>
                <a:lnTo>
                  <a:pt x="362045" y="529553"/>
                </a:lnTo>
                <a:lnTo>
                  <a:pt x="403118" y="510298"/>
                </a:lnTo>
                <a:lnTo>
                  <a:pt x="441899" y="484992"/>
                </a:lnTo>
                <a:lnTo>
                  <a:pt x="477408" y="454586"/>
                </a:lnTo>
                <a:lnTo>
                  <a:pt x="508663" y="420034"/>
                </a:lnTo>
                <a:lnTo>
                  <a:pt x="534681" y="382286"/>
                </a:lnTo>
                <a:lnTo>
                  <a:pt x="554481" y="342296"/>
                </a:lnTo>
                <a:lnTo>
                  <a:pt x="567081" y="301016"/>
                </a:lnTo>
                <a:lnTo>
                  <a:pt x="571500" y="259397"/>
                </a:lnTo>
                <a:lnTo>
                  <a:pt x="565824" y="206830"/>
                </a:lnTo>
                <a:lnTo>
                  <a:pt x="550011" y="160828"/>
                </a:lnTo>
                <a:lnTo>
                  <a:pt x="525881" y="121149"/>
                </a:lnTo>
                <a:lnTo>
                  <a:pt x="495253" y="87549"/>
                </a:lnTo>
                <a:lnTo>
                  <a:pt x="459947" y="59785"/>
                </a:lnTo>
                <a:lnTo>
                  <a:pt x="421784" y="37614"/>
                </a:lnTo>
                <a:lnTo>
                  <a:pt x="382584" y="20793"/>
                </a:lnTo>
                <a:lnTo>
                  <a:pt x="344166" y="9079"/>
                </a:lnTo>
                <a:lnTo>
                  <a:pt x="276957" y="0"/>
                </a:lnTo>
                <a:close/>
              </a:path>
            </a:pathLst>
          </a:custGeom>
          <a:solidFill>
            <a:srgbClr val="00A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902738" y="2249402"/>
            <a:ext cx="22860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spc="50" dirty="0">
                <a:solidFill>
                  <a:srgbClr val="FFFFFF"/>
                </a:solidFill>
                <a:latin typeface="MS Gothic"/>
                <a:cs typeface="MS Gothic"/>
              </a:rPr>
              <a:t>✔</a:t>
            </a:r>
            <a:endParaRPr sz="1550">
              <a:latin typeface="MS Gothic"/>
              <a:cs typeface="MS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40174" y="2911976"/>
            <a:ext cx="1963420" cy="1002665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393065">
              <a:lnSpc>
                <a:spcPct val="100000"/>
              </a:lnSpc>
              <a:spcBef>
                <a:spcPts val="890"/>
              </a:spcBef>
            </a:pPr>
            <a:r>
              <a:rPr sz="1200" b="1" spc="30" dirty="0">
                <a:solidFill>
                  <a:srgbClr val="555555"/>
                </a:solidFill>
                <a:latin typeface="Trebuchet MS"/>
                <a:cs typeface="Trebuchet MS"/>
              </a:rPr>
              <a:t>KBO</a:t>
            </a:r>
            <a:r>
              <a:rPr sz="1200" b="1" spc="-90" dirty="0">
                <a:solidFill>
                  <a:srgbClr val="555555"/>
                </a:solidFill>
                <a:latin typeface="Trebuchet MS"/>
                <a:cs typeface="Trebuchet MS"/>
              </a:rPr>
              <a:t> </a:t>
            </a:r>
            <a:r>
              <a:rPr sz="1200" b="1" spc="-35" dirty="0">
                <a:solidFill>
                  <a:srgbClr val="555555"/>
                </a:solidFill>
                <a:latin typeface="Trebuchet MS"/>
                <a:cs typeface="Trebuchet MS"/>
              </a:rPr>
              <a:t>behandeling</a:t>
            </a:r>
            <a:endParaRPr sz="1200">
              <a:latin typeface="Trebuchet MS"/>
              <a:cs typeface="Trebuchet MS"/>
            </a:endParaRPr>
          </a:p>
          <a:p>
            <a:pPr marL="12065" marR="5080" algn="ctr">
              <a:lnSpc>
                <a:spcPct val="100000"/>
              </a:lnSpc>
              <a:spcBef>
                <a:spcPts val="660"/>
              </a:spcBef>
            </a:pPr>
            <a:r>
              <a:rPr sz="1000" dirty="0">
                <a:solidFill>
                  <a:srgbClr val="7F7F7F"/>
                </a:solidFill>
                <a:latin typeface="Arial"/>
                <a:cs typeface="Arial"/>
              </a:rPr>
              <a:t>Inschrijving / </a:t>
            </a:r>
            <a:r>
              <a:rPr sz="1000" spc="-10" dirty="0">
                <a:solidFill>
                  <a:srgbClr val="7F7F7F"/>
                </a:solidFill>
                <a:latin typeface="Arial"/>
                <a:cs typeface="Arial"/>
              </a:rPr>
              <a:t>wijziging </a:t>
            </a:r>
            <a:r>
              <a:rPr sz="1000" dirty="0">
                <a:solidFill>
                  <a:srgbClr val="7F7F7F"/>
                </a:solidFill>
                <a:latin typeface="Arial"/>
                <a:cs typeface="Arial"/>
              </a:rPr>
              <a:t>/</a:t>
            </a:r>
            <a:r>
              <a:rPr sz="1000" spc="-70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7F7F7F"/>
                </a:solidFill>
                <a:latin typeface="Arial"/>
                <a:cs typeface="Arial"/>
              </a:rPr>
              <a:t>schrapping  </a:t>
            </a:r>
            <a:r>
              <a:rPr sz="1000" spc="5" dirty="0">
                <a:solidFill>
                  <a:srgbClr val="7F7F7F"/>
                </a:solidFill>
                <a:latin typeface="Arial"/>
                <a:cs typeface="Arial"/>
              </a:rPr>
              <a:t>van </a:t>
            </a:r>
            <a:r>
              <a:rPr sz="1000" spc="10" dirty="0">
                <a:solidFill>
                  <a:srgbClr val="7F7F7F"/>
                </a:solidFill>
                <a:latin typeface="Arial"/>
                <a:cs typeface="Arial"/>
              </a:rPr>
              <a:t>uw </a:t>
            </a:r>
            <a:r>
              <a:rPr sz="1000" spc="5" dirty="0">
                <a:solidFill>
                  <a:srgbClr val="7F7F7F"/>
                </a:solidFill>
                <a:latin typeface="Arial"/>
                <a:cs typeface="Arial"/>
              </a:rPr>
              <a:t>onderneming </a:t>
            </a:r>
            <a:r>
              <a:rPr sz="1000" spc="-15" dirty="0">
                <a:solidFill>
                  <a:srgbClr val="7F7F7F"/>
                </a:solidFill>
                <a:latin typeface="Arial"/>
                <a:cs typeface="Arial"/>
              </a:rPr>
              <a:t>in </a:t>
            </a:r>
            <a:r>
              <a:rPr sz="1000" spc="10" dirty="0">
                <a:solidFill>
                  <a:srgbClr val="7F7F7F"/>
                </a:solidFill>
                <a:latin typeface="Arial"/>
                <a:cs typeface="Arial"/>
              </a:rPr>
              <a:t>de  Kruispuntbank </a:t>
            </a:r>
            <a:r>
              <a:rPr sz="1000" spc="5" dirty="0">
                <a:solidFill>
                  <a:srgbClr val="7F7F7F"/>
                </a:solidFill>
                <a:latin typeface="Arial"/>
                <a:cs typeface="Arial"/>
              </a:rPr>
              <a:t>van  </a:t>
            </a:r>
            <a:r>
              <a:rPr sz="1000" spc="10" dirty="0">
                <a:solidFill>
                  <a:srgbClr val="7F7F7F"/>
                </a:solidFill>
                <a:latin typeface="Arial"/>
                <a:cs typeface="Arial"/>
              </a:rPr>
              <a:t>Ondernemingen</a:t>
            </a:r>
            <a:r>
              <a:rPr sz="1000" spc="-140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7F7F7F"/>
                </a:solidFill>
                <a:latin typeface="Arial"/>
                <a:cs typeface="Arial"/>
              </a:rPr>
              <a:t>(KBO)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17462" y="2252601"/>
            <a:ext cx="1578610" cy="697865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342900" indent="-330200">
              <a:lnSpc>
                <a:spcPct val="100000"/>
              </a:lnSpc>
              <a:spcBef>
                <a:spcPts val="890"/>
              </a:spcBef>
            </a:pPr>
            <a:r>
              <a:rPr sz="1200" b="1" spc="-35" dirty="0">
                <a:solidFill>
                  <a:srgbClr val="555555"/>
                </a:solidFill>
                <a:latin typeface="Trebuchet MS"/>
                <a:cs typeface="Trebuchet MS"/>
              </a:rPr>
              <a:t>Ondernemingsnummer</a:t>
            </a:r>
            <a:endParaRPr sz="1200">
              <a:latin typeface="Trebuchet MS"/>
              <a:cs typeface="Trebuchet MS"/>
            </a:endParaRPr>
          </a:p>
          <a:p>
            <a:pPr marL="139065" marR="130810" indent="15240" algn="ctr">
              <a:lnSpc>
                <a:spcPct val="100000"/>
              </a:lnSpc>
              <a:spcBef>
                <a:spcPts val="660"/>
              </a:spcBef>
            </a:pPr>
            <a:r>
              <a:rPr sz="1000" spc="15" dirty="0">
                <a:solidFill>
                  <a:srgbClr val="7F7F7F"/>
                </a:solidFill>
                <a:latin typeface="Arial"/>
                <a:cs typeface="Arial"/>
              </a:rPr>
              <a:t>Toekennen </a:t>
            </a:r>
            <a:r>
              <a:rPr sz="1000" spc="5" dirty="0">
                <a:solidFill>
                  <a:srgbClr val="7F7F7F"/>
                </a:solidFill>
                <a:latin typeface="Arial"/>
                <a:cs typeface="Arial"/>
              </a:rPr>
              <a:t>van  </a:t>
            </a:r>
            <a:r>
              <a:rPr sz="1000" spc="0" dirty="0">
                <a:solidFill>
                  <a:srgbClr val="7F7F7F"/>
                </a:solidFill>
                <a:latin typeface="Arial"/>
                <a:cs typeface="Arial"/>
              </a:rPr>
              <a:t>ondernemingsnummer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437646" y="2911975"/>
            <a:ext cx="1264920" cy="545465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0160" algn="ctr">
              <a:lnSpc>
                <a:spcPct val="100000"/>
              </a:lnSpc>
              <a:spcBef>
                <a:spcPts val="890"/>
              </a:spcBef>
            </a:pPr>
            <a:r>
              <a:rPr sz="1200" b="1" spc="-45" dirty="0">
                <a:solidFill>
                  <a:srgbClr val="555555"/>
                </a:solidFill>
                <a:latin typeface="Trebuchet MS"/>
                <a:cs typeface="Trebuchet MS"/>
              </a:rPr>
              <a:t>Andere</a:t>
            </a:r>
            <a:endParaRPr sz="1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sz="1000" spc="10" dirty="0">
                <a:solidFill>
                  <a:srgbClr val="7F7F7F"/>
                </a:solidFill>
                <a:latin typeface="Arial"/>
                <a:cs typeface="Arial"/>
              </a:rPr>
              <a:t>Aanvullende</a:t>
            </a:r>
            <a:r>
              <a:rPr sz="1000" spc="-45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7F7F7F"/>
                </a:solidFill>
                <a:latin typeface="Arial"/>
                <a:cs typeface="Arial"/>
              </a:rPr>
              <a:t>diensten</a:t>
            </a:r>
            <a:endParaRPr sz="1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6422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4350" y="742950"/>
            <a:ext cx="8267700" cy="0"/>
          </a:xfrm>
          <a:custGeom>
            <a:avLst/>
            <a:gdLst/>
            <a:ahLst/>
            <a:cxnLst/>
            <a:rect l="l" t="t" r="r" b="b"/>
            <a:pathLst>
              <a:path w="8267700">
                <a:moveTo>
                  <a:pt x="0" y="0"/>
                </a:moveTo>
                <a:lnTo>
                  <a:pt x="8267701" y="1"/>
                </a:lnTo>
              </a:path>
            </a:pathLst>
          </a:custGeom>
          <a:ln w="12700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2375" y="-249221"/>
            <a:ext cx="336042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BE" spc="-55" dirty="0"/>
              <a:t/>
            </a:r>
            <a:br>
              <a:rPr lang="nl-BE" spc="-55" dirty="0"/>
            </a:br>
            <a:r>
              <a:rPr spc="-55" dirty="0" err="1"/>
              <a:t>Ondernemingsloket</a:t>
            </a:r>
            <a:r>
              <a:rPr spc="-55" dirty="0"/>
              <a:t>:</a:t>
            </a:r>
            <a:r>
              <a:rPr spc="35" dirty="0"/>
              <a:t> </a:t>
            </a:r>
            <a:r>
              <a:rPr b="0" spc="-105" dirty="0">
                <a:latin typeface="Lucida Sans"/>
                <a:cs typeface="Lucida Sans"/>
              </a:rPr>
              <a:t>Controle</a:t>
            </a:r>
          </a:p>
        </p:txBody>
      </p:sp>
      <p:sp>
        <p:nvSpPr>
          <p:cNvPr id="4" name="object 4"/>
          <p:cNvSpPr/>
          <p:nvPr/>
        </p:nvSpPr>
        <p:spPr>
          <a:xfrm>
            <a:off x="7889702" y="240546"/>
            <a:ext cx="847898" cy="240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44600" y="1905000"/>
            <a:ext cx="673100" cy="647700"/>
          </a:xfrm>
          <a:custGeom>
            <a:avLst/>
            <a:gdLst/>
            <a:ahLst/>
            <a:cxnLst/>
            <a:rect l="l" t="t" r="r" b="b"/>
            <a:pathLst>
              <a:path w="673100" h="647700">
                <a:moveTo>
                  <a:pt x="326194" y="0"/>
                </a:moveTo>
                <a:lnTo>
                  <a:pt x="256803" y="13415"/>
                </a:lnTo>
                <a:lnTo>
                  <a:pt x="218093" y="29372"/>
                </a:lnTo>
                <a:lnTo>
                  <a:pt x="178605" y="50776"/>
                </a:lnTo>
                <a:lnTo>
                  <a:pt x="139762" y="77085"/>
                </a:lnTo>
                <a:lnTo>
                  <a:pt x="102989" y="107757"/>
                </a:lnTo>
                <a:lnTo>
                  <a:pt x="69710" y="142254"/>
                </a:lnTo>
                <a:lnTo>
                  <a:pt x="41347" y="180033"/>
                </a:lnTo>
                <a:lnTo>
                  <a:pt x="19325" y="220554"/>
                </a:lnTo>
                <a:lnTo>
                  <a:pt x="5068" y="263276"/>
                </a:lnTo>
                <a:lnTo>
                  <a:pt x="0" y="307658"/>
                </a:lnTo>
                <a:lnTo>
                  <a:pt x="3832" y="352795"/>
                </a:lnTo>
                <a:lnTo>
                  <a:pt x="14875" y="397585"/>
                </a:lnTo>
                <a:lnTo>
                  <a:pt x="32447" y="441195"/>
                </a:lnTo>
                <a:lnTo>
                  <a:pt x="55866" y="482794"/>
                </a:lnTo>
                <a:lnTo>
                  <a:pt x="84448" y="521548"/>
                </a:lnTo>
                <a:lnTo>
                  <a:pt x="117513" y="556625"/>
                </a:lnTo>
                <a:lnTo>
                  <a:pt x="154377" y="587191"/>
                </a:lnTo>
                <a:lnTo>
                  <a:pt x="194360" y="612414"/>
                </a:lnTo>
                <a:lnTo>
                  <a:pt x="236778" y="631462"/>
                </a:lnTo>
                <a:lnTo>
                  <a:pt x="280950" y="643501"/>
                </a:lnTo>
                <a:lnTo>
                  <a:pt x="326194" y="647700"/>
                </a:lnTo>
                <a:lnTo>
                  <a:pt x="371920" y="643475"/>
                </a:lnTo>
                <a:lnTo>
                  <a:pt x="417415" y="631367"/>
                </a:lnTo>
                <a:lnTo>
                  <a:pt x="461809" y="612225"/>
                </a:lnTo>
                <a:lnTo>
                  <a:pt x="504235" y="586896"/>
                </a:lnTo>
                <a:lnTo>
                  <a:pt x="543823" y="556230"/>
                </a:lnTo>
                <a:lnTo>
                  <a:pt x="579704" y="521074"/>
                </a:lnTo>
                <a:lnTo>
                  <a:pt x="611009" y="482278"/>
                </a:lnTo>
                <a:lnTo>
                  <a:pt x="636870" y="440690"/>
                </a:lnTo>
                <a:lnTo>
                  <a:pt x="656418" y="397158"/>
                </a:lnTo>
                <a:lnTo>
                  <a:pt x="668784" y="352531"/>
                </a:lnTo>
                <a:lnTo>
                  <a:pt x="673100" y="307657"/>
                </a:lnTo>
                <a:lnTo>
                  <a:pt x="667548" y="250652"/>
                </a:lnTo>
                <a:lnTo>
                  <a:pt x="651969" y="200104"/>
                </a:lnTo>
                <a:lnTo>
                  <a:pt x="627971" y="155796"/>
                </a:lnTo>
                <a:lnTo>
                  <a:pt x="597165" y="117513"/>
                </a:lnTo>
                <a:lnTo>
                  <a:pt x="561162" y="85036"/>
                </a:lnTo>
                <a:lnTo>
                  <a:pt x="521573" y="58150"/>
                </a:lnTo>
                <a:lnTo>
                  <a:pt x="480007" y="36638"/>
                </a:lnTo>
                <a:lnTo>
                  <a:pt x="438076" y="20284"/>
                </a:lnTo>
                <a:lnTo>
                  <a:pt x="397390" y="8870"/>
                </a:lnTo>
                <a:lnTo>
                  <a:pt x="359559" y="2181"/>
                </a:lnTo>
                <a:lnTo>
                  <a:pt x="326194" y="0"/>
                </a:lnTo>
                <a:close/>
              </a:path>
            </a:pathLst>
          </a:custGeom>
          <a:solidFill>
            <a:srgbClr val="ED8B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79900" y="1905000"/>
            <a:ext cx="660400" cy="647700"/>
          </a:xfrm>
          <a:custGeom>
            <a:avLst/>
            <a:gdLst/>
            <a:ahLst/>
            <a:cxnLst/>
            <a:rect l="l" t="t" r="r" b="b"/>
            <a:pathLst>
              <a:path w="660400" h="647700">
                <a:moveTo>
                  <a:pt x="320039" y="0"/>
                </a:moveTo>
                <a:lnTo>
                  <a:pt x="244490" y="16145"/>
                </a:lnTo>
                <a:lnTo>
                  <a:pt x="202371" y="35246"/>
                </a:lnTo>
                <a:lnTo>
                  <a:pt x="159836" y="60741"/>
                </a:lnTo>
                <a:lnTo>
                  <a:pt x="118744" y="91909"/>
                </a:lnTo>
                <a:lnTo>
                  <a:pt x="80954" y="128031"/>
                </a:lnTo>
                <a:lnTo>
                  <a:pt x="48325" y="168386"/>
                </a:lnTo>
                <a:lnTo>
                  <a:pt x="22717" y="212256"/>
                </a:lnTo>
                <a:lnTo>
                  <a:pt x="5989" y="258920"/>
                </a:lnTo>
                <a:lnTo>
                  <a:pt x="0" y="307658"/>
                </a:lnTo>
                <a:lnTo>
                  <a:pt x="3760" y="352795"/>
                </a:lnTo>
                <a:lnTo>
                  <a:pt x="14595" y="397585"/>
                </a:lnTo>
                <a:lnTo>
                  <a:pt x="31835" y="441195"/>
                </a:lnTo>
                <a:lnTo>
                  <a:pt x="54811" y="482794"/>
                </a:lnTo>
                <a:lnTo>
                  <a:pt x="82855" y="521548"/>
                </a:lnTo>
                <a:lnTo>
                  <a:pt x="115295" y="556625"/>
                </a:lnTo>
                <a:lnTo>
                  <a:pt x="151464" y="587191"/>
                </a:lnTo>
                <a:lnTo>
                  <a:pt x="190693" y="612414"/>
                </a:lnTo>
                <a:lnTo>
                  <a:pt x="232311" y="631462"/>
                </a:lnTo>
                <a:lnTo>
                  <a:pt x="275649" y="643501"/>
                </a:lnTo>
                <a:lnTo>
                  <a:pt x="320039" y="647700"/>
                </a:lnTo>
                <a:lnTo>
                  <a:pt x="364903" y="643475"/>
                </a:lnTo>
                <a:lnTo>
                  <a:pt x="409539" y="631367"/>
                </a:lnTo>
                <a:lnTo>
                  <a:pt x="453096" y="612225"/>
                </a:lnTo>
                <a:lnTo>
                  <a:pt x="494721" y="586896"/>
                </a:lnTo>
                <a:lnTo>
                  <a:pt x="533562" y="556230"/>
                </a:lnTo>
                <a:lnTo>
                  <a:pt x="568766" y="521074"/>
                </a:lnTo>
                <a:lnTo>
                  <a:pt x="599481" y="482278"/>
                </a:lnTo>
                <a:lnTo>
                  <a:pt x="624854" y="440690"/>
                </a:lnTo>
                <a:lnTo>
                  <a:pt x="644033" y="397158"/>
                </a:lnTo>
                <a:lnTo>
                  <a:pt x="656166" y="352531"/>
                </a:lnTo>
                <a:lnTo>
                  <a:pt x="660400" y="307657"/>
                </a:lnTo>
                <a:lnTo>
                  <a:pt x="654953" y="250652"/>
                </a:lnTo>
                <a:lnTo>
                  <a:pt x="639667" y="200104"/>
                </a:lnTo>
                <a:lnTo>
                  <a:pt x="616122" y="155796"/>
                </a:lnTo>
                <a:lnTo>
                  <a:pt x="585898" y="117513"/>
                </a:lnTo>
                <a:lnTo>
                  <a:pt x="550574" y="85036"/>
                </a:lnTo>
                <a:lnTo>
                  <a:pt x="511732" y="58150"/>
                </a:lnTo>
                <a:lnTo>
                  <a:pt x="470951" y="36638"/>
                </a:lnTo>
                <a:lnTo>
                  <a:pt x="429811" y="20284"/>
                </a:lnTo>
                <a:lnTo>
                  <a:pt x="389892" y="8870"/>
                </a:lnTo>
                <a:lnTo>
                  <a:pt x="320039" y="0"/>
                </a:lnTo>
                <a:close/>
              </a:path>
            </a:pathLst>
          </a:custGeom>
          <a:solidFill>
            <a:srgbClr val="ED8B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162800" y="1905000"/>
            <a:ext cx="660400" cy="647700"/>
          </a:xfrm>
          <a:custGeom>
            <a:avLst/>
            <a:gdLst/>
            <a:ahLst/>
            <a:cxnLst/>
            <a:rect l="l" t="t" r="r" b="b"/>
            <a:pathLst>
              <a:path w="660400" h="647700">
                <a:moveTo>
                  <a:pt x="320040" y="0"/>
                </a:moveTo>
                <a:lnTo>
                  <a:pt x="244490" y="16145"/>
                </a:lnTo>
                <a:lnTo>
                  <a:pt x="202371" y="35246"/>
                </a:lnTo>
                <a:lnTo>
                  <a:pt x="159836" y="60741"/>
                </a:lnTo>
                <a:lnTo>
                  <a:pt x="118744" y="91909"/>
                </a:lnTo>
                <a:lnTo>
                  <a:pt x="80954" y="128031"/>
                </a:lnTo>
                <a:lnTo>
                  <a:pt x="48325" y="168386"/>
                </a:lnTo>
                <a:lnTo>
                  <a:pt x="22717" y="212256"/>
                </a:lnTo>
                <a:lnTo>
                  <a:pt x="5989" y="258920"/>
                </a:lnTo>
                <a:lnTo>
                  <a:pt x="0" y="307658"/>
                </a:lnTo>
                <a:lnTo>
                  <a:pt x="3760" y="352795"/>
                </a:lnTo>
                <a:lnTo>
                  <a:pt x="14595" y="397585"/>
                </a:lnTo>
                <a:lnTo>
                  <a:pt x="31835" y="441195"/>
                </a:lnTo>
                <a:lnTo>
                  <a:pt x="54811" y="482794"/>
                </a:lnTo>
                <a:lnTo>
                  <a:pt x="82855" y="521548"/>
                </a:lnTo>
                <a:lnTo>
                  <a:pt x="115295" y="556625"/>
                </a:lnTo>
                <a:lnTo>
                  <a:pt x="151464" y="587191"/>
                </a:lnTo>
                <a:lnTo>
                  <a:pt x="190693" y="612414"/>
                </a:lnTo>
                <a:lnTo>
                  <a:pt x="232311" y="631462"/>
                </a:lnTo>
                <a:lnTo>
                  <a:pt x="275649" y="643501"/>
                </a:lnTo>
                <a:lnTo>
                  <a:pt x="320040" y="647700"/>
                </a:lnTo>
                <a:lnTo>
                  <a:pt x="364903" y="643475"/>
                </a:lnTo>
                <a:lnTo>
                  <a:pt x="409539" y="631367"/>
                </a:lnTo>
                <a:lnTo>
                  <a:pt x="453096" y="612225"/>
                </a:lnTo>
                <a:lnTo>
                  <a:pt x="494721" y="586896"/>
                </a:lnTo>
                <a:lnTo>
                  <a:pt x="533562" y="556230"/>
                </a:lnTo>
                <a:lnTo>
                  <a:pt x="568766" y="521074"/>
                </a:lnTo>
                <a:lnTo>
                  <a:pt x="599481" y="482278"/>
                </a:lnTo>
                <a:lnTo>
                  <a:pt x="624854" y="440690"/>
                </a:lnTo>
                <a:lnTo>
                  <a:pt x="644033" y="397158"/>
                </a:lnTo>
                <a:lnTo>
                  <a:pt x="656166" y="352531"/>
                </a:lnTo>
                <a:lnTo>
                  <a:pt x="660400" y="307657"/>
                </a:lnTo>
                <a:lnTo>
                  <a:pt x="654953" y="250652"/>
                </a:lnTo>
                <a:lnTo>
                  <a:pt x="639667" y="200104"/>
                </a:lnTo>
                <a:lnTo>
                  <a:pt x="616122" y="155796"/>
                </a:lnTo>
                <a:lnTo>
                  <a:pt x="585898" y="117513"/>
                </a:lnTo>
                <a:lnTo>
                  <a:pt x="550574" y="85036"/>
                </a:lnTo>
                <a:lnTo>
                  <a:pt x="511732" y="58150"/>
                </a:lnTo>
                <a:lnTo>
                  <a:pt x="470951" y="36638"/>
                </a:lnTo>
                <a:lnTo>
                  <a:pt x="429811" y="20284"/>
                </a:lnTo>
                <a:lnTo>
                  <a:pt x="389892" y="8870"/>
                </a:lnTo>
                <a:lnTo>
                  <a:pt x="320040" y="0"/>
                </a:lnTo>
                <a:close/>
              </a:path>
            </a:pathLst>
          </a:custGeom>
          <a:solidFill>
            <a:srgbClr val="00A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467785" y="2079450"/>
            <a:ext cx="614362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044825" algn="l"/>
                <a:tab pos="5831840" algn="l"/>
              </a:tabLst>
            </a:pPr>
            <a:r>
              <a:rPr sz="1550" spc="50" dirty="0">
                <a:solidFill>
                  <a:srgbClr val="FFFFFF"/>
                </a:solidFill>
                <a:latin typeface="MS Gothic"/>
                <a:cs typeface="MS Gothic"/>
              </a:rPr>
              <a:t>✔</a:t>
            </a:r>
            <a:r>
              <a:rPr sz="1550" strike="sngStrike" spc="50" dirty="0">
                <a:solidFill>
                  <a:srgbClr val="FFFFFF"/>
                </a:solidFill>
                <a:latin typeface="MS Gothic"/>
                <a:cs typeface="MS Gothic"/>
              </a:rPr>
              <a:t>	✔	</a:t>
            </a:r>
            <a:r>
              <a:rPr sz="1550" strike="noStrike" spc="50" dirty="0">
                <a:solidFill>
                  <a:srgbClr val="FFFFFF"/>
                </a:solidFill>
                <a:latin typeface="MS Gothic"/>
                <a:cs typeface="MS Gothic"/>
              </a:rPr>
              <a:t>✔</a:t>
            </a:r>
            <a:endParaRPr sz="1550">
              <a:latin typeface="MS Gothic"/>
              <a:cs typeface="MS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39941" y="2818695"/>
            <a:ext cx="1282700" cy="5638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8255" algn="ctr">
              <a:lnSpc>
                <a:spcPts val="1400"/>
              </a:lnSpc>
              <a:spcBef>
                <a:spcPts val="180"/>
              </a:spcBef>
            </a:pPr>
            <a:r>
              <a:rPr sz="1200" spc="5" dirty="0">
                <a:solidFill>
                  <a:srgbClr val="595959"/>
                </a:solidFill>
                <a:latin typeface="Arial"/>
                <a:cs typeface="Arial"/>
              </a:rPr>
              <a:t>Basiskennis </a:t>
            </a:r>
            <a:r>
              <a:rPr sz="1200" spc="0" dirty="0">
                <a:solidFill>
                  <a:srgbClr val="595959"/>
                </a:solidFill>
                <a:latin typeface="Arial"/>
                <a:cs typeface="Arial"/>
              </a:rPr>
              <a:t>van  </a:t>
            </a:r>
            <a:r>
              <a:rPr sz="1200" spc="10" dirty="0">
                <a:solidFill>
                  <a:srgbClr val="595959"/>
                </a:solidFill>
                <a:latin typeface="Arial"/>
                <a:cs typeface="Arial"/>
              </a:rPr>
              <a:t>het</a:t>
            </a:r>
            <a:r>
              <a:rPr sz="1200" spc="-10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595959"/>
                </a:solidFill>
                <a:latin typeface="Arial"/>
                <a:cs typeface="Arial"/>
              </a:rPr>
              <a:t>bedrijfsbeheer  </a:t>
            </a:r>
            <a:r>
              <a:rPr sz="1200" spc="-5" dirty="0">
                <a:solidFill>
                  <a:srgbClr val="595959"/>
                </a:solidFill>
                <a:latin typeface="Arial"/>
                <a:cs typeface="Arial"/>
              </a:rPr>
              <a:t>(BAS)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13931" y="2888595"/>
            <a:ext cx="1384300" cy="3860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330200">
              <a:lnSpc>
                <a:spcPts val="1400"/>
              </a:lnSpc>
              <a:spcBef>
                <a:spcPts val="180"/>
              </a:spcBef>
            </a:pPr>
            <a:r>
              <a:rPr sz="1200" spc="0" dirty="0">
                <a:solidFill>
                  <a:srgbClr val="595959"/>
                </a:solidFill>
                <a:latin typeface="Arial"/>
                <a:cs typeface="Arial"/>
              </a:rPr>
              <a:t>Eventueel  </a:t>
            </a:r>
            <a:r>
              <a:rPr sz="1200" spc="10" dirty="0">
                <a:solidFill>
                  <a:srgbClr val="595959"/>
                </a:solidFill>
                <a:latin typeface="Arial"/>
                <a:cs typeface="Arial"/>
              </a:rPr>
              <a:t>beroepskennis</a:t>
            </a:r>
            <a:r>
              <a:rPr sz="1200" spc="-15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595959"/>
                </a:solidFill>
                <a:latin typeface="Arial"/>
                <a:cs typeface="Arial"/>
              </a:rPr>
              <a:t>(BK)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47493" y="2888595"/>
            <a:ext cx="1291590" cy="3860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304800" marR="5080" indent="-292100">
              <a:lnSpc>
                <a:spcPts val="1400"/>
              </a:lnSpc>
              <a:spcBef>
                <a:spcPts val="180"/>
              </a:spcBef>
            </a:pPr>
            <a:r>
              <a:rPr sz="1200" spc="0" dirty="0">
                <a:solidFill>
                  <a:srgbClr val="595959"/>
                </a:solidFill>
                <a:latin typeface="Arial"/>
                <a:cs typeface="Arial"/>
              </a:rPr>
              <a:t>gereglementeerde  </a:t>
            </a:r>
            <a:r>
              <a:rPr sz="1200" spc="15" dirty="0">
                <a:solidFill>
                  <a:srgbClr val="595959"/>
                </a:solidFill>
                <a:latin typeface="Arial"/>
                <a:cs typeface="Arial"/>
              </a:rPr>
              <a:t>beroepen</a:t>
            </a:r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4990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89450" y="2012950"/>
            <a:ext cx="1270" cy="1250315"/>
          </a:xfrm>
          <a:custGeom>
            <a:avLst/>
            <a:gdLst/>
            <a:ahLst/>
            <a:cxnLst/>
            <a:rect l="l" t="t" r="r" b="b"/>
            <a:pathLst>
              <a:path w="1270" h="1250314">
                <a:moveTo>
                  <a:pt x="0" y="0"/>
                </a:moveTo>
                <a:lnTo>
                  <a:pt x="708" y="1249684"/>
                </a:lnTo>
              </a:path>
            </a:pathLst>
          </a:custGeom>
          <a:ln w="12700">
            <a:solidFill>
              <a:srgbClr val="5555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143750" y="2279650"/>
            <a:ext cx="1270" cy="1250315"/>
          </a:xfrm>
          <a:custGeom>
            <a:avLst/>
            <a:gdLst/>
            <a:ahLst/>
            <a:cxnLst/>
            <a:rect l="l" t="t" r="r" b="b"/>
            <a:pathLst>
              <a:path w="1270" h="1250314">
                <a:moveTo>
                  <a:pt x="0" y="0"/>
                </a:moveTo>
                <a:lnTo>
                  <a:pt x="707" y="1249684"/>
                </a:lnTo>
              </a:path>
            </a:pathLst>
          </a:custGeom>
          <a:ln w="12700">
            <a:solidFill>
              <a:srgbClr val="5555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073900" y="2159000"/>
            <a:ext cx="127000" cy="12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22449" y="2216150"/>
            <a:ext cx="50165" cy="1250315"/>
          </a:xfrm>
          <a:custGeom>
            <a:avLst/>
            <a:gdLst/>
            <a:ahLst/>
            <a:cxnLst/>
            <a:rect l="l" t="t" r="r" b="b"/>
            <a:pathLst>
              <a:path w="50164" h="1250314">
                <a:moveTo>
                  <a:pt x="49721" y="0"/>
                </a:moveTo>
                <a:lnTo>
                  <a:pt x="0" y="1249685"/>
                </a:lnTo>
              </a:path>
            </a:pathLst>
          </a:custGeom>
          <a:ln w="12700">
            <a:solidFill>
              <a:srgbClr val="5555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58000" y="3467100"/>
            <a:ext cx="558800" cy="546100"/>
          </a:xfrm>
          <a:custGeom>
            <a:avLst/>
            <a:gdLst/>
            <a:ahLst/>
            <a:cxnLst/>
            <a:rect l="l" t="t" r="r" b="b"/>
            <a:pathLst>
              <a:path w="558800" h="546100">
                <a:moveTo>
                  <a:pt x="270803" y="0"/>
                </a:moveTo>
                <a:lnTo>
                  <a:pt x="199067" y="16694"/>
                </a:lnTo>
                <a:lnTo>
                  <a:pt x="159202" y="36314"/>
                </a:lnTo>
                <a:lnTo>
                  <a:pt x="119548" y="62338"/>
                </a:lnTo>
                <a:lnTo>
                  <a:pt x="82266" y="93935"/>
                </a:lnTo>
                <a:lnTo>
                  <a:pt x="49511" y="130271"/>
                </a:lnTo>
                <a:lnTo>
                  <a:pt x="23443" y="170516"/>
                </a:lnTo>
                <a:lnTo>
                  <a:pt x="6220" y="213835"/>
                </a:lnTo>
                <a:lnTo>
                  <a:pt x="0" y="259397"/>
                </a:lnTo>
                <a:lnTo>
                  <a:pt x="4721" y="305896"/>
                </a:lnTo>
                <a:lnTo>
                  <a:pt x="18197" y="351725"/>
                </a:lnTo>
                <a:lnTo>
                  <a:pt x="39394" y="395602"/>
                </a:lnTo>
                <a:lnTo>
                  <a:pt x="67277" y="436246"/>
                </a:lnTo>
                <a:lnTo>
                  <a:pt x="100813" y="472375"/>
                </a:lnTo>
                <a:lnTo>
                  <a:pt x="138967" y="502707"/>
                </a:lnTo>
                <a:lnTo>
                  <a:pt x="180706" y="525959"/>
                </a:lnTo>
                <a:lnTo>
                  <a:pt x="224996" y="540851"/>
                </a:lnTo>
                <a:lnTo>
                  <a:pt x="270803" y="546100"/>
                </a:lnTo>
                <a:lnTo>
                  <a:pt x="312561" y="541804"/>
                </a:lnTo>
                <a:lnTo>
                  <a:pt x="354000" y="529553"/>
                </a:lnTo>
                <a:lnTo>
                  <a:pt x="394160" y="510298"/>
                </a:lnTo>
                <a:lnTo>
                  <a:pt x="432079" y="484992"/>
                </a:lnTo>
                <a:lnTo>
                  <a:pt x="466799" y="454586"/>
                </a:lnTo>
                <a:lnTo>
                  <a:pt x="497359" y="420034"/>
                </a:lnTo>
                <a:lnTo>
                  <a:pt x="522799" y="382286"/>
                </a:lnTo>
                <a:lnTo>
                  <a:pt x="542159" y="342296"/>
                </a:lnTo>
                <a:lnTo>
                  <a:pt x="554479" y="301016"/>
                </a:lnTo>
                <a:lnTo>
                  <a:pt x="558800" y="259397"/>
                </a:lnTo>
                <a:lnTo>
                  <a:pt x="553250" y="206830"/>
                </a:lnTo>
                <a:lnTo>
                  <a:pt x="537789" y="160828"/>
                </a:lnTo>
                <a:lnTo>
                  <a:pt x="514194" y="121149"/>
                </a:lnTo>
                <a:lnTo>
                  <a:pt x="484247" y="87549"/>
                </a:lnTo>
                <a:lnTo>
                  <a:pt x="449726" y="59785"/>
                </a:lnTo>
                <a:lnTo>
                  <a:pt x="412411" y="37614"/>
                </a:lnTo>
                <a:lnTo>
                  <a:pt x="374082" y="20793"/>
                </a:lnTo>
                <a:lnTo>
                  <a:pt x="336518" y="9079"/>
                </a:lnTo>
                <a:lnTo>
                  <a:pt x="270803" y="0"/>
                </a:lnTo>
                <a:close/>
              </a:path>
            </a:pathLst>
          </a:custGeom>
          <a:solidFill>
            <a:srgbClr val="00A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029438" y="3592385"/>
            <a:ext cx="22860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spc="50" dirty="0">
                <a:solidFill>
                  <a:srgbClr val="FFFFFF"/>
                </a:solidFill>
                <a:latin typeface="MS Gothic"/>
                <a:cs typeface="MS Gothic"/>
              </a:rPr>
              <a:t>✔</a:t>
            </a:r>
            <a:endParaRPr sz="1550">
              <a:latin typeface="MS Gothic"/>
              <a:cs typeface="MS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00100" y="2565400"/>
            <a:ext cx="7442200" cy="393700"/>
          </a:xfrm>
          <a:custGeom>
            <a:avLst/>
            <a:gdLst/>
            <a:ahLst/>
            <a:cxnLst/>
            <a:rect l="l" t="t" r="r" b="b"/>
            <a:pathLst>
              <a:path w="7442200" h="393700">
                <a:moveTo>
                  <a:pt x="7376584" y="0"/>
                </a:moveTo>
                <a:lnTo>
                  <a:pt x="65615" y="0"/>
                </a:lnTo>
                <a:lnTo>
                  <a:pt x="40075" y="5156"/>
                </a:lnTo>
                <a:lnTo>
                  <a:pt x="19218" y="19218"/>
                </a:lnTo>
                <a:lnTo>
                  <a:pt x="5156" y="40075"/>
                </a:lnTo>
                <a:lnTo>
                  <a:pt x="0" y="65617"/>
                </a:lnTo>
                <a:lnTo>
                  <a:pt x="0" y="328082"/>
                </a:lnTo>
                <a:lnTo>
                  <a:pt x="5156" y="353624"/>
                </a:lnTo>
                <a:lnTo>
                  <a:pt x="19218" y="374481"/>
                </a:lnTo>
                <a:lnTo>
                  <a:pt x="40075" y="388543"/>
                </a:lnTo>
                <a:lnTo>
                  <a:pt x="65615" y="393700"/>
                </a:lnTo>
                <a:lnTo>
                  <a:pt x="7376584" y="393700"/>
                </a:lnTo>
                <a:lnTo>
                  <a:pt x="7402124" y="388543"/>
                </a:lnTo>
                <a:lnTo>
                  <a:pt x="7422982" y="374481"/>
                </a:lnTo>
                <a:lnTo>
                  <a:pt x="7437044" y="353624"/>
                </a:lnTo>
                <a:lnTo>
                  <a:pt x="7442201" y="328082"/>
                </a:lnTo>
                <a:lnTo>
                  <a:pt x="7442201" y="65617"/>
                </a:lnTo>
                <a:lnTo>
                  <a:pt x="7437044" y="40075"/>
                </a:lnTo>
                <a:lnTo>
                  <a:pt x="7422982" y="19218"/>
                </a:lnTo>
                <a:lnTo>
                  <a:pt x="7402124" y="5156"/>
                </a:lnTo>
                <a:lnTo>
                  <a:pt x="7376584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691816" y="2629888"/>
            <a:ext cx="56248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100" dirty="0">
                <a:solidFill>
                  <a:srgbClr val="7F7F7F"/>
                </a:solidFill>
                <a:latin typeface="Trebuchet MS"/>
                <a:cs typeface="Trebuchet MS"/>
              </a:rPr>
              <a:t>CO</a:t>
            </a:r>
            <a:r>
              <a:rPr sz="1400" b="1" spc="-180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400" b="1" spc="50" dirty="0">
                <a:solidFill>
                  <a:srgbClr val="7F7F7F"/>
                </a:solidFill>
                <a:latin typeface="Trebuchet MS"/>
                <a:cs typeface="Trebuchet MS"/>
              </a:rPr>
              <a:t>N</a:t>
            </a:r>
            <a:r>
              <a:rPr sz="1400" b="1" spc="-215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400" b="1" spc="-60" dirty="0">
                <a:solidFill>
                  <a:srgbClr val="7F7F7F"/>
                </a:solidFill>
                <a:latin typeface="Trebuchet MS"/>
                <a:cs typeface="Trebuchet MS"/>
              </a:rPr>
              <a:t>T</a:t>
            </a:r>
            <a:r>
              <a:rPr sz="1400" b="1" spc="-225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400" b="1" spc="100" dirty="0">
                <a:solidFill>
                  <a:srgbClr val="7F7F7F"/>
                </a:solidFill>
                <a:latin typeface="Trebuchet MS"/>
                <a:cs typeface="Trebuchet MS"/>
              </a:rPr>
              <a:t>RO</a:t>
            </a:r>
            <a:r>
              <a:rPr sz="1400" b="1" spc="-180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400" b="1" spc="-20" dirty="0">
                <a:solidFill>
                  <a:srgbClr val="7F7F7F"/>
                </a:solidFill>
                <a:latin typeface="Trebuchet MS"/>
                <a:cs typeface="Trebuchet MS"/>
              </a:rPr>
              <a:t>L</a:t>
            </a:r>
            <a:r>
              <a:rPr sz="1400" b="1" spc="-180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400" b="1" spc="0" dirty="0">
                <a:solidFill>
                  <a:srgbClr val="7F7F7F"/>
                </a:solidFill>
                <a:latin typeface="Trebuchet MS"/>
                <a:cs typeface="Trebuchet MS"/>
              </a:rPr>
              <a:t>E</a:t>
            </a:r>
            <a:r>
              <a:rPr sz="1400" b="1" spc="-229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400" b="1" spc="114" dirty="0">
                <a:solidFill>
                  <a:srgbClr val="7F7F7F"/>
                </a:solidFill>
                <a:latin typeface="Trebuchet MS"/>
                <a:cs typeface="Trebuchet MS"/>
              </a:rPr>
              <a:t>RE</a:t>
            </a:r>
            <a:r>
              <a:rPr sz="1400" b="1" spc="-229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400" b="1" spc="50" dirty="0">
                <a:solidFill>
                  <a:srgbClr val="7F7F7F"/>
                </a:solidFill>
                <a:latin typeface="Trebuchet MS"/>
                <a:cs typeface="Trebuchet MS"/>
              </a:rPr>
              <a:t>N</a:t>
            </a:r>
            <a:r>
              <a:rPr sz="1400" b="1" spc="275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400" b="1" spc="15" dirty="0">
                <a:solidFill>
                  <a:srgbClr val="7F7F7F"/>
                </a:solidFill>
                <a:latin typeface="Trebuchet MS"/>
                <a:cs typeface="Trebuchet MS"/>
              </a:rPr>
              <a:t>V</a:t>
            </a:r>
            <a:r>
              <a:rPr sz="1400" b="1" spc="-215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400" b="1" spc="0" dirty="0">
                <a:solidFill>
                  <a:srgbClr val="7F7F7F"/>
                </a:solidFill>
                <a:latin typeface="Trebuchet MS"/>
                <a:cs typeface="Trebuchet MS"/>
              </a:rPr>
              <a:t>A</a:t>
            </a:r>
            <a:r>
              <a:rPr sz="1400" b="1" spc="-220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400" b="1" spc="50" dirty="0">
                <a:solidFill>
                  <a:srgbClr val="7F7F7F"/>
                </a:solidFill>
                <a:latin typeface="Trebuchet MS"/>
                <a:cs typeface="Trebuchet MS"/>
              </a:rPr>
              <a:t>N</a:t>
            </a:r>
            <a:r>
              <a:rPr sz="1400" b="1" spc="275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400" b="1" spc="10" dirty="0">
                <a:solidFill>
                  <a:srgbClr val="7F7F7F"/>
                </a:solidFill>
                <a:latin typeface="Trebuchet MS"/>
                <a:cs typeface="Trebuchet MS"/>
              </a:rPr>
              <a:t>D</a:t>
            </a:r>
            <a:r>
              <a:rPr sz="1400" b="1" spc="-240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400" b="1" spc="0" dirty="0">
                <a:solidFill>
                  <a:srgbClr val="7F7F7F"/>
                </a:solidFill>
                <a:latin typeface="Trebuchet MS"/>
                <a:cs typeface="Trebuchet MS"/>
              </a:rPr>
              <a:t>E</a:t>
            </a:r>
            <a:r>
              <a:rPr sz="1400" b="1" spc="365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400" b="1" spc="-30" dirty="0">
                <a:solidFill>
                  <a:srgbClr val="7F7F7F"/>
                </a:solidFill>
                <a:latin typeface="Trebuchet MS"/>
                <a:cs typeface="Trebuchet MS"/>
              </a:rPr>
              <a:t>O</a:t>
            </a:r>
            <a:r>
              <a:rPr sz="1400" b="1" spc="-180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400" b="1" spc="50" dirty="0">
                <a:solidFill>
                  <a:srgbClr val="7F7F7F"/>
                </a:solidFill>
                <a:latin typeface="Trebuchet MS"/>
                <a:cs typeface="Trebuchet MS"/>
              </a:rPr>
              <a:t>N</a:t>
            </a:r>
            <a:r>
              <a:rPr sz="1400" b="1" spc="-215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400" b="1" spc="10" dirty="0">
                <a:solidFill>
                  <a:srgbClr val="7F7F7F"/>
                </a:solidFill>
                <a:latin typeface="Trebuchet MS"/>
                <a:cs typeface="Trebuchet MS"/>
              </a:rPr>
              <a:t>D</a:t>
            </a:r>
            <a:r>
              <a:rPr sz="1400" b="1" spc="-240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400" b="1" spc="0" dirty="0">
                <a:solidFill>
                  <a:srgbClr val="7F7F7F"/>
                </a:solidFill>
                <a:latin typeface="Trebuchet MS"/>
                <a:cs typeface="Trebuchet MS"/>
              </a:rPr>
              <a:t>E</a:t>
            </a:r>
            <a:r>
              <a:rPr sz="1400" b="1" spc="-229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400" b="1" spc="140" dirty="0">
                <a:solidFill>
                  <a:srgbClr val="7F7F7F"/>
                </a:solidFill>
                <a:latin typeface="Trebuchet MS"/>
                <a:cs typeface="Trebuchet MS"/>
              </a:rPr>
              <a:t>RN</a:t>
            </a:r>
            <a:r>
              <a:rPr sz="1400" b="1" spc="-215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400" b="1" spc="0" dirty="0">
                <a:solidFill>
                  <a:srgbClr val="7F7F7F"/>
                </a:solidFill>
                <a:latin typeface="Trebuchet MS"/>
                <a:cs typeface="Trebuchet MS"/>
              </a:rPr>
              <a:t>E</a:t>
            </a:r>
            <a:r>
              <a:rPr sz="1400" b="1" spc="-229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400" b="1" spc="175" dirty="0">
                <a:solidFill>
                  <a:srgbClr val="7F7F7F"/>
                </a:solidFill>
                <a:latin typeface="Trebuchet MS"/>
                <a:cs typeface="Trebuchet MS"/>
              </a:rPr>
              <a:t>ME</a:t>
            </a:r>
            <a:r>
              <a:rPr sz="1400" b="1" spc="-229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400" b="1" spc="200" dirty="0">
                <a:solidFill>
                  <a:srgbClr val="7F7F7F"/>
                </a:solidFill>
                <a:latin typeface="Trebuchet MS"/>
                <a:cs typeface="Trebuchet MS"/>
              </a:rPr>
              <a:t>RS</a:t>
            </a:r>
            <a:r>
              <a:rPr sz="1400" b="1" spc="-210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400" b="1" spc="15" dirty="0">
                <a:solidFill>
                  <a:srgbClr val="7F7F7F"/>
                </a:solidFill>
                <a:latin typeface="Trebuchet MS"/>
                <a:cs typeface="Trebuchet MS"/>
              </a:rPr>
              <a:t>V</a:t>
            </a:r>
            <a:r>
              <a:rPr sz="1400" b="1" spc="-215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400" b="1" spc="0" dirty="0">
                <a:solidFill>
                  <a:srgbClr val="7F7F7F"/>
                </a:solidFill>
                <a:latin typeface="Trebuchet MS"/>
                <a:cs typeface="Trebuchet MS"/>
              </a:rPr>
              <a:t>A</a:t>
            </a:r>
            <a:r>
              <a:rPr sz="1400" b="1" spc="-220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400" b="1" spc="0" dirty="0">
                <a:solidFill>
                  <a:srgbClr val="7F7F7F"/>
                </a:solidFill>
                <a:latin typeface="Trebuchet MS"/>
                <a:cs typeface="Trebuchet MS"/>
              </a:rPr>
              <a:t>A</a:t>
            </a:r>
            <a:r>
              <a:rPr sz="1400" b="1" spc="-220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400" b="1" spc="125" dirty="0">
                <a:solidFill>
                  <a:srgbClr val="7F7F7F"/>
                </a:solidFill>
                <a:latin typeface="Trebuchet MS"/>
                <a:cs typeface="Trebuchet MS"/>
              </a:rPr>
              <a:t>RD</a:t>
            </a:r>
            <a:r>
              <a:rPr sz="1400" b="1" spc="-240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400" b="1" spc="15" dirty="0">
                <a:solidFill>
                  <a:srgbClr val="7F7F7F"/>
                </a:solidFill>
                <a:latin typeface="Trebuchet MS"/>
                <a:cs typeface="Trebuchet MS"/>
              </a:rPr>
              <a:t>I</a:t>
            </a:r>
            <a:r>
              <a:rPr sz="1400" b="1" spc="-235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400" b="1" spc="85" dirty="0">
                <a:solidFill>
                  <a:srgbClr val="7F7F7F"/>
                </a:solidFill>
                <a:latin typeface="Trebuchet MS"/>
                <a:cs typeface="Trebuchet MS"/>
              </a:rPr>
              <a:t>GH</a:t>
            </a:r>
            <a:r>
              <a:rPr sz="1400" b="1" spc="-215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400" b="1" spc="0" dirty="0">
                <a:solidFill>
                  <a:srgbClr val="7F7F7F"/>
                </a:solidFill>
                <a:latin typeface="Trebuchet MS"/>
                <a:cs typeface="Trebuchet MS"/>
              </a:rPr>
              <a:t>E</a:t>
            </a:r>
            <a:r>
              <a:rPr sz="1400" b="1" spc="-229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400" b="1" spc="10" dirty="0">
                <a:solidFill>
                  <a:srgbClr val="7F7F7F"/>
                </a:solidFill>
                <a:latin typeface="Trebuchet MS"/>
                <a:cs typeface="Trebuchet MS"/>
              </a:rPr>
              <a:t>D</a:t>
            </a:r>
            <a:r>
              <a:rPr sz="1400" b="1" spc="-240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400" b="1" spc="0" dirty="0">
                <a:solidFill>
                  <a:srgbClr val="7F7F7F"/>
                </a:solidFill>
                <a:latin typeface="Trebuchet MS"/>
                <a:cs typeface="Trebuchet MS"/>
              </a:rPr>
              <a:t>E</a:t>
            </a:r>
            <a:r>
              <a:rPr sz="1400" b="1" spc="-229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400" b="1" spc="50" dirty="0">
                <a:solidFill>
                  <a:srgbClr val="7F7F7F"/>
                </a:solidFill>
                <a:latin typeface="Trebuchet MS"/>
                <a:cs typeface="Trebuchet MS"/>
              </a:rPr>
              <a:t>N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13352" y="1468275"/>
            <a:ext cx="1282700" cy="5638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8255" algn="ctr">
              <a:lnSpc>
                <a:spcPts val="1400"/>
              </a:lnSpc>
              <a:spcBef>
                <a:spcPts val="180"/>
              </a:spcBef>
            </a:pPr>
            <a:r>
              <a:rPr sz="1200" spc="5" dirty="0">
                <a:solidFill>
                  <a:srgbClr val="595959"/>
                </a:solidFill>
                <a:latin typeface="Arial"/>
                <a:cs typeface="Arial"/>
              </a:rPr>
              <a:t>Basiskennis </a:t>
            </a:r>
            <a:r>
              <a:rPr sz="1200" spc="0" dirty="0">
                <a:solidFill>
                  <a:srgbClr val="595959"/>
                </a:solidFill>
                <a:latin typeface="Arial"/>
                <a:cs typeface="Arial"/>
              </a:rPr>
              <a:t>van  </a:t>
            </a:r>
            <a:r>
              <a:rPr sz="1200" spc="10" dirty="0">
                <a:solidFill>
                  <a:srgbClr val="595959"/>
                </a:solidFill>
                <a:latin typeface="Arial"/>
                <a:cs typeface="Arial"/>
              </a:rPr>
              <a:t>het</a:t>
            </a:r>
            <a:r>
              <a:rPr sz="1200" spc="-10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595959"/>
                </a:solidFill>
                <a:latin typeface="Arial"/>
                <a:cs typeface="Arial"/>
              </a:rPr>
              <a:t>bedrijfsbeheer  </a:t>
            </a:r>
            <a:r>
              <a:rPr sz="1200" spc="-5" dirty="0">
                <a:solidFill>
                  <a:srgbClr val="595959"/>
                </a:solidFill>
                <a:latin typeface="Arial"/>
                <a:cs typeface="Arial"/>
              </a:rPr>
              <a:t>(BAS)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94617" y="3494703"/>
            <a:ext cx="1384300" cy="3860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330200">
              <a:lnSpc>
                <a:spcPts val="1400"/>
              </a:lnSpc>
              <a:spcBef>
                <a:spcPts val="180"/>
              </a:spcBef>
            </a:pPr>
            <a:r>
              <a:rPr sz="1200" spc="0" dirty="0">
                <a:solidFill>
                  <a:srgbClr val="595959"/>
                </a:solidFill>
                <a:latin typeface="Arial"/>
                <a:cs typeface="Arial"/>
              </a:rPr>
              <a:t>Eventueel  </a:t>
            </a:r>
            <a:r>
              <a:rPr sz="1200" spc="10" dirty="0">
                <a:solidFill>
                  <a:srgbClr val="595959"/>
                </a:solidFill>
                <a:latin typeface="Arial"/>
                <a:cs typeface="Arial"/>
              </a:rPr>
              <a:t>beroepskennis</a:t>
            </a:r>
            <a:r>
              <a:rPr sz="1200" spc="-15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595959"/>
                </a:solidFill>
                <a:latin typeface="Arial"/>
                <a:cs typeface="Arial"/>
              </a:rPr>
              <a:t>(BK)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17409" y="1454669"/>
            <a:ext cx="1291590" cy="3860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304800" marR="5080" indent="-292100">
              <a:lnSpc>
                <a:spcPts val="1400"/>
              </a:lnSpc>
              <a:spcBef>
                <a:spcPts val="180"/>
              </a:spcBef>
            </a:pPr>
            <a:r>
              <a:rPr sz="1200" spc="0" dirty="0">
                <a:solidFill>
                  <a:srgbClr val="595959"/>
                </a:solidFill>
                <a:latin typeface="Arial"/>
                <a:cs typeface="Arial"/>
              </a:rPr>
              <a:t>gereglementeerde  </a:t>
            </a:r>
            <a:r>
              <a:rPr sz="1200" spc="15" dirty="0">
                <a:solidFill>
                  <a:srgbClr val="595959"/>
                </a:solidFill>
                <a:latin typeface="Arial"/>
                <a:cs typeface="Arial"/>
              </a:rPr>
              <a:t>beroepen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549400" y="3467100"/>
            <a:ext cx="558800" cy="546100"/>
          </a:xfrm>
          <a:custGeom>
            <a:avLst/>
            <a:gdLst/>
            <a:ahLst/>
            <a:cxnLst/>
            <a:rect l="l" t="t" r="r" b="b"/>
            <a:pathLst>
              <a:path w="558800" h="546100">
                <a:moveTo>
                  <a:pt x="270803" y="0"/>
                </a:moveTo>
                <a:lnTo>
                  <a:pt x="199067" y="16694"/>
                </a:lnTo>
                <a:lnTo>
                  <a:pt x="159202" y="36314"/>
                </a:lnTo>
                <a:lnTo>
                  <a:pt x="119548" y="62338"/>
                </a:lnTo>
                <a:lnTo>
                  <a:pt x="82266" y="93935"/>
                </a:lnTo>
                <a:lnTo>
                  <a:pt x="49511" y="130271"/>
                </a:lnTo>
                <a:lnTo>
                  <a:pt x="23443" y="170516"/>
                </a:lnTo>
                <a:lnTo>
                  <a:pt x="6220" y="213835"/>
                </a:lnTo>
                <a:lnTo>
                  <a:pt x="0" y="259397"/>
                </a:lnTo>
                <a:lnTo>
                  <a:pt x="4721" y="305896"/>
                </a:lnTo>
                <a:lnTo>
                  <a:pt x="18197" y="351725"/>
                </a:lnTo>
                <a:lnTo>
                  <a:pt x="39394" y="395602"/>
                </a:lnTo>
                <a:lnTo>
                  <a:pt x="67277" y="436246"/>
                </a:lnTo>
                <a:lnTo>
                  <a:pt x="100813" y="472375"/>
                </a:lnTo>
                <a:lnTo>
                  <a:pt x="138967" y="502707"/>
                </a:lnTo>
                <a:lnTo>
                  <a:pt x="180706" y="525959"/>
                </a:lnTo>
                <a:lnTo>
                  <a:pt x="224996" y="540851"/>
                </a:lnTo>
                <a:lnTo>
                  <a:pt x="270803" y="546100"/>
                </a:lnTo>
                <a:lnTo>
                  <a:pt x="312561" y="541804"/>
                </a:lnTo>
                <a:lnTo>
                  <a:pt x="354000" y="529553"/>
                </a:lnTo>
                <a:lnTo>
                  <a:pt x="394160" y="510298"/>
                </a:lnTo>
                <a:lnTo>
                  <a:pt x="432079" y="484992"/>
                </a:lnTo>
                <a:lnTo>
                  <a:pt x="466799" y="454586"/>
                </a:lnTo>
                <a:lnTo>
                  <a:pt x="497359" y="420034"/>
                </a:lnTo>
                <a:lnTo>
                  <a:pt x="522799" y="382286"/>
                </a:lnTo>
                <a:lnTo>
                  <a:pt x="542159" y="342296"/>
                </a:lnTo>
                <a:lnTo>
                  <a:pt x="554479" y="301016"/>
                </a:lnTo>
                <a:lnTo>
                  <a:pt x="558800" y="259397"/>
                </a:lnTo>
                <a:lnTo>
                  <a:pt x="553250" y="206830"/>
                </a:lnTo>
                <a:lnTo>
                  <a:pt x="537789" y="160828"/>
                </a:lnTo>
                <a:lnTo>
                  <a:pt x="514194" y="121149"/>
                </a:lnTo>
                <a:lnTo>
                  <a:pt x="484247" y="87549"/>
                </a:lnTo>
                <a:lnTo>
                  <a:pt x="449726" y="59785"/>
                </a:lnTo>
                <a:lnTo>
                  <a:pt x="412411" y="37614"/>
                </a:lnTo>
                <a:lnTo>
                  <a:pt x="374082" y="20793"/>
                </a:lnTo>
                <a:lnTo>
                  <a:pt x="336518" y="9079"/>
                </a:lnTo>
                <a:lnTo>
                  <a:pt x="270803" y="0"/>
                </a:lnTo>
                <a:close/>
              </a:path>
            </a:pathLst>
          </a:custGeom>
          <a:solidFill>
            <a:srgbClr val="00A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711840" y="3592385"/>
            <a:ext cx="22860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spc="50" dirty="0">
                <a:solidFill>
                  <a:srgbClr val="FFFFFF"/>
                </a:solidFill>
                <a:latin typeface="MS Gothic"/>
                <a:cs typeface="MS Gothic"/>
              </a:rPr>
              <a:t>✔</a:t>
            </a:r>
            <a:endParaRPr sz="1550">
              <a:latin typeface="MS Gothic"/>
              <a:cs typeface="MS Gothic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14350" y="742950"/>
            <a:ext cx="8267700" cy="0"/>
          </a:xfrm>
          <a:custGeom>
            <a:avLst/>
            <a:gdLst/>
            <a:ahLst/>
            <a:cxnLst/>
            <a:rect l="l" t="t" r="r" b="b"/>
            <a:pathLst>
              <a:path w="8267700">
                <a:moveTo>
                  <a:pt x="0" y="0"/>
                </a:moveTo>
                <a:lnTo>
                  <a:pt x="8267701" y="1"/>
                </a:lnTo>
              </a:path>
            </a:pathLst>
          </a:custGeom>
          <a:ln w="12700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562375" y="-256716"/>
            <a:ext cx="336042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BE" spc="-55" dirty="0"/>
              <a:t/>
            </a:r>
            <a:br>
              <a:rPr lang="nl-BE" spc="-55" dirty="0"/>
            </a:br>
            <a:r>
              <a:rPr spc="-55" dirty="0" err="1"/>
              <a:t>Ondernemingsloket</a:t>
            </a:r>
            <a:r>
              <a:rPr spc="-55" dirty="0"/>
              <a:t>:</a:t>
            </a:r>
            <a:r>
              <a:rPr spc="35" dirty="0"/>
              <a:t> </a:t>
            </a:r>
            <a:r>
              <a:rPr b="0" spc="-105" dirty="0">
                <a:latin typeface="Lucida Sans"/>
                <a:cs typeface="Lucida Sans"/>
              </a:rPr>
              <a:t>Controle</a:t>
            </a:r>
          </a:p>
        </p:txBody>
      </p:sp>
      <p:sp>
        <p:nvSpPr>
          <p:cNvPr id="17" name="object 17"/>
          <p:cNvSpPr/>
          <p:nvPr/>
        </p:nvSpPr>
        <p:spPr>
          <a:xfrm>
            <a:off x="7889702" y="240546"/>
            <a:ext cx="847898" cy="2402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790700" y="2159000"/>
            <a:ext cx="127000" cy="12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19600" y="3263900"/>
            <a:ext cx="127000" cy="12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216400" y="1612900"/>
            <a:ext cx="558800" cy="546100"/>
          </a:xfrm>
          <a:custGeom>
            <a:avLst/>
            <a:gdLst/>
            <a:ahLst/>
            <a:cxnLst/>
            <a:rect l="l" t="t" r="r" b="b"/>
            <a:pathLst>
              <a:path w="558800" h="546100">
                <a:moveTo>
                  <a:pt x="270803" y="0"/>
                </a:moveTo>
                <a:lnTo>
                  <a:pt x="199067" y="16694"/>
                </a:lnTo>
                <a:lnTo>
                  <a:pt x="159202" y="36314"/>
                </a:lnTo>
                <a:lnTo>
                  <a:pt x="119548" y="62338"/>
                </a:lnTo>
                <a:lnTo>
                  <a:pt x="82266" y="93935"/>
                </a:lnTo>
                <a:lnTo>
                  <a:pt x="49511" y="130271"/>
                </a:lnTo>
                <a:lnTo>
                  <a:pt x="23443" y="170516"/>
                </a:lnTo>
                <a:lnTo>
                  <a:pt x="6220" y="213835"/>
                </a:lnTo>
                <a:lnTo>
                  <a:pt x="0" y="259397"/>
                </a:lnTo>
                <a:lnTo>
                  <a:pt x="4721" y="305896"/>
                </a:lnTo>
                <a:lnTo>
                  <a:pt x="18197" y="351725"/>
                </a:lnTo>
                <a:lnTo>
                  <a:pt x="39394" y="395602"/>
                </a:lnTo>
                <a:lnTo>
                  <a:pt x="67277" y="436246"/>
                </a:lnTo>
                <a:lnTo>
                  <a:pt x="100813" y="472375"/>
                </a:lnTo>
                <a:lnTo>
                  <a:pt x="138967" y="502707"/>
                </a:lnTo>
                <a:lnTo>
                  <a:pt x="180706" y="525959"/>
                </a:lnTo>
                <a:lnTo>
                  <a:pt x="224996" y="540851"/>
                </a:lnTo>
                <a:lnTo>
                  <a:pt x="270803" y="546100"/>
                </a:lnTo>
                <a:lnTo>
                  <a:pt x="312561" y="541804"/>
                </a:lnTo>
                <a:lnTo>
                  <a:pt x="354000" y="529553"/>
                </a:lnTo>
                <a:lnTo>
                  <a:pt x="394159" y="510298"/>
                </a:lnTo>
                <a:lnTo>
                  <a:pt x="432079" y="484992"/>
                </a:lnTo>
                <a:lnTo>
                  <a:pt x="466799" y="454586"/>
                </a:lnTo>
                <a:lnTo>
                  <a:pt x="497359" y="420034"/>
                </a:lnTo>
                <a:lnTo>
                  <a:pt x="522799" y="382286"/>
                </a:lnTo>
                <a:lnTo>
                  <a:pt x="542159" y="342296"/>
                </a:lnTo>
                <a:lnTo>
                  <a:pt x="554479" y="301016"/>
                </a:lnTo>
                <a:lnTo>
                  <a:pt x="558800" y="259397"/>
                </a:lnTo>
                <a:lnTo>
                  <a:pt x="553250" y="206830"/>
                </a:lnTo>
                <a:lnTo>
                  <a:pt x="537789" y="160828"/>
                </a:lnTo>
                <a:lnTo>
                  <a:pt x="514194" y="121149"/>
                </a:lnTo>
                <a:lnTo>
                  <a:pt x="484247" y="87549"/>
                </a:lnTo>
                <a:lnTo>
                  <a:pt x="449726" y="59785"/>
                </a:lnTo>
                <a:lnTo>
                  <a:pt x="412411" y="37614"/>
                </a:lnTo>
                <a:lnTo>
                  <a:pt x="374082" y="20793"/>
                </a:lnTo>
                <a:lnTo>
                  <a:pt x="336518" y="9079"/>
                </a:lnTo>
                <a:lnTo>
                  <a:pt x="270803" y="0"/>
                </a:lnTo>
                <a:close/>
              </a:path>
            </a:pathLst>
          </a:custGeom>
          <a:solidFill>
            <a:srgbClr val="00A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381864" y="1740645"/>
            <a:ext cx="22860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spc="50" dirty="0">
                <a:solidFill>
                  <a:srgbClr val="FFFFFF"/>
                </a:solidFill>
                <a:latin typeface="MS Gothic"/>
                <a:cs typeface="MS Gothic"/>
              </a:rPr>
              <a:t>✔</a:t>
            </a:r>
            <a:endParaRPr sz="1550">
              <a:latin typeface="MS Gothic"/>
              <a:cs typeface="MS Gothic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1627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4350" y="742950"/>
            <a:ext cx="8267700" cy="0"/>
          </a:xfrm>
          <a:custGeom>
            <a:avLst/>
            <a:gdLst/>
            <a:ahLst/>
            <a:cxnLst/>
            <a:rect l="l" t="t" r="r" b="b"/>
            <a:pathLst>
              <a:path w="8267700">
                <a:moveTo>
                  <a:pt x="0" y="0"/>
                </a:moveTo>
                <a:lnTo>
                  <a:pt x="8267701" y="1"/>
                </a:lnTo>
              </a:path>
            </a:pathLst>
          </a:custGeom>
          <a:ln w="12700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2375" y="-279201"/>
            <a:ext cx="340995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BE" spc="-55" dirty="0"/>
              <a:t/>
            </a:r>
            <a:br>
              <a:rPr lang="nl-BE" spc="-55" dirty="0"/>
            </a:br>
            <a:r>
              <a:rPr spc="-55" dirty="0" err="1"/>
              <a:t>Ondernemingsloket</a:t>
            </a:r>
            <a:r>
              <a:rPr spc="-55" dirty="0"/>
              <a:t>:</a:t>
            </a:r>
            <a:r>
              <a:rPr spc="50" dirty="0"/>
              <a:t> </a:t>
            </a:r>
            <a:r>
              <a:rPr b="0" spc="-80" dirty="0">
                <a:latin typeface="Lucida Sans"/>
                <a:cs typeface="Lucida Sans"/>
              </a:rPr>
              <a:t>Kostprijs</a:t>
            </a:r>
          </a:p>
        </p:txBody>
      </p:sp>
      <p:sp>
        <p:nvSpPr>
          <p:cNvPr id="4" name="object 4"/>
          <p:cNvSpPr/>
          <p:nvPr/>
        </p:nvSpPr>
        <p:spPr>
          <a:xfrm>
            <a:off x="7889702" y="240546"/>
            <a:ext cx="847898" cy="240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46600" y="1117600"/>
            <a:ext cx="127000" cy="127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16450" y="1301750"/>
            <a:ext cx="0" cy="702945"/>
          </a:xfrm>
          <a:custGeom>
            <a:avLst/>
            <a:gdLst/>
            <a:ahLst/>
            <a:cxnLst/>
            <a:rect l="l" t="t" r="r" b="b"/>
            <a:pathLst>
              <a:path h="702944">
                <a:moveTo>
                  <a:pt x="0" y="0"/>
                </a:moveTo>
                <a:lnTo>
                  <a:pt x="1" y="702748"/>
                </a:lnTo>
              </a:path>
            </a:pathLst>
          </a:custGeom>
          <a:ln w="12700">
            <a:solidFill>
              <a:srgbClr val="5555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89200" y="1841500"/>
            <a:ext cx="2136775" cy="590550"/>
          </a:xfrm>
          <a:custGeom>
            <a:avLst/>
            <a:gdLst/>
            <a:ahLst/>
            <a:cxnLst/>
            <a:rect l="l" t="t" r="r" b="b"/>
            <a:pathLst>
              <a:path w="2136775" h="590550">
                <a:moveTo>
                  <a:pt x="0" y="0"/>
                </a:moveTo>
                <a:lnTo>
                  <a:pt x="1068134" y="0"/>
                </a:lnTo>
                <a:lnTo>
                  <a:pt x="1068134" y="589936"/>
                </a:lnTo>
                <a:lnTo>
                  <a:pt x="2136269" y="589936"/>
                </a:lnTo>
              </a:path>
            </a:pathLst>
          </a:custGeom>
          <a:ln w="25400">
            <a:solidFill>
              <a:srgbClr val="ED8B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47800" y="1231900"/>
            <a:ext cx="1244600" cy="1244600"/>
          </a:xfrm>
          <a:custGeom>
            <a:avLst/>
            <a:gdLst/>
            <a:ahLst/>
            <a:cxnLst/>
            <a:rect l="l" t="t" r="r" b="b"/>
            <a:pathLst>
              <a:path w="1244600" h="1244600">
                <a:moveTo>
                  <a:pt x="603150" y="0"/>
                </a:moveTo>
                <a:lnTo>
                  <a:pt x="556874" y="2025"/>
                </a:lnTo>
                <a:lnTo>
                  <a:pt x="511044" y="7985"/>
                </a:lnTo>
                <a:lnTo>
                  <a:pt x="465870" y="17707"/>
                </a:lnTo>
                <a:lnTo>
                  <a:pt x="421560" y="31019"/>
                </a:lnTo>
                <a:lnTo>
                  <a:pt x="378322" y="47747"/>
                </a:lnTo>
                <a:lnTo>
                  <a:pt x="336363" y="67719"/>
                </a:lnTo>
                <a:lnTo>
                  <a:pt x="295894" y="90761"/>
                </a:lnTo>
                <a:lnTo>
                  <a:pt x="257121" y="116702"/>
                </a:lnTo>
                <a:lnTo>
                  <a:pt x="220253" y="145367"/>
                </a:lnTo>
                <a:lnTo>
                  <a:pt x="185498" y="176585"/>
                </a:lnTo>
                <a:lnTo>
                  <a:pt x="153065" y="210182"/>
                </a:lnTo>
                <a:lnTo>
                  <a:pt x="123162" y="245985"/>
                </a:lnTo>
                <a:lnTo>
                  <a:pt x="95996" y="283822"/>
                </a:lnTo>
                <a:lnTo>
                  <a:pt x="71777" y="323520"/>
                </a:lnTo>
                <a:lnTo>
                  <a:pt x="50713" y="364905"/>
                </a:lnTo>
                <a:lnTo>
                  <a:pt x="33012" y="407806"/>
                </a:lnTo>
                <a:lnTo>
                  <a:pt x="18881" y="452048"/>
                </a:lnTo>
                <a:lnTo>
                  <a:pt x="8530" y="497460"/>
                </a:lnTo>
                <a:lnTo>
                  <a:pt x="2167" y="543869"/>
                </a:lnTo>
                <a:lnTo>
                  <a:pt x="0" y="591101"/>
                </a:lnTo>
                <a:lnTo>
                  <a:pt x="1138" y="634499"/>
                </a:lnTo>
                <a:lnTo>
                  <a:pt x="4576" y="678029"/>
                </a:lnTo>
                <a:lnTo>
                  <a:pt x="10342" y="721476"/>
                </a:lnTo>
                <a:lnTo>
                  <a:pt x="18468" y="764624"/>
                </a:lnTo>
                <a:lnTo>
                  <a:pt x="28984" y="807258"/>
                </a:lnTo>
                <a:lnTo>
                  <a:pt x="41921" y="849161"/>
                </a:lnTo>
                <a:lnTo>
                  <a:pt x="57309" y="890119"/>
                </a:lnTo>
                <a:lnTo>
                  <a:pt x="75180" y="929916"/>
                </a:lnTo>
                <a:lnTo>
                  <a:pt x="95563" y="968335"/>
                </a:lnTo>
                <a:lnTo>
                  <a:pt x="118490" y="1005163"/>
                </a:lnTo>
                <a:lnTo>
                  <a:pt x="143991" y="1040183"/>
                </a:lnTo>
                <a:lnTo>
                  <a:pt x="172097" y="1073179"/>
                </a:lnTo>
                <a:lnTo>
                  <a:pt x="202837" y="1103936"/>
                </a:lnTo>
                <a:lnTo>
                  <a:pt x="236244" y="1132238"/>
                </a:lnTo>
                <a:lnTo>
                  <a:pt x="272348" y="1157870"/>
                </a:lnTo>
                <a:lnTo>
                  <a:pt x="311178" y="1180616"/>
                </a:lnTo>
                <a:lnTo>
                  <a:pt x="352767" y="1200261"/>
                </a:lnTo>
                <a:lnTo>
                  <a:pt x="397144" y="1216589"/>
                </a:lnTo>
                <a:lnTo>
                  <a:pt x="444340" y="1229385"/>
                </a:lnTo>
                <a:lnTo>
                  <a:pt x="494386" y="1238432"/>
                </a:lnTo>
                <a:lnTo>
                  <a:pt x="547313" y="1243516"/>
                </a:lnTo>
                <a:lnTo>
                  <a:pt x="603150" y="1244420"/>
                </a:lnTo>
                <a:lnTo>
                  <a:pt x="659218" y="1241212"/>
                </a:lnTo>
                <a:lnTo>
                  <a:pt x="712807" y="1234226"/>
                </a:lnTo>
                <a:lnTo>
                  <a:pt x="763903" y="1223652"/>
                </a:lnTo>
                <a:lnTo>
                  <a:pt x="812495" y="1209676"/>
                </a:lnTo>
                <a:lnTo>
                  <a:pt x="858570" y="1192487"/>
                </a:lnTo>
                <a:lnTo>
                  <a:pt x="902115" y="1172274"/>
                </a:lnTo>
                <a:lnTo>
                  <a:pt x="943118" y="1149225"/>
                </a:lnTo>
                <a:lnTo>
                  <a:pt x="981567" y="1123527"/>
                </a:lnTo>
                <a:lnTo>
                  <a:pt x="1017448" y="1095370"/>
                </a:lnTo>
                <a:lnTo>
                  <a:pt x="1050750" y="1064941"/>
                </a:lnTo>
                <a:lnTo>
                  <a:pt x="1081459" y="1032428"/>
                </a:lnTo>
                <a:lnTo>
                  <a:pt x="1109564" y="998020"/>
                </a:lnTo>
                <a:lnTo>
                  <a:pt x="1135052" y="961905"/>
                </a:lnTo>
                <a:lnTo>
                  <a:pt x="1157910" y="924270"/>
                </a:lnTo>
                <a:lnTo>
                  <a:pt x="1178125" y="885305"/>
                </a:lnTo>
                <a:lnTo>
                  <a:pt x="1195686" y="845198"/>
                </a:lnTo>
                <a:lnTo>
                  <a:pt x="1210580" y="804136"/>
                </a:lnTo>
                <a:lnTo>
                  <a:pt x="1222794" y="762308"/>
                </a:lnTo>
                <a:lnTo>
                  <a:pt x="1232315" y="719902"/>
                </a:lnTo>
                <a:lnTo>
                  <a:pt x="1239131" y="677106"/>
                </a:lnTo>
                <a:lnTo>
                  <a:pt x="1243230" y="634109"/>
                </a:lnTo>
                <a:lnTo>
                  <a:pt x="1244600" y="591098"/>
                </a:lnTo>
                <a:lnTo>
                  <a:pt x="1236366" y="534545"/>
                </a:lnTo>
                <a:lnTo>
                  <a:pt x="1225019" y="480984"/>
                </a:lnTo>
                <a:lnTo>
                  <a:pt x="1210698" y="430391"/>
                </a:lnTo>
                <a:lnTo>
                  <a:pt x="1193542" y="382743"/>
                </a:lnTo>
                <a:lnTo>
                  <a:pt x="1173690" y="338016"/>
                </a:lnTo>
                <a:lnTo>
                  <a:pt x="1151282" y="296185"/>
                </a:lnTo>
                <a:lnTo>
                  <a:pt x="1126457" y="257226"/>
                </a:lnTo>
                <a:lnTo>
                  <a:pt x="1099355" y="221117"/>
                </a:lnTo>
                <a:lnTo>
                  <a:pt x="1070114" y="187831"/>
                </a:lnTo>
                <a:lnTo>
                  <a:pt x="1038874" y="157347"/>
                </a:lnTo>
                <a:lnTo>
                  <a:pt x="1005775" y="129639"/>
                </a:lnTo>
                <a:lnTo>
                  <a:pt x="970955" y="104684"/>
                </a:lnTo>
                <a:lnTo>
                  <a:pt x="934554" y="82457"/>
                </a:lnTo>
                <a:lnTo>
                  <a:pt x="896712" y="62935"/>
                </a:lnTo>
                <a:lnTo>
                  <a:pt x="857567" y="46094"/>
                </a:lnTo>
                <a:lnTo>
                  <a:pt x="817259" y="31910"/>
                </a:lnTo>
                <a:lnTo>
                  <a:pt x="775927" y="20358"/>
                </a:lnTo>
                <a:lnTo>
                  <a:pt x="733711" y="11415"/>
                </a:lnTo>
                <a:lnTo>
                  <a:pt x="690750" y="5057"/>
                </a:lnTo>
                <a:lnTo>
                  <a:pt x="647184" y="1260"/>
                </a:lnTo>
                <a:lnTo>
                  <a:pt x="603150" y="0"/>
                </a:lnTo>
                <a:close/>
              </a:path>
            </a:pathLst>
          </a:custGeom>
          <a:solidFill>
            <a:srgbClr val="ED8B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544816" y="1562295"/>
            <a:ext cx="100012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45" dirty="0">
                <a:solidFill>
                  <a:srgbClr val="FFFFFF"/>
                </a:solidFill>
                <a:latin typeface="Arial"/>
                <a:cs typeface="Arial"/>
              </a:rPr>
              <a:t>€</a:t>
            </a:r>
            <a:r>
              <a:rPr sz="3200" spc="-245" dirty="0">
                <a:solidFill>
                  <a:srgbClr val="FFFFFF"/>
                </a:solidFill>
                <a:latin typeface="Lucida Sans Unicode"/>
                <a:cs typeface="Lucida Sans Unicode"/>
              </a:rPr>
              <a:t>8</a:t>
            </a:r>
            <a:r>
              <a:rPr lang="nl-BE" sz="3200" spc="-245" dirty="0">
                <a:solidFill>
                  <a:srgbClr val="FFFFFF"/>
                </a:solidFill>
                <a:latin typeface="Lucida Sans Unicode"/>
                <a:cs typeface="Lucida Sans Unicode"/>
              </a:rPr>
              <a:t>7</a:t>
            </a:r>
            <a:endParaRPr sz="3200" dirty="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610100" y="2438400"/>
            <a:ext cx="2389505" cy="949960"/>
          </a:xfrm>
          <a:custGeom>
            <a:avLst/>
            <a:gdLst/>
            <a:ahLst/>
            <a:cxnLst/>
            <a:rect l="l" t="t" r="r" b="b"/>
            <a:pathLst>
              <a:path w="2389504" h="949960">
                <a:moveTo>
                  <a:pt x="0" y="949584"/>
                </a:moveTo>
                <a:lnTo>
                  <a:pt x="1050702" y="949584"/>
                </a:lnTo>
                <a:lnTo>
                  <a:pt x="1050702" y="0"/>
                </a:lnTo>
                <a:lnTo>
                  <a:pt x="2389260" y="0"/>
                </a:lnTo>
              </a:path>
            </a:pathLst>
          </a:custGeom>
          <a:ln w="25400">
            <a:solidFill>
              <a:srgbClr val="D141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997700" y="2438400"/>
            <a:ext cx="0" cy="247015"/>
          </a:xfrm>
          <a:custGeom>
            <a:avLst/>
            <a:gdLst/>
            <a:ahLst/>
            <a:cxnLst/>
            <a:rect l="l" t="t" r="r" b="b"/>
            <a:pathLst>
              <a:path h="247014">
                <a:moveTo>
                  <a:pt x="0" y="0"/>
                </a:moveTo>
                <a:lnTo>
                  <a:pt x="0" y="246510"/>
                </a:lnTo>
              </a:path>
            </a:pathLst>
          </a:custGeom>
          <a:ln w="25400">
            <a:solidFill>
              <a:srgbClr val="D141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17984" y="3111484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784" y="0"/>
                </a:moveTo>
                <a:lnTo>
                  <a:pt x="258131" y="3570"/>
                </a:lnTo>
                <a:lnTo>
                  <a:pt x="212366" y="14281"/>
                </a:lnTo>
                <a:lnTo>
                  <a:pt x="168374" y="32133"/>
                </a:lnTo>
                <a:lnTo>
                  <a:pt x="127043" y="57126"/>
                </a:lnTo>
                <a:lnTo>
                  <a:pt x="89260" y="89260"/>
                </a:lnTo>
                <a:lnTo>
                  <a:pt x="57126" y="127043"/>
                </a:lnTo>
                <a:lnTo>
                  <a:pt x="32133" y="168374"/>
                </a:lnTo>
                <a:lnTo>
                  <a:pt x="14281" y="212366"/>
                </a:lnTo>
                <a:lnTo>
                  <a:pt x="3570" y="258131"/>
                </a:lnTo>
                <a:lnTo>
                  <a:pt x="0" y="304784"/>
                </a:lnTo>
                <a:lnTo>
                  <a:pt x="3570" y="351436"/>
                </a:lnTo>
                <a:lnTo>
                  <a:pt x="14281" y="397202"/>
                </a:lnTo>
                <a:lnTo>
                  <a:pt x="32133" y="441193"/>
                </a:lnTo>
                <a:lnTo>
                  <a:pt x="57126" y="482524"/>
                </a:lnTo>
                <a:lnTo>
                  <a:pt x="89260" y="520307"/>
                </a:lnTo>
                <a:lnTo>
                  <a:pt x="127043" y="552441"/>
                </a:lnTo>
                <a:lnTo>
                  <a:pt x="168374" y="577434"/>
                </a:lnTo>
                <a:lnTo>
                  <a:pt x="212366" y="595286"/>
                </a:lnTo>
                <a:lnTo>
                  <a:pt x="258131" y="605997"/>
                </a:lnTo>
                <a:lnTo>
                  <a:pt x="304784" y="609568"/>
                </a:lnTo>
                <a:lnTo>
                  <a:pt x="351436" y="605997"/>
                </a:lnTo>
                <a:lnTo>
                  <a:pt x="397202" y="595286"/>
                </a:lnTo>
                <a:lnTo>
                  <a:pt x="441193" y="577434"/>
                </a:lnTo>
                <a:lnTo>
                  <a:pt x="482524" y="552441"/>
                </a:lnTo>
                <a:lnTo>
                  <a:pt x="520307" y="520307"/>
                </a:lnTo>
                <a:lnTo>
                  <a:pt x="552441" y="482524"/>
                </a:lnTo>
                <a:lnTo>
                  <a:pt x="577434" y="441193"/>
                </a:lnTo>
                <a:lnTo>
                  <a:pt x="595286" y="397202"/>
                </a:lnTo>
                <a:lnTo>
                  <a:pt x="605997" y="351436"/>
                </a:lnTo>
                <a:lnTo>
                  <a:pt x="609568" y="304784"/>
                </a:lnTo>
                <a:lnTo>
                  <a:pt x="605997" y="258131"/>
                </a:lnTo>
                <a:lnTo>
                  <a:pt x="595286" y="212366"/>
                </a:lnTo>
                <a:lnTo>
                  <a:pt x="577434" y="168374"/>
                </a:lnTo>
                <a:lnTo>
                  <a:pt x="552441" y="127043"/>
                </a:lnTo>
                <a:lnTo>
                  <a:pt x="520307" y="89260"/>
                </a:lnTo>
                <a:lnTo>
                  <a:pt x="482524" y="57126"/>
                </a:lnTo>
                <a:lnTo>
                  <a:pt x="441193" y="32133"/>
                </a:lnTo>
                <a:lnTo>
                  <a:pt x="397202" y="14281"/>
                </a:lnTo>
                <a:lnTo>
                  <a:pt x="351436" y="3570"/>
                </a:lnTo>
                <a:lnTo>
                  <a:pt x="304784" y="0"/>
                </a:lnTo>
                <a:close/>
              </a:path>
            </a:pathLst>
          </a:custGeom>
          <a:solidFill>
            <a:srgbClr val="D141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17984" y="2133584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784" y="0"/>
                </a:moveTo>
                <a:lnTo>
                  <a:pt x="258131" y="3570"/>
                </a:lnTo>
                <a:lnTo>
                  <a:pt x="212366" y="14281"/>
                </a:lnTo>
                <a:lnTo>
                  <a:pt x="168374" y="32133"/>
                </a:lnTo>
                <a:lnTo>
                  <a:pt x="127043" y="57126"/>
                </a:lnTo>
                <a:lnTo>
                  <a:pt x="89260" y="89260"/>
                </a:lnTo>
                <a:lnTo>
                  <a:pt x="57126" y="127043"/>
                </a:lnTo>
                <a:lnTo>
                  <a:pt x="32133" y="168374"/>
                </a:lnTo>
                <a:lnTo>
                  <a:pt x="14281" y="212366"/>
                </a:lnTo>
                <a:lnTo>
                  <a:pt x="3570" y="258131"/>
                </a:lnTo>
                <a:lnTo>
                  <a:pt x="0" y="304784"/>
                </a:lnTo>
                <a:lnTo>
                  <a:pt x="3570" y="351436"/>
                </a:lnTo>
                <a:lnTo>
                  <a:pt x="14281" y="397202"/>
                </a:lnTo>
                <a:lnTo>
                  <a:pt x="32133" y="441193"/>
                </a:lnTo>
                <a:lnTo>
                  <a:pt x="57126" y="482524"/>
                </a:lnTo>
                <a:lnTo>
                  <a:pt x="89260" y="520307"/>
                </a:lnTo>
                <a:lnTo>
                  <a:pt x="127043" y="552441"/>
                </a:lnTo>
                <a:lnTo>
                  <a:pt x="168374" y="577434"/>
                </a:lnTo>
                <a:lnTo>
                  <a:pt x="212366" y="595286"/>
                </a:lnTo>
                <a:lnTo>
                  <a:pt x="258131" y="605997"/>
                </a:lnTo>
                <a:lnTo>
                  <a:pt x="304784" y="609568"/>
                </a:lnTo>
                <a:lnTo>
                  <a:pt x="351436" y="605997"/>
                </a:lnTo>
                <a:lnTo>
                  <a:pt x="397202" y="595286"/>
                </a:lnTo>
                <a:lnTo>
                  <a:pt x="441193" y="577434"/>
                </a:lnTo>
                <a:lnTo>
                  <a:pt x="482524" y="552441"/>
                </a:lnTo>
                <a:lnTo>
                  <a:pt x="520307" y="520307"/>
                </a:lnTo>
                <a:lnTo>
                  <a:pt x="552441" y="482524"/>
                </a:lnTo>
                <a:lnTo>
                  <a:pt x="577434" y="441193"/>
                </a:lnTo>
                <a:lnTo>
                  <a:pt x="595286" y="397202"/>
                </a:lnTo>
                <a:lnTo>
                  <a:pt x="605997" y="351436"/>
                </a:lnTo>
                <a:lnTo>
                  <a:pt x="609568" y="304784"/>
                </a:lnTo>
                <a:lnTo>
                  <a:pt x="605997" y="258131"/>
                </a:lnTo>
                <a:lnTo>
                  <a:pt x="595286" y="212366"/>
                </a:lnTo>
                <a:lnTo>
                  <a:pt x="577434" y="168374"/>
                </a:lnTo>
                <a:lnTo>
                  <a:pt x="552441" y="127043"/>
                </a:lnTo>
                <a:lnTo>
                  <a:pt x="520307" y="89260"/>
                </a:lnTo>
                <a:lnTo>
                  <a:pt x="482524" y="57126"/>
                </a:lnTo>
                <a:lnTo>
                  <a:pt x="441193" y="32133"/>
                </a:lnTo>
                <a:lnTo>
                  <a:pt x="397202" y="14281"/>
                </a:lnTo>
                <a:lnTo>
                  <a:pt x="351436" y="3570"/>
                </a:lnTo>
                <a:lnTo>
                  <a:pt x="304784" y="0"/>
                </a:lnTo>
                <a:close/>
              </a:path>
            </a:pathLst>
          </a:custGeom>
          <a:solidFill>
            <a:srgbClr val="ED8B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70400" y="32639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31544" y="41189"/>
                </a:moveTo>
                <a:lnTo>
                  <a:pt x="89843" y="47918"/>
                </a:lnTo>
                <a:lnTo>
                  <a:pt x="53717" y="66657"/>
                </a:lnTo>
                <a:lnTo>
                  <a:pt x="25288" y="95237"/>
                </a:lnTo>
                <a:lnTo>
                  <a:pt x="6675" y="131488"/>
                </a:lnTo>
                <a:lnTo>
                  <a:pt x="0" y="173241"/>
                </a:lnTo>
                <a:lnTo>
                  <a:pt x="6675" y="214942"/>
                </a:lnTo>
                <a:lnTo>
                  <a:pt x="25288" y="251068"/>
                </a:lnTo>
                <a:lnTo>
                  <a:pt x="53717" y="279497"/>
                </a:lnTo>
                <a:lnTo>
                  <a:pt x="89843" y="298110"/>
                </a:lnTo>
                <a:lnTo>
                  <a:pt x="131544" y="304786"/>
                </a:lnTo>
                <a:lnTo>
                  <a:pt x="173297" y="298110"/>
                </a:lnTo>
                <a:lnTo>
                  <a:pt x="209548" y="279497"/>
                </a:lnTo>
                <a:lnTo>
                  <a:pt x="238128" y="251068"/>
                </a:lnTo>
                <a:lnTo>
                  <a:pt x="256867" y="214942"/>
                </a:lnTo>
                <a:lnTo>
                  <a:pt x="263354" y="174738"/>
                </a:lnTo>
                <a:lnTo>
                  <a:pt x="131544" y="174738"/>
                </a:lnTo>
                <a:lnTo>
                  <a:pt x="131544" y="41189"/>
                </a:lnTo>
                <a:close/>
              </a:path>
              <a:path w="304800" h="304800">
                <a:moveTo>
                  <a:pt x="263596" y="173241"/>
                </a:moveTo>
                <a:lnTo>
                  <a:pt x="263354" y="174738"/>
                </a:lnTo>
                <a:lnTo>
                  <a:pt x="263596" y="174738"/>
                </a:lnTo>
                <a:lnTo>
                  <a:pt x="263596" y="173241"/>
                </a:lnTo>
                <a:close/>
              </a:path>
              <a:path w="304800" h="304800">
                <a:moveTo>
                  <a:pt x="173241" y="0"/>
                </a:moveTo>
                <a:lnTo>
                  <a:pt x="173241" y="133040"/>
                </a:lnTo>
                <a:lnTo>
                  <a:pt x="304786" y="133040"/>
                </a:lnTo>
                <a:lnTo>
                  <a:pt x="298110" y="89843"/>
                </a:lnTo>
                <a:lnTo>
                  <a:pt x="279497" y="53717"/>
                </a:lnTo>
                <a:lnTo>
                  <a:pt x="251068" y="25288"/>
                </a:lnTo>
                <a:lnTo>
                  <a:pt x="214942" y="6675"/>
                </a:lnTo>
                <a:lnTo>
                  <a:pt x="173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94137" y="2286000"/>
            <a:ext cx="0" cy="254000"/>
          </a:xfrm>
          <a:custGeom>
            <a:avLst/>
            <a:gdLst/>
            <a:ahLst/>
            <a:cxnLst/>
            <a:rect l="l" t="t" r="r" b="b"/>
            <a:pathLst>
              <a:path h="254000">
                <a:moveTo>
                  <a:pt x="0" y="0"/>
                </a:moveTo>
                <a:lnTo>
                  <a:pt x="0" y="253988"/>
                </a:lnTo>
              </a:path>
            </a:pathLst>
          </a:custGeom>
          <a:ln w="6050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610094" y="2403392"/>
            <a:ext cx="0" cy="137160"/>
          </a:xfrm>
          <a:custGeom>
            <a:avLst/>
            <a:gdLst/>
            <a:ahLst/>
            <a:cxnLst/>
            <a:rect l="l" t="t" r="r" b="b"/>
            <a:pathLst>
              <a:path h="137160">
                <a:moveTo>
                  <a:pt x="0" y="0"/>
                </a:moveTo>
                <a:lnTo>
                  <a:pt x="0" y="136596"/>
                </a:lnTo>
              </a:path>
            </a:pathLst>
          </a:custGeom>
          <a:ln w="6050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26052" y="2356426"/>
            <a:ext cx="0" cy="184150"/>
          </a:xfrm>
          <a:custGeom>
            <a:avLst/>
            <a:gdLst/>
            <a:ahLst/>
            <a:cxnLst/>
            <a:rect l="l" t="t" r="r" b="b"/>
            <a:pathLst>
              <a:path h="184150">
                <a:moveTo>
                  <a:pt x="0" y="0"/>
                </a:moveTo>
                <a:lnTo>
                  <a:pt x="0" y="183561"/>
                </a:lnTo>
              </a:path>
            </a:pathLst>
          </a:custGeom>
          <a:ln w="6050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16450" y="2838450"/>
            <a:ext cx="0" cy="213360"/>
          </a:xfrm>
          <a:custGeom>
            <a:avLst/>
            <a:gdLst/>
            <a:ahLst/>
            <a:cxnLst/>
            <a:rect l="l" t="t" r="r" b="b"/>
            <a:pathLst>
              <a:path h="213360">
                <a:moveTo>
                  <a:pt x="0" y="0"/>
                </a:moveTo>
                <a:lnTo>
                  <a:pt x="1" y="212828"/>
                </a:lnTo>
              </a:path>
            </a:pathLst>
          </a:custGeom>
          <a:ln w="12700">
            <a:solidFill>
              <a:srgbClr val="5555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16450" y="3917950"/>
            <a:ext cx="0" cy="1225550"/>
          </a:xfrm>
          <a:custGeom>
            <a:avLst/>
            <a:gdLst/>
            <a:ahLst/>
            <a:cxnLst/>
            <a:rect l="l" t="t" r="r" b="b"/>
            <a:pathLst>
              <a:path h="1225550">
                <a:moveTo>
                  <a:pt x="0" y="0"/>
                </a:moveTo>
                <a:lnTo>
                  <a:pt x="1" y="1225550"/>
                </a:lnTo>
              </a:path>
            </a:pathLst>
          </a:custGeom>
          <a:ln w="12700">
            <a:solidFill>
              <a:srgbClr val="5555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388100" y="2667000"/>
            <a:ext cx="1244600" cy="1257300"/>
          </a:xfrm>
          <a:custGeom>
            <a:avLst/>
            <a:gdLst/>
            <a:ahLst/>
            <a:cxnLst/>
            <a:rect l="l" t="t" r="r" b="b"/>
            <a:pathLst>
              <a:path w="1244600" h="1257300">
                <a:moveTo>
                  <a:pt x="603150" y="0"/>
                </a:moveTo>
                <a:lnTo>
                  <a:pt x="556874" y="2045"/>
                </a:lnTo>
                <a:lnTo>
                  <a:pt x="511044" y="8066"/>
                </a:lnTo>
                <a:lnTo>
                  <a:pt x="465870" y="17888"/>
                </a:lnTo>
                <a:lnTo>
                  <a:pt x="421560" y="31335"/>
                </a:lnTo>
                <a:lnTo>
                  <a:pt x="378322" y="48234"/>
                </a:lnTo>
                <a:lnTo>
                  <a:pt x="336363" y="68410"/>
                </a:lnTo>
                <a:lnTo>
                  <a:pt x="295894" y="91687"/>
                </a:lnTo>
                <a:lnTo>
                  <a:pt x="257121" y="117892"/>
                </a:lnTo>
                <a:lnTo>
                  <a:pt x="220253" y="146850"/>
                </a:lnTo>
                <a:lnTo>
                  <a:pt x="185498" y="178386"/>
                </a:lnTo>
                <a:lnTo>
                  <a:pt x="153065" y="212326"/>
                </a:lnTo>
                <a:lnTo>
                  <a:pt x="123162" y="248495"/>
                </a:lnTo>
                <a:lnTo>
                  <a:pt x="95996" y="286718"/>
                </a:lnTo>
                <a:lnTo>
                  <a:pt x="71777" y="326820"/>
                </a:lnTo>
                <a:lnTo>
                  <a:pt x="50713" y="368628"/>
                </a:lnTo>
                <a:lnTo>
                  <a:pt x="33012" y="411967"/>
                </a:lnTo>
                <a:lnTo>
                  <a:pt x="18881" y="456661"/>
                </a:lnTo>
                <a:lnTo>
                  <a:pt x="8530" y="502536"/>
                </a:lnTo>
                <a:lnTo>
                  <a:pt x="2167" y="549418"/>
                </a:lnTo>
                <a:lnTo>
                  <a:pt x="0" y="597132"/>
                </a:lnTo>
                <a:lnTo>
                  <a:pt x="1138" y="640973"/>
                </a:lnTo>
                <a:lnTo>
                  <a:pt x="4576" y="684948"/>
                </a:lnTo>
                <a:lnTo>
                  <a:pt x="10342" y="728838"/>
                </a:lnTo>
                <a:lnTo>
                  <a:pt x="18468" y="772426"/>
                </a:lnTo>
                <a:lnTo>
                  <a:pt x="28984" y="815495"/>
                </a:lnTo>
                <a:lnTo>
                  <a:pt x="41921" y="857826"/>
                </a:lnTo>
                <a:lnTo>
                  <a:pt x="57309" y="899202"/>
                </a:lnTo>
                <a:lnTo>
                  <a:pt x="75180" y="939405"/>
                </a:lnTo>
                <a:lnTo>
                  <a:pt x="95563" y="978217"/>
                </a:lnTo>
                <a:lnTo>
                  <a:pt x="118490" y="1015420"/>
                </a:lnTo>
                <a:lnTo>
                  <a:pt x="143991" y="1050797"/>
                </a:lnTo>
                <a:lnTo>
                  <a:pt x="172097" y="1084129"/>
                </a:lnTo>
                <a:lnTo>
                  <a:pt x="202837" y="1115200"/>
                </a:lnTo>
                <a:lnTo>
                  <a:pt x="236244" y="1143791"/>
                </a:lnTo>
                <a:lnTo>
                  <a:pt x="272348" y="1169685"/>
                </a:lnTo>
                <a:lnTo>
                  <a:pt x="311178" y="1192663"/>
                </a:lnTo>
                <a:lnTo>
                  <a:pt x="352767" y="1212509"/>
                </a:lnTo>
                <a:lnTo>
                  <a:pt x="397144" y="1229003"/>
                </a:lnTo>
                <a:lnTo>
                  <a:pt x="444340" y="1241929"/>
                </a:lnTo>
                <a:lnTo>
                  <a:pt x="494386" y="1251069"/>
                </a:lnTo>
                <a:lnTo>
                  <a:pt x="547313" y="1256205"/>
                </a:lnTo>
                <a:lnTo>
                  <a:pt x="603150" y="1257119"/>
                </a:lnTo>
                <a:lnTo>
                  <a:pt x="659218" y="1253878"/>
                </a:lnTo>
                <a:lnTo>
                  <a:pt x="712807" y="1246821"/>
                </a:lnTo>
                <a:lnTo>
                  <a:pt x="763903" y="1236138"/>
                </a:lnTo>
                <a:lnTo>
                  <a:pt x="812495" y="1222020"/>
                </a:lnTo>
                <a:lnTo>
                  <a:pt x="858570" y="1204656"/>
                </a:lnTo>
                <a:lnTo>
                  <a:pt x="902115" y="1184236"/>
                </a:lnTo>
                <a:lnTo>
                  <a:pt x="943118" y="1160952"/>
                </a:lnTo>
                <a:lnTo>
                  <a:pt x="981567" y="1134992"/>
                </a:lnTo>
                <a:lnTo>
                  <a:pt x="1017448" y="1106547"/>
                </a:lnTo>
                <a:lnTo>
                  <a:pt x="1050750" y="1075808"/>
                </a:lnTo>
                <a:lnTo>
                  <a:pt x="1081459" y="1042963"/>
                </a:lnTo>
                <a:lnTo>
                  <a:pt x="1109564" y="1008204"/>
                </a:lnTo>
                <a:lnTo>
                  <a:pt x="1135052" y="971720"/>
                </a:lnTo>
                <a:lnTo>
                  <a:pt x="1157910" y="933702"/>
                </a:lnTo>
                <a:lnTo>
                  <a:pt x="1178125" y="894339"/>
                </a:lnTo>
                <a:lnTo>
                  <a:pt x="1195686" y="853822"/>
                </a:lnTo>
                <a:lnTo>
                  <a:pt x="1210580" y="812341"/>
                </a:lnTo>
                <a:lnTo>
                  <a:pt x="1222794" y="770086"/>
                </a:lnTo>
                <a:lnTo>
                  <a:pt x="1232315" y="727248"/>
                </a:lnTo>
                <a:lnTo>
                  <a:pt x="1239131" y="684015"/>
                </a:lnTo>
                <a:lnTo>
                  <a:pt x="1243230" y="640579"/>
                </a:lnTo>
                <a:lnTo>
                  <a:pt x="1244600" y="597129"/>
                </a:lnTo>
                <a:lnTo>
                  <a:pt x="1236366" y="539999"/>
                </a:lnTo>
                <a:lnTo>
                  <a:pt x="1225019" y="485891"/>
                </a:lnTo>
                <a:lnTo>
                  <a:pt x="1210698" y="434783"/>
                </a:lnTo>
                <a:lnTo>
                  <a:pt x="1193542" y="386649"/>
                </a:lnTo>
                <a:lnTo>
                  <a:pt x="1173690" y="341465"/>
                </a:lnTo>
                <a:lnTo>
                  <a:pt x="1151282" y="299207"/>
                </a:lnTo>
                <a:lnTo>
                  <a:pt x="1126457" y="259851"/>
                </a:lnTo>
                <a:lnTo>
                  <a:pt x="1099355" y="223373"/>
                </a:lnTo>
                <a:lnTo>
                  <a:pt x="1070114" y="189748"/>
                </a:lnTo>
                <a:lnTo>
                  <a:pt x="1038874" y="158952"/>
                </a:lnTo>
                <a:lnTo>
                  <a:pt x="1005775" y="130962"/>
                </a:lnTo>
                <a:lnTo>
                  <a:pt x="970955" y="105752"/>
                </a:lnTo>
                <a:lnTo>
                  <a:pt x="934554" y="83299"/>
                </a:lnTo>
                <a:lnTo>
                  <a:pt x="896712" y="63578"/>
                </a:lnTo>
                <a:lnTo>
                  <a:pt x="857567" y="46565"/>
                </a:lnTo>
                <a:lnTo>
                  <a:pt x="817259" y="32235"/>
                </a:lnTo>
                <a:lnTo>
                  <a:pt x="775927" y="20566"/>
                </a:lnTo>
                <a:lnTo>
                  <a:pt x="733711" y="11532"/>
                </a:lnTo>
                <a:lnTo>
                  <a:pt x="690750" y="5109"/>
                </a:lnTo>
                <a:lnTo>
                  <a:pt x="647184" y="1273"/>
                </a:lnTo>
                <a:lnTo>
                  <a:pt x="603150" y="0"/>
                </a:lnTo>
                <a:close/>
              </a:path>
            </a:pathLst>
          </a:custGeom>
          <a:solidFill>
            <a:srgbClr val="D141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636829" y="3006223"/>
            <a:ext cx="69532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90" dirty="0">
                <a:solidFill>
                  <a:srgbClr val="FFFFFF"/>
                </a:solidFill>
                <a:latin typeface="Arial"/>
                <a:cs typeface="Arial"/>
              </a:rPr>
              <a:t>€</a:t>
            </a:r>
            <a:r>
              <a:rPr sz="3200" spc="-225" dirty="0">
                <a:solidFill>
                  <a:srgbClr val="FFFFFF"/>
                </a:solidFill>
                <a:latin typeface="Lucida Sans Unicode"/>
                <a:cs typeface="Lucida Sans Unicode"/>
              </a:rPr>
              <a:t>5</a:t>
            </a:r>
            <a:r>
              <a:rPr sz="3200" spc="-250" dirty="0">
                <a:solidFill>
                  <a:srgbClr val="FFFFFF"/>
                </a:solidFill>
                <a:latin typeface="Lucida Sans Unicode"/>
                <a:cs typeface="Lucida Sans Unicode"/>
              </a:rPr>
              <a:t>5</a:t>
            </a:r>
            <a:endParaRPr sz="3200">
              <a:latin typeface="Lucida Sans Unicode"/>
              <a:cs typeface="Lucida Sans Unicod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03279" y="2644782"/>
            <a:ext cx="1728470" cy="58420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860"/>
              </a:spcBef>
            </a:pPr>
            <a:r>
              <a:rPr sz="1200" b="1" spc="-70" dirty="0">
                <a:solidFill>
                  <a:srgbClr val="555555"/>
                </a:solidFill>
                <a:latin typeface="Trebuchet MS"/>
                <a:cs typeface="Trebuchet MS"/>
              </a:rPr>
              <a:t>Wettelijk</a:t>
            </a:r>
            <a:r>
              <a:rPr sz="1200" b="1" spc="85" dirty="0">
                <a:solidFill>
                  <a:srgbClr val="555555"/>
                </a:solidFill>
                <a:latin typeface="Trebuchet MS"/>
                <a:cs typeface="Trebuchet MS"/>
              </a:rPr>
              <a:t> </a:t>
            </a:r>
            <a:r>
              <a:rPr sz="1200" b="1" spc="-70" dirty="0">
                <a:solidFill>
                  <a:srgbClr val="555555"/>
                </a:solidFill>
                <a:latin typeface="Trebuchet MS"/>
                <a:cs typeface="Trebuchet MS"/>
              </a:rPr>
              <a:t>tarief</a:t>
            </a:r>
            <a:endParaRPr sz="1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760"/>
              </a:spcBef>
            </a:pPr>
            <a:r>
              <a:rPr sz="1200" spc="-40" dirty="0">
                <a:solidFill>
                  <a:srgbClr val="555555"/>
                </a:solidFill>
                <a:latin typeface="Lucida Sans"/>
                <a:cs typeface="Lucida Sans"/>
              </a:rPr>
              <a:t>(niet </a:t>
            </a:r>
            <a:r>
              <a:rPr sz="1200" spc="-50" dirty="0">
                <a:solidFill>
                  <a:srgbClr val="555555"/>
                </a:solidFill>
                <a:latin typeface="Lucida Sans"/>
                <a:cs typeface="Lucida Sans"/>
              </a:rPr>
              <a:t>voor </a:t>
            </a:r>
            <a:r>
              <a:rPr sz="1200" spc="-55" dirty="0">
                <a:solidFill>
                  <a:srgbClr val="555555"/>
                </a:solidFill>
                <a:latin typeface="Lucida Sans"/>
                <a:cs typeface="Lucida Sans"/>
              </a:rPr>
              <a:t>vrije</a:t>
            </a:r>
            <a:r>
              <a:rPr sz="1200" spc="-140" dirty="0">
                <a:solidFill>
                  <a:srgbClr val="555555"/>
                </a:solidFill>
                <a:latin typeface="Lucida Sans"/>
                <a:cs typeface="Lucida Sans"/>
              </a:rPr>
              <a:t> </a:t>
            </a:r>
            <a:r>
              <a:rPr sz="1200" spc="-60" dirty="0">
                <a:solidFill>
                  <a:srgbClr val="555555"/>
                </a:solidFill>
                <a:latin typeface="Lucida Sans"/>
                <a:cs typeface="Lucida Sans"/>
              </a:rPr>
              <a:t>beroepen)</a:t>
            </a:r>
            <a:endParaRPr sz="1200">
              <a:latin typeface="Lucida Sans"/>
              <a:cs typeface="Lucida San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905921" y="4012912"/>
            <a:ext cx="2193290" cy="58420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R="8255" algn="ctr">
              <a:lnSpc>
                <a:spcPct val="100000"/>
              </a:lnSpc>
              <a:spcBef>
                <a:spcPts val="860"/>
              </a:spcBef>
            </a:pPr>
            <a:r>
              <a:rPr sz="1200" b="1" spc="-35" dirty="0">
                <a:solidFill>
                  <a:srgbClr val="555555"/>
                </a:solidFill>
                <a:latin typeface="Trebuchet MS"/>
                <a:cs typeface="Trebuchet MS"/>
              </a:rPr>
              <a:t>Aanvullende</a:t>
            </a:r>
            <a:r>
              <a:rPr sz="1200" b="1" spc="-5" dirty="0">
                <a:solidFill>
                  <a:srgbClr val="555555"/>
                </a:solidFill>
                <a:latin typeface="Trebuchet MS"/>
                <a:cs typeface="Trebuchet MS"/>
              </a:rPr>
              <a:t> </a:t>
            </a:r>
            <a:r>
              <a:rPr sz="1200" b="1" spc="-45" dirty="0">
                <a:solidFill>
                  <a:srgbClr val="555555"/>
                </a:solidFill>
                <a:latin typeface="Trebuchet MS"/>
                <a:cs typeface="Trebuchet MS"/>
              </a:rPr>
              <a:t>diensten:</a:t>
            </a:r>
            <a:endParaRPr sz="1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760"/>
              </a:spcBef>
            </a:pPr>
            <a:r>
              <a:rPr sz="1200" spc="-15" dirty="0">
                <a:solidFill>
                  <a:srgbClr val="555555"/>
                </a:solidFill>
                <a:latin typeface="Arial"/>
                <a:cs typeface="Arial"/>
              </a:rPr>
              <a:t>BTW </a:t>
            </a:r>
            <a:r>
              <a:rPr sz="1200" dirty="0">
                <a:solidFill>
                  <a:srgbClr val="555555"/>
                </a:solidFill>
                <a:latin typeface="Arial"/>
                <a:cs typeface="Arial"/>
              </a:rPr>
              <a:t>– activatie /</a:t>
            </a:r>
            <a:r>
              <a:rPr sz="1200" spc="-4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555555"/>
                </a:solidFill>
                <a:latin typeface="Arial"/>
                <a:cs typeface="Arial"/>
              </a:rPr>
              <a:t>Vergunningen</a:t>
            </a:r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099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2302" y="-4590"/>
            <a:ext cx="3037114" cy="5161537"/>
          </a:xfrm>
          <a:prstGeom prst="rect">
            <a:avLst/>
          </a:prstGeom>
          <a:solidFill>
            <a:srgbClr val="ED8B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343" t="53015" r="33330" b="11321"/>
          <a:stretch/>
        </p:blipFill>
        <p:spPr>
          <a:xfrm rot="10800000">
            <a:off x="707081" y="4483"/>
            <a:ext cx="6753902" cy="51569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1371" y="191526"/>
            <a:ext cx="3851883" cy="3970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7938">
              <a:spcAft>
                <a:spcPts val="600"/>
              </a:spcAft>
            </a:pPr>
            <a:r>
              <a:rPr lang="nl-BE" sz="2000" b="1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Zelfstandig</a:t>
            </a:r>
            <a:endParaRPr sz="2000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1371" y="3150634"/>
            <a:ext cx="5589949" cy="16315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7938"/>
            <a:r>
              <a:rPr lang="nl-BE" sz="4000" b="1" dirty="0">
                <a:solidFill>
                  <a:schemeClr val="bg1"/>
                </a:solidFill>
                <a:latin typeface="Roboto Black" charset="0"/>
                <a:ea typeface="Roboto Black" charset="0"/>
                <a:cs typeface="Roboto Black" charset="0"/>
              </a:rPr>
              <a:t>Sociaal statuut</a:t>
            </a:r>
            <a:endParaRPr sz="4000" b="1" dirty="0">
              <a:solidFill>
                <a:schemeClr val="bg1"/>
              </a:solidFill>
              <a:latin typeface="Roboto Black" charset="0"/>
              <a:ea typeface="Roboto Black" charset="0"/>
              <a:cs typeface="Roboto Black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1371" y="3862693"/>
            <a:ext cx="5825580" cy="6028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7938"/>
            <a:r>
              <a:rPr lang="nl-BE" sz="2400" dirty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rPr>
              <a:t>Sociale bijdrage voor</a:t>
            </a:r>
          </a:p>
          <a:p>
            <a:pPr marL="7938"/>
            <a:r>
              <a:rPr lang="nl-BE" sz="2400" dirty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rPr>
              <a:t>zelfstandigen</a:t>
            </a:r>
            <a:endParaRPr sz="2400" dirty="0">
              <a:solidFill>
                <a:schemeClr val="bg1"/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11" name="Line 2">
            <a:extLst>
              <a:ext uri="{FF2B5EF4-FFF2-40B4-BE49-F238E27FC236}">
                <a16:creationId xmlns:a16="http://schemas.microsoft.com/office/drawing/2014/main" xmlns="" id="{4C1F56F5-73C9-704E-9992-D0189C0F0D7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6361" y="732385"/>
            <a:ext cx="8263467" cy="0"/>
          </a:xfrm>
          <a:prstGeom prst="line">
            <a:avLst/>
          </a:prstGeom>
          <a:noFill/>
          <a:ln w="12700" cap="flat" cmpd="sng">
            <a:solidFill>
              <a:schemeClr val="bg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457200">
              <a:defRPr sz="7600">
                <a:solidFill>
                  <a:srgbClr val="77777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1pPr>
            <a:lvl2pPr defTabSz="457200">
              <a:defRPr sz="7600">
                <a:solidFill>
                  <a:srgbClr val="77777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2pPr>
            <a:lvl3pPr defTabSz="457200">
              <a:defRPr sz="7600">
                <a:solidFill>
                  <a:srgbClr val="77777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3pPr>
            <a:lvl4pPr defTabSz="457200">
              <a:defRPr sz="7600">
                <a:solidFill>
                  <a:srgbClr val="77777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4pPr>
            <a:lvl5pPr defTabSz="457200">
              <a:defRPr sz="7600">
                <a:solidFill>
                  <a:srgbClr val="77777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5pPr>
            <a:lvl6pPr marL="3924300" indent="-927100" algn="ctr" defTabSz="45720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75000"/>
              <a:buChar char="•"/>
              <a:defRPr sz="7600">
                <a:solidFill>
                  <a:srgbClr val="77777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6pPr>
            <a:lvl7pPr marL="4381500" indent="-927100" algn="ctr" defTabSz="45720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75000"/>
              <a:buChar char="•"/>
              <a:defRPr sz="7600">
                <a:solidFill>
                  <a:srgbClr val="77777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7pPr>
            <a:lvl8pPr marL="4838700" indent="-927100" algn="ctr" defTabSz="45720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75000"/>
              <a:buChar char="•"/>
              <a:defRPr sz="7600">
                <a:solidFill>
                  <a:srgbClr val="77777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8pPr>
            <a:lvl9pPr marL="5295900" indent="-927100" algn="ctr" defTabSz="45720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75000"/>
              <a:buChar char="•"/>
              <a:defRPr sz="7600">
                <a:solidFill>
                  <a:srgbClr val="77777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9pPr>
          </a:lstStyle>
          <a:p>
            <a:pPr marL="0" indent="0" algn="l">
              <a:lnSpc>
                <a:spcPct val="100000"/>
              </a:lnSpc>
              <a:buSzTx/>
              <a:buFontTx/>
              <a:buNone/>
            </a:pPr>
            <a:endParaRPr lang="id-ID" sz="1200">
              <a:solidFill>
                <a:srgbClr val="FFFFFF"/>
              </a:solidFill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B45ED23-B485-2747-99F3-50EF117E01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929"/>
          <a:stretch/>
        </p:blipFill>
        <p:spPr>
          <a:xfrm>
            <a:off x="7848156" y="186780"/>
            <a:ext cx="908671" cy="3910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AF70135-3DBB-EA4D-84D0-208FA8491A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22104" y="-4590"/>
            <a:ext cx="3560030" cy="5143500"/>
          </a:xfrm>
          <a:prstGeom prst="rect">
            <a:avLst/>
          </a:prstGeom>
          <a:effectLst>
            <a:outerShdw blurRad="406400" dist="635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49843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35300" y="1320800"/>
            <a:ext cx="2908300" cy="2921000"/>
          </a:xfrm>
          <a:custGeom>
            <a:avLst/>
            <a:gdLst/>
            <a:ahLst/>
            <a:cxnLst/>
            <a:rect l="l" t="t" r="r" b="b"/>
            <a:pathLst>
              <a:path w="2908300" h="2921000">
                <a:moveTo>
                  <a:pt x="0" y="1460500"/>
                </a:moveTo>
                <a:lnTo>
                  <a:pt x="777" y="1412290"/>
                </a:lnTo>
                <a:lnTo>
                  <a:pt x="3093" y="1364471"/>
                </a:lnTo>
                <a:lnTo>
                  <a:pt x="6923" y="1317067"/>
                </a:lnTo>
                <a:lnTo>
                  <a:pt x="12244" y="1270102"/>
                </a:lnTo>
                <a:lnTo>
                  <a:pt x="19032" y="1223599"/>
                </a:lnTo>
                <a:lnTo>
                  <a:pt x="27262" y="1177583"/>
                </a:lnTo>
                <a:lnTo>
                  <a:pt x="36912" y="1132078"/>
                </a:lnTo>
                <a:lnTo>
                  <a:pt x="47956" y="1087108"/>
                </a:lnTo>
                <a:lnTo>
                  <a:pt x="60371" y="1042697"/>
                </a:lnTo>
                <a:lnTo>
                  <a:pt x="74133" y="998869"/>
                </a:lnTo>
                <a:lnTo>
                  <a:pt x="89218" y="955648"/>
                </a:lnTo>
                <a:lnTo>
                  <a:pt x="105602" y="913058"/>
                </a:lnTo>
                <a:lnTo>
                  <a:pt x="123261" y="871123"/>
                </a:lnTo>
                <a:lnTo>
                  <a:pt x="142172" y="829868"/>
                </a:lnTo>
                <a:lnTo>
                  <a:pt x="162309" y="789316"/>
                </a:lnTo>
                <a:lnTo>
                  <a:pt x="183650" y="749491"/>
                </a:lnTo>
                <a:lnTo>
                  <a:pt x="206170" y="710418"/>
                </a:lnTo>
                <a:lnTo>
                  <a:pt x="229845" y="672120"/>
                </a:lnTo>
                <a:lnTo>
                  <a:pt x="254652" y="634622"/>
                </a:lnTo>
                <a:lnTo>
                  <a:pt x="280566" y="597947"/>
                </a:lnTo>
                <a:lnTo>
                  <a:pt x="307564" y="562120"/>
                </a:lnTo>
                <a:lnTo>
                  <a:pt x="335621" y="527165"/>
                </a:lnTo>
                <a:lnTo>
                  <a:pt x="364714" y="493106"/>
                </a:lnTo>
                <a:lnTo>
                  <a:pt x="394818" y="459966"/>
                </a:lnTo>
                <a:lnTo>
                  <a:pt x="425910" y="427770"/>
                </a:lnTo>
                <a:lnTo>
                  <a:pt x="457966" y="396542"/>
                </a:lnTo>
                <a:lnTo>
                  <a:pt x="490962" y="366306"/>
                </a:lnTo>
                <a:lnTo>
                  <a:pt x="524873" y="337087"/>
                </a:lnTo>
                <a:lnTo>
                  <a:pt x="559676" y="308907"/>
                </a:lnTo>
                <a:lnTo>
                  <a:pt x="595347" y="281791"/>
                </a:lnTo>
                <a:lnTo>
                  <a:pt x="631863" y="255764"/>
                </a:lnTo>
                <a:lnTo>
                  <a:pt x="669198" y="230849"/>
                </a:lnTo>
                <a:lnTo>
                  <a:pt x="707329" y="207070"/>
                </a:lnTo>
                <a:lnTo>
                  <a:pt x="746232" y="184452"/>
                </a:lnTo>
                <a:lnTo>
                  <a:pt x="785884" y="163018"/>
                </a:lnTo>
                <a:lnTo>
                  <a:pt x="826260" y="142792"/>
                </a:lnTo>
                <a:lnTo>
                  <a:pt x="867336" y="123800"/>
                </a:lnTo>
                <a:lnTo>
                  <a:pt x="909088" y="106063"/>
                </a:lnTo>
                <a:lnTo>
                  <a:pt x="951493" y="89608"/>
                </a:lnTo>
                <a:lnTo>
                  <a:pt x="994526" y="74457"/>
                </a:lnTo>
                <a:lnTo>
                  <a:pt x="1038163" y="60635"/>
                </a:lnTo>
                <a:lnTo>
                  <a:pt x="1082381" y="48165"/>
                </a:lnTo>
                <a:lnTo>
                  <a:pt x="1127156" y="37073"/>
                </a:lnTo>
                <a:lnTo>
                  <a:pt x="1172463" y="27381"/>
                </a:lnTo>
                <a:lnTo>
                  <a:pt x="1218279" y="19115"/>
                </a:lnTo>
                <a:lnTo>
                  <a:pt x="1264579" y="12298"/>
                </a:lnTo>
                <a:lnTo>
                  <a:pt x="1311341" y="6953"/>
                </a:lnTo>
                <a:lnTo>
                  <a:pt x="1358539" y="3106"/>
                </a:lnTo>
                <a:lnTo>
                  <a:pt x="1406150" y="780"/>
                </a:lnTo>
                <a:lnTo>
                  <a:pt x="1454150" y="0"/>
                </a:lnTo>
                <a:lnTo>
                  <a:pt x="1502149" y="780"/>
                </a:lnTo>
                <a:lnTo>
                  <a:pt x="1549760" y="3106"/>
                </a:lnTo>
                <a:lnTo>
                  <a:pt x="1596958" y="6953"/>
                </a:lnTo>
                <a:lnTo>
                  <a:pt x="1643720" y="12298"/>
                </a:lnTo>
                <a:lnTo>
                  <a:pt x="1690020" y="19115"/>
                </a:lnTo>
                <a:lnTo>
                  <a:pt x="1735836" y="27381"/>
                </a:lnTo>
                <a:lnTo>
                  <a:pt x="1781143" y="37073"/>
                </a:lnTo>
                <a:lnTo>
                  <a:pt x="1825918" y="48165"/>
                </a:lnTo>
                <a:lnTo>
                  <a:pt x="1870136" y="60635"/>
                </a:lnTo>
                <a:lnTo>
                  <a:pt x="1913773" y="74457"/>
                </a:lnTo>
                <a:lnTo>
                  <a:pt x="1956807" y="89608"/>
                </a:lnTo>
                <a:lnTo>
                  <a:pt x="1999211" y="106063"/>
                </a:lnTo>
                <a:lnTo>
                  <a:pt x="2040964" y="123800"/>
                </a:lnTo>
                <a:lnTo>
                  <a:pt x="2082040" y="142792"/>
                </a:lnTo>
                <a:lnTo>
                  <a:pt x="2122415" y="163018"/>
                </a:lnTo>
                <a:lnTo>
                  <a:pt x="2162067" y="184452"/>
                </a:lnTo>
                <a:lnTo>
                  <a:pt x="2200970" y="207070"/>
                </a:lnTo>
                <a:lnTo>
                  <a:pt x="2239101" y="230849"/>
                </a:lnTo>
                <a:lnTo>
                  <a:pt x="2276437" y="255764"/>
                </a:lnTo>
                <a:lnTo>
                  <a:pt x="2312952" y="281791"/>
                </a:lnTo>
                <a:lnTo>
                  <a:pt x="2348623" y="308907"/>
                </a:lnTo>
                <a:lnTo>
                  <a:pt x="2383426" y="337087"/>
                </a:lnTo>
                <a:lnTo>
                  <a:pt x="2417338" y="366306"/>
                </a:lnTo>
                <a:lnTo>
                  <a:pt x="2450333" y="396542"/>
                </a:lnTo>
                <a:lnTo>
                  <a:pt x="2482389" y="427770"/>
                </a:lnTo>
                <a:lnTo>
                  <a:pt x="2513481" y="459966"/>
                </a:lnTo>
                <a:lnTo>
                  <a:pt x="2543585" y="493106"/>
                </a:lnTo>
                <a:lnTo>
                  <a:pt x="2572678" y="527165"/>
                </a:lnTo>
                <a:lnTo>
                  <a:pt x="2600735" y="562120"/>
                </a:lnTo>
                <a:lnTo>
                  <a:pt x="2627733" y="597947"/>
                </a:lnTo>
                <a:lnTo>
                  <a:pt x="2653647" y="634622"/>
                </a:lnTo>
                <a:lnTo>
                  <a:pt x="2678454" y="672120"/>
                </a:lnTo>
                <a:lnTo>
                  <a:pt x="2702129" y="710418"/>
                </a:lnTo>
                <a:lnTo>
                  <a:pt x="2724649" y="749491"/>
                </a:lnTo>
                <a:lnTo>
                  <a:pt x="2745990" y="789316"/>
                </a:lnTo>
                <a:lnTo>
                  <a:pt x="2766127" y="829868"/>
                </a:lnTo>
                <a:lnTo>
                  <a:pt x="2785038" y="871123"/>
                </a:lnTo>
                <a:lnTo>
                  <a:pt x="2802697" y="913058"/>
                </a:lnTo>
                <a:lnTo>
                  <a:pt x="2819081" y="955648"/>
                </a:lnTo>
                <a:lnTo>
                  <a:pt x="2834166" y="998869"/>
                </a:lnTo>
                <a:lnTo>
                  <a:pt x="2847928" y="1042697"/>
                </a:lnTo>
                <a:lnTo>
                  <a:pt x="2860343" y="1087108"/>
                </a:lnTo>
                <a:lnTo>
                  <a:pt x="2871387" y="1132078"/>
                </a:lnTo>
                <a:lnTo>
                  <a:pt x="2881037" y="1177583"/>
                </a:lnTo>
                <a:lnTo>
                  <a:pt x="2889267" y="1223599"/>
                </a:lnTo>
                <a:lnTo>
                  <a:pt x="2896055" y="1270102"/>
                </a:lnTo>
                <a:lnTo>
                  <a:pt x="2901376" y="1317067"/>
                </a:lnTo>
                <a:lnTo>
                  <a:pt x="2905206" y="1364471"/>
                </a:lnTo>
                <a:lnTo>
                  <a:pt x="2907522" y="1412290"/>
                </a:lnTo>
                <a:lnTo>
                  <a:pt x="2908300" y="1460500"/>
                </a:lnTo>
                <a:lnTo>
                  <a:pt x="2907522" y="1508709"/>
                </a:lnTo>
                <a:lnTo>
                  <a:pt x="2905206" y="1556528"/>
                </a:lnTo>
                <a:lnTo>
                  <a:pt x="2901376" y="1603932"/>
                </a:lnTo>
                <a:lnTo>
                  <a:pt x="2896055" y="1650898"/>
                </a:lnTo>
                <a:lnTo>
                  <a:pt x="2889267" y="1697400"/>
                </a:lnTo>
                <a:lnTo>
                  <a:pt x="2881037" y="1743416"/>
                </a:lnTo>
                <a:lnTo>
                  <a:pt x="2871387" y="1788921"/>
                </a:lnTo>
                <a:lnTo>
                  <a:pt x="2860343" y="1833891"/>
                </a:lnTo>
                <a:lnTo>
                  <a:pt x="2847928" y="1878302"/>
                </a:lnTo>
                <a:lnTo>
                  <a:pt x="2834166" y="1922131"/>
                </a:lnTo>
                <a:lnTo>
                  <a:pt x="2819081" y="1965352"/>
                </a:lnTo>
                <a:lnTo>
                  <a:pt x="2802697" y="2007941"/>
                </a:lnTo>
                <a:lnTo>
                  <a:pt x="2785038" y="2049876"/>
                </a:lnTo>
                <a:lnTo>
                  <a:pt x="2766127" y="2091131"/>
                </a:lnTo>
                <a:lnTo>
                  <a:pt x="2745990" y="2131683"/>
                </a:lnTo>
                <a:lnTo>
                  <a:pt x="2724649" y="2171508"/>
                </a:lnTo>
                <a:lnTo>
                  <a:pt x="2702129" y="2210581"/>
                </a:lnTo>
                <a:lnTo>
                  <a:pt x="2678454" y="2248879"/>
                </a:lnTo>
                <a:lnTo>
                  <a:pt x="2653647" y="2286377"/>
                </a:lnTo>
                <a:lnTo>
                  <a:pt x="2627733" y="2323052"/>
                </a:lnTo>
                <a:lnTo>
                  <a:pt x="2600735" y="2358879"/>
                </a:lnTo>
                <a:lnTo>
                  <a:pt x="2572678" y="2393834"/>
                </a:lnTo>
                <a:lnTo>
                  <a:pt x="2543585" y="2427894"/>
                </a:lnTo>
                <a:lnTo>
                  <a:pt x="2513481" y="2461033"/>
                </a:lnTo>
                <a:lnTo>
                  <a:pt x="2482389" y="2493229"/>
                </a:lnTo>
                <a:lnTo>
                  <a:pt x="2450333" y="2524457"/>
                </a:lnTo>
                <a:lnTo>
                  <a:pt x="2417338" y="2554693"/>
                </a:lnTo>
                <a:lnTo>
                  <a:pt x="2383426" y="2583913"/>
                </a:lnTo>
                <a:lnTo>
                  <a:pt x="2348623" y="2612092"/>
                </a:lnTo>
                <a:lnTo>
                  <a:pt x="2312952" y="2639208"/>
                </a:lnTo>
                <a:lnTo>
                  <a:pt x="2276437" y="2665235"/>
                </a:lnTo>
                <a:lnTo>
                  <a:pt x="2239101" y="2690150"/>
                </a:lnTo>
                <a:lnTo>
                  <a:pt x="2200970" y="2713929"/>
                </a:lnTo>
                <a:lnTo>
                  <a:pt x="2162067" y="2736547"/>
                </a:lnTo>
                <a:lnTo>
                  <a:pt x="2122415" y="2757981"/>
                </a:lnTo>
                <a:lnTo>
                  <a:pt x="2082040" y="2778207"/>
                </a:lnTo>
                <a:lnTo>
                  <a:pt x="2040964" y="2797200"/>
                </a:lnTo>
                <a:lnTo>
                  <a:pt x="1999211" y="2814936"/>
                </a:lnTo>
                <a:lnTo>
                  <a:pt x="1956807" y="2831391"/>
                </a:lnTo>
                <a:lnTo>
                  <a:pt x="1913773" y="2846542"/>
                </a:lnTo>
                <a:lnTo>
                  <a:pt x="1870136" y="2860364"/>
                </a:lnTo>
                <a:lnTo>
                  <a:pt x="1825918" y="2872834"/>
                </a:lnTo>
                <a:lnTo>
                  <a:pt x="1781143" y="2883926"/>
                </a:lnTo>
                <a:lnTo>
                  <a:pt x="1735836" y="2893618"/>
                </a:lnTo>
                <a:lnTo>
                  <a:pt x="1690020" y="2901884"/>
                </a:lnTo>
                <a:lnTo>
                  <a:pt x="1643720" y="2908701"/>
                </a:lnTo>
                <a:lnTo>
                  <a:pt x="1596958" y="2914046"/>
                </a:lnTo>
                <a:lnTo>
                  <a:pt x="1549760" y="2917893"/>
                </a:lnTo>
                <a:lnTo>
                  <a:pt x="1502149" y="2920219"/>
                </a:lnTo>
                <a:lnTo>
                  <a:pt x="1454150" y="2921000"/>
                </a:lnTo>
                <a:lnTo>
                  <a:pt x="1406150" y="2920219"/>
                </a:lnTo>
                <a:lnTo>
                  <a:pt x="1358539" y="2917893"/>
                </a:lnTo>
                <a:lnTo>
                  <a:pt x="1311341" y="2914046"/>
                </a:lnTo>
                <a:lnTo>
                  <a:pt x="1264579" y="2908701"/>
                </a:lnTo>
                <a:lnTo>
                  <a:pt x="1218279" y="2901884"/>
                </a:lnTo>
                <a:lnTo>
                  <a:pt x="1172463" y="2893618"/>
                </a:lnTo>
                <a:lnTo>
                  <a:pt x="1127156" y="2883926"/>
                </a:lnTo>
                <a:lnTo>
                  <a:pt x="1082381" y="2872834"/>
                </a:lnTo>
                <a:lnTo>
                  <a:pt x="1038163" y="2860364"/>
                </a:lnTo>
                <a:lnTo>
                  <a:pt x="994526" y="2846542"/>
                </a:lnTo>
                <a:lnTo>
                  <a:pt x="951493" y="2831391"/>
                </a:lnTo>
                <a:lnTo>
                  <a:pt x="909088" y="2814936"/>
                </a:lnTo>
                <a:lnTo>
                  <a:pt x="867336" y="2797200"/>
                </a:lnTo>
                <a:lnTo>
                  <a:pt x="826260" y="2778207"/>
                </a:lnTo>
                <a:lnTo>
                  <a:pt x="785884" y="2757981"/>
                </a:lnTo>
                <a:lnTo>
                  <a:pt x="746232" y="2736547"/>
                </a:lnTo>
                <a:lnTo>
                  <a:pt x="707329" y="2713929"/>
                </a:lnTo>
                <a:lnTo>
                  <a:pt x="669198" y="2690150"/>
                </a:lnTo>
                <a:lnTo>
                  <a:pt x="631863" y="2665235"/>
                </a:lnTo>
                <a:lnTo>
                  <a:pt x="595347" y="2639208"/>
                </a:lnTo>
                <a:lnTo>
                  <a:pt x="559676" y="2612092"/>
                </a:lnTo>
                <a:lnTo>
                  <a:pt x="524873" y="2583913"/>
                </a:lnTo>
                <a:lnTo>
                  <a:pt x="490962" y="2554693"/>
                </a:lnTo>
                <a:lnTo>
                  <a:pt x="457966" y="2524457"/>
                </a:lnTo>
                <a:lnTo>
                  <a:pt x="425910" y="2493229"/>
                </a:lnTo>
                <a:lnTo>
                  <a:pt x="394818" y="2461033"/>
                </a:lnTo>
                <a:lnTo>
                  <a:pt x="364714" y="2427894"/>
                </a:lnTo>
                <a:lnTo>
                  <a:pt x="335621" y="2393834"/>
                </a:lnTo>
                <a:lnTo>
                  <a:pt x="307564" y="2358879"/>
                </a:lnTo>
                <a:lnTo>
                  <a:pt x="280566" y="2323052"/>
                </a:lnTo>
                <a:lnTo>
                  <a:pt x="254652" y="2286377"/>
                </a:lnTo>
                <a:lnTo>
                  <a:pt x="229845" y="2248879"/>
                </a:lnTo>
                <a:lnTo>
                  <a:pt x="206170" y="2210581"/>
                </a:lnTo>
                <a:lnTo>
                  <a:pt x="183650" y="2171508"/>
                </a:lnTo>
                <a:lnTo>
                  <a:pt x="162309" y="2131683"/>
                </a:lnTo>
                <a:lnTo>
                  <a:pt x="142172" y="2091131"/>
                </a:lnTo>
                <a:lnTo>
                  <a:pt x="123261" y="2049876"/>
                </a:lnTo>
                <a:lnTo>
                  <a:pt x="105602" y="2007941"/>
                </a:lnTo>
                <a:lnTo>
                  <a:pt x="89218" y="1965352"/>
                </a:lnTo>
                <a:lnTo>
                  <a:pt x="74133" y="1922131"/>
                </a:lnTo>
                <a:lnTo>
                  <a:pt x="60371" y="1878302"/>
                </a:lnTo>
                <a:lnTo>
                  <a:pt x="47956" y="1833891"/>
                </a:lnTo>
                <a:lnTo>
                  <a:pt x="36912" y="1788921"/>
                </a:lnTo>
                <a:lnTo>
                  <a:pt x="27262" y="1743416"/>
                </a:lnTo>
                <a:lnTo>
                  <a:pt x="19032" y="1697400"/>
                </a:lnTo>
                <a:lnTo>
                  <a:pt x="12244" y="1650898"/>
                </a:lnTo>
                <a:lnTo>
                  <a:pt x="6923" y="1603932"/>
                </a:lnTo>
                <a:lnTo>
                  <a:pt x="3093" y="1556528"/>
                </a:lnTo>
                <a:lnTo>
                  <a:pt x="777" y="1508709"/>
                </a:lnTo>
                <a:lnTo>
                  <a:pt x="0" y="1460500"/>
                </a:lnTo>
                <a:close/>
              </a:path>
            </a:pathLst>
          </a:custGeom>
          <a:ln w="25400">
            <a:solidFill>
              <a:srgbClr val="5555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81500" y="1181100"/>
            <a:ext cx="215900" cy="292100"/>
          </a:xfrm>
          <a:custGeom>
            <a:avLst/>
            <a:gdLst/>
            <a:ahLst/>
            <a:cxnLst/>
            <a:rect l="l" t="t" r="r" b="b"/>
            <a:pathLst>
              <a:path w="215900" h="292100">
                <a:moveTo>
                  <a:pt x="0" y="0"/>
                </a:moveTo>
                <a:lnTo>
                  <a:pt x="0" y="292100"/>
                </a:lnTo>
                <a:lnTo>
                  <a:pt x="215900" y="146050"/>
                </a:lnTo>
                <a:lnTo>
                  <a:pt x="0" y="0"/>
                </a:lnTo>
                <a:close/>
              </a:path>
            </a:pathLst>
          </a:custGeom>
          <a:solidFill>
            <a:srgbClr val="5555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52936" y="3356536"/>
            <a:ext cx="257810" cy="264795"/>
          </a:xfrm>
          <a:custGeom>
            <a:avLst/>
            <a:gdLst/>
            <a:ahLst/>
            <a:cxnLst/>
            <a:rect l="l" t="t" r="r" b="b"/>
            <a:pathLst>
              <a:path w="257810" h="264795">
                <a:moveTo>
                  <a:pt x="0" y="0"/>
                </a:moveTo>
                <a:lnTo>
                  <a:pt x="25222" y="264761"/>
                </a:lnTo>
                <a:lnTo>
                  <a:pt x="257569" y="135341"/>
                </a:lnTo>
                <a:lnTo>
                  <a:pt x="0" y="0"/>
                </a:lnTo>
                <a:close/>
              </a:path>
            </a:pathLst>
          </a:custGeom>
          <a:solidFill>
            <a:srgbClr val="5555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60035" y="3408588"/>
            <a:ext cx="245745" cy="266065"/>
          </a:xfrm>
          <a:custGeom>
            <a:avLst/>
            <a:gdLst/>
            <a:ahLst/>
            <a:cxnLst/>
            <a:rect l="l" t="t" r="r" b="b"/>
            <a:pathLst>
              <a:path w="245745" h="266064">
                <a:moveTo>
                  <a:pt x="2966" y="0"/>
                </a:moveTo>
                <a:lnTo>
                  <a:pt x="0" y="265944"/>
                </a:lnTo>
                <a:lnTo>
                  <a:pt x="245334" y="109513"/>
                </a:lnTo>
                <a:lnTo>
                  <a:pt x="2966" y="0"/>
                </a:lnTo>
                <a:close/>
              </a:path>
            </a:pathLst>
          </a:custGeom>
          <a:solidFill>
            <a:srgbClr val="5555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4350" y="742950"/>
            <a:ext cx="8267700" cy="0"/>
          </a:xfrm>
          <a:custGeom>
            <a:avLst/>
            <a:gdLst/>
            <a:ahLst/>
            <a:cxnLst/>
            <a:rect l="l" t="t" r="r" b="b"/>
            <a:pathLst>
              <a:path w="8267700">
                <a:moveTo>
                  <a:pt x="0" y="0"/>
                </a:moveTo>
                <a:lnTo>
                  <a:pt x="8267701" y="1"/>
                </a:lnTo>
              </a:path>
            </a:pathLst>
          </a:custGeom>
          <a:ln w="12700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62375" y="-279795"/>
            <a:ext cx="370332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BE" spc="10" dirty="0"/>
              <a:t/>
            </a:r>
            <a:br>
              <a:rPr lang="nl-BE" spc="10" dirty="0"/>
            </a:br>
            <a:r>
              <a:rPr spc="10" dirty="0" err="1"/>
              <a:t>Sociaal</a:t>
            </a:r>
            <a:r>
              <a:rPr spc="10" dirty="0"/>
              <a:t> </a:t>
            </a:r>
            <a:r>
              <a:rPr spc="-60" dirty="0"/>
              <a:t>statuut: </a:t>
            </a:r>
            <a:r>
              <a:rPr b="0" spc="-25" dirty="0">
                <a:latin typeface="Lucida Sans"/>
                <a:cs typeface="Lucida Sans"/>
              </a:rPr>
              <a:t>Sociale</a:t>
            </a:r>
            <a:r>
              <a:rPr b="0" spc="-165" dirty="0">
                <a:latin typeface="Lucida Sans"/>
                <a:cs typeface="Lucida Sans"/>
              </a:rPr>
              <a:t> </a:t>
            </a:r>
            <a:r>
              <a:rPr b="0" spc="-110" dirty="0">
                <a:latin typeface="Lucida Sans"/>
                <a:cs typeface="Lucida Sans"/>
              </a:rPr>
              <a:t>bijdrage</a:t>
            </a:r>
          </a:p>
        </p:txBody>
      </p:sp>
      <p:sp>
        <p:nvSpPr>
          <p:cNvPr id="8" name="object 8"/>
          <p:cNvSpPr/>
          <p:nvPr/>
        </p:nvSpPr>
        <p:spPr>
          <a:xfrm>
            <a:off x="7889702" y="240546"/>
            <a:ext cx="847898" cy="240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743200" y="1562100"/>
            <a:ext cx="1155700" cy="1155700"/>
          </a:xfrm>
          <a:custGeom>
            <a:avLst/>
            <a:gdLst/>
            <a:ahLst/>
            <a:cxnLst/>
            <a:rect l="l" t="t" r="r" b="b"/>
            <a:pathLst>
              <a:path w="1155700" h="1155700">
                <a:moveTo>
                  <a:pt x="577850" y="0"/>
                </a:moveTo>
                <a:lnTo>
                  <a:pt x="530457" y="1915"/>
                </a:lnTo>
                <a:lnTo>
                  <a:pt x="484119" y="7563"/>
                </a:lnTo>
                <a:lnTo>
                  <a:pt x="438985" y="16793"/>
                </a:lnTo>
                <a:lnTo>
                  <a:pt x="395204" y="29459"/>
                </a:lnTo>
                <a:lnTo>
                  <a:pt x="352924" y="45410"/>
                </a:lnTo>
                <a:lnTo>
                  <a:pt x="312294" y="64498"/>
                </a:lnTo>
                <a:lnTo>
                  <a:pt x="273463" y="86575"/>
                </a:lnTo>
                <a:lnTo>
                  <a:pt x="236579" y="111491"/>
                </a:lnTo>
                <a:lnTo>
                  <a:pt x="201791" y="139098"/>
                </a:lnTo>
                <a:lnTo>
                  <a:pt x="169248" y="169248"/>
                </a:lnTo>
                <a:lnTo>
                  <a:pt x="139098" y="201791"/>
                </a:lnTo>
                <a:lnTo>
                  <a:pt x="111491" y="236579"/>
                </a:lnTo>
                <a:lnTo>
                  <a:pt x="86575" y="273463"/>
                </a:lnTo>
                <a:lnTo>
                  <a:pt x="64498" y="312294"/>
                </a:lnTo>
                <a:lnTo>
                  <a:pt x="45410" y="352924"/>
                </a:lnTo>
                <a:lnTo>
                  <a:pt x="29459" y="395204"/>
                </a:lnTo>
                <a:lnTo>
                  <a:pt x="16793" y="438985"/>
                </a:lnTo>
                <a:lnTo>
                  <a:pt x="7563" y="484119"/>
                </a:lnTo>
                <a:lnTo>
                  <a:pt x="1915" y="530457"/>
                </a:lnTo>
                <a:lnTo>
                  <a:pt x="0" y="577850"/>
                </a:lnTo>
                <a:lnTo>
                  <a:pt x="1915" y="625242"/>
                </a:lnTo>
                <a:lnTo>
                  <a:pt x="7563" y="671580"/>
                </a:lnTo>
                <a:lnTo>
                  <a:pt x="16793" y="716714"/>
                </a:lnTo>
                <a:lnTo>
                  <a:pt x="29459" y="760495"/>
                </a:lnTo>
                <a:lnTo>
                  <a:pt x="45410" y="802775"/>
                </a:lnTo>
                <a:lnTo>
                  <a:pt x="64498" y="843405"/>
                </a:lnTo>
                <a:lnTo>
                  <a:pt x="86575" y="882236"/>
                </a:lnTo>
                <a:lnTo>
                  <a:pt x="111491" y="919120"/>
                </a:lnTo>
                <a:lnTo>
                  <a:pt x="139098" y="953908"/>
                </a:lnTo>
                <a:lnTo>
                  <a:pt x="169248" y="986451"/>
                </a:lnTo>
                <a:lnTo>
                  <a:pt x="201791" y="1016601"/>
                </a:lnTo>
                <a:lnTo>
                  <a:pt x="236579" y="1044208"/>
                </a:lnTo>
                <a:lnTo>
                  <a:pt x="273463" y="1069124"/>
                </a:lnTo>
                <a:lnTo>
                  <a:pt x="312294" y="1091201"/>
                </a:lnTo>
                <a:lnTo>
                  <a:pt x="352924" y="1110289"/>
                </a:lnTo>
                <a:lnTo>
                  <a:pt x="395204" y="1126240"/>
                </a:lnTo>
                <a:lnTo>
                  <a:pt x="438985" y="1138906"/>
                </a:lnTo>
                <a:lnTo>
                  <a:pt x="484119" y="1148136"/>
                </a:lnTo>
                <a:lnTo>
                  <a:pt x="530457" y="1153784"/>
                </a:lnTo>
                <a:lnTo>
                  <a:pt x="577850" y="1155700"/>
                </a:lnTo>
                <a:lnTo>
                  <a:pt x="625242" y="1153784"/>
                </a:lnTo>
                <a:lnTo>
                  <a:pt x="671580" y="1148136"/>
                </a:lnTo>
                <a:lnTo>
                  <a:pt x="716714" y="1138906"/>
                </a:lnTo>
                <a:lnTo>
                  <a:pt x="760495" y="1126240"/>
                </a:lnTo>
                <a:lnTo>
                  <a:pt x="802775" y="1110289"/>
                </a:lnTo>
                <a:lnTo>
                  <a:pt x="843405" y="1091201"/>
                </a:lnTo>
                <a:lnTo>
                  <a:pt x="882236" y="1069124"/>
                </a:lnTo>
                <a:lnTo>
                  <a:pt x="919120" y="1044208"/>
                </a:lnTo>
                <a:lnTo>
                  <a:pt x="953908" y="1016601"/>
                </a:lnTo>
                <a:lnTo>
                  <a:pt x="986451" y="986451"/>
                </a:lnTo>
                <a:lnTo>
                  <a:pt x="1016601" y="953908"/>
                </a:lnTo>
                <a:lnTo>
                  <a:pt x="1044208" y="919120"/>
                </a:lnTo>
                <a:lnTo>
                  <a:pt x="1069124" y="882236"/>
                </a:lnTo>
                <a:lnTo>
                  <a:pt x="1091201" y="843405"/>
                </a:lnTo>
                <a:lnTo>
                  <a:pt x="1110289" y="802775"/>
                </a:lnTo>
                <a:lnTo>
                  <a:pt x="1126240" y="760495"/>
                </a:lnTo>
                <a:lnTo>
                  <a:pt x="1138906" y="716714"/>
                </a:lnTo>
                <a:lnTo>
                  <a:pt x="1148136" y="671580"/>
                </a:lnTo>
                <a:lnTo>
                  <a:pt x="1153784" y="625242"/>
                </a:lnTo>
                <a:lnTo>
                  <a:pt x="1155700" y="577850"/>
                </a:lnTo>
                <a:lnTo>
                  <a:pt x="1153784" y="530457"/>
                </a:lnTo>
                <a:lnTo>
                  <a:pt x="1148136" y="484119"/>
                </a:lnTo>
                <a:lnTo>
                  <a:pt x="1138906" y="438985"/>
                </a:lnTo>
                <a:lnTo>
                  <a:pt x="1126240" y="395204"/>
                </a:lnTo>
                <a:lnTo>
                  <a:pt x="1110289" y="352924"/>
                </a:lnTo>
                <a:lnTo>
                  <a:pt x="1091201" y="312294"/>
                </a:lnTo>
                <a:lnTo>
                  <a:pt x="1069124" y="273463"/>
                </a:lnTo>
                <a:lnTo>
                  <a:pt x="1044208" y="236579"/>
                </a:lnTo>
                <a:lnTo>
                  <a:pt x="1016601" y="201791"/>
                </a:lnTo>
                <a:lnTo>
                  <a:pt x="986451" y="169248"/>
                </a:lnTo>
                <a:lnTo>
                  <a:pt x="953908" y="139098"/>
                </a:lnTo>
                <a:lnTo>
                  <a:pt x="919120" y="111491"/>
                </a:lnTo>
                <a:lnTo>
                  <a:pt x="882236" y="86575"/>
                </a:lnTo>
                <a:lnTo>
                  <a:pt x="843405" y="64498"/>
                </a:lnTo>
                <a:lnTo>
                  <a:pt x="802775" y="45410"/>
                </a:lnTo>
                <a:lnTo>
                  <a:pt x="760495" y="29459"/>
                </a:lnTo>
                <a:lnTo>
                  <a:pt x="716714" y="16793"/>
                </a:lnTo>
                <a:lnTo>
                  <a:pt x="671580" y="7563"/>
                </a:lnTo>
                <a:lnTo>
                  <a:pt x="625242" y="1915"/>
                </a:lnTo>
                <a:lnTo>
                  <a:pt x="577850" y="0"/>
                </a:lnTo>
                <a:close/>
              </a:path>
            </a:pathLst>
          </a:custGeom>
          <a:solidFill>
            <a:srgbClr val="ED8B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896421" y="1996399"/>
            <a:ext cx="826769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Overheid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080000" y="1562100"/>
            <a:ext cx="1155700" cy="1155700"/>
          </a:xfrm>
          <a:custGeom>
            <a:avLst/>
            <a:gdLst/>
            <a:ahLst/>
            <a:cxnLst/>
            <a:rect l="l" t="t" r="r" b="b"/>
            <a:pathLst>
              <a:path w="1155700" h="1155700">
                <a:moveTo>
                  <a:pt x="577850" y="0"/>
                </a:moveTo>
                <a:lnTo>
                  <a:pt x="530457" y="1915"/>
                </a:lnTo>
                <a:lnTo>
                  <a:pt x="484119" y="7563"/>
                </a:lnTo>
                <a:lnTo>
                  <a:pt x="438985" y="16793"/>
                </a:lnTo>
                <a:lnTo>
                  <a:pt x="395204" y="29459"/>
                </a:lnTo>
                <a:lnTo>
                  <a:pt x="352924" y="45410"/>
                </a:lnTo>
                <a:lnTo>
                  <a:pt x="312294" y="64498"/>
                </a:lnTo>
                <a:lnTo>
                  <a:pt x="273463" y="86575"/>
                </a:lnTo>
                <a:lnTo>
                  <a:pt x="236579" y="111491"/>
                </a:lnTo>
                <a:lnTo>
                  <a:pt x="201791" y="139098"/>
                </a:lnTo>
                <a:lnTo>
                  <a:pt x="169248" y="169248"/>
                </a:lnTo>
                <a:lnTo>
                  <a:pt x="139098" y="201791"/>
                </a:lnTo>
                <a:lnTo>
                  <a:pt x="111491" y="236579"/>
                </a:lnTo>
                <a:lnTo>
                  <a:pt x="86575" y="273463"/>
                </a:lnTo>
                <a:lnTo>
                  <a:pt x="64498" y="312294"/>
                </a:lnTo>
                <a:lnTo>
                  <a:pt x="45410" y="352924"/>
                </a:lnTo>
                <a:lnTo>
                  <a:pt x="29459" y="395204"/>
                </a:lnTo>
                <a:lnTo>
                  <a:pt x="16793" y="438985"/>
                </a:lnTo>
                <a:lnTo>
                  <a:pt x="7563" y="484119"/>
                </a:lnTo>
                <a:lnTo>
                  <a:pt x="1915" y="530457"/>
                </a:lnTo>
                <a:lnTo>
                  <a:pt x="0" y="577850"/>
                </a:lnTo>
                <a:lnTo>
                  <a:pt x="1915" y="625242"/>
                </a:lnTo>
                <a:lnTo>
                  <a:pt x="7563" y="671580"/>
                </a:lnTo>
                <a:lnTo>
                  <a:pt x="16793" y="716714"/>
                </a:lnTo>
                <a:lnTo>
                  <a:pt x="29459" y="760495"/>
                </a:lnTo>
                <a:lnTo>
                  <a:pt x="45410" y="802775"/>
                </a:lnTo>
                <a:lnTo>
                  <a:pt x="64498" y="843405"/>
                </a:lnTo>
                <a:lnTo>
                  <a:pt x="86575" y="882236"/>
                </a:lnTo>
                <a:lnTo>
                  <a:pt x="111491" y="919120"/>
                </a:lnTo>
                <a:lnTo>
                  <a:pt x="139098" y="953908"/>
                </a:lnTo>
                <a:lnTo>
                  <a:pt x="169248" y="986451"/>
                </a:lnTo>
                <a:lnTo>
                  <a:pt x="201791" y="1016601"/>
                </a:lnTo>
                <a:lnTo>
                  <a:pt x="236579" y="1044208"/>
                </a:lnTo>
                <a:lnTo>
                  <a:pt x="273463" y="1069124"/>
                </a:lnTo>
                <a:lnTo>
                  <a:pt x="312294" y="1091201"/>
                </a:lnTo>
                <a:lnTo>
                  <a:pt x="352924" y="1110289"/>
                </a:lnTo>
                <a:lnTo>
                  <a:pt x="395204" y="1126240"/>
                </a:lnTo>
                <a:lnTo>
                  <a:pt x="438985" y="1138906"/>
                </a:lnTo>
                <a:lnTo>
                  <a:pt x="484119" y="1148136"/>
                </a:lnTo>
                <a:lnTo>
                  <a:pt x="530457" y="1153784"/>
                </a:lnTo>
                <a:lnTo>
                  <a:pt x="577850" y="1155700"/>
                </a:lnTo>
                <a:lnTo>
                  <a:pt x="625242" y="1153784"/>
                </a:lnTo>
                <a:lnTo>
                  <a:pt x="671580" y="1148136"/>
                </a:lnTo>
                <a:lnTo>
                  <a:pt x="716714" y="1138906"/>
                </a:lnTo>
                <a:lnTo>
                  <a:pt x="760495" y="1126240"/>
                </a:lnTo>
                <a:lnTo>
                  <a:pt x="802775" y="1110289"/>
                </a:lnTo>
                <a:lnTo>
                  <a:pt x="843405" y="1091201"/>
                </a:lnTo>
                <a:lnTo>
                  <a:pt x="882236" y="1069124"/>
                </a:lnTo>
                <a:lnTo>
                  <a:pt x="919120" y="1044208"/>
                </a:lnTo>
                <a:lnTo>
                  <a:pt x="953908" y="1016601"/>
                </a:lnTo>
                <a:lnTo>
                  <a:pt x="986451" y="986451"/>
                </a:lnTo>
                <a:lnTo>
                  <a:pt x="1016601" y="953908"/>
                </a:lnTo>
                <a:lnTo>
                  <a:pt x="1044208" y="919120"/>
                </a:lnTo>
                <a:lnTo>
                  <a:pt x="1069124" y="882236"/>
                </a:lnTo>
                <a:lnTo>
                  <a:pt x="1091201" y="843405"/>
                </a:lnTo>
                <a:lnTo>
                  <a:pt x="1110289" y="802775"/>
                </a:lnTo>
                <a:lnTo>
                  <a:pt x="1126240" y="760495"/>
                </a:lnTo>
                <a:lnTo>
                  <a:pt x="1138906" y="716714"/>
                </a:lnTo>
                <a:lnTo>
                  <a:pt x="1148136" y="671580"/>
                </a:lnTo>
                <a:lnTo>
                  <a:pt x="1153784" y="625242"/>
                </a:lnTo>
                <a:lnTo>
                  <a:pt x="1155700" y="577850"/>
                </a:lnTo>
                <a:lnTo>
                  <a:pt x="1153784" y="530457"/>
                </a:lnTo>
                <a:lnTo>
                  <a:pt x="1148136" y="484119"/>
                </a:lnTo>
                <a:lnTo>
                  <a:pt x="1138906" y="438985"/>
                </a:lnTo>
                <a:lnTo>
                  <a:pt x="1126240" y="395204"/>
                </a:lnTo>
                <a:lnTo>
                  <a:pt x="1110289" y="352924"/>
                </a:lnTo>
                <a:lnTo>
                  <a:pt x="1091201" y="312294"/>
                </a:lnTo>
                <a:lnTo>
                  <a:pt x="1069124" y="273463"/>
                </a:lnTo>
                <a:lnTo>
                  <a:pt x="1044208" y="236579"/>
                </a:lnTo>
                <a:lnTo>
                  <a:pt x="1016601" y="201791"/>
                </a:lnTo>
                <a:lnTo>
                  <a:pt x="986451" y="169248"/>
                </a:lnTo>
                <a:lnTo>
                  <a:pt x="953908" y="139098"/>
                </a:lnTo>
                <a:lnTo>
                  <a:pt x="919120" y="111491"/>
                </a:lnTo>
                <a:lnTo>
                  <a:pt x="882236" y="86575"/>
                </a:lnTo>
                <a:lnTo>
                  <a:pt x="843405" y="64498"/>
                </a:lnTo>
                <a:lnTo>
                  <a:pt x="802775" y="45410"/>
                </a:lnTo>
                <a:lnTo>
                  <a:pt x="760495" y="29459"/>
                </a:lnTo>
                <a:lnTo>
                  <a:pt x="716714" y="16793"/>
                </a:lnTo>
                <a:lnTo>
                  <a:pt x="671580" y="7563"/>
                </a:lnTo>
                <a:lnTo>
                  <a:pt x="625242" y="1915"/>
                </a:lnTo>
                <a:lnTo>
                  <a:pt x="577850" y="0"/>
                </a:lnTo>
                <a:close/>
              </a:path>
            </a:pathLst>
          </a:custGeom>
          <a:solidFill>
            <a:srgbClr val="E062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249977" y="1874478"/>
            <a:ext cx="819150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177800">
              <a:lnSpc>
                <a:spcPts val="1900"/>
              </a:lnSpc>
              <a:spcBef>
                <a:spcPts val="180"/>
              </a:spcBef>
            </a:pPr>
            <a:r>
              <a:rPr sz="1600" spc="15" dirty="0">
                <a:solidFill>
                  <a:srgbClr val="FFFFFF"/>
                </a:solidFill>
                <a:latin typeface="Tahoma"/>
                <a:cs typeface="Tahoma"/>
              </a:rPr>
              <a:t>Zelf-  </a:t>
            </a:r>
            <a:r>
              <a:rPr sz="1600" spc="4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600" spc="9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600" spc="5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600" spc="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600" spc="2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600" spc="5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898900" y="3454400"/>
            <a:ext cx="1155700" cy="1155700"/>
          </a:xfrm>
          <a:custGeom>
            <a:avLst/>
            <a:gdLst/>
            <a:ahLst/>
            <a:cxnLst/>
            <a:rect l="l" t="t" r="r" b="b"/>
            <a:pathLst>
              <a:path w="1155700" h="1155700">
                <a:moveTo>
                  <a:pt x="577850" y="0"/>
                </a:moveTo>
                <a:lnTo>
                  <a:pt x="530457" y="1915"/>
                </a:lnTo>
                <a:lnTo>
                  <a:pt x="484119" y="7563"/>
                </a:lnTo>
                <a:lnTo>
                  <a:pt x="438985" y="16793"/>
                </a:lnTo>
                <a:lnTo>
                  <a:pt x="395204" y="29459"/>
                </a:lnTo>
                <a:lnTo>
                  <a:pt x="352924" y="45410"/>
                </a:lnTo>
                <a:lnTo>
                  <a:pt x="312294" y="64498"/>
                </a:lnTo>
                <a:lnTo>
                  <a:pt x="273463" y="86575"/>
                </a:lnTo>
                <a:lnTo>
                  <a:pt x="236579" y="111491"/>
                </a:lnTo>
                <a:lnTo>
                  <a:pt x="201791" y="139098"/>
                </a:lnTo>
                <a:lnTo>
                  <a:pt x="169248" y="169248"/>
                </a:lnTo>
                <a:lnTo>
                  <a:pt x="139098" y="201791"/>
                </a:lnTo>
                <a:lnTo>
                  <a:pt x="111491" y="236579"/>
                </a:lnTo>
                <a:lnTo>
                  <a:pt x="86575" y="273463"/>
                </a:lnTo>
                <a:lnTo>
                  <a:pt x="64498" y="312294"/>
                </a:lnTo>
                <a:lnTo>
                  <a:pt x="45410" y="352924"/>
                </a:lnTo>
                <a:lnTo>
                  <a:pt x="29459" y="395204"/>
                </a:lnTo>
                <a:lnTo>
                  <a:pt x="16793" y="438985"/>
                </a:lnTo>
                <a:lnTo>
                  <a:pt x="7563" y="484119"/>
                </a:lnTo>
                <a:lnTo>
                  <a:pt x="1915" y="530457"/>
                </a:lnTo>
                <a:lnTo>
                  <a:pt x="0" y="577850"/>
                </a:lnTo>
                <a:lnTo>
                  <a:pt x="1915" y="625242"/>
                </a:lnTo>
                <a:lnTo>
                  <a:pt x="7563" y="671580"/>
                </a:lnTo>
                <a:lnTo>
                  <a:pt x="16793" y="716714"/>
                </a:lnTo>
                <a:lnTo>
                  <a:pt x="29459" y="760495"/>
                </a:lnTo>
                <a:lnTo>
                  <a:pt x="45410" y="802775"/>
                </a:lnTo>
                <a:lnTo>
                  <a:pt x="64498" y="843405"/>
                </a:lnTo>
                <a:lnTo>
                  <a:pt x="86575" y="882236"/>
                </a:lnTo>
                <a:lnTo>
                  <a:pt x="111491" y="919120"/>
                </a:lnTo>
                <a:lnTo>
                  <a:pt x="139098" y="953908"/>
                </a:lnTo>
                <a:lnTo>
                  <a:pt x="169248" y="986451"/>
                </a:lnTo>
                <a:lnTo>
                  <a:pt x="201791" y="1016601"/>
                </a:lnTo>
                <a:lnTo>
                  <a:pt x="236579" y="1044208"/>
                </a:lnTo>
                <a:lnTo>
                  <a:pt x="273463" y="1069124"/>
                </a:lnTo>
                <a:lnTo>
                  <a:pt x="312294" y="1091201"/>
                </a:lnTo>
                <a:lnTo>
                  <a:pt x="352924" y="1110289"/>
                </a:lnTo>
                <a:lnTo>
                  <a:pt x="395204" y="1126240"/>
                </a:lnTo>
                <a:lnTo>
                  <a:pt x="438985" y="1138906"/>
                </a:lnTo>
                <a:lnTo>
                  <a:pt x="484119" y="1148136"/>
                </a:lnTo>
                <a:lnTo>
                  <a:pt x="530457" y="1153784"/>
                </a:lnTo>
                <a:lnTo>
                  <a:pt x="577850" y="1155700"/>
                </a:lnTo>
                <a:lnTo>
                  <a:pt x="625242" y="1153784"/>
                </a:lnTo>
                <a:lnTo>
                  <a:pt x="671580" y="1148136"/>
                </a:lnTo>
                <a:lnTo>
                  <a:pt x="716714" y="1138906"/>
                </a:lnTo>
                <a:lnTo>
                  <a:pt x="760495" y="1126240"/>
                </a:lnTo>
                <a:lnTo>
                  <a:pt x="802775" y="1110289"/>
                </a:lnTo>
                <a:lnTo>
                  <a:pt x="843405" y="1091201"/>
                </a:lnTo>
                <a:lnTo>
                  <a:pt x="882236" y="1069124"/>
                </a:lnTo>
                <a:lnTo>
                  <a:pt x="919120" y="1044208"/>
                </a:lnTo>
                <a:lnTo>
                  <a:pt x="953908" y="1016601"/>
                </a:lnTo>
                <a:lnTo>
                  <a:pt x="986451" y="986451"/>
                </a:lnTo>
                <a:lnTo>
                  <a:pt x="1016601" y="953908"/>
                </a:lnTo>
                <a:lnTo>
                  <a:pt x="1044208" y="919120"/>
                </a:lnTo>
                <a:lnTo>
                  <a:pt x="1069124" y="882236"/>
                </a:lnTo>
                <a:lnTo>
                  <a:pt x="1091201" y="843405"/>
                </a:lnTo>
                <a:lnTo>
                  <a:pt x="1110289" y="802775"/>
                </a:lnTo>
                <a:lnTo>
                  <a:pt x="1126240" y="760495"/>
                </a:lnTo>
                <a:lnTo>
                  <a:pt x="1138906" y="716714"/>
                </a:lnTo>
                <a:lnTo>
                  <a:pt x="1148136" y="671580"/>
                </a:lnTo>
                <a:lnTo>
                  <a:pt x="1153784" y="625242"/>
                </a:lnTo>
                <a:lnTo>
                  <a:pt x="1155700" y="577850"/>
                </a:lnTo>
                <a:lnTo>
                  <a:pt x="1153784" y="530457"/>
                </a:lnTo>
                <a:lnTo>
                  <a:pt x="1148136" y="484119"/>
                </a:lnTo>
                <a:lnTo>
                  <a:pt x="1138906" y="438985"/>
                </a:lnTo>
                <a:lnTo>
                  <a:pt x="1126240" y="395204"/>
                </a:lnTo>
                <a:lnTo>
                  <a:pt x="1110289" y="352924"/>
                </a:lnTo>
                <a:lnTo>
                  <a:pt x="1091201" y="312294"/>
                </a:lnTo>
                <a:lnTo>
                  <a:pt x="1069124" y="273463"/>
                </a:lnTo>
                <a:lnTo>
                  <a:pt x="1044208" y="236579"/>
                </a:lnTo>
                <a:lnTo>
                  <a:pt x="1016601" y="201791"/>
                </a:lnTo>
                <a:lnTo>
                  <a:pt x="986451" y="169248"/>
                </a:lnTo>
                <a:lnTo>
                  <a:pt x="953908" y="139098"/>
                </a:lnTo>
                <a:lnTo>
                  <a:pt x="919120" y="111491"/>
                </a:lnTo>
                <a:lnTo>
                  <a:pt x="882236" y="86575"/>
                </a:lnTo>
                <a:lnTo>
                  <a:pt x="843405" y="64498"/>
                </a:lnTo>
                <a:lnTo>
                  <a:pt x="802775" y="45410"/>
                </a:lnTo>
                <a:lnTo>
                  <a:pt x="760495" y="29459"/>
                </a:lnTo>
                <a:lnTo>
                  <a:pt x="716714" y="16793"/>
                </a:lnTo>
                <a:lnTo>
                  <a:pt x="671580" y="7563"/>
                </a:lnTo>
                <a:lnTo>
                  <a:pt x="625242" y="1915"/>
                </a:lnTo>
                <a:lnTo>
                  <a:pt x="577850" y="0"/>
                </a:lnTo>
                <a:close/>
              </a:path>
            </a:pathLst>
          </a:custGeom>
          <a:solidFill>
            <a:srgbClr val="ED8B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170984" y="3887380"/>
            <a:ext cx="60134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25" dirty="0">
                <a:solidFill>
                  <a:srgbClr val="FFFFFF"/>
                </a:solidFill>
                <a:latin typeface="Tahoma"/>
                <a:cs typeface="Tahoma"/>
              </a:rPr>
              <a:t>X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600" spc="1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600" spc="2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600" spc="11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endParaRPr sz="160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6006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49952" y="0"/>
            <a:ext cx="4194048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06800" y="1079497"/>
            <a:ext cx="1295400" cy="3619500"/>
          </a:xfrm>
          <a:custGeom>
            <a:avLst/>
            <a:gdLst/>
            <a:ahLst/>
            <a:cxnLst/>
            <a:rect l="l" t="t" r="r" b="b"/>
            <a:pathLst>
              <a:path w="1295400" h="3619500">
                <a:moveTo>
                  <a:pt x="971550" y="647700"/>
                </a:moveTo>
                <a:lnTo>
                  <a:pt x="323850" y="647700"/>
                </a:lnTo>
                <a:lnTo>
                  <a:pt x="323850" y="3619500"/>
                </a:lnTo>
                <a:lnTo>
                  <a:pt x="971550" y="3619500"/>
                </a:lnTo>
                <a:lnTo>
                  <a:pt x="971550" y="647700"/>
                </a:lnTo>
                <a:close/>
              </a:path>
              <a:path w="1295400" h="3619500">
                <a:moveTo>
                  <a:pt x="647700" y="0"/>
                </a:moveTo>
                <a:lnTo>
                  <a:pt x="0" y="647700"/>
                </a:lnTo>
                <a:lnTo>
                  <a:pt x="1295400" y="647700"/>
                </a:lnTo>
                <a:lnTo>
                  <a:pt x="64770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97801" y="256501"/>
            <a:ext cx="30645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Voorstelling: </a:t>
            </a:r>
            <a:r>
              <a:rPr b="0" spc="-55" dirty="0">
                <a:latin typeface="Lucida Sans"/>
                <a:cs typeface="Lucida Sans"/>
              </a:rPr>
              <a:t>Xerius</a:t>
            </a:r>
            <a:r>
              <a:rPr b="0" spc="10" dirty="0">
                <a:latin typeface="Lucida Sans"/>
                <a:cs typeface="Lucida Sans"/>
              </a:rPr>
              <a:t> </a:t>
            </a:r>
            <a:r>
              <a:rPr b="0" spc="-100" dirty="0">
                <a:latin typeface="Lucida Sans"/>
                <a:cs typeface="Lucida Sans"/>
              </a:rPr>
              <a:t>groeit!</a:t>
            </a:r>
          </a:p>
        </p:txBody>
      </p:sp>
      <p:sp>
        <p:nvSpPr>
          <p:cNvPr id="5" name="object 5"/>
          <p:cNvSpPr/>
          <p:nvPr/>
        </p:nvSpPr>
        <p:spPr>
          <a:xfrm>
            <a:off x="7823200" y="88900"/>
            <a:ext cx="914400" cy="393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565344" y="587611"/>
            <a:ext cx="1527175" cy="485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2000" b="1" spc="-75" dirty="0">
                <a:solidFill>
                  <a:srgbClr val="FFFFFF"/>
                </a:solidFill>
                <a:latin typeface="Trebuchet MS"/>
                <a:cs typeface="Trebuchet MS"/>
              </a:rPr>
              <a:t>102</a:t>
            </a:r>
            <a:endParaRPr sz="2000">
              <a:latin typeface="Trebuchet MS"/>
              <a:cs typeface="Trebuchet MS"/>
            </a:endParaRPr>
          </a:p>
          <a:p>
            <a:pPr marR="11430" algn="r">
              <a:lnSpc>
                <a:spcPct val="100000"/>
              </a:lnSpc>
              <a:spcBef>
                <a:spcPts val="25"/>
              </a:spcBef>
            </a:pP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Nieuwe </a:t>
            </a:r>
            <a:r>
              <a:rPr sz="1000" spc="-65" dirty="0">
                <a:solidFill>
                  <a:srgbClr val="FFFFFF"/>
                </a:solidFill>
                <a:latin typeface="Lucida Sans"/>
                <a:cs typeface="Lucida Sans"/>
              </a:rPr>
              <a:t>starters  </a:t>
            </a:r>
            <a:r>
              <a:rPr sz="1000" spc="-80" dirty="0">
                <a:solidFill>
                  <a:srgbClr val="FFFFFF"/>
                </a:solidFill>
                <a:latin typeface="Lucida Sans"/>
                <a:cs typeface="Lucida Sans"/>
              </a:rPr>
              <a:t>/</a:t>
            </a:r>
            <a:r>
              <a:rPr sz="1000" spc="-21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werkdag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52642" y="1450703"/>
            <a:ext cx="5334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>
              <a:lnSpc>
                <a:spcPts val="2400"/>
              </a:lnSpc>
              <a:spcBef>
                <a:spcPts val="100"/>
              </a:spcBef>
            </a:pPr>
            <a:r>
              <a:rPr sz="2000" b="1" spc="-75" dirty="0">
                <a:solidFill>
                  <a:srgbClr val="FFFFFF"/>
                </a:solidFill>
                <a:latin typeface="Trebuchet MS"/>
                <a:cs typeface="Trebuchet MS"/>
              </a:rPr>
              <a:t>11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ts val="1200"/>
              </a:lnSpc>
            </a:pPr>
            <a:r>
              <a:rPr sz="1000" spc="-60" dirty="0">
                <a:solidFill>
                  <a:srgbClr val="FFFFFF"/>
                </a:solidFill>
                <a:latin typeface="Lucida Sans"/>
                <a:cs typeface="Lucida Sans"/>
              </a:rPr>
              <a:t>Kantoren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65303" y="2292296"/>
            <a:ext cx="5207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 algn="ctr">
              <a:lnSpc>
                <a:spcPts val="2400"/>
              </a:lnSpc>
              <a:spcBef>
                <a:spcPts val="100"/>
              </a:spcBef>
            </a:pPr>
            <a:r>
              <a:rPr sz="2000" b="1" spc="-75" dirty="0">
                <a:solidFill>
                  <a:srgbClr val="FFFFFF"/>
                </a:solidFill>
                <a:latin typeface="Trebuchet MS"/>
                <a:cs typeface="Trebuchet MS"/>
              </a:rPr>
              <a:t>190</a:t>
            </a:r>
            <a:endParaRPr sz="2000">
              <a:latin typeface="Trebuchet MS"/>
              <a:cs typeface="Trebuchet MS"/>
            </a:endParaRPr>
          </a:p>
          <a:p>
            <a:pPr algn="ctr">
              <a:lnSpc>
                <a:spcPts val="1200"/>
              </a:lnSpc>
            </a:pPr>
            <a:r>
              <a:rPr sz="1000" spc="-60" dirty="0">
                <a:solidFill>
                  <a:srgbClr val="FFFFFF"/>
                </a:solidFill>
                <a:latin typeface="Lucida Sans"/>
                <a:cs typeface="Lucida Sans"/>
              </a:rPr>
              <a:t>Experten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71932" y="3112796"/>
            <a:ext cx="1418590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27710">
              <a:lnSpc>
                <a:spcPct val="100000"/>
              </a:lnSpc>
              <a:spcBef>
                <a:spcPts val="100"/>
              </a:spcBef>
            </a:pPr>
            <a:r>
              <a:rPr sz="2000" b="1" spc="-85" dirty="0">
                <a:solidFill>
                  <a:srgbClr val="FFFFFF"/>
                </a:solidFill>
                <a:latin typeface="Trebuchet MS"/>
                <a:cs typeface="Trebuchet MS"/>
              </a:rPr>
              <a:t>3,05%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Laagste</a:t>
            </a:r>
            <a:r>
              <a:rPr sz="1000" spc="11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werkingskosten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25221" y="3964594"/>
            <a:ext cx="672465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90" dirty="0">
                <a:solidFill>
                  <a:srgbClr val="FFFFFF"/>
                </a:solidFill>
                <a:latin typeface="Trebuchet MS"/>
                <a:cs typeface="Trebuchet MS"/>
              </a:rPr>
              <a:t>3.435</a:t>
            </a:r>
            <a:endParaRPr sz="2000">
              <a:latin typeface="Trebuchet MS"/>
              <a:cs typeface="Trebuchet MS"/>
            </a:endParaRPr>
          </a:p>
          <a:p>
            <a:pPr marL="198755">
              <a:lnSpc>
                <a:spcPct val="100000"/>
              </a:lnSpc>
              <a:spcBef>
                <a:spcPts val="5"/>
              </a:spcBef>
            </a:pP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Partners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08000" y="1079496"/>
            <a:ext cx="2832100" cy="241300"/>
          </a:xfrm>
          <a:custGeom>
            <a:avLst/>
            <a:gdLst/>
            <a:ahLst/>
            <a:cxnLst/>
            <a:rect l="l" t="t" r="r" b="b"/>
            <a:pathLst>
              <a:path w="2832100" h="241300">
                <a:moveTo>
                  <a:pt x="2791879" y="0"/>
                </a:moveTo>
                <a:lnTo>
                  <a:pt x="40220" y="0"/>
                </a:lnTo>
                <a:lnTo>
                  <a:pt x="24565" y="3160"/>
                </a:lnTo>
                <a:lnTo>
                  <a:pt x="11780" y="11780"/>
                </a:lnTo>
                <a:lnTo>
                  <a:pt x="3160" y="24565"/>
                </a:lnTo>
                <a:lnTo>
                  <a:pt x="0" y="40220"/>
                </a:lnTo>
                <a:lnTo>
                  <a:pt x="0" y="201091"/>
                </a:lnTo>
                <a:lnTo>
                  <a:pt x="3160" y="216745"/>
                </a:lnTo>
                <a:lnTo>
                  <a:pt x="11780" y="229525"/>
                </a:lnTo>
                <a:lnTo>
                  <a:pt x="24565" y="238141"/>
                </a:lnTo>
                <a:lnTo>
                  <a:pt x="40220" y="241299"/>
                </a:lnTo>
                <a:lnTo>
                  <a:pt x="2791879" y="241299"/>
                </a:lnTo>
                <a:lnTo>
                  <a:pt x="2807534" y="238141"/>
                </a:lnTo>
                <a:lnTo>
                  <a:pt x="2820319" y="229525"/>
                </a:lnTo>
                <a:lnTo>
                  <a:pt x="2828939" y="216745"/>
                </a:lnTo>
                <a:lnTo>
                  <a:pt x="2832100" y="201091"/>
                </a:lnTo>
                <a:lnTo>
                  <a:pt x="2832100" y="40220"/>
                </a:lnTo>
                <a:lnTo>
                  <a:pt x="2828939" y="24565"/>
                </a:lnTo>
                <a:lnTo>
                  <a:pt x="2820319" y="11780"/>
                </a:lnTo>
                <a:lnTo>
                  <a:pt x="2807534" y="3160"/>
                </a:lnTo>
                <a:lnTo>
                  <a:pt x="2791879" y="0"/>
                </a:lnTo>
                <a:close/>
              </a:path>
            </a:pathLst>
          </a:custGeom>
          <a:solidFill>
            <a:srgbClr val="ED8B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060740" y="1051168"/>
            <a:ext cx="1633220" cy="830580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95250">
              <a:lnSpc>
                <a:spcPct val="100000"/>
              </a:lnSpc>
              <a:spcBef>
                <a:spcPts val="565"/>
              </a:spcBef>
            </a:pPr>
            <a:r>
              <a:rPr sz="1000" b="1" spc="-10" dirty="0">
                <a:solidFill>
                  <a:srgbClr val="FFFFFF"/>
                </a:solidFill>
                <a:latin typeface="Trebuchet MS"/>
                <a:cs typeface="Trebuchet MS"/>
              </a:rPr>
              <a:t>ACTIEVE</a:t>
            </a:r>
            <a:r>
              <a:rPr sz="1000" b="1" spc="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b="1" spc="10" dirty="0">
                <a:solidFill>
                  <a:srgbClr val="FFFFFF"/>
                </a:solidFill>
                <a:latin typeface="Trebuchet MS"/>
                <a:cs typeface="Trebuchet MS"/>
              </a:rPr>
              <a:t>ZELFSTANDIGEN</a:t>
            </a:r>
            <a:endParaRPr sz="1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sz="2000" b="1" spc="-85" dirty="0">
                <a:solidFill>
                  <a:srgbClr val="BFBFBF"/>
                </a:solidFill>
                <a:latin typeface="Trebuchet MS"/>
                <a:cs typeface="Trebuchet MS"/>
              </a:rPr>
              <a:t>1</a:t>
            </a:r>
            <a:r>
              <a:rPr lang="nl-BE" sz="2000" b="1" spc="-85" dirty="0">
                <a:solidFill>
                  <a:srgbClr val="BFBFBF"/>
                </a:solidFill>
                <a:latin typeface="Trebuchet MS"/>
                <a:cs typeface="Trebuchet MS"/>
              </a:rPr>
              <a:t>55</a:t>
            </a:r>
            <a:r>
              <a:rPr sz="2000" b="1" spc="-85" dirty="0">
                <a:solidFill>
                  <a:srgbClr val="BFBFBF"/>
                </a:solidFill>
                <a:latin typeface="Trebuchet MS"/>
                <a:cs typeface="Trebuchet MS"/>
              </a:rPr>
              <a:t>.000</a:t>
            </a:r>
            <a:endParaRPr sz="2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70" dirty="0">
                <a:latin typeface="Lucida Sans"/>
                <a:cs typeface="Lucida Sans"/>
              </a:rPr>
              <a:t>1/3 </a:t>
            </a:r>
            <a:r>
              <a:rPr sz="1000" spc="-35" dirty="0">
                <a:latin typeface="Lucida Sans"/>
                <a:cs typeface="Lucida Sans"/>
              </a:rPr>
              <a:t>vrije</a:t>
            </a:r>
            <a:r>
              <a:rPr sz="1000" spc="-165" dirty="0">
                <a:latin typeface="Lucida Sans"/>
                <a:cs typeface="Lucida Sans"/>
              </a:rPr>
              <a:t> </a:t>
            </a:r>
            <a:r>
              <a:rPr sz="1000" spc="-55" dirty="0">
                <a:latin typeface="Lucida Sans"/>
                <a:cs typeface="Lucida Sans"/>
              </a:rPr>
              <a:t>beroepen</a:t>
            </a:r>
            <a:endParaRPr sz="1000" dirty="0">
              <a:latin typeface="Lucida Sans"/>
              <a:cs typeface="Lucida San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8000" y="2298703"/>
            <a:ext cx="2832100" cy="254000"/>
          </a:xfrm>
          <a:custGeom>
            <a:avLst/>
            <a:gdLst/>
            <a:ahLst/>
            <a:cxnLst/>
            <a:rect l="l" t="t" r="r" b="b"/>
            <a:pathLst>
              <a:path w="2832100" h="254000">
                <a:moveTo>
                  <a:pt x="2789770" y="0"/>
                </a:moveTo>
                <a:lnTo>
                  <a:pt x="42329" y="0"/>
                </a:lnTo>
                <a:lnTo>
                  <a:pt x="25851" y="3326"/>
                </a:lnTo>
                <a:lnTo>
                  <a:pt x="12396" y="12396"/>
                </a:lnTo>
                <a:lnTo>
                  <a:pt x="3326" y="25851"/>
                </a:lnTo>
                <a:lnTo>
                  <a:pt x="0" y="42329"/>
                </a:lnTo>
                <a:lnTo>
                  <a:pt x="0" y="211658"/>
                </a:lnTo>
                <a:lnTo>
                  <a:pt x="3326" y="228137"/>
                </a:lnTo>
                <a:lnTo>
                  <a:pt x="12396" y="241596"/>
                </a:lnTo>
                <a:lnTo>
                  <a:pt x="25851" y="250672"/>
                </a:lnTo>
                <a:lnTo>
                  <a:pt x="42329" y="254000"/>
                </a:lnTo>
                <a:lnTo>
                  <a:pt x="2789770" y="254000"/>
                </a:lnTo>
                <a:lnTo>
                  <a:pt x="2806248" y="250672"/>
                </a:lnTo>
                <a:lnTo>
                  <a:pt x="2819703" y="241596"/>
                </a:lnTo>
                <a:lnTo>
                  <a:pt x="2828773" y="228137"/>
                </a:lnTo>
                <a:lnTo>
                  <a:pt x="2832100" y="211658"/>
                </a:lnTo>
                <a:lnTo>
                  <a:pt x="2832100" y="42329"/>
                </a:lnTo>
                <a:lnTo>
                  <a:pt x="2828773" y="25851"/>
                </a:lnTo>
                <a:lnTo>
                  <a:pt x="2819703" y="12396"/>
                </a:lnTo>
                <a:lnTo>
                  <a:pt x="2806248" y="3326"/>
                </a:lnTo>
                <a:lnTo>
                  <a:pt x="2789770" y="0"/>
                </a:lnTo>
                <a:close/>
              </a:path>
            </a:pathLst>
          </a:custGeom>
          <a:solidFill>
            <a:srgbClr val="ED8B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016543" y="2284332"/>
            <a:ext cx="1804670" cy="833119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1000" b="1" spc="-10" dirty="0">
                <a:solidFill>
                  <a:srgbClr val="FFFFFF"/>
                </a:solidFill>
                <a:latin typeface="Trebuchet MS"/>
                <a:cs typeface="Trebuchet MS"/>
              </a:rPr>
              <a:t>ACTIEVE</a:t>
            </a:r>
            <a:r>
              <a:rPr sz="1000" b="1" spc="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b="1" spc="15" dirty="0">
                <a:solidFill>
                  <a:srgbClr val="FFFFFF"/>
                </a:solidFill>
                <a:latin typeface="Trebuchet MS"/>
                <a:cs typeface="Trebuchet MS"/>
              </a:rPr>
              <a:t>VENNOOTSCHAPPEN</a:t>
            </a:r>
            <a:endParaRPr sz="1000">
              <a:latin typeface="Trebuchet MS"/>
              <a:cs typeface="Trebuchet MS"/>
            </a:endParaRPr>
          </a:p>
          <a:p>
            <a:pPr marL="56515">
              <a:lnSpc>
                <a:spcPct val="100000"/>
              </a:lnSpc>
              <a:spcBef>
                <a:spcPts val="850"/>
              </a:spcBef>
            </a:pPr>
            <a:r>
              <a:rPr sz="2000" b="1" spc="-90" dirty="0">
                <a:solidFill>
                  <a:srgbClr val="BFBFBF"/>
                </a:solidFill>
                <a:latin typeface="Trebuchet MS"/>
                <a:cs typeface="Trebuchet MS"/>
              </a:rPr>
              <a:t>86.000</a:t>
            </a:r>
            <a:endParaRPr sz="2000">
              <a:latin typeface="Trebuchet MS"/>
              <a:cs typeface="Trebuchet MS"/>
            </a:endParaRPr>
          </a:p>
          <a:p>
            <a:pPr marL="56515">
              <a:lnSpc>
                <a:spcPct val="100000"/>
              </a:lnSpc>
              <a:spcBef>
                <a:spcPts val="285"/>
              </a:spcBef>
            </a:pPr>
            <a:r>
              <a:rPr sz="1000" spc="-70" dirty="0">
                <a:latin typeface="Lucida Sans"/>
                <a:cs typeface="Lucida Sans"/>
              </a:rPr>
              <a:t>1/3 </a:t>
            </a:r>
            <a:r>
              <a:rPr sz="1000" spc="-35" dirty="0">
                <a:latin typeface="Lucida Sans"/>
                <a:cs typeface="Lucida Sans"/>
              </a:rPr>
              <a:t>vrije</a:t>
            </a:r>
            <a:r>
              <a:rPr sz="1000" spc="-165" dirty="0">
                <a:latin typeface="Lucida Sans"/>
                <a:cs typeface="Lucida Sans"/>
              </a:rPr>
              <a:t> </a:t>
            </a:r>
            <a:r>
              <a:rPr sz="1000" spc="-55" dirty="0">
                <a:latin typeface="Lucida Sans"/>
                <a:cs typeface="Lucida Sans"/>
              </a:rPr>
              <a:t>beroepen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08000" y="3530596"/>
            <a:ext cx="2832100" cy="241300"/>
          </a:xfrm>
          <a:custGeom>
            <a:avLst/>
            <a:gdLst/>
            <a:ahLst/>
            <a:cxnLst/>
            <a:rect l="l" t="t" r="r" b="b"/>
            <a:pathLst>
              <a:path w="2832100" h="241300">
                <a:moveTo>
                  <a:pt x="2791879" y="0"/>
                </a:moveTo>
                <a:lnTo>
                  <a:pt x="40220" y="0"/>
                </a:lnTo>
                <a:lnTo>
                  <a:pt x="24565" y="3160"/>
                </a:lnTo>
                <a:lnTo>
                  <a:pt x="11780" y="11780"/>
                </a:lnTo>
                <a:lnTo>
                  <a:pt x="3160" y="24565"/>
                </a:lnTo>
                <a:lnTo>
                  <a:pt x="0" y="40220"/>
                </a:lnTo>
                <a:lnTo>
                  <a:pt x="0" y="201091"/>
                </a:lnTo>
                <a:lnTo>
                  <a:pt x="3160" y="216739"/>
                </a:lnTo>
                <a:lnTo>
                  <a:pt x="11780" y="229520"/>
                </a:lnTo>
                <a:lnTo>
                  <a:pt x="24565" y="238139"/>
                </a:lnTo>
                <a:lnTo>
                  <a:pt x="40220" y="241299"/>
                </a:lnTo>
                <a:lnTo>
                  <a:pt x="2791879" y="241299"/>
                </a:lnTo>
                <a:lnTo>
                  <a:pt x="2807534" y="238139"/>
                </a:lnTo>
                <a:lnTo>
                  <a:pt x="2820319" y="229520"/>
                </a:lnTo>
                <a:lnTo>
                  <a:pt x="2828939" y="216739"/>
                </a:lnTo>
                <a:lnTo>
                  <a:pt x="2832100" y="201091"/>
                </a:lnTo>
                <a:lnTo>
                  <a:pt x="2832100" y="40220"/>
                </a:lnTo>
                <a:lnTo>
                  <a:pt x="2828939" y="24565"/>
                </a:lnTo>
                <a:lnTo>
                  <a:pt x="2820319" y="11780"/>
                </a:lnTo>
                <a:lnTo>
                  <a:pt x="2807534" y="3160"/>
                </a:lnTo>
                <a:lnTo>
                  <a:pt x="2791879" y="0"/>
                </a:lnTo>
                <a:close/>
              </a:path>
            </a:pathLst>
          </a:custGeom>
          <a:solidFill>
            <a:srgbClr val="ED8B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461044" y="3561107"/>
            <a:ext cx="9328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10" dirty="0">
                <a:solidFill>
                  <a:srgbClr val="FFFFFF"/>
                </a:solidFill>
                <a:latin typeface="Trebuchet MS"/>
                <a:cs typeface="Trebuchet MS"/>
              </a:rPr>
              <a:t>MARKTAANDEL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14350" y="2038350"/>
            <a:ext cx="4557395" cy="0"/>
          </a:xfrm>
          <a:custGeom>
            <a:avLst/>
            <a:gdLst/>
            <a:ahLst/>
            <a:cxnLst/>
            <a:rect l="l" t="t" r="r" b="b"/>
            <a:pathLst>
              <a:path w="4557395">
                <a:moveTo>
                  <a:pt x="0" y="0"/>
                </a:moveTo>
                <a:lnTo>
                  <a:pt x="4556974" y="0"/>
                </a:lnTo>
              </a:path>
            </a:pathLst>
          </a:custGeom>
          <a:ln w="12693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14350" y="3270250"/>
            <a:ext cx="4557395" cy="0"/>
          </a:xfrm>
          <a:custGeom>
            <a:avLst/>
            <a:gdLst/>
            <a:ahLst/>
            <a:cxnLst/>
            <a:rect l="l" t="t" r="r" b="b"/>
            <a:pathLst>
              <a:path w="4557395">
                <a:moveTo>
                  <a:pt x="0" y="0"/>
                </a:moveTo>
                <a:lnTo>
                  <a:pt x="4556974" y="0"/>
                </a:lnTo>
              </a:path>
            </a:pathLst>
          </a:custGeom>
          <a:ln w="12693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35385" y="3769936"/>
            <a:ext cx="1958975" cy="736600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sz="1600" b="1" dirty="0">
                <a:solidFill>
                  <a:srgbClr val="ED8B02"/>
                </a:solidFill>
                <a:latin typeface="Trebuchet MS"/>
                <a:cs typeface="Trebuchet MS"/>
              </a:rPr>
              <a:t>20% </a:t>
            </a:r>
            <a:r>
              <a:rPr sz="1000" spc="-45" dirty="0">
                <a:latin typeface="Lucida Sans"/>
                <a:cs typeface="Lucida Sans"/>
              </a:rPr>
              <a:t>Ondernemingsloket</a:t>
            </a:r>
            <a:r>
              <a:rPr sz="1000" spc="-225" dirty="0">
                <a:latin typeface="Lucida Sans"/>
                <a:cs typeface="Lucida Sans"/>
              </a:rPr>
              <a:t> </a:t>
            </a:r>
            <a:r>
              <a:rPr sz="1000" spc="-55" dirty="0">
                <a:latin typeface="Lucida Sans"/>
                <a:cs typeface="Lucida Sans"/>
              </a:rPr>
              <a:t>#1</a:t>
            </a:r>
            <a:endParaRPr sz="10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sz="1600" b="1" dirty="0">
                <a:solidFill>
                  <a:srgbClr val="ED8B02"/>
                </a:solidFill>
                <a:latin typeface="Trebuchet MS"/>
                <a:cs typeface="Trebuchet MS"/>
              </a:rPr>
              <a:t>16% </a:t>
            </a:r>
            <a:r>
              <a:rPr sz="1000" spc="-20" dirty="0">
                <a:latin typeface="Lucida Sans"/>
                <a:cs typeface="Lucida Sans"/>
              </a:rPr>
              <a:t>Sociaal</a:t>
            </a:r>
            <a:r>
              <a:rPr sz="1000" spc="-10" dirty="0">
                <a:latin typeface="Lucida Sans"/>
                <a:cs typeface="Lucida Sans"/>
              </a:rPr>
              <a:t> </a:t>
            </a:r>
            <a:r>
              <a:rPr sz="1000" spc="-50" dirty="0">
                <a:latin typeface="Lucida Sans"/>
                <a:cs typeface="Lucida Sans"/>
              </a:rPr>
              <a:t>verzekeringsfonds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08000" y="2667000"/>
            <a:ext cx="406400" cy="393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8000" y="1447800"/>
            <a:ext cx="406400" cy="393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034401" y="1411448"/>
            <a:ext cx="4622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00AF9F"/>
                </a:solidFill>
                <a:latin typeface="Lucida Sans"/>
                <a:cs typeface="Lucida Sans"/>
              </a:rPr>
              <a:t>+48%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034401" y="2615154"/>
            <a:ext cx="4603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90" dirty="0">
                <a:solidFill>
                  <a:srgbClr val="00AF9F"/>
                </a:solidFill>
                <a:latin typeface="Lucida Sans"/>
                <a:cs typeface="Lucida Sans"/>
              </a:rPr>
              <a:t>+</a:t>
            </a:r>
            <a:r>
              <a:rPr sz="1400" spc="-85" dirty="0">
                <a:solidFill>
                  <a:srgbClr val="00AF9F"/>
                </a:solidFill>
                <a:latin typeface="Lucida Sans"/>
                <a:cs typeface="Lucida Sans"/>
              </a:rPr>
              <a:t>4</a:t>
            </a:r>
            <a:r>
              <a:rPr sz="1400" spc="-95" dirty="0">
                <a:solidFill>
                  <a:srgbClr val="00AF9F"/>
                </a:solidFill>
                <a:latin typeface="Lucida Sans"/>
                <a:cs typeface="Lucida Sans"/>
              </a:rPr>
              <a:t>1</a:t>
            </a:r>
            <a:r>
              <a:rPr sz="1400" spc="80" dirty="0">
                <a:solidFill>
                  <a:srgbClr val="00AF9F"/>
                </a:solidFill>
                <a:latin typeface="Lucida Sans"/>
                <a:cs typeface="Lucida Sans"/>
              </a:rPr>
              <a:t>%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016976" y="3876290"/>
            <a:ext cx="479425" cy="615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00AF9F"/>
                </a:solidFill>
                <a:latin typeface="Lucida Sans"/>
                <a:cs typeface="Lucida Sans"/>
              </a:rPr>
              <a:t>+40%</a:t>
            </a:r>
            <a:endParaRPr sz="14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1280"/>
              </a:spcBef>
            </a:pPr>
            <a:r>
              <a:rPr sz="1400" spc="-50" dirty="0">
                <a:solidFill>
                  <a:srgbClr val="00AF9F"/>
                </a:solidFill>
                <a:latin typeface="Lucida Sans"/>
                <a:cs typeface="Lucida Sans"/>
              </a:rPr>
              <a:t>+35%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229600" y="647700"/>
            <a:ext cx="419100" cy="419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216900" y="1460500"/>
            <a:ext cx="469900" cy="4699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216900" y="2311400"/>
            <a:ext cx="469900" cy="4699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267700" y="3187700"/>
            <a:ext cx="368300" cy="3683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229600" y="3975100"/>
            <a:ext cx="469900" cy="4699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7370695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4350" y="742950"/>
            <a:ext cx="8267700" cy="0"/>
          </a:xfrm>
          <a:custGeom>
            <a:avLst/>
            <a:gdLst/>
            <a:ahLst/>
            <a:cxnLst/>
            <a:rect l="l" t="t" r="r" b="b"/>
            <a:pathLst>
              <a:path w="8267700">
                <a:moveTo>
                  <a:pt x="0" y="0"/>
                </a:moveTo>
                <a:lnTo>
                  <a:pt x="8267701" y="1"/>
                </a:lnTo>
              </a:path>
            </a:pathLst>
          </a:custGeom>
          <a:ln w="12700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2375" y="-551409"/>
            <a:ext cx="3470910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BE" spc="10" dirty="0"/>
              <a:t/>
            </a:r>
            <a:br>
              <a:rPr lang="nl-BE" spc="10" dirty="0"/>
            </a:br>
            <a:r>
              <a:rPr lang="nl-BE" spc="10" dirty="0"/>
              <a:t/>
            </a:r>
            <a:br>
              <a:rPr lang="nl-BE" spc="10" dirty="0"/>
            </a:br>
            <a:r>
              <a:rPr spc="10" dirty="0" err="1"/>
              <a:t>Sociaal</a:t>
            </a:r>
            <a:r>
              <a:rPr spc="10" dirty="0"/>
              <a:t> </a:t>
            </a:r>
            <a:r>
              <a:rPr spc="-60" dirty="0"/>
              <a:t>statuut:</a:t>
            </a:r>
            <a:r>
              <a:rPr spc="-120" dirty="0"/>
              <a:t> </a:t>
            </a:r>
            <a:r>
              <a:rPr b="0" spc="-80" dirty="0">
                <a:latin typeface="Lucida Sans"/>
                <a:cs typeface="Lucida Sans"/>
              </a:rPr>
              <a:t>éénmanszaak</a:t>
            </a:r>
          </a:p>
        </p:txBody>
      </p:sp>
      <p:sp>
        <p:nvSpPr>
          <p:cNvPr id="4" name="object 4"/>
          <p:cNvSpPr/>
          <p:nvPr/>
        </p:nvSpPr>
        <p:spPr>
          <a:xfrm>
            <a:off x="7889702" y="240546"/>
            <a:ext cx="847898" cy="240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74911" y="2649439"/>
            <a:ext cx="2401522" cy="24940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74911" y="873170"/>
            <a:ext cx="2186306" cy="17762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74911" y="873170"/>
            <a:ext cx="4587829" cy="42703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76434" y="3829065"/>
            <a:ext cx="2186307" cy="13144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61215" y="873170"/>
            <a:ext cx="2401525" cy="295589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78200" y="1485900"/>
            <a:ext cx="1181100" cy="1168400"/>
          </a:xfrm>
          <a:custGeom>
            <a:avLst/>
            <a:gdLst/>
            <a:ahLst/>
            <a:cxnLst/>
            <a:rect l="l" t="t" r="r" b="b"/>
            <a:pathLst>
              <a:path w="1181100" h="1168400">
                <a:moveTo>
                  <a:pt x="590550" y="0"/>
                </a:moveTo>
                <a:lnTo>
                  <a:pt x="542115" y="1936"/>
                </a:lnTo>
                <a:lnTo>
                  <a:pt x="494759" y="7646"/>
                </a:lnTo>
                <a:lnTo>
                  <a:pt x="448634" y="16978"/>
                </a:lnTo>
                <a:lnTo>
                  <a:pt x="403890" y="29782"/>
                </a:lnTo>
                <a:lnTo>
                  <a:pt x="360681" y="45909"/>
                </a:lnTo>
                <a:lnTo>
                  <a:pt x="319158" y="65207"/>
                </a:lnTo>
                <a:lnTo>
                  <a:pt x="279473" y="87526"/>
                </a:lnTo>
                <a:lnTo>
                  <a:pt x="241779" y="112716"/>
                </a:lnTo>
                <a:lnTo>
                  <a:pt x="206226" y="140627"/>
                </a:lnTo>
                <a:lnTo>
                  <a:pt x="172968" y="171108"/>
                </a:lnTo>
                <a:lnTo>
                  <a:pt x="142156" y="204008"/>
                </a:lnTo>
                <a:lnTo>
                  <a:pt x="113942" y="239179"/>
                </a:lnTo>
                <a:lnTo>
                  <a:pt x="88478" y="276468"/>
                </a:lnTo>
                <a:lnTo>
                  <a:pt x="65916" y="315726"/>
                </a:lnTo>
                <a:lnTo>
                  <a:pt x="46408" y="356802"/>
                </a:lnTo>
                <a:lnTo>
                  <a:pt x="30106" y="399547"/>
                </a:lnTo>
                <a:lnTo>
                  <a:pt x="17162" y="443809"/>
                </a:lnTo>
                <a:lnTo>
                  <a:pt x="7729" y="489439"/>
                </a:lnTo>
                <a:lnTo>
                  <a:pt x="1957" y="536286"/>
                </a:lnTo>
                <a:lnTo>
                  <a:pt x="0" y="584200"/>
                </a:lnTo>
                <a:lnTo>
                  <a:pt x="1957" y="632113"/>
                </a:lnTo>
                <a:lnTo>
                  <a:pt x="7729" y="678960"/>
                </a:lnTo>
                <a:lnTo>
                  <a:pt x="17162" y="724590"/>
                </a:lnTo>
                <a:lnTo>
                  <a:pt x="30106" y="768852"/>
                </a:lnTo>
                <a:lnTo>
                  <a:pt x="46408" y="811597"/>
                </a:lnTo>
                <a:lnTo>
                  <a:pt x="65916" y="852673"/>
                </a:lnTo>
                <a:lnTo>
                  <a:pt x="88478" y="891931"/>
                </a:lnTo>
                <a:lnTo>
                  <a:pt x="113942" y="929220"/>
                </a:lnTo>
                <a:lnTo>
                  <a:pt x="142156" y="964391"/>
                </a:lnTo>
                <a:lnTo>
                  <a:pt x="172968" y="997291"/>
                </a:lnTo>
                <a:lnTo>
                  <a:pt x="206226" y="1027772"/>
                </a:lnTo>
                <a:lnTo>
                  <a:pt x="241779" y="1055683"/>
                </a:lnTo>
                <a:lnTo>
                  <a:pt x="279473" y="1080873"/>
                </a:lnTo>
                <a:lnTo>
                  <a:pt x="319158" y="1103192"/>
                </a:lnTo>
                <a:lnTo>
                  <a:pt x="360681" y="1122490"/>
                </a:lnTo>
                <a:lnTo>
                  <a:pt x="403890" y="1138617"/>
                </a:lnTo>
                <a:lnTo>
                  <a:pt x="448634" y="1151421"/>
                </a:lnTo>
                <a:lnTo>
                  <a:pt x="494759" y="1160753"/>
                </a:lnTo>
                <a:lnTo>
                  <a:pt x="542115" y="1166463"/>
                </a:lnTo>
                <a:lnTo>
                  <a:pt x="590550" y="1168400"/>
                </a:lnTo>
                <a:lnTo>
                  <a:pt x="638984" y="1166463"/>
                </a:lnTo>
                <a:lnTo>
                  <a:pt x="686340" y="1160753"/>
                </a:lnTo>
                <a:lnTo>
                  <a:pt x="732465" y="1151421"/>
                </a:lnTo>
                <a:lnTo>
                  <a:pt x="777209" y="1138617"/>
                </a:lnTo>
                <a:lnTo>
                  <a:pt x="820418" y="1122490"/>
                </a:lnTo>
                <a:lnTo>
                  <a:pt x="861941" y="1103192"/>
                </a:lnTo>
                <a:lnTo>
                  <a:pt x="901626" y="1080873"/>
                </a:lnTo>
                <a:lnTo>
                  <a:pt x="939320" y="1055683"/>
                </a:lnTo>
                <a:lnTo>
                  <a:pt x="974873" y="1027772"/>
                </a:lnTo>
                <a:lnTo>
                  <a:pt x="1008131" y="997291"/>
                </a:lnTo>
                <a:lnTo>
                  <a:pt x="1038943" y="964391"/>
                </a:lnTo>
                <a:lnTo>
                  <a:pt x="1067157" y="929220"/>
                </a:lnTo>
                <a:lnTo>
                  <a:pt x="1092621" y="891931"/>
                </a:lnTo>
                <a:lnTo>
                  <a:pt x="1115183" y="852673"/>
                </a:lnTo>
                <a:lnTo>
                  <a:pt x="1134691" y="811597"/>
                </a:lnTo>
                <a:lnTo>
                  <a:pt x="1150993" y="768852"/>
                </a:lnTo>
                <a:lnTo>
                  <a:pt x="1163937" y="724590"/>
                </a:lnTo>
                <a:lnTo>
                  <a:pt x="1173370" y="678960"/>
                </a:lnTo>
                <a:lnTo>
                  <a:pt x="1179142" y="632113"/>
                </a:lnTo>
                <a:lnTo>
                  <a:pt x="1181100" y="584200"/>
                </a:lnTo>
                <a:lnTo>
                  <a:pt x="1179142" y="536286"/>
                </a:lnTo>
                <a:lnTo>
                  <a:pt x="1173370" y="489439"/>
                </a:lnTo>
                <a:lnTo>
                  <a:pt x="1163937" y="443809"/>
                </a:lnTo>
                <a:lnTo>
                  <a:pt x="1150993" y="399547"/>
                </a:lnTo>
                <a:lnTo>
                  <a:pt x="1134691" y="356802"/>
                </a:lnTo>
                <a:lnTo>
                  <a:pt x="1115183" y="315726"/>
                </a:lnTo>
                <a:lnTo>
                  <a:pt x="1092621" y="276468"/>
                </a:lnTo>
                <a:lnTo>
                  <a:pt x="1067157" y="239179"/>
                </a:lnTo>
                <a:lnTo>
                  <a:pt x="1038943" y="204008"/>
                </a:lnTo>
                <a:lnTo>
                  <a:pt x="1008131" y="171108"/>
                </a:lnTo>
                <a:lnTo>
                  <a:pt x="974873" y="140627"/>
                </a:lnTo>
                <a:lnTo>
                  <a:pt x="939320" y="112716"/>
                </a:lnTo>
                <a:lnTo>
                  <a:pt x="901626" y="87526"/>
                </a:lnTo>
                <a:lnTo>
                  <a:pt x="861941" y="65207"/>
                </a:lnTo>
                <a:lnTo>
                  <a:pt x="820418" y="45909"/>
                </a:lnTo>
                <a:lnTo>
                  <a:pt x="777209" y="29782"/>
                </a:lnTo>
                <a:lnTo>
                  <a:pt x="732465" y="16978"/>
                </a:lnTo>
                <a:lnTo>
                  <a:pt x="686340" y="7646"/>
                </a:lnTo>
                <a:lnTo>
                  <a:pt x="638984" y="1936"/>
                </a:lnTo>
                <a:lnTo>
                  <a:pt x="590550" y="0"/>
                </a:lnTo>
                <a:close/>
              </a:path>
            </a:pathLst>
          </a:custGeom>
          <a:solidFill>
            <a:srgbClr val="ED8B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615756" y="1922081"/>
            <a:ext cx="6851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40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1600" spc="11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600" spc="45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600" spc="-40" dirty="0">
                <a:solidFill>
                  <a:srgbClr val="FFFFFF"/>
                </a:solidFill>
                <a:latin typeface="Tahoma"/>
                <a:cs typeface="Tahoma"/>
              </a:rPr>
              <a:t>TO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251200" y="3073400"/>
            <a:ext cx="1181100" cy="1181100"/>
          </a:xfrm>
          <a:custGeom>
            <a:avLst/>
            <a:gdLst/>
            <a:ahLst/>
            <a:cxnLst/>
            <a:rect l="l" t="t" r="r" b="b"/>
            <a:pathLst>
              <a:path w="1181100" h="1181100">
                <a:moveTo>
                  <a:pt x="590550" y="0"/>
                </a:moveTo>
                <a:lnTo>
                  <a:pt x="542115" y="1957"/>
                </a:lnTo>
                <a:lnTo>
                  <a:pt x="494759" y="7729"/>
                </a:lnTo>
                <a:lnTo>
                  <a:pt x="448634" y="17162"/>
                </a:lnTo>
                <a:lnTo>
                  <a:pt x="403890" y="30106"/>
                </a:lnTo>
                <a:lnTo>
                  <a:pt x="360681" y="46408"/>
                </a:lnTo>
                <a:lnTo>
                  <a:pt x="319158" y="65916"/>
                </a:lnTo>
                <a:lnTo>
                  <a:pt x="279473" y="88478"/>
                </a:lnTo>
                <a:lnTo>
                  <a:pt x="241779" y="113942"/>
                </a:lnTo>
                <a:lnTo>
                  <a:pt x="206226" y="142156"/>
                </a:lnTo>
                <a:lnTo>
                  <a:pt x="172968" y="172968"/>
                </a:lnTo>
                <a:lnTo>
                  <a:pt x="142156" y="206226"/>
                </a:lnTo>
                <a:lnTo>
                  <a:pt x="113942" y="241779"/>
                </a:lnTo>
                <a:lnTo>
                  <a:pt x="88478" y="279473"/>
                </a:lnTo>
                <a:lnTo>
                  <a:pt x="65916" y="319158"/>
                </a:lnTo>
                <a:lnTo>
                  <a:pt x="46408" y="360681"/>
                </a:lnTo>
                <a:lnTo>
                  <a:pt x="30106" y="403890"/>
                </a:lnTo>
                <a:lnTo>
                  <a:pt x="17162" y="448634"/>
                </a:lnTo>
                <a:lnTo>
                  <a:pt x="7729" y="494759"/>
                </a:lnTo>
                <a:lnTo>
                  <a:pt x="1957" y="542115"/>
                </a:lnTo>
                <a:lnTo>
                  <a:pt x="0" y="590550"/>
                </a:lnTo>
                <a:lnTo>
                  <a:pt x="1957" y="638984"/>
                </a:lnTo>
                <a:lnTo>
                  <a:pt x="7729" y="686340"/>
                </a:lnTo>
                <a:lnTo>
                  <a:pt x="17162" y="732465"/>
                </a:lnTo>
                <a:lnTo>
                  <a:pt x="30106" y="777209"/>
                </a:lnTo>
                <a:lnTo>
                  <a:pt x="46408" y="820418"/>
                </a:lnTo>
                <a:lnTo>
                  <a:pt x="65916" y="861941"/>
                </a:lnTo>
                <a:lnTo>
                  <a:pt x="88478" y="901626"/>
                </a:lnTo>
                <a:lnTo>
                  <a:pt x="113942" y="939321"/>
                </a:lnTo>
                <a:lnTo>
                  <a:pt x="142156" y="974873"/>
                </a:lnTo>
                <a:lnTo>
                  <a:pt x="172968" y="1008131"/>
                </a:lnTo>
                <a:lnTo>
                  <a:pt x="206226" y="1038944"/>
                </a:lnTo>
                <a:lnTo>
                  <a:pt x="241779" y="1067158"/>
                </a:lnTo>
                <a:lnTo>
                  <a:pt x="279473" y="1092622"/>
                </a:lnTo>
                <a:lnTo>
                  <a:pt x="319158" y="1115183"/>
                </a:lnTo>
                <a:lnTo>
                  <a:pt x="360681" y="1134691"/>
                </a:lnTo>
                <a:lnTo>
                  <a:pt x="403890" y="1150993"/>
                </a:lnTo>
                <a:lnTo>
                  <a:pt x="448634" y="1163937"/>
                </a:lnTo>
                <a:lnTo>
                  <a:pt x="494759" y="1173370"/>
                </a:lnTo>
                <a:lnTo>
                  <a:pt x="542115" y="1179142"/>
                </a:lnTo>
                <a:lnTo>
                  <a:pt x="590550" y="1181100"/>
                </a:lnTo>
                <a:lnTo>
                  <a:pt x="638984" y="1179142"/>
                </a:lnTo>
                <a:lnTo>
                  <a:pt x="686340" y="1173370"/>
                </a:lnTo>
                <a:lnTo>
                  <a:pt x="732465" y="1163937"/>
                </a:lnTo>
                <a:lnTo>
                  <a:pt x="777209" y="1150993"/>
                </a:lnTo>
                <a:lnTo>
                  <a:pt x="820418" y="1134691"/>
                </a:lnTo>
                <a:lnTo>
                  <a:pt x="861941" y="1115183"/>
                </a:lnTo>
                <a:lnTo>
                  <a:pt x="901626" y="1092622"/>
                </a:lnTo>
                <a:lnTo>
                  <a:pt x="939320" y="1067158"/>
                </a:lnTo>
                <a:lnTo>
                  <a:pt x="974873" y="1038944"/>
                </a:lnTo>
                <a:lnTo>
                  <a:pt x="1008131" y="1008131"/>
                </a:lnTo>
                <a:lnTo>
                  <a:pt x="1038943" y="974873"/>
                </a:lnTo>
                <a:lnTo>
                  <a:pt x="1067157" y="939321"/>
                </a:lnTo>
                <a:lnTo>
                  <a:pt x="1092621" y="901626"/>
                </a:lnTo>
                <a:lnTo>
                  <a:pt x="1115183" y="861941"/>
                </a:lnTo>
                <a:lnTo>
                  <a:pt x="1134691" y="820418"/>
                </a:lnTo>
                <a:lnTo>
                  <a:pt x="1150993" y="777209"/>
                </a:lnTo>
                <a:lnTo>
                  <a:pt x="1163937" y="732465"/>
                </a:lnTo>
                <a:lnTo>
                  <a:pt x="1173370" y="686340"/>
                </a:lnTo>
                <a:lnTo>
                  <a:pt x="1179142" y="638984"/>
                </a:lnTo>
                <a:lnTo>
                  <a:pt x="1181100" y="590550"/>
                </a:lnTo>
                <a:lnTo>
                  <a:pt x="1179142" y="542115"/>
                </a:lnTo>
                <a:lnTo>
                  <a:pt x="1173370" y="494759"/>
                </a:lnTo>
                <a:lnTo>
                  <a:pt x="1163937" y="448634"/>
                </a:lnTo>
                <a:lnTo>
                  <a:pt x="1150993" y="403890"/>
                </a:lnTo>
                <a:lnTo>
                  <a:pt x="1134691" y="360681"/>
                </a:lnTo>
                <a:lnTo>
                  <a:pt x="1115183" y="319158"/>
                </a:lnTo>
                <a:lnTo>
                  <a:pt x="1092621" y="279473"/>
                </a:lnTo>
                <a:lnTo>
                  <a:pt x="1067157" y="241779"/>
                </a:lnTo>
                <a:lnTo>
                  <a:pt x="1038943" y="206226"/>
                </a:lnTo>
                <a:lnTo>
                  <a:pt x="1008131" y="172968"/>
                </a:lnTo>
                <a:lnTo>
                  <a:pt x="974873" y="142156"/>
                </a:lnTo>
                <a:lnTo>
                  <a:pt x="939320" y="113942"/>
                </a:lnTo>
                <a:lnTo>
                  <a:pt x="901626" y="88478"/>
                </a:lnTo>
                <a:lnTo>
                  <a:pt x="861941" y="65916"/>
                </a:lnTo>
                <a:lnTo>
                  <a:pt x="820418" y="46408"/>
                </a:lnTo>
                <a:lnTo>
                  <a:pt x="777209" y="30106"/>
                </a:lnTo>
                <a:lnTo>
                  <a:pt x="732465" y="17162"/>
                </a:lnTo>
                <a:lnTo>
                  <a:pt x="686340" y="7729"/>
                </a:lnTo>
                <a:lnTo>
                  <a:pt x="638984" y="1957"/>
                </a:lnTo>
                <a:lnTo>
                  <a:pt x="590550" y="0"/>
                </a:lnTo>
                <a:close/>
              </a:path>
            </a:pathLst>
          </a:custGeom>
          <a:solidFill>
            <a:srgbClr val="ED8B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505343" y="3517241"/>
            <a:ext cx="66103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50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1600" spc="7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600" spc="3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600" spc="5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600" spc="-5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600" spc="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838700" y="3124200"/>
            <a:ext cx="1181100" cy="1181100"/>
          </a:xfrm>
          <a:custGeom>
            <a:avLst/>
            <a:gdLst/>
            <a:ahLst/>
            <a:cxnLst/>
            <a:rect l="l" t="t" r="r" b="b"/>
            <a:pathLst>
              <a:path w="1181100" h="1181100">
                <a:moveTo>
                  <a:pt x="590550" y="0"/>
                </a:moveTo>
                <a:lnTo>
                  <a:pt x="542115" y="1957"/>
                </a:lnTo>
                <a:lnTo>
                  <a:pt x="494759" y="7729"/>
                </a:lnTo>
                <a:lnTo>
                  <a:pt x="448634" y="17162"/>
                </a:lnTo>
                <a:lnTo>
                  <a:pt x="403890" y="30106"/>
                </a:lnTo>
                <a:lnTo>
                  <a:pt x="360681" y="46408"/>
                </a:lnTo>
                <a:lnTo>
                  <a:pt x="319158" y="65916"/>
                </a:lnTo>
                <a:lnTo>
                  <a:pt x="279473" y="88478"/>
                </a:lnTo>
                <a:lnTo>
                  <a:pt x="241779" y="113942"/>
                </a:lnTo>
                <a:lnTo>
                  <a:pt x="206226" y="142156"/>
                </a:lnTo>
                <a:lnTo>
                  <a:pt x="172968" y="172968"/>
                </a:lnTo>
                <a:lnTo>
                  <a:pt x="142156" y="206226"/>
                </a:lnTo>
                <a:lnTo>
                  <a:pt x="113942" y="241779"/>
                </a:lnTo>
                <a:lnTo>
                  <a:pt x="88478" y="279473"/>
                </a:lnTo>
                <a:lnTo>
                  <a:pt x="65916" y="319158"/>
                </a:lnTo>
                <a:lnTo>
                  <a:pt x="46408" y="360681"/>
                </a:lnTo>
                <a:lnTo>
                  <a:pt x="30106" y="403890"/>
                </a:lnTo>
                <a:lnTo>
                  <a:pt x="17162" y="448634"/>
                </a:lnTo>
                <a:lnTo>
                  <a:pt x="7729" y="494759"/>
                </a:lnTo>
                <a:lnTo>
                  <a:pt x="1957" y="542115"/>
                </a:lnTo>
                <a:lnTo>
                  <a:pt x="0" y="590550"/>
                </a:lnTo>
                <a:lnTo>
                  <a:pt x="1957" y="638984"/>
                </a:lnTo>
                <a:lnTo>
                  <a:pt x="7729" y="686340"/>
                </a:lnTo>
                <a:lnTo>
                  <a:pt x="17162" y="732465"/>
                </a:lnTo>
                <a:lnTo>
                  <a:pt x="30106" y="777209"/>
                </a:lnTo>
                <a:lnTo>
                  <a:pt x="46408" y="820418"/>
                </a:lnTo>
                <a:lnTo>
                  <a:pt x="65916" y="861941"/>
                </a:lnTo>
                <a:lnTo>
                  <a:pt x="88478" y="901626"/>
                </a:lnTo>
                <a:lnTo>
                  <a:pt x="113942" y="939321"/>
                </a:lnTo>
                <a:lnTo>
                  <a:pt x="142156" y="974873"/>
                </a:lnTo>
                <a:lnTo>
                  <a:pt x="172968" y="1008131"/>
                </a:lnTo>
                <a:lnTo>
                  <a:pt x="206226" y="1038944"/>
                </a:lnTo>
                <a:lnTo>
                  <a:pt x="241779" y="1067158"/>
                </a:lnTo>
                <a:lnTo>
                  <a:pt x="279473" y="1092622"/>
                </a:lnTo>
                <a:lnTo>
                  <a:pt x="319158" y="1115183"/>
                </a:lnTo>
                <a:lnTo>
                  <a:pt x="360681" y="1134691"/>
                </a:lnTo>
                <a:lnTo>
                  <a:pt x="403890" y="1150993"/>
                </a:lnTo>
                <a:lnTo>
                  <a:pt x="448634" y="1163937"/>
                </a:lnTo>
                <a:lnTo>
                  <a:pt x="494759" y="1173370"/>
                </a:lnTo>
                <a:lnTo>
                  <a:pt x="542115" y="1179142"/>
                </a:lnTo>
                <a:lnTo>
                  <a:pt x="590550" y="1181100"/>
                </a:lnTo>
                <a:lnTo>
                  <a:pt x="638984" y="1179142"/>
                </a:lnTo>
                <a:lnTo>
                  <a:pt x="686340" y="1173370"/>
                </a:lnTo>
                <a:lnTo>
                  <a:pt x="732465" y="1163937"/>
                </a:lnTo>
                <a:lnTo>
                  <a:pt x="777209" y="1150993"/>
                </a:lnTo>
                <a:lnTo>
                  <a:pt x="820418" y="1134691"/>
                </a:lnTo>
                <a:lnTo>
                  <a:pt x="861941" y="1115183"/>
                </a:lnTo>
                <a:lnTo>
                  <a:pt x="901626" y="1092622"/>
                </a:lnTo>
                <a:lnTo>
                  <a:pt x="939320" y="1067158"/>
                </a:lnTo>
                <a:lnTo>
                  <a:pt x="974873" y="1038944"/>
                </a:lnTo>
                <a:lnTo>
                  <a:pt x="1008131" y="1008131"/>
                </a:lnTo>
                <a:lnTo>
                  <a:pt x="1038943" y="974873"/>
                </a:lnTo>
                <a:lnTo>
                  <a:pt x="1067157" y="939321"/>
                </a:lnTo>
                <a:lnTo>
                  <a:pt x="1092621" y="901626"/>
                </a:lnTo>
                <a:lnTo>
                  <a:pt x="1115183" y="861941"/>
                </a:lnTo>
                <a:lnTo>
                  <a:pt x="1134691" y="820418"/>
                </a:lnTo>
                <a:lnTo>
                  <a:pt x="1150993" y="777209"/>
                </a:lnTo>
                <a:lnTo>
                  <a:pt x="1163937" y="732465"/>
                </a:lnTo>
                <a:lnTo>
                  <a:pt x="1173370" y="686340"/>
                </a:lnTo>
                <a:lnTo>
                  <a:pt x="1179142" y="638984"/>
                </a:lnTo>
                <a:lnTo>
                  <a:pt x="1181100" y="590550"/>
                </a:lnTo>
                <a:lnTo>
                  <a:pt x="1179142" y="542115"/>
                </a:lnTo>
                <a:lnTo>
                  <a:pt x="1173370" y="494759"/>
                </a:lnTo>
                <a:lnTo>
                  <a:pt x="1163937" y="448634"/>
                </a:lnTo>
                <a:lnTo>
                  <a:pt x="1150993" y="403890"/>
                </a:lnTo>
                <a:lnTo>
                  <a:pt x="1134691" y="360681"/>
                </a:lnTo>
                <a:lnTo>
                  <a:pt x="1115183" y="319158"/>
                </a:lnTo>
                <a:lnTo>
                  <a:pt x="1092621" y="279473"/>
                </a:lnTo>
                <a:lnTo>
                  <a:pt x="1067157" y="241779"/>
                </a:lnTo>
                <a:lnTo>
                  <a:pt x="1038943" y="206226"/>
                </a:lnTo>
                <a:lnTo>
                  <a:pt x="1008131" y="172968"/>
                </a:lnTo>
                <a:lnTo>
                  <a:pt x="974873" y="142156"/>
                </a:lnTo>
                <a:lnTo>
                  <a:pt x="939320" y="113942"/>
                </a:lnTo>
                <a:lnTo>
                  <a:pt x="901626" y="88478"/>
                </a:lnTo>
                <a:lnTo>
                  <a:pt x="861941" y="65916"/>
                </a:lnTo>
                <a:lnTo>
                  <a:pt x="820418" y="46408"/>
                </a:lnTo>
                <a:lnTo>
                  <a:pt x="777209" y="30106"/>
                </a:lnTo>
                <a:lnTo>
                  <a:pt x="732465" y="17162"/>
                </a:lnTo>
                <a:lnTo>
                  <a:pt x="686340" y="7729"/>
                </a:lnTo>
                <a:lnTo>
                  <a:pt x="638984" y="1957"/>
                </a:lnTo>
                <a:lnTo>
                  <a:pt x="590550" y="0"/>
                </a:lnTo>
                <a:close/>
              </a:path>
            </a:pathLst>
          </a:custGeom>
          <a:solidFill>
            <a:srgbClr val="E062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055039" y="3442468"/>
            <a:ext cx="754380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101600">
              <a:lnSpc>
                <a:spcPts val="1900"/>
              </a:lnSpc>
              <a:spcBef>
                <a:spcPts val="180"/>
              </a:spcBef>
            </a:pPr>
            <a:r>
              <a:rPr sz="1600" spc="25" dirty="0">
                <a:solidFill>
                  <a:srgbClr val="FFFFFF"/>
                </a:solidFill>
                <a:latin typeface="Tahoma"/>
                <a:cs typeface="Tahoma"/>
              </a:rPr>
              <a:t>Netto  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1600" spc="-4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600" spc="25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600" spc="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600" spc="7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600" spc="5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600" spc="-20" dirty="0">
                <a:solidFill>
                  <a:srgbClr val="FFFFFF"/>
                </a:solidFill>
                <a:latin typeface="Tahoma"/>
                <a:cs typeface="Tahoma"/>
              </a:rPr>
              <a:t>b.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381636" y="2482788"/>
            <a:ext cx="283210" cy="266700"/>
          </a:xfrm>
          <a:custGeom>
            <a:avLst/>
            <a:gdLst/>
            <a:ahLst/>
            <a:cxnLst/>
            <a:rect l="l" t="t" r="r" b="b"/>
            <a:pathLst>
              <a:path w="283210" h="266700">
                <a:moveTo>
                  <a:pt x="96986" y="0"/>
                </a:moveTo>
                <a:lnTo>
                  <a:pt x="0" y="266594"/>
                </a:lnTo>
                <a:lnTo>
                  <a:pt x="283102" y="248358"/>
                </a:lnTo>
                <a:lnTo>
                  <a:pt x="96986" y="0"/>
                </a:lnTo>
                <a:close/>
              </a:path>
            </a:pathLst>
          </a:custGeom>
          <a:solidFill>
            <a:srgbClr val="5555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199783" y="4153233"/>
            <a:ext cx="281305" cy="273050"/>
          </a:xfrm>
          <a:custGeom>
            <a:avLst/>
            <a:gdLst/>
            <a:ahLst/>
            <a:cxnLst/>
            <a:rect l="l" t="t" r="r" b="b"/>
            <a:pathLst>
              <a:path w="281304" h="273050">
                <a:moveTo>
                  <a:pt x="281237" y="0"/>
                </a:moveTo>
                <a:lnTo>
                  <a:pt x="0" y="37202"/>
                </a:lnTo>
                <a:lnTo>
                  <a:pt x="202371" y="272505"/>
                </a:lnTo>
                <a:lnTo>
                  <a:pt x="281237" y="0"/>
                </a:lnTo>
                <a:close/>
              </a:path>
            </a:pathLst>
          </a:custGeom>
          <a:solidFill>
            <a:srgbClr val="55555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704171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4350" y="742950"/>
            <a:ext cx="8267700" cy="0"/>
          </a:xfrm>
          <a:custGeom>
            <a:avLst/>
            <a:gdLst/>
            <a:ahLst/>
            <a:cxnLst/>
            <a:rect l="l" t="t" r="r" b="b"/>
            <a:pathLst>
              <a:path w="8267700">
                <a:moveTo>
                  <a:pt x="0" y="0"/>
                </a:moveTo>
                <a:lnTo>
                  <a:pt x="8267701" y="1"/>
                </a:lnTo>
              </a:path>
            </a:pathLst>
          </a:custGeom>
          <a:ln w="12700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2375" y="-264297"/>
            <a:ext cx="3497579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BE" spc="10" dirty="0"/>
              <a:t/>
            </a:r>
            <a:br>
              <a:rPr lang="nl-BE" spc="10" dirty="0"/>
            </a:br>
            <a:r>
              <a:rPr spc="10" dirty="0" err="1"/>
              <a:t>Sociaal</a:t>
            </a:r>
            <a:r>
              <a:rPr spc="10" dirty="0"/>
              <a:t> </a:t>
            </a:r>
            <a:r>
              <a:rPr spc="-60" dirty="0"/>
              <a:t>statuut:</a:t>
            </a:r>
            <a:r>
              <a:rPr spc="-155" dirty="0"/>
              <a:t> </a:t>
            </a:r>
            <a:r>
              <a:rPr b="0" spc="-75" dirty="0">
                <a:latin typeface="Lucida Sans"/>
                <a:cs typeface="Lucida Sans"/>
              </a:rPr>
              <a:t>vennootschap</a:t>
            </a:r>
          </a:p>
        </p:txBody>
      </p:sp>
      <p:sp>
        <p:nvSpPr>
          <p:cNvPr id="4" name="object 4"/>
          <p:cNvSpPr/>
          <p:nvPr/>
        </p:nvSpPr>
        <p:spPr>
          <a:xfrm>
            <a:off x="7889702" y="240546"/>
            <a:ext cx="847898" cy="240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74911" y="2649439"/>
            <a:ext cx="2401522" cy="24940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74911" y="873170"/>
            <a:ext cx="2186306" cy="17762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74911" y="873170"/>
            <a:ext cx="4587829" cy="42703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76434" y="3829065"/>
            <a:ext cx="2186307" cy="13144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61215" y="873170"/>
            <a:ext cx="2401525" cy="295589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78200" y="1485900"/>
            <a:ext cx="1181100" cy="1168400"/>
          </a:xfrm>
          <a:custGeom>
            <a:avLst/>
            <a:gdLst/>
            <a:ahLst/>
            <a:cxnLst/>
            <a:rect l="l" t="t" r="r" b="b"/>
            <a:pathLst>
              <a:path w="1181100" h="1168400">
                <a:moveTo>
                  <a:pt x="590550" y="0"/>
                </a:moveTo>
                <a:lnTo>
                  <a:pt x="542115" y="1936"/>
                </a:lnTo>
                <a:lnTo>
                  <a:pt x="494759" y="7646"/>
                </a:lnTo>
                <a:lnTo>
                  <a:pt x="448634" y="16978"/>
                </a:lnTo>
                <a:lnTo>
                  <a:pt x="403890" y="29782"/>
                </a:lnTo>
                <a:lnTo>
                  <a:pt x="360681" y="45909"/>
                </a:lnTo>
                <a:lnTo>
                  <a:pt x="319158" y="65207"/>
                </a:lnTo>
                <a:lnTo>
                  <a:pt x="279473" y="87526"/>
                </a:lnTo>
                <a:lnTo>
                  <a:pt x="241779" y="112716"/>
                </a:lnTo>
                <a:lnTo>
                  <a:pt x="206226" y="140627"/>
                </a:lnTo>
                <a:lnTo>
                  <a:pt x="172968" y="171108"/>
                </a:lnTo>
                <a:lnTo>
                  <a:pt x="142156" y="204008"/>
                </a:lnTo>
                <a:lnTo>
                  <a:pt x="113942" y="239179"/>
                </a:lnTo>
                <a:lnTo>
                  <a:pt x="88478" y="276468"/>
                </a:lnTo>
                <a:lnTo>
                  <a:pt x="65916" y="315726"/>
                </a:lnTo>
                <a:lnTo>
                  <a:pt x="46408" y="356802"/>
                </a:lnTo>
                <a:lnTo>
                  <a:pt x="30106" y="399547"/>
                </a:lnTo>
                <a:lnTo>
                  <a:pt x="17162" y="443809"/>
                </a:lnTo>
                <a:lnTo>
                  <a:pt x="7729" y="489439"/>
                </a:lnTo>
                <a:lnTo>
                  <a:pt x="1957" y="536286"/>
                </a:lnTo>
                <a:lnTo>
                  <a:pt x="0" y="584200"/>
                </a:lnTo>
                <a:lnTo>
                  <a:pt x="1957" y="632113"/>
                </a:lnTo>
                <a:lnTo>
                  <a:pt x="7729" y="678960"/>
                </a:lnTo>
                <a:lnTo>
                  <a:pt x="17162" y="724590"/>
                </a:lnTo>
                <a:lnTo>
                  <a:pt x="30106" y="768852"/>
                </a:lnTo>
                <a:lnTo>
                  <a:pt x="46408" y="811597"/>
                </a:lnTo>
                <a:lnTo>
                  <a:pt x="65916" y="852673"/>
                </a:lnTo>
                <a:lnTo>
                  <a:pt x="88478" y="891931"/>
                </a:lnTo>
                <a:lnTo>
                  <a:pt x="113942" y="929220"/>
                </a:lnTo>
                <a:lnTo>
                  <a:pt x="142156" y="964391"/>
                </a:lnTo>
                <a:lnTo>
                  <a:pt x="172968" y="997291"/>
                </a:lnTo>
                <a:lnTo>
                  <a:pt x="206226" y="1027772"/>
                </a:lnTo>
                <a:lnTo>
                  <a:pt x="241779" y="1055683"/>
                </a:lnTo>
                <a:lnTo>
                  <a:pt x="279473" y="1080873"/>
                </a:lnTo>
                <a:lnTo>
                  <a:pt x="319158" y="1103192"/>
                </a:lnTo>
                <a:lnTo>
                  <a:pt x="360681" y="1122490"/>
                </a:lnTo>
                <a:lnTo>
                  <a:pt x="403890" y="1138617"/>
                </a:lnTo>
                <a:lnTo>
                  <a:pt x="448634" y="1151421"/>
                </a:lnTo>
                <a:lnTo>
                  <a:pt x="494759" y="1160753"/>
                </a:lnTo>
                <a:lnTo>
                  <a:pt x="542115" y="1166463"/>
                </a:lnTo>
                <a:lnTo>
                  <a:pt x="590550" y="1168400"/>
                </a:lnTo>
                <a:lnTo>
                  <a:pt x="638984" y="1166463"/>
                </a:lnTo>
                <a:lnTo>
                  <a:pt x="686340" y="1160753"/>
                </a:lnTo>
                <a:lnTo>
                  <a:pt x="732465" y="1151421"/>
                </a:lnTo>
                <a:lnTo>
                  <a:pt x="777209" y="1138617"/>
                </a:lnTo>
                <a:lnTo>
                  <a:pt x="820418" y="1122490"/>
                </a:lnTo>
                <a:lnTo>
                  <a:pt x="861941" y="1103192"/>
                </a:lnTo>
                <a:lnTo>
                  <a:pt x="901626" y="1080873"/>
                </a:lnTo>
                <a:lnTo>
                  <a:pt x="939320" y="1055683"/>
                </a:lnTo>
                <a:lnTo>
                  <a:pt x="974873" y="1027772"/>
                </a:lnTo>
                <a:lnTo>
                  <a:pt x="1008131" y="997291"/>
                </a:lnTo>
                <a:lnTo>
                  <a:pt x="1038943" y="964391"/>
                </a:lnTo>
                <a:lnTo>
                  <a:pt x="1067157" y="929220"/>
                </a:lnTo>
                <a:lnTo>
                  <a:pt x="1092621" y="891931"/>
                </a:lnTo>
                <a:lnTo>
                  <a:pt x="1115183" y="852673"/>
                </a:lnTo>
                <a:lnTo>
                  <a:pt x="1134691" y="811597"/>
                </a:lnTo>
                <a:lnTo>
                  <a:pt x="1150993" y="768852"/>
                </a:lnTo>
                <a:lnTo>
                  <a:pt x="1163937" y="724590"/>
                </a:lnTo>
                <a:lnTo>
                  <a:pt x="1173370" y="678960"/>
                </a:lnTo>
                <a:lnTo>
                  <a:pt x="1179142" y="632113"/>
                </a:lnTo>
                <a:lnTo>
                  <a:pt x="1181100" y="584200"/>
                </a:lnTo>
                <a:lnTo>
                  <a:pt x="1179142" y="536286"/>
                </a:lnTo>
                <a:lnTo>
                  <a:pt x="1173370" y="489439"/>
                </a:lnTo>
                <a:lnTo>
                  <a:pt x="1163937" y="443809"/>
                </a:lnTo>
                <a:lnTo>
                  <a:pt x="1150993" y="399547"/>
                </a:lnTo>
                <a:lnTo>
                  <a:pt x="1134691" y="356802"/>
                </a:lnTo>
                <a:lnTo>
                  <a:pt x="1115183" y="315726"/>
                </a:lnTo>
                <a:lnTo>
                  <a:pt x="1092621" y="276468"/>
                </a:lnTo>
                <a:lnTo>
                  <a:pt x="1067157" y="239179"/>
                </a:lnTo>
                <a:lnTo>
                  <a:pt x="1038943" y="204008"/>
                </a:lnTo>
                <a:lnTo>
                  <a:pt x="1008131" y="171108"/>
                </a:lnTo>
                <a:lnTo>
                  <a:pt x="974873" y="140627"/>
                </a:lnTo>
                <a:lnTo>
                  <a:pt x="939320" y="112716"/>
                </a:lnTo>
                <a:lnTo>
                  <a:pt x="901626" y="87526"/>
                </a:lnTo>
                <a:lnTo>
                  <a:pt x="861941" y="65207"/>
                </a:lnTo>
                <a:lnTo>
                  <a:pt x="820418" y="45909"/>
                </a:lnTo>
                <a:lnTo>
                  <a:pt x="777209" y="29782"/>
                </a:lnTo>
                <a:lnTo>
                  <a:pt x="732465" y="16978"/>
                </a:lnTo>
                <a:lnTo>
                  <a:pt x="686340" y="7646"/>
                </a:lnTo>
                <a:lnTo>
                  <a:pt x="638984" y="1936"/>
                </a:lnTo>
                <a:lnTo>
                  <a:pt x="590550" y="0"/>
                </a:lnTo>
                <a:close/>
              </a:path>
            </a:pathLst>
          </a:custGeom>
          <a:solidFill>
            <a:srgbClr val="ED8B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463357" y="1861121"/>
            <a:ext cx="1000760" cy="39878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 indent="127000">
              <a:lnSpc>
                <a:spcPct val="104200"/>
              </a:lnSpc>
              <a:spcBef>
                <a:spcPts val="40"/>
              </a:spcBef>
            </a:pPr>
            <a:r>
              <a:rPr sz="1200" spc="5" dirty="0">
                <a:solidFill>
                  <a:srgbClr val="FFFFFF"/>
                </a:solidFill>
                <a:latin typeface="Tahoma"/>
                <a:cs typeface="Tahoma"/>
              </a:rPr>
              <a:t>inkomsten  </a:t>
            </a:r>
            <a:r>
              <a:rPr sz="1200" spc="15" dirty="0">
                <a:solidFill>
                  <a:srgbClr val="FFFFFF"/>
                </a:solidFill>
                <a:latin typeface="Tahoma"/>
                <a:cs typeface="Tahoma"/>
              </a:rPr>
              <a:t>vennootschap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251200" y="3073400"/>
            <a:ext cx="1181100" cy="1181100"/>
          </a:xfrm>
          <a:custGeom>
            <a:avLst/>
            <a:gdLst/>
            <a:ahLst/>
            <a:cxnLst/>
            <a:rect l="l" t="t" r="r" b="b"/>
            <a:pathLst>
              <a:path w="1181100" h="1181100">
                <a:moveTo>
                  <a:pt x="590550" y="0"/>
                </a:moveTo>
                <a:lnTo>
                  <a:pt x="542115" y="1957"/>
                </a:lnTo>
                <a:lnTo>
                  <a:pt x="494759" y="7729"/>
                </a:lnTo>
                <a:lnTo>
                  <a:pt x="448634" y="17162"/>
                </a:lnTo>
                <a:lnTo>
                  <a:pt x="403890" y="30106"/>
                </a:lnTo>
                <a:lnTo>
                  <a:pt x="360681" y="46408"/>
                </a:lnTo>
                <a:lnTo>
                  <a:pt x="319158" y="65916"/>
                </a:lnTo>
                <a:lnTo>
                  <a:pt x="279473" y="88478"/>
                </a:lnTo>
                <a:lnTo>
                  <a:pt x="241779" y="113942"/>
                </a:lnTo>
                <a:lnTo>
                  <a:pt x="206226" y="142156"/>
                </a:lnTo>
                <a:lnTo>
                  <a:pt x="172968" y="172968"/>
                </a:lnTo>
                <a:lnTo>
                  <a:pt x="142156" y="206226"/>
                </a:lnTo>
                <a:lnTo>
                  <a:pt x="113942" y="241779"/>
                </a:lnTo>
                <a:lnTo>
                  <a:pt x="88478" y="279473"/>
                </a:lnTo>
                <a:lnTo>
                  <a:pt x="65916" y="319158"/>
                </a:lnTo>
                <a:lnTo>
                  <a:pt x="46408" y="360681"/>
                </a:lnTo>
                <a:lnTo>
                  <a:pt x="30106" y="403890"/>
                </a:lnTo>
                <a:lnTo>
                  <a:pt x="17162" y="448634"/>
                </a:lnTo>
                <a:lnTo>
                  <a:pt x="7729" y="494759"/>
                </a:lnTo>
                <a:lnTo>
                  <a:pt x="1957" y="542115"/>
                </a:lnTo>
                <a:lnTo>
                  <a:pt x="0" y="590550"/>
                </a:lnTo>
                <a:lnTo>
                  <a:pt x="1957" y="638984"/>
                </a:lnTo>
                <a:lnTo>
                  <a:pt x="7729" y="686340"/>
                </a:lnTo>
                <a:lnTo>
                  <a:pt x="17162" y="732465"/>
                </a:lnTo>
                <a:lnTo>
                  <a:pt x="30106" y="777209"/>
                </a:lnTo>
                <a:lnTo>
                  <a:pt x="46408" y="820418"/>
                </a:lnTo>
                <a:lnTo>
                  <a:pt x="65916" y="861941"/>
                </a:lnTo>
                <a:lnTo>
                  <a:pt x="88478" y="901626"/>
                </a:lnTo>
                <a:lnTo>
                  <a:pt x="113942" y="939321"/>
                </a:lnTo>
                <a:lnTo>
                  <a:pt x="142156" y="974873"/>
                </a:lnTo>
                <a:lnTo>
                  <a:pt x="172968" y="1008131"/>
                </a:lnTo>
                <a:lnTo>
                  <a:pt x="206226" y="1038944"/>
                </a:lnTo>
                <a:lnTo>
                  <a:pt x="241779" y="1067158"/>
                </a:lnTo>
                <a:lnTo>
                  <a:pt x="279473" y="1092622"/>
                </a:lnTo>
                <a:lnTo>
                  <a:pt x="319158" y="1115183"/>
                </a:lnTo>
                <a:lnTo>
                  <a:pt x="360681" y="1134691"/>
                </a:lnTo>
                <a:lnTo>
                  <a:pt x="403890" y="1150993"/>
                </a:lnTo>
                <a:lnTo>
                  <a:pt x="448634" y="1163937"/>
                </a:lnTo>
                <a:lnTo>
                  <a:pt x="494759" y="1173370"/>
                </a:lnTo>
                <a:lnTo>
                  <a:pt x="542115" y="1179142"/>
                </a:lnTo>
                <a:lnTo>
                  <a:pt x="590550" y="1181100"/>
                </a:lnTo>
                <a:lnTo>
                  <a:pt x="638984" y="1179142"/>
                </a:lnTo>
                <a:lnTo>
                  <a:pt x="686340" y="1173370"/>
                </a:lnTo>
                <a:lnTo>
                  <a:pt x="732465" y="1163937"/>
                </a:lnTo>
                <a:lnTo>
                  <a:pt x="777209" y="1150993"/>
                </a:lnTo>
                <a:lnTo>
                  <a:pt x="820418" y="1134691"/>
                </a:lnTo>
                <a:lnTo>
                  <a:pt x="861941" y="1115183"/>
                </a:lnTo>
                <a:lnTo>
                  <a:pt x="901626" y="1092622"/>
                </a:lnTo>
                <a:lnTo>
                  <a:pt x="939320" y="1067158"/>
                </a:lnTo>
                <a:lnTo>
                  <a:pt x="974873" y="1038944"/>
                </a:lnTo>
                <a:lnTo>
                  <a:pt x="1008131" y="1008131"/>
                </a:lnTo>
                <a:lnTo>
                  <a:pt x="1038943" y="974873"/>
                </a:lnTo>
                <a:lnTo>
                  <a:pt x="1067157" y="939321"/>
                </a:lnTo>
                <a:lnTo>
                  <a:pt x="1092621" y="901626"/>
                </a:lnTo>
                <a:lnTo>
                  <a:pt x="1115183" y="861941"/>
                </a:lnTo>
                <a:lnTo>
                  <a:pt x="1134691" y="820418"/>
                </a:lnTo>
                <a:lnTo>
                  <a:pt x="1150993" y="777209"/>
                </a:lnTo>
                <a:lnTo>
                  <a:pt x="1163937" y="732465"/>
                </a:lnTo>
                <a:lnTo>
                  <a:pt x="1173370" y="686340"/>
                </a:lnTo>
                <a:lnTo>
                  <a:pt x="1179142" y="638984"/>
                </a:lnTo>
                <a:lnTo>
                  <a:pt x="1181100" y="590550"/>
                </a:lnTo>
                <a:lnTo>
                  <a:pt x="1179142" y="542115"/>
                </a:lnTo>
                <a:lnTo>
                  <a:pt x="1173370" y="494759"/>
                </a:lnTo>
                <a:lnTo>
                  <a:pt x="1163937" y="448634"/>
                </a:lnTo>
                <a:lnTo>
                  <a:pt x="1150993" y="403890"/>
                </a:lnTo>
                <a:lnTo>
                  <a:pt x="1134691" y="360681"/>
                </a:lnTo>
                <a:lnTo>
                  <a:pt x="1115183" y="319158"/>
                </a:lnTo>
                <a:lnTo>
                  <a:pt x="1092621" y="279473"/>
                </a:lnTo>
                <a:lnTo>
                  <a:pt x="1067157" y="241779"/>
                </a:lnTo>
                <a:lnTo>
                  <a:pt x="1038943" y="206226"/>
                </a:lnTo>
                <a:lnTo>
                  <a:pt x="1008131" y="172968"/>
                </a:lnTo>
                <a:lnTo>
                  <a:pt x="974873" y="142156"/>
                </a:lnTo>
                <a:lnTo>
                  <a:pt x="939320" y="113942"/>
                </a:lnTo>
                <a:lnTo>
                  <a:pt x="901626" y="88478"/>
                </a:lnTo>
                <a:lnTo>
                  <a:pt x="861941" y="65916"/>
                </a:lnTo>
                <a:lnTo>
                  <a:pt x="820418" y="46408"/>
                </a:lnTo>
                <a:lnTo>
                  <a:pt x="777209" y="30106"/>
                </a:lnTo>
                <a:lnTo>
                  <a:pt x="732465" y="17162"/>
                </a:lnTo>
                <a:lnTo>
                  <a:pt x="686340" y="7729"/>
                </a:lnTo>
                <a:lnTo>
                  <a:pt x="638984" y="1957"/>
                </a:lnTo>
                <a:lnTo>
                  <a:pt x="590550" y="0"/>
                </a:lnTo>
                <a:close/>
              </a:path>
            </a:pathLst>
          </a:custGeom>
          <a:solidFill>
            <a:srgbClr val="ED8B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416411" y="3456282"/>
            <a:ext cx="865505" cy="39878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 indent="254000">
              <a:lnSpc>
                <a:spcPct val="104200"/>
              </a:lnSpc>
              <a:spcBef>
                <a:spcPts val="40"/>
              </a:spcBef>
            </a:pPr>
            <a:r>
              <a:rPr sz="1200" spc="25" dirty="0">
                <a:solidFill>
                  <a:srgbClr val="FFFFFF"/>
                </a:solidFill>
                <a:latin typeface="Tahoma"/>
                <a:cs typeface="Tahoma"/>
              </a:rPr>
              <a:t>loon  z</a:t>
            </a:r>
            <a:r>
              <a:rPr sz="1200" spc="9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200" spc="6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1200" spc="0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1200" spc="3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200" spc="-40" dirty="0">
                <a:solidFill>
                  <a:srgbClr val="FFFFFF"/>
                </a:solidFill>
                <a:latin typeface="Tahoma"/>
                <a:cs typeface="Tahoma"/>
              </a:rPr>
              <a:t>er</a:t>
            </a:r>
            <a:r>
              <a:rPr sz="1200" spc="2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200" spc="-4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200" spc="-2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838700" y="3124200"/>
            <a:ext cx="1181100" cy="1181100"/>
          </a:xfrm>
          <a:custGeom>
            <a:avLst/>
            <a:gdLst/>
            <a:ahLst/>
            <a:cxnLst/>
            <a:rect l="l" t="t" r="r" b="b"/>
            <a:pathLst>
              <a:path w="1181100" h="1181100">
                <a:moveTo>
                  <a:pt x="590550" y="0"/>
                </a:moveTo>
                <a:lnTo>
                  <a:pt x="542115" y="1957"/>
                </a:lnTo>
                <a:lnTo>
                  <a:pt x="494759" y="7729"/>
                </a:lnTo>
                <a:lnTo>
                  <a:pt x="448634" y="17162"/>
                </a:lnTo>
                <a:lnTo>
                  <a:pt x="403890" y="30106"/>
                </a:lnTo>
                <a:lnTo>
                  <a:pt x="360681" y="46408"/>
                </a:lnTo>
                <a:lnTo>
                  <a:pt x="319158" y="65916"/>
                </a:lnTo>
                <a:lnTo>
                  <a:pt x="279473" y="88478"/>
                </a:lnTo>
                <a:lnTo>
                  <a:pt x="241779" y="113942"/>
                </a:lnTo>
                <a:lnTo>
                  <a:pt x="206226" y="142156"/>
                </a:lnTo>
                <a:lnTo>
                  <a:pt x="172968" y="172968"/>
                </a:lnTo>
                <a:lnTo>
                  <a:pt x="142156" y="206226"/>
                </a:lnTo>
                <a:lnTo>
                  <a:pt x="113942" y="241779"/>
                </a:lnTo>
                <a:lnTo>
                  <a:pt x="88478" y="279473"/>
                </a:lnTo>
                <a:lnTo>
                  <a:pt x="65916" y="319158"/>
                </a:lnTo>
                <a:lnTo>
                  <a:pt x="46408" y="360681"/>
                </a:lnTo>
                <a:lnTo>
                  <a:pt x="30106" y="403890"/>
                </a:lnTo>
                <a:lnTo>
                  <a:pt x="17162" y="448634"/>
                </a:lnTo>
                <a:lnTo>
                  <a:pt x="7729" y="494759"/>
                </a:lnTo>
                <a:lnTo>
                  <a:pt x="1957" y="542115"/>
                </a:lnTo>
                <a:lnTo>
                  <a:pt x="0" y="590550"/>
                </a:lnTo>
                <a:lnTo>
                  <a:pt x="1957" y="638984"/>
                </a:lnTo>
                <a:lnTo>
                  <a:pt x="7729" y="686340"/>
                </a:lnTo>
                <a:lnTo>
                  <a:pt x="17162" y="732465"/>
                </a:lnTo>
                <a:lnTo>
                  <a:pt x="30106" y="777209"/>
                </a:lnTo>
                <a:lnTo>
                  <a:pt x="46408" y="820418"/>
                </a:lnTo>
                <a:lnTo>
                  <a:pt x="65916" y="861941"/>
                </a:lnTo>
                <a:lnTo>
                  <a:pt x="88478" y="901626"/>
                </a:lnTo>
                <a:lnTo>
                  <a:pt x="113942" y="939321"/>
                </a:lnTo>
                <a:lnTo>
                  <a:pt x="142156" y="974873"/>
                </a:lnTo>
                <a:lnTo>
                  <a:pt x="172968" y="1008131"/>
                </a:lnTo>
                <a:lnTo>
                  <a:pt x="206226" y="1038944"/>
                </a:lnTo>
                <a:lnTo>
                  <a:pt x="241779" y="1067158"/>
                </a:lnTo>
                <a:lnTo>
                  <a:pt x="279473" y="1092622"/>
                </a:lnTo>
                <a:lnTo>
                  <a:pt x="319158" y="1115183"/>
                </a:lnTo>
                <a:lnTo>
                  <a:pt x="360681" y="1134691"/>
                </a:lnTo>
                <a:lnTo>
                  <a:pt x="403890" y="1150993"/>
                </a:lnTo>
                <a:lnTo>
                  <a:pt x="448634" y="1163937"/>
                </a:lnTo>
                <a:lnTo>
                  <a:pt x="494759" y="1173370"/>
                </a:lnTo>
                <a:lnTo>
                  <a:pt x="542115" y="1179142"/>
                </a:lnTo>
                <a:lnTo>
                  <a:pt x="590550" y="1181100"/>
                </a:lnTo>
                <a:lnTo>
                  <a:pt x="638984" y="1179142"/>
                </a:lnTo>
                <a:lnTo>
                  <a:pt x="686340" y="1173370"/>
                </a:lnTo>
                <a:lnTo>
                  <a:pt x="732465" y="1163937"/>
                </a:lnTo>
                <a:lnTo>
                  <a:pt x="777209" y="1150993"/>
                </a:lnTo>
                <a:lnTo>
                  <a:pt x="820418" y="1134691"/>
                </a:lnTo>
                <a:lnTo>
                  <a:pt x="861941" y="1115183"/>
                </a:lnTo>
                <a:lnTo>
                  <a:pt x="901626" y="1092622"/>
                </a:lnTo>
                <a:lnTo>
                  <a:pt x="939320" y="1067158"/>
                </a:lnTo>
                <a:lnTo>
                  <a:pt x="974873" y="1038944"/>
                </a:lnTo>
                <a:lnTo>
                  <a:pt x="1008131" y="1008131"/>
                </a:lnTo>
                <a:lnTo>
                  <a:pt x="1038943" y="974873"/>
                </a:lnTo>
                <a:lnTo>
                  <a:pt x="1067157" y="939321"/>
                </a:lnTo>
                <a:lnTo>
                  <a:pt x="1092621" y="901626"/>
                </a:lnTo>
                <a:lnTo>
                  <a:pt x="1115183" y="861941"/>
                </a:lnTo>
                <a:lnTo>
                  <a:pt x="1134691" y="820418"/>
                </a:lnTo>
                <a:lnTo>
                  <a:pt x="1150993" y="777209"/>
                </a:lnTo>
                <a:lnTo>
                  <a:pt x="1163937" y="732465"/>
                </a:lnTo>
                <a:lnTo>
                  <a:pt x="1173370" y="686340"/>
                </a:lnTo>
                <a:lnTo>
                  <a:pt x="1179142" y="638984"/>
                </a:lnTo>
                <a:lnTo>
                  <a:pt x="1181100" y="590550"/>
                </a:lnTo>
                <a:lnTo>
                  <a:pt x="1179142" y="542115"/>
                </a:lnTo>
                <a:lnTo>
                  <a:pt x="1173370" y="494759"/>
                </a:lnTo>
                <a:lnTo>
                  <a:pt x="1163937" y="448634"/>
                </a:lnTo>
                <a:lnTo>
                  <a:pt x="1150993" y="403890"/>
                </a:lnTo>
                <a:lnTo>
                  <a:pt x="1134691" y="360681"/>
                </a:lnTo>
                <a:lnTo>
                  <a:pt x="1115183" y="319158"/>
                </a:lnTo>
                <a:lnTo>
                  <a:pt x="1092621" y="279473"/>
                </a:lnTo>
                <a:lnTo>
                  <a:pt x="1067157" y="241779"/>
                </a:lnTo>
                <a:lnTo>
                  <a:pt x="1038943" y="206226"/>
                </a:lnTo>
                <a:lnTo>
                  <a:pt x="1008131" y="172968"/>
                </a:lnTo>
                <a:lnTo>
                  <a:pt x="974873" y="142156"/>
                </a:lnTo>
                <a:lnTo>
                  <a:pt x="939320" y="113942"/>
                </a:lnTo>
                <a:lnTo>
                  <a:pt x="901626" y="88478"/>
                </a:lnTo>
                <a:lnTo>
                  <a:pt x="861941" y="65916"/>
                </a:lnTo>
                <a:lnTo>
                  <a:pt x="820418" y="46408"/>
                </a:lnTo>
                <a:lnTo>
                  <a:pt x="777209" y="30106"/>
                </a:lnTo>
                <a:lnTo>
                  <a:pt x="732465" y="17162"/>
                </a:lnTo>
                <a:lnTo>
                  <a:pt x="686340" y="7729"/>
                </a:lnTo>
                <a:lnTo>
                  <a:pt x="638984" y="1957"/>
                </a:lnTo>
                <a:lnTo>
                  <a:pt x="590550" y="0"/>
                </a:lnTo>
                <a:close/>
              </a:path>
            </a:pathLst>
          </a:custGeom>
          <a:solidFill>
            <a:srgbClr val="E062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093171" y="3503429"/>
            <a:ext cx="671195" cy="39878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 indent="76200">
              <a:lnSpc>
                <a:spcPct val="104200"/>
              </a:lnSpc>
              <a:spcBef>
                <a:spcPts val="40"/>
              </a:spcBef>
            </a:pPr>
            <a:r>
              <a:rPr sz="1200" spc="30" dirty="0">
                <a:solidFill>
                  <a:srgbClr val="FFFFFF"/>
                </a:solidFill>
                <a:latin typeface="Tahoma"/>
                <a:cs typeface="Tahoma"/>
              </a:rPr>
              <a:t>sociale  </a:t>
            </a:r>
            <a:r>
              <a:rPr sz="1200" spc="50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200" spc="-40" dirty="0">
                <a:solidFill>
                  <a:srgbClr val="FFFFFF"/>
                </a:solidFill>
                <a:latin typeface="Tahoma"/>
                <a:cs typeface="Tahoma"/>
              </a:rPr>
              <a:t>j</a:t>
            </a:r>
            <a:r>
              <a:rPr sz="1200" spc="1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200" spc="-2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200" spc="6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200" spc="25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1200" spc="-3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200" spc="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381636" y="2482788"/>
            <a:ext cx="283210" cy="266700"/>
          </a:xfrm>
          <a:custGeom>
            <a:avLst/>
            <a:gdLst/>
            <a:ahLst/>
            <a:cxnLst/>
            <a:rect l="l" t="t" r="r" b="b"/>
            <a:pathLst>
              <a:path w="283210" h="266700">
                <a:moveTo>
                  <a:pt x="96986" y="0"/>
                </a:moveTo>
                <a:lnTo>
                  <a:pt x="0" y="266594"/>
                </a:lnTo>
                <a:lnTo>
                  <a:pt x="283102" y="248358"/>
                </a:lnTo>
                <a:lnTo>
                  <a:pt x="96986" y="0"/>
                </a:lnTo>
                <a:close/>
              </a:path>
            </a:pathLst>
          </a:custGeom>
          <a:solidFill>
            <a:srgbClr val="5555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199783" y="4153233"/>
            <a:ext cx="281305" cy="273050"/>
          </a:xfrm>
          <a:custGeom>
            <a:avLst/>
            <a:gdLst/>
            <a:ahLst/>
            <a:cxnLst/>
            <a:rect l="l" t="t" r="r" b="b"/>
            <a:pathLst>
              <a:path w="281304" h="273050">
                <a:moveTo>
                  <a:pt x="281237" y="0"/>
                </a:moveTo>
                <a:lnTo>
                  <a:pt x="0" y="37202"/>
                </a:lnTo>
                <a:lnTo>
                  <a:pt x="202371" y="272505"/>
                </a:lnTo>
                <a:lnTo>
                  <a:pt x="281237" y="0"/>
                </a:lnTo>
                <a:close/>
              </a:path>
            </a:pathLst>
          </a:custGeom>
          <a:solidFill>
            <a:srgbClr val="55555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471649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Basisprincipes</a:t>
            </a:r>
            <a:endParaRPr lang="en-GB" dirty="0"/>
          </a:p>
        </p:txBody>
      </p:sp>
      <p:sp>
        <p:nvSpPr>
          <p:cNvPr id="4" name="Tijdelijke aanduiding voor tekst 13"/>
          <p:cNvSpPr txBox="1">
            <a:spLocks/>
          </p:cNvSpPr>
          <p:nvPr/>
        </p:nvSpPr>
        <p:spPr>
          <a:xfrm>
            <a:off x="487680" y="1936743"/>
            <a:ext cx="2060682" cy="1920848"/>
          </a:xfrm>
          <a:prstGeom prst="rect">
            <a:avLst/>
          </a:prstGeom>
          <a:solidFill>
            <a:schemeClr val="accent1"/>
          </a:solidFill>
        </p:spPr>
        <p:txBody>
          <a:bodyPr vert="horz" lIns="360000" tIns="360000" rIns="360000" bIns="360000" rtlCol="0" anchor="ctr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chemeClr val="bg1"/>
                </a:solidFill>
              </a:rPr>
              <a:t>Elke </a:t>
            </a:r>
            <a:r>
              <a:rPr lang="en-GB" dirty="0" err="1">
                <a:solidFill>
                  <a:schemeClr val="bg1"/>
                </a:solidFill>
              </a:rPr>
              <a:t>zelfstandige</a:t>
            </a:r>
            <a:r>
              <a:rPr lang="en-GB" dirty="0">
                <a:solidFill>
                  <a:schemeClr val="bg1"/>
                </a:solidFill>
              </a:rPr>
              <a:t> in </a:t>
            </a:r>
            <a:r>
              <a:rPr lang="en-GB" dirty="0" err="1">
                <a:solidFill>
                  <a:schemeClr val="bg1"/>
                </a:solidFill>
              </a:rPr>
              <a:t>Belgie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moet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sociale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bijdragen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betalen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Tijdelijke aanduiding voor tekst 13"/>
          <p:cNvSpPr txBox="1">
            <a:spLocks/>
          </p:cNvSpPr>
          <p:nvPr/>
        </p:nvSpPr>
        <p:spPr>
          <a:xfrm>
            <a:off x="2550895" y="1932495"/>
            <a:ext cx="2042816" cy="1926294"/>
          </a:xfrm>
          <a:prstGeom prst="rect">
            <a:avLst/>
          </a:prstGeom>
          <a:solidFill>
            <a:schemeClr val="accent2"/>
          </a:solidFill>
        </p:spPr>
        <p:txBody>
          <a:bodyPr vert="horz" lIns="360000" tIns="360000" rIns="360000" bIns="360000" rtlCol="0" anchor="ctr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 err="1">
                <a:solidFill>
                  <a:schemeClr val="accent3"/>
                </a:solidFill>
              </a:rPr>
              <a:t>Aansluiten</a:t>
            </a:r>
            <a:r>
              <a:rPr lang="en-GB" b="1" dirty="0">
                <a:solidFill>
                  <a:schemeClr val="accent3"/>
                </a:solidFill>
              </a:rPr>
              <a:t> </a:t>
            </a:r>
            <a:r>
              <a:rPr lang="en-GB" b="1" dirty="0" err="1">
                <a:solidFill>
                  <a:schemeClr val="accent3"/>
                </a:solidFill>
              </a:rPr>
              <a:t>voor</a:t>
            </a:r>
            <a:r>
              <a:rPr lang="en-GB" b="1" dirty="0">
                <a:solidFill>
                  <a:schemeClr val="accent3"/>
                </a:solidFill>
              </a:rPr>
              <a:t> de start!</a:t>
            </a:r>
          </a:p>
        </p:txBody>
      </p:sp>
      <p:sp>
        <p:nvSpPr>
          <p:cNvPr id="6" name="Tijdelijke aanduiding voor tekst 13"/>
          <p:cNvSpPr txBox="1">
            <a:spLocks/>
          </p:cNvSpPr>
          <p:nvPr/>
        </p:nvSpPr>
        <p:spPr>
          <a:xfrm>
            <a:off x="4581684" y="1932494"/>
            <a:ext cx="2080211" cy="1926294"/>
          </a:xfrm>
          <a:prstGeom prst="rect">
            <a:avLst/>
          </a:prstGeom>
          <a:solidFill>
            <a:schemeClr val="accent1"/>
          </a:solidFill>
        </p:spPr>
        <p:txBody>
          <a:bodyPr vert="horz" lIns="360000" tIns="360000" rIns="360000" bIns="360000" rtlCol="0" anchor="ctr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 err="1">
                <a:solidFill>
                  <a:schemeClr val="bg1"/>
                </a:solidFill>
              </a:rPr>
              <a:t>Geeft</a:t>
            </a:r>
            <a:r>
              <a:rPr lang="en-GB" dirty="0">
                <a:solidFill>
                  <a:schemeClr val="bg1"/>
                </a:solidFill>
              </a:rPr>
              <a:t> de </a:t>
            </a:r>
            <a:r>
              <a:rPr lang="en-GB" dirty="0" err="1">
                <a:solidFill>
                  <a:schemeClr val="bg1"/>
                </a:solidFill>
              </a:rPr>
              <a:t>sociale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rechten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ijdelijke aanduiding voor tekst 13"/>
          <p:cNvSpPr txBox="1">
            <a:spLocks/>
          </p:cNvSpPr>
          <p:nvPr/>
        </p:nvSpPr>
        <p:spPr>
          <a:xfrm>
            <a:off x="6662272" y="1932495"/>
            <a:ext cx="2042816" cy="1926294"/>
          </a:xfrm>
          <a:prstGeom prst="rect">
            <a:avLst/>
          </a:prstGeom>
          <a:solidFill>
            <a:schemeClr val="accent2"/>
          </a:solidFill>
        </p:spPr>
        <p:txBody>
          <a:bodyPr vert="horz" lIns="360000" tIns="360000" rIns="360000" bIns="360000" rtlCol="0" anchor="ctr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i="1" dirty="0" err="1">
                <a:solidFill>
                  <a:schemeClr val="accent3"/>
                </a:solidFill>
              </a:rPr>
              <a:t>Bijdragen</a:t>
            </a:r>
            <a:r>
              <a:rPr lang="en-GB" i="1" dirty="0">
                <a:solidFill>
                  <a:schemeClr val="accent3"/>
                </a:solidFill>
              </a:rPr>
              <a:t> op het </a:t>
            </a:r>
            <a:r>
              <a:rPr lang="en-GB" i="1" dirty="0" err="1">
                <a:solidFill>
                  <a:schemeClr val="accent3"/>
                </a:solidFill>
              </a:rPr>
              <a:t>inkomen</a:t>
            </a:r>
            <a:r>
              <a:rPr lang="en-GB" i="1" dirty="0">
                <a:solidFill>
                  <a:schemeClr val="accent3"/>
                </a:solidFill>
              </a:rPr>
              <a:t> van het </a:t>
            </a:r>
            <a:r>
              <a:rPr lang="en-GB" i="1" dirty="0" err="1">
                <a:solidFill>
                  <a:schemeClr val="accent3"/>
                </a:solidFill>
              </a:rPr>
              <a:t>jaar</a:t>
            </a:r>
            <a:r>
              <a:rPr lang="en-GB" i="1" dirty="0">
                <a:solidFill>
                  <a:schemeClr val="accent3"/>
                </a:solidFill>
              </a:rPr>
              <a:t> </a:t>
            </a:r>
            <a:r>
              <a:rPr lang="en-GB" i="1" dirty="0" err="1">
                <a:solidFill>
                  <a:schemeClr val="accent3"/>
                </a:solidFill>
              </a:rPr>
              <a:t>zelf</a:t>
            </a:r>
            <a:endParaRPr lang="en-GB" i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8536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Basisprincipes</a:t>
            </a:r>
            <a:endParaRPr lang="en-GB" dirty="0"/>
          </a:p>
        </p:txBody>
      </p:sp>
      <p:sp>
        <p:nvSpPr>
          <p:cNvPr id="4" name="Tijdelijke aanduiding voor tekst 13"/>
          <p:cNvSpPr txBox="1">
            <a:spLocks/>
          </p:cNvSpPr>
          <p:nvPr/>
        </p:nvSpPr>
        <p:spPr>
          <a:xfrm>
            <a:off x="487680" y="1936743"/>
            <a:ext cx="2060682" cy="1920848"/>
          </a:xfrm>
          <a:prstGeom prst="rect">
            <a:avLst/>
          </a:prstGeom>
          <a:solidFill>
            <a:schemeClr val="accent1"/>
          </a:solidFill>
        </p:spPr>
        <p:txBody>
          <a:bodyPr vert="horz" lIns="360000" tIns="360000" rIns="360000" bIns="360000" rtlCol="0" anchor="ctr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chemeClr val="bg1"/>
                </a:solidFill>
              </a:rPr>
              <a:t>20,5% </a:t>
            </a:r>
            <a:r>
              <a:rPr lang="en-GB" dirty="0" err="1">
                <a:solidFill>
                  <a:schemeClr val="bg1"/>
                </a:solidFill>
              </a:rPr>
              <a:t>sociale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bijdragen</a:t>
            </a:r>
            <a:r>
              <a:rPr lang="en-GB" dirty="0">
                <a:solidFill>
                  <a:schemeClr val="bg1"/>
                </a:solidFill>
              </a:rPr>
              <a:t> op </a:t>
            </a:r>
            <a:r>
              <a:rPr lang="en-GB" b="1" dirty="0">
                <a:solidFill>
                  <a:schemeClr val="bg1"/>
                </a:solidFill>
              </a:rPr>
              <a:t>je </a:t>
            </a:r>
            <a:r>
              <a:rPr lang="en-GB" b="1" dirty="0" err="1">
                <a:solidFill>
                  <a:schemeClr val="bg1"/>
                </a:solidFill>
              </a:rPr>
              <a:t>jaarlijks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netto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belastbaar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inkomen</a:t>
            </a:r>
            <a:r>
              <a:rPr lang="en-GB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Tijdelijke aanduiding voor tekst 13"/>
          <p:cNvSpPr txBox="1">
            <a:spLocks/>
          </p:cNvSpPr>
          <p:nvPr/>
        </p:nvSpPr>
        <p:spPr>
          <a:xfrm>
            <a:off x="2550895" y="1932495"/>
            <a:ext cx="2042816" cy="1926294"/>
          </a:xfrm>
          <a:prstGeom prst="rect">
            <a:avLst/>
          </a:prstGeom>
          <a:solidFill>
            <a:schemeClr val="accent2"/>
          </a:solidFill>
        </p:spPr>
        <p:txBody>
          <a:bodyPr vert="horz" lIns="360000" tIns="360000" rIns="360000" bIns="360000" rtlCol="0" anchor="ctr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 err="1">
                <a:solidFill>
                  <a:schemeClr val="accent3"/>
                </a:solidFill>
              </a:rPr>
              <a:t>Voorlopige</a:t>
            </a:r>
            <a:r>
              <a:rPr lang="en-GB" dirty="0">
                <a:solidFill>
                  <a:schemeClr val="accent3"/>
                </a:solidFill>
              </a:rPr>
              <a:t> </a:t>
            </a:r>
            <a:r>
              <a:rPr lang="en-GB" dirty="0" err="1">
                <a:solidFill>
                  <a:schemeClr val="accent3"/>
                </a:solidFill>
              </a:rPr>
              <a:t>bijdrage</a:t>
            </a:r>
            <a:r>
              <a:rPr lang="en-GB" dirty="0">
                <a:solidFill>
                  <a:schemeClr val="accent3"/>
                </a:solidFill>
              </a:rPr>
              <a:t> +                          </a:t>
            </a:r>
            <a:r>
              <a:rPr lang="en-GB" dirty="0" err="1">
                <a:solidFill>
                  <a:schemeClr val="accent3"/>
                </a:solidFill>
              </a:rPr>
              <a:t>telkens</a:t>
            </a:r>
            <a:r>
              <a:rPr lang="en-GB" dirty="0">
                <a:solidFill>
                  <a:schemeClr val="accent3"/>
                </a:solidFill>
              </a:rPr>
              <a:t> </a:t>
            </a:r>
            <a:r>
              <a:rPr lang="en-GB" dirty="0" err="1">
                <a:solidFill>
                  <a:schemeClr val="accent3"/>
                </a:solidFill>
              </a:rPr>
              <a:t>herziening</a:t>
            </a:r>
            <a:r>
              <a:rPr lang="en-GB" dirty="0">
                <a:solidFill>
                  <a:schemeClr val="accent3"/>
                </a:solidFill>
              </a:rPr>
              <a:t> </a:t>
            </a:r>
            <a:r>
              <a:rPr lang="en-GB" dirty="0" err="1">
                <a:solidFill>
                  <a:schemeClr val="accent3"/>
                </a:solidFill>
              </a:rPr>
              <a:t>nà</a:t>
            </a:r>
            <a:r>
              <a:rPr lang="en-GB" dirty="0">
                <a:solidFill>
                  <a:schemeClr val="accent3"/>
                </a:solidFill>
              </a:rPr>
              <a:t> </a:t>
            </a:r>
            <a:r>
              <a:rPr lang="en-GB" b="1" dirty="0">
                <a:solidFill>
                  <a:schemeClr val="accent3"/>
                </a:solidFill>
              </a:rPr>
              <a:t>+/- 2 </a:t>
            </a:r>
            <a:r>
              <a:rPr lang="en-GB" b="1" dirty="0" err="1">
                <a:solidFill>
                  <a:schemeClr val="accent3"/>
                </a:solidFill>
              </a:rPr>
              <a:t>jaar</a:t>
            </a:r>
            <a:endParaRPr lang="en-GB" b="1" dirty="0">
              <a:solidFill>
                <a:schemeClr val="accent3"/>
              </a:solidFill>
            </a:endParaRPr>
          </a:p>
        </p:txBody>
      </p:sp>
      <p:sp>
        <p:nvSpPr>
          <p:cNvPr id="6" name="Tijdelijke aanduiding voor tekst 13"/>
          <p:cNvSpPr txBox="1">
            <a:spLocks/>
          </p:cNvSpPr>
          <p:nvPr/>
        </p:nvSpPr>
        <p:spPr>
          <a:xfrm>
            <a:off x="4581684" y="1932494"/>
            <a:ext cx="2080211" cy="1926294"/>
          </a:xfrm>
          <a:prstGeom prst="rect">
            <a:avLst/>
          </a:prstGeom>
          <a:solidFill>
            <a:schemeClr val="accent1"/>
          </a:solidFill>
        </p:spPr>
        <p:txBody>
          <a:bodyPr vert="horz" lIns="360000" tIns="360000" rIns="360000" bIns="360000" rtlCol="0" anchor="ctr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 err="1">
                <a:solidFill>
                  <a:schemeClr val="bg1"/>
                </a:solidFill>
              </a:rPr>
              <a:t>Verhogingen</a:t>
            </a:r>
            <a:r>
              <a:rPr lang="en-GB" dirty="0">
                <a:solidFill>
                  <a:schemeClr val="bg1"/>
                </a:solidFill>
              </a:rPr>
              <a:t> op </a:t>
            </a:r>
            <a:r>
              <a:rPr lang="en-GB" dirty="0" err="1">
                <a:solidFill>
                  <a:schemeClr val="bg1"/>
                </a:solidFill>
              </a:rPr>
              <a:t>onbetaalde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sociale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bijdragen</a:t>
            </a:r>
            <a:r>
              <a:rPr lang="en-GB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3%</a:t>
            </a:r>
            <a:r>
              <a:rPr lang="en-GB" dirty="0">
                <a:solidFill>
                  <a:schemeClr val="bg1"/>
                </a:solidFill>
              </a:rPr>
              <a:t> per </a:t>
            </a:r>
            <a:r>
              <a:rPr lang="en-GB" dirty="0" err="1">
                <a:solidFill>
                  <a:schemeClr val="bg1"/>
                </a:solidFill>
              </a:rPr>
              <a:t>kwartaal</a:t>
            </a:r>
            <a:r>
              <a:rPr lang="en-GB" dirty="0">
                <a:solidFill>
                  <a:schemeClr val="bg1"/>
                </a:solidFill>
              </a:rPr>
              <a:t> en </a:t>
            </a:r>
            <a:r>
              <a:rPr lang="en-GB" b="1" dirty="0">
                <a:solidFill>
                  <a:schemeClr val="bg1"/>
                </a:solidFill>
              </a:rPr>
              <a:t>7%</a:t>
            </a:r>
            <a:r>
              <a:rPr lang="en-GB" dirty="0">
                <a:solidFill>
                  <a:schemeClr val="bg1"/>
                </a:solidFill>
              </a:rPr>
              <a:t> op 1 </a:t>
            </a:r>
            <a:r>
              <a:rPr lang="en-GB" dirty="0" err="1">
                <a:solidFill>
                  <a:schemeClr val="bg1"/>
                </a:solidFill>
              </a:rPr>
              <a:t>januari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ijdelijke aanduiding voor tekst 13"/>
          <p:cNvSpPr txBox="1">
            <a:spLocks/>
          </p:cNvSpPr>
          <p:nvPr/>
        </p:nvSpPr>
        <p:spPr>
          <a:xfrm>
            <a:off x="6662272" y="1932495"/>
            <a:ext cx="2042816" cy="1926294"/>
          </a:xfrm>
          <a:prstGeom prst="rect">
            <a:avLst/>
          </a:prstGeom>
          <a:solidFill>
            <a:schemeClr val="accent2"/>
          </a:solidFill>
        </p:spPr>
        <p:txBody>
          <a:bodyPr vert="horz" lIns="360000" tIns="360000" rIns="360000" bIns="360000" rtlCol="0" anchor="ctr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 err="1">
                <a:solidFill>
                  <a:schemeClr val="accent3"/>
                </a:solidFill>
              </a:rPr>
              <a:t>Basisberekening</a:t>
            </a:r>
            <a:r>
              <a:rPr lang="en-GB" dirty="0">
                <a:solidFill>
                  <a:schemeClr val="accent3"/>
                </a:solidFill>
              </a:rPr>
              <a:t> = ‘</a:t>
            </a:r>
            <a:r>
              <a:rPr lang="en-GB" b="1" dirty="0" err="1">
                <a:solidFill>
                  <a:schemeClr val="accent3"/>
                </a:solidFill>
              </a:rPr>
              <a:t>jaarinkomen</a:t>
            </a:r>
            <a:r>
              <a:rPr lang="en-GB" dirty="0">
                <a:solidFill>
                  <a:schemeClr val="accent3"/>
                </a:solidFill>
              </a:rPr>
              <a:t>’</a:t>
            </a:r>
          </a:p>
          <a:p>
            <a:pPr algn="ctr"/>
            <a:r>
              <a:rPr lang="en-GB" i="1" dirty="0" err="1">
                <a:solidFill>
                  <a:schemeClr val="accent3"/>
                </a:solidFill>
              </a:rPr>
              <a:t>altijd</a:t>
            </a:r>
            <a:r>
              <a:rPr lang="en-GB" i="1" dirty="0">
                <a:solidFill>
                  <a:schemeClr val="accent3"/>
                </a:solidFill>
              </a:rPr>
              <a:t> </a:t>
            </a:r>
            <a:r>
              <a:rPr lang="en-GB" i="1" dirty="0" err="1">
                <a:solidFill>
                  <a:schemeClr val="accent3"/>
                </a:solidFill>
              </a:rPr>
              <a:t>inkomen</a:t>
            </a:r>
            <a:r>
              <a:rPr lang="en-GB" i="1" dirty="0">
                <a:solidFill>
                  <a:schemeClr val="accent3"/>
                </a:solidFill>
              </a:rPr>
              <a:t> </a:t>
            </a:r>
            <a:r>
              <a:rPr lang="en-GB" i="1" dirty="0" err="1">
                <a:solidFill>
                  <a:schemeClr val="accent3"/>
                </a:solidFill>
              </a:rPr>
              <a:t>herleiden</a:t>
            </a:r>
            <a:r>
              <a:rPr lang="en-GB" i="1" dirty="0">
                <a:solidFill>
                  <a:schemeClr val="accent3"/>
                </a:solidFill>
              </a:rPr>
              <a:t> met </a:t>
            </a:r>
            <a:r>
              <a:rPr lang="en-GB" i="1" dirty="0" err="1">
                <a:solidFill>
                  <a:schemeClr val="accent3"/>
                </a:solidFill>
              </a:rPr>
              <a:t>breuk</a:t>
            </a:r>
            <a:r>
              <a:rPr lang="en-GB" i="1" dirty="0">
                <a:solidFill>
                  <a:schemeClr val="accent3"/>
                </a:solidFill>
              </a:rPr>
              <a:t> 4/4</a:t>
            </a:r>
          </a:p>
        </p:txBody>
      </p:sp>
    </p:spTree>
    <p:extLst>
      <p:ext uri="{BB962C8B-B14F-4D97-AF65-F5344CB8AC3E}">
        <p14:creationId xmlns:p14="http://schemas.microsoft.com/office/powerpoint/2010/main" xmlns="" val="1336340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4350" y="742950"/>
            <a:ext cx="8267700" cy="0"/>
          </a:xfrm>
          <a:custGeom>
            <a:avLst/>
            <a:gdLst/>
            <a:ahLst/>
            <a:cxnLst/>
            <a:rect l="l" t="t" r="r" b="b"/>
            <a:pathLst>
              <a:path w="8267700">
                <a:moveTo>
                  <a:pt x="0" y="0"/>
                </a:moveTo>
                <a:lnTo>
                  <a:pt x="8267701" y="1"/>
                </a:lnTo>
              </a:path>
            </a:pathLst>
          </a:custGeom>
          <a:ln w="12700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40182" y="0"/>
            <a:ext cx="3469934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2791" y="0"/>
            <a:ext cx="4303817" cy="5143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57350" y="2343150"/>
            <a:ext cx="0" cy="1533525"/>
          </a:xfrm>
          <a:custGeom>
            <a:avLst/>
            <a:gdLst/>
            <a:ahLst/>
            <a:cxnLst/>
            <a:rect l="l" t="t" r="r" b="b"/>
            <a:pathLst>
              <a:path h="1533525">
                <a:moveTo>
                  <a:pt x="0" y="0"/>
                </a:moveTo>
                <a:lnTo>
                  <a:pt x="0" y="1533514"/>
                </a:lnTo>
              </a:path>
            </a:pathLst>
          </a:custGeom>
          <a:ln w="12700">
            <a:solidFill>
              <a:srgbClr val="5555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8000" y="1511300"/>
            <a:ext cx="2298700" cy="673100"/>
          </a:xfrm>
          <a:custGeom>
            <a:avLst/>
            <a:gdLst/>
            <a:ahLst/>
            <a:cxnLst/>
            <a:rect l="l" t="t" r="r" b="b"/>
            <a:pathLst>
              <a:path w="2298700" h="673100">
                <a:moveTo>
                  <a:pt x="2231390" y="0"/>
                </a:moveTo>
                <a:lnTo>
                  <a:pt x="67309" y="0"/>
                </a:lnTo>
                <a:lnTo>
                  <a:pt x="41109" y="5289"/>
                </a:lnTo>
                <a:lnTo>
                  <a:pt x="19714" y="19714"/>
                </a:lnTo>
                <a:lnTo>
                  <a:pt x="5289" y="41109"/>
                </a:lnTo>
                <a:lnTo>
                  <a:pt x="0" y="67310"/>
                </a:lnTo>
                <a:lnTo>
                  <a:pt x="0" y="605789"/>
                </a:lnTo>
                <a:lnTo>
                  <a:pt x="5289" y="631990"/>
                </a:lnTo>
                <a:lnTo>
                  <a:pt x="19714" y="653385"/>
                </a:lnTo>
                <a:lnTo>
                  <a:pt x="41109" y="667810"/>
                </a:lnTo>
                <a:lnTo>
                  <a:pt x="67309" y="673100"/>
                </a:lnTo>
                <a:lnTo>
                  <a:pt x="2231390" y="673100"/>
                </a:lnTo>
                <a:lnTo>
                  <a:pt x="2257590" y="667810"/>
                </a:lnTo>
                <a:lnTo>
                  <a:pt x="2278985" y="653385"/>
                </a:lnTo>
                <a:lnTo>
                  <a:pt x="2293410" y="631990"/>
                </a:lnTo>
                <a:lnTo>
                  <a:pt x="2298700" y="605789"/>
                </a:lnTo>
                <a:lnTo>
                  <a:pt x="2298700" y="67310"/>
                </a:lnTo>
                <a:lnTo>
                  <a:pt x="2293410" y="41109"/>
                </a:lnTo>
                <a:lnTo>
                  <a:pt x="2278985" y="19714"/>
                </a:lnTo>
                <a:lnTo>
                  <a:pt x="2257590" y="5289"/>
                </a:lnTo>
                <a:lnTo>
                  <a:pt x="2231390" y="0"/>
                </a:lnTo>
                <a:close/>
              </a:path>
            </a:pathLst>
          </a:custGeom>
          <a:solidFill>
            <a:srgbClr val="E062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89185" y="1295385"/>
            <a:ext cx="571500" cy="558800"/>
          </a:xfrm>
          <a:custGeom>
            <a:avLst/>
            <a:gdLst/>
            <a:ahLst/>
            <a:cxnLst/>
            <a:rect l="l" t="t" r="r" b="b"/>
            <a:pathLst>
              <a:path w="571500" h="558800">
                <a:moveTo>
                  <a:pt x="285735" y="0"/>
                </a:moveTo>
                <a:lnTo>
                  <a:pt x="241998" y="3272"/>
                </a:lnTo>
                <a:lnTo>
                  <a:pt x="199093" y="13091"/>
                </a:lnTo>
                <a:lnTo>
                  <a:pt x="157851" y="29456"/>
                </a:lnTo>
                <a:lnTo>
                  <a:pt x="119103" y="52366"/>
                </a:lnTo>
                <a:lnTo>
                  <a:pt x="83681" y="81822"/>
                </a:lnTo>
                <a:lnTo>
                  <a:pt x="53556" y="116457"/>
                </a:lnTo>
                <a:lnTo>
                  <a:pt x="30125" y="154343"/>
                </a:lnTo>
                <a:lnTo>
                  <a:pt x="13389" y="194669"/>
                </a:lnTo>
                <a:lnTo>
                  <a:pt x="3347" y="236621"/>
                </a:lnTo>
                <a:lnTo>
                  <a:pt x="0" y="279385"/>
                </a:lnTo>
                <a:lnTo>
                  <a:pt x="3347" y="322150"/>
                </a:lnTo>
                <a:lnTo>
                  <a:pt x="13389" y="364102"/>
                </a:lnTo>
                <a:lnTo>
                  <a:pt x="30125" y="404428"/>
                </a:lnTo>
                <a:lnTo>
                  <a:pt x="53556" y="442315"/>
                </a:lnTo>
                <a:lnTo>
                  <a:pt x="83681" y="476950"/>
                </a:lnTo>
                <a:lnTo>
                  <a:pt x="119103" y="506405"/>
                </a:lnTo>
                <a:lnTo>
                  <a:pt x="157851" y="529315"/>
                </a:lnTo>
                <a:lnTo>
                  <a:pt x="199093" y="545680"/>
                </a:lnTo>
                <a:lnTo>
                  <a:pt x="241998" y="555498"/>
                </a:lnTo>
                <a:lnTo>
                  <a:pt x="285735" y="558771"/>
                </a:lnTo>
                <a:lnTo>
                  <a:pt x="329471" y="555498"/>
                </a:lnTo>
                <a:lnTo>
                  <a:pt x="372376" y="545680"/>
                </a:lnTo>
                <a:lnTo>
                  <a:pt x="413618" y="529315"/>
                </a:lnTo>
                <a:lnTo>
                  <a:pt x="452366" y="506405"/>
                </a:lnTo>
                <a:lnTo>
                  <a:pt x="487788" y="476950"/>
                </a:lnTo>
                <a:lnTo>
                  <a:pt x="517913" y="442315"/>
                </a:lnTo>
                <a:lnTo>
                  <a:pt x="541344" y="404428"/>
                </a:lnTo>
                <a:lnTo>
                  <a:pt x="558081" y="364102"/>
                </a:lnTo>
                <a:lnTo>
                  <a:pt x="568122" y="322150"/>
                </a:lnTo>
                <a:lnTo>
                  <a:pt x="571470" y="279385"/>
                </a:lnTo>
                <a:lnTo>
                  <a:pt x="568122" y="236621"/>
                </a:lnTo>
                <a:lnTo>
                  <a:pt x="558081" y="194669"/>
                </a:lnTo>
                <a:lnTo>
                  <a:pt x="541344" y="154343"/>
                </a:lnTo>
                <a:lnTo>
                  <a:pt x="517913" y="116457"/>
                </a:lnTo>
                <a:lnTo>
                  <a:pt x="487788" y="81822"/>
                </a:lnTo>
                <a:lnTo>
                  <a:pt x="452366" y="52366"/>
                </a:lnTo>
                <a:lnTo>
                  <a:pt x="413618" y="29456"/>
                </a:lnTo>
                <a:lnTo>
                  <a:pt x="372376" y="13091"/>
                </a:lnTo>
                <a:lnTo>
                  <a:pt x="329471" y="3272"/>
                </a:lnTo>
                <a:lnTo>
                  <a:pt x="285735" y="0"/>
                </a:lnTo>
                <a:close/>
              </a:path>
            </a:pathLst>
          </a:custGeom>
          <a:solidFill>
            <a:srgbClr val="ED8B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34429" y="1536930"/>
            <a:ext cx="1448435" cy="53340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420"/>
              </a:spcBef>
            </a:pPr>
            <a:r>
              <a:rPr sz="1400" b="1" spc="15" dirty="0">
                <a:solidFill>
                  <a:srgbClr val="FFFFFF"/>
                </a:solidFill>
                <a:latin typeface="Trebuchet MS"/>
                <a:cs typeface="Trebuchet MS"/>
              </a:rPr>
              <a:t>START</a:t>
            </a:r>
            <a:r>
              <a:rPr sz="1400" b="1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Trebuchet MS"/>
                <a:cs typeface="Trebuchet MS"/>
              </a:rPr>
              <a:t>1/7/2017</a:t>
            </a:r>
            <a:endParaRPr sz="1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1400" spc="-80" dirty="0">
                <a:solidFill>
                  <a:srgbClr val="FFFFFF"/>
                </a:solidFill>
                <a:latin typeface="Lucida Sans"/>
                <a:cs typeface="Lucida Sans"/>
              </a:rPr>
              <a:t>inkomen </a:t>
            </a:r>
            <a:r>
              <a:rPr sz="1400" spc="-100" dirty="0">
                <a:solidFill>
                  <a:srgbClr val="FFFFFF"/>
                </a:solidFill>
                <a:latin typeface="Lucida Sans"/>
                <a:cs typeface="Lucida Sans"/>
              </a:rPr>
              <a:t>= 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€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95" dirty="0">
                <a:solidFill>
                  <a:srgbClr val="FFFFFF"/>
                </a:solidFill>
                <a:latin typeface="Lucida Sans"/>
                <a:cs typeface="Lucida Sans"/>
              </a:rPr>
              <a:t>9000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403600" y="1511300"/>
            <a:ext cx="2298700" cy="673100"/>
          </a:xfrm>
          <a:custGeom>
            <a:avLst/>
            <a:gdLst/>
            <a:ahLst/>
            <a:cxnLst/>
            <a:rect l="l" t="t" r="r" b="b"/>
            <a:pathLst>
              <a:path w="2298700" h="673100">
                <a:moveTo>
                  <a:pt x="2231390" y="0"/>
                </a:moveTo>
                <a:lnTo>
                  <a:pt x="67310" y="0"/>
                </a:lnTo>
                <a:lnTo>
                  <a:pt x="41109" y="5289"/>
                </a:lnTo>
                <a:lnTo>
                  <a:pt x="19714" y="19714"/>
                </a:lnTo>
                <a:lnTo>
                  <a:pt x="5289" y="41109"/>
                </a:lnTo>
                <a:lnTo>
                  <a:pt x="0" y="67310"/>
                </a:lnTo>
                <a:lnTo>
                  <a:pt x="0" y="605789"/>
                </a:lnTo>
                <a:lnTo>
                  <a:pt x="5289" y="631990"/>
                </a:lnTo>
                <a:lnTo>
                  <a:pt x="19714" y="653385"/>
                </a:lnTo>
                <a:lnTo>
                  <a:pt x="41109" y="667810"/>
                </a:lnTo>
                <a:lnTo>
                  <a:pt x="67310" y="673100"/>
                </a:lnTo>
                <a:lnTo>
                  <a:pt x="2231390" y="673100"/>
                </a:lnTo>
                <a:lnTo>
                  <a:pt x="2257590" y="667810"/>
                </a:lnTo>
                <a:lnTo>
                  <a:pt x="2278985" y="653385"/>
                </a:lnTo>
                <a:lnTo>
                  <a:pt x="2293410" y="631990"/>
                </a:lnTo>
                <a:lnTo>
                  <a:pt x="2298700" y="605789"/>
                </a:lnTo>
                <a:lnTo>
                  <a:pt x="2298700" y="67310"/>
                </a:lnTo>
                <a:lnTo>
                  <a:pt x="2293410" y="41109"/>
                </a:lnTo>
                <a:lnTo>
                  <a:pt x="2278985" y="19714"/>
                </a:lnTo>
                <a:lnTo>
                  <a:pt x="2257590" y="5289"/>
                </a:lnTo>
                <a:lnTo>
                  <a:pt x="2231390" y="0"/>
                </a:lnTo>
                <a:close/>
              </a:path>
            </a:pathLst>
          </a:custGeom>
          <a:solidFill>
            <a:srgbClr val="00A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397485" y="1295385"/>
            <a:ext cx="558800" cy="558800"/>
          </a:xfrm>
          <a:custGeom>
            <a:avLst/>
            <a:gdLst/>
            <a:ahLst/>
            <a:cxnLst/>
            <a:rect l="l" t="t" r="r" b="b"/>
            <a:pathLst>
              <a:path w="558800" h="558800">
                <a:moveTo>
                  <a:pt x="279385" y="0"/>
                </a:moveTo>
                <a:lnTo>
                  <a:pt x="236621" y="3272"/>
                </a:lnTo>
                <a:lnTo>
                  <a:pt x="194669" y="13091"/>
                </a:lnTo>
                <a:lnTo>
                  <a:pt x="154343" y="29456"/>
                </a:lnTo>
                <a:lnTo>
                  <a:pt x="116457" y="52366"/>
                </a:lnTo>
                <a:lnTo>
                  <a:pt x="81822" y="81822"/>
                </a:lnTo>
                <a:lnTo>
                  <a:pt x="52366" y="116457"/>
                </a:lnTo>
                <a:lnTo>
                  <a:pt x="29456" y="154343"/>
                </a:lnTo>
                <a:lnTo>
                  <a:pt x="13091" y="194669"/>
                </a:lnTo>
                <a:lnTo>
                  <a:pt x="3272" y="236621"/>
                </a:lnTo>
                <a:lnTo>
                  <a:pt x="0" y="279385"/>
                </a:lnTo>
                <a:lnTo>
                  <a:pt x="3272" y="322150"/>
                </a:lnTo>
                <a:lnTo>
                  <a:pt x="13091" y="364102"/>
                </a:lnTo>
                <a:lnTo>
                  <a:pt x="29456" y="404428"/>
                </a:lnTo>
                <a:lnTo>
                  <a:pt x="52366" y="442315"/>
                </a:lnTo>
                <a:lnTo>
                  <a:pt x="81822" y="476950"/>
                </a:lnTo>
                <a:lnTo>
                  <a:pt x="116457" y="506405"/>
                </a:lnTo>
                <a:lnTo>
                  <a:pt x="154343" y="529315"/>
                </a:lnTo>
                <a:lnTo>
                  <a:pt x="194669" y="545680"/>
                </a:lnTo>
                <a:lnTo>
                  <a:pt x="236621" y="555498"/>
                </a:lnTo>
                <a:lnTo>
                  <a:pt x="279385" y="558771"/>
                </a:lnTo>
                <a:lnTo>
                  <a:pt x="322150" y="555498"/>
                </a:lnTo>
                <a:lnTo>
                  <a:pt x="364102" y="545680"/>
                </a:lnTo>
                <a:lnTo>
                  <a:pt x="404428" y="529315"/>
                </a:lnTo>
                <a:lnTo>
                  <a:pt x="442315" y="506405"/>
                </a:lnTo>
                <a:lnTo>
                  <a:pt x="476950" y="476950"/>
                </a:lnTo>
                <a:lnTo>
                  <a:pt x="506405" y="442315"/>
                </a:lnTo>
                <a:lnTo>
                  <a:pt x="529315" y="404428"/>
                </a:lnTo>
                <a:lnTo>
                  <a:pt x="545680" y="364102"/>
                </a:lnTo>
                <a:lnTo>
                  <a:pt x="555498" y="322150"/>
                </a:lnTo>
                <a:lnTo>
                  <a:pt x="558771" y="279385"/>
                </a:lnTo>
                <a:lnTo>
                  <a:pt x="555498" y="236621"/>
                </a:lnTo>
                <a:lnTo>
                  <a:pt x="545680" y="194669"/>
                </a:lnTo>
                <a:lnTo>
                  <a:pt x="529315" y="154343"/>
                </a:lnTo>
                <a:lnTo>
                  <a:pt x="506405" y="116457"/>
                </a:lnTo>
                <a:lnTo>
                  <a:pt x="476950" y="81822"/>
                </a:lnTo>
                <a:lnTo>
                  <a:pt x="442315" y="52366"/>
                </a:lnTo>
                <a:lnTo>
                  <a:pt x="404428" y="29456"/>
                </a:lnTo>
                <a:lnTo>
                  <a:pt x="364102" y="13091"/>
                </a:lnTo>
                <a:lnTo>
                  <a:pt x="322150" y="3272"/>
                </a:lnTo>
                <a:lnTo>
                  <a:pt x="279385" y="0"/>
                </a:lnTo>
                <a:close/>
              </a:path>
            </a:pathLst>
          </a:custGeom>
          <a:solidFill>
            <a:srgbClr val="ED8B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822203" y="1536930"/>
            <a:ext cx="1485900" cy="53340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1400" b="1" spc="15" dirty="0">
                <a:solidFill>
                  <a:srgbClr val="FFFFFF"/>
                </a:solidFill>
                <a:latin typeface="Trebuchet MS"/>
                <a:cs typeface="Trebuchet MS"/>
              </a:rPr>
              <a:t>START</a:t>
            </a:r>
            <a:r>
              <a:rPr sz="14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rebuchet MS"/>
                <a:cs typeface="Trebuchet MS"/>
              </a:rPr>
              <a:t>1/10/2017</a:t>
            </a:r>
            <a:endParaRPr sz="1400">
              <a:latin typeface="Trebuchet MS"/>
              <a:cs typeface="Trebuchet MS"/>
            </a:endParaRPr>
          </a:p>
          <a:p>
            <a:pPr marL="25400">
              <a:lnSpc>
                <a:spcPct val="100000"/>
              </a:lnSpc>
              <a:spcBef>
                <a:spcPts val="320"/>
              </a:spcBef>
            </a:pPr>
            <a:r>
              <a:rPr sz="1400" spc="-80" dirty="0">
                <a:solidFill>
                  <a:srgbClr val="FFFFFF"/>
                </a:solidFill>
                <a:latin typeface="Lucida Sans"/>
                <a:cs typeface="Lucida Sans"/>
              </a:rPr>
              <a:t>inkomen </a:t>
            </a:r>
            <a:r>
              <a:rPr sz="1400" spc="-100" dirty="0">
                <a:solidFill>
                  <a:srgbClr val="FFFFFF"/>
                </a:solidFill>
                <a:latin typeface="Lucida Sans"/>
                <a:cs typeface="Lucida Sans"/>
              </a:rPr>
              <a:t>= 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€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95" dirty="0">
                <a:solidFill>
                  <a:srgbClr val="FFFFFF"/>
                </a:solidFill>
                <a:latin typeface="Lucida Sans"/>
                <a:cs typeface="Lucida Sans"/>
              </a:rPr>
              <a:t>9000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490743" y="2014584"/>
            <a:ext cx="330835" cy="330835"/>
          </a:xfrm>
          <a:custGeom>
            <a:avLst/>
            <a:gdLst/>
            <a:ahLst/>
            <a:cxnLst/>
            <a:rect l="l" t="t" r="r" b="b"/>
            <a:pathLst>
              <a:path w="330835" h="330835">
                <a:moveTo>
                  <a:pt x="165103" y="0"/>
                </a:moveTo>
                <a:lnTo>
                  <a:pt x="0" y="165103"/>
                </a:lnTo>
                <a:lnTo>
                  <a:pt x="165103" y="330207"/>
                </a:lnTo>
                <a:lnTo>
                  <a:pt x="330207" y="165103"/>
                </a:lnTo>
                <a:lnTo>
                  <a:pt x="165103" y="0"/>
                </a:lnTo>
                <a:close/>
              </a:path>
            </a:pathLst>
          </a:custGeom>
          <a:solidFill>
            <a:srgbClr val="E062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35007" y="2014584"/>
            <a:ext cx="330835" cy="330835"/>
          </a:xfrm>
          <a:custGeom>
            <a:avLst/>
            <a:gdLst/>
            <a:ahLst/>
            <a:cxnLst/>
            <a:rect l="l" t="t" r="r" b="b"/>
            <a:pathLst>
              <a:path w="330835" h="330835">
                <a:moveTo>
                  <a:pt x="165103" y="0"/>
                </a:moveTo>
                <a:lnTo>
                  <a:pt x="0" y="165103"/>
                </a:lnTo>
                <a:lnTo>
                  <a:pt x="165103" y="330207"/>
                </a:lnTo>
                <a:lnTo>
                  <a:pt x="330207" y="165103"/>
                </a:lnTo>
                <a:lnTo>
                  <a:pt x="165103" y="0"/>
                </a:lnTo>
                <a:close/>
              </a:path>
            </a:pathLst>
          </a:custGeom>
          <a:solidFill>
            <a:srgbClr val="00A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03750" y="2343150"/>
            <a:ext cx="0" cy="1533525"/>
          </a:xfrm>
          <a:custGeom>
            <a:avLst/>
            <a:gdLst/>
            <a:ahLst/>
            <a:cxnLst/>
            <a:rect l="l" t="t" r="r" b="b"/>
            <a:pathLst>
              <a:path h="1533525">
                <a:moveTo>
                  <a:pt x="0" y="0"/>
                </a:moveTo>
                <a:lnTo>
                  <a:pt x="1" y="1533514"/>
                </a:lnTo>
              </a:path>
            </a:pathLst>
          </a:custGeom>
          <a:ln w="12700">
            <a:solidFill>
              <a:srgbClr val="5555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8000" y="2679700"/>
            <a:ext cx="2298700" cy="469900"/>
          </a:xfrm>
          <a:custGeom>
            <a:avLst/>
            <a:gdLst/>
            <a:ahLst/>
            <a:cxnLst/>
            <a:rect l="l" t="t" r="r" b="b"/>
            <a:pathLst>
              <a:path w="2298700" h="469900">
                <a:moveTo>
                  <a:pt x="2220382" y="0"/>
                </a:moveTo>
                <a:lnTo>
                  <a:pt x="78317" y="0"/>
                </a:lnTo>
                <a:lnTo>
                  <a:pt x="47832" y="6154"/>
                </a:lnTo>
                <a:lnTo>
                  <a:pt x="22938" y="22939"/>
                </a:lnTo>
                <a:lnTo>
                  <a:pt x="6154" y="47833"/>
                </a:lnTo>
                <a:lnTo>
                  <a:pt x="0" y="78318"/>
                </a:lnTo>
                <a:lnTo>
                  <a:pt x="0" y="391581"/>
                </a:lnTo>
                <a:lnTo>
                  <a:pt x="6154" y="422066"/>
                </a:lnTo>
                <a:lnTo>
                  <a:pt x="22938" y="446960"/>
                </a:lnTo>
                <a:lnTo>
                  <a:pt x="47832" y="463745"/>
                </a:lnTo>
                <a:lnTo>
                  <a:pt x="78317" y="469900"/>
                </a:lnTo>
                <a:lnTo>
                  <a:pt x="2220382" y="469900"/>
                </a:lnTo>
                <a:lnTo>
                  <a:pt x="2250867" y="463745"/>
                </a:lnTo>
                <a:lnTo>
                  <a:pt x="2275761" y="446960"/>
                </a:lnTo>
                <a:lnTo>
                  <a:pt x="2292545" y="422066"/>
                </a:lnTo>
                <a:lnTo>
                  <a:pt x="2298700" y="391581"/>
                </a:lnTo>
                <a:lnTo>
                  <a:pt x="2298700" y="78318"/>
                </a:lnTo>
                <a:lnTo>
                  <a:pt x="2292545" y="47833"/>
                </a:lnTo>
                <a:lnTo>
                  <a:pt x="2275761" y="22939"/>
                </a:lnTo>
                <a:lnTo>
                  <a:pt x="2250867" y="6154"/>
                </a:lnTo>
                <a:lnTo>
                  <a:pt x="2220382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96192" y="2797211"/>
            <a:ext cx="21221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75" dirty="0">
                <a:solidFill>
                  <a:srgbClr val="555555"/>
                </a:solidFill>
                <a:latin typeface="Lucida Sans"/>
                <a:cs typeface="Lucida Sans"/>
              </a:rPr>
              <a:t>9000 </a:t>
            </a:r>
            <a:r>
              <a:rPr sz="1200" spc="-135" dirty="0">
                <a:solidFill>
                  <a:srgbClr val="555555"/>
                </a:solidFill>
                <a:latin typeface="Lucida Sans"/>
                <a:cs typeface="Lucida Sans"/>
              </a:rPr>
              <a:t>x </a:t>
            </a:r>
            <a:r>
              <a:rPr sz="1200" spc="-85" dirty="0">
                <a:solidFill>
                  <a:srgbClr val="555555"/>
                </a:solidFill>
                <a:latin typeface="Lucida Sans"/>
                <a:cs typeface="Lucida Sans"/>
              </a:rPr>
              <a:t>4 = </a:t>
            </a:r>
            <a:r>
              <a:rPr sz="1200" spc="-75" dirty="0">
                <a:solidFill>
                  <a:srgbClr val="555555"/>
                </a:solidFill>
                <a:latin typeface="Lucida Sans"/>
                <a:cs typeface="Lucida Sans"/>
              </a:rPr>
              <a:t>36000 </a:t>
            </a:r>
            <a:r>
              <a:rPr sz="1200" spc="-80" dirty="0">
                <a:solidFill>
                  <a:srgbClr val="555555"/>
                </a:solidFill>
                <a:latin typeface="Lucida Sans"/>
                <a:cs typeface="Lucida Sans"/>
              </a:rPr>
              <a:t>: </a:t>
            </a:r>
            <a:r>
              <a:rPr sz="1200" spc="-85" dirty="0">
                <a:solidFill>
                  <a:srgbClr val="555555"/>
                </a:solidFill>
                <a:latin typeface="Lucida Sans"/>
                <a:cs typeface="Lucida Sans"/>
              </a:rPr>
              <a:t>2 = </a:t>
            </a:r>
            <a:r>
              <a:rPr sz="1200" spc="-30" dirty="0">
                <a:solidFill>
                  <a:srgbClr val="555555"/>
                </a:solidFill>
                <a:latin typeface="Arial"/>
                <a:cs typeface="Arial"/>
              </a:rPr>
              <a:t>€</a:t>
            </a:r>
            <a:r>
              <a:rPr sz="1200" spc="-16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1200" spc="-70" dirty="0">
                <a:solidFill>
                  <a:srgbClr val="555555"/>
                </a:solidFill>
                <a:latin typeface="Lucida Sans"/>
                <a:cs typeface="Lucida Sans"/>
              </a:rPr>
              <a:t>18000</a:t>
            </a:r>
            <a:endParaRPr sz="1200">
              <a:latin typeface="Lucida Sans"/>
              <a:cs typeface="Lucida San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403600" y="2679700"/>
            <a:ext cx="2298700" cy="469900"/>
          </a:xfrm>
          <a:custGeom>
            <a:avLst/>
            <a:gdLst/>
            <a:ahLst/>
            <a:cxnLst/>
            <a:rect l="l" t="t" r="r" b="b"/>
            <a:pathLst>
              <a:path w="2298700" h="469900">
                <a:moveTo>
                  <a:pt x="2220382" y="0"/>
                </a:moveTo>
                <a:lnTo>
                  <a:pt x="78317" y="0"/>
                </a:lnTo>
                <a:lnTo>
                  <a:pt x="47832" y="6154"/>
                </a:lnTo>
                <a:lnTo>
                  <a:pt x="22938" y="22939"/>
                </a:lnTo>
                <a:lnTo>
                  <a:pt x="6154" y="47833"/>
                </a:lnTo>
                <a:lnTo>
                  <a:pt x="0" y="78318"/>
                </a:lnTo>
                <a:lnTo>
                  <a:pt x="0" y="391581"/>
                </a:lnTo>
                <a:lnTo>
                  <a:pt x="6154" y="422066"/>
                </a:lnTo>
                <a:lnTo>
                  <a:pt x="22938" y="446960"/>
                </a:lnTo>
                <a:lnTo>
                  <a:pt x="47832" y="463745"/>
                </a:lnTo>
                <a:lnTo>
                  <a:pt x="78317" y="469900"/>
                </a:lnTo>
                <a:lnTo>
                  <a:pt x="2220382" y="469900"/>
                </a:lnTo>
                <a:lnTo>
                  <a:pt x="2250867" y="463745"/>
                </a:lnTo>
                <a:lnTo>
                  <a:pt x="2275761" y="446960"/>
                </a:lnTo>
                <a:lnTo>
                  <a:pt x="2292545" y="422066"/>
                </a:lnTo>
                <a:lnTo>
                  <a:pt x="2298700" y="391581"/>
                </a:lnTo>
                <a:lnTo>
                  <a:pt x="2298700" y="78318"/>
                </a:lnTo>
                <a:lnTo>
                  <a:pt x="2292545" y="47833"/>
                </a:lnTo>
                <a:lnTo>
                  <a:pt x="2275761" y="22939"/>
                </a:lnTo>
                <a:lnTo>
                  <a:pt x="2250867" y="6154"/>
                </a:lnTo>
                <a:lnTo>
                  <a:pt x="2220382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534765" y="2797211"/>
            <a:ext cx="20459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75" dirty="0">
                <a:solidFill>
                  <a:srgbClr val="555555"/>
                </a:solidFill>
                <a:latin typeface="Lucida Sans"/>
                <a:cs typeface="Lucida Sans"/>
              </a:rPr>
              <a:t>9000 </a:t>
            </a:r>
            <a:r>
              <a:rPr sz="1200" spc="-135" dirty="0">
                <a:solidFill>
                  <a:srgbClr val="555555"/>
                </a:solidFill>
                <a:latin typeface="Lucida Sans"/>
                <a:cs typeface="Lucida Sans"/>
              </a:rPr>
              <a:t>x </a:t>
            </a:r>
            <a:r>
              <a:rPr sz="1200" spc="-85" dirty="0">
                <a:solidFill>
                  <a:srgbClr val="555555"/>
                </a:solidFill>
                <a:latin typeface="Lucida Sans"/>
                <a:cs typeface="Lucida Sans"/>
              </a:rPr>
              <a:t>4 = </a:t>
            </a:r>
            <a:r>
              <a:rPr sz="1200" spc="-70" dirty="0">
                <a:solidFill>
                  <a:srgbClr val="555555"/>
                </a:solidFill>
                <a:latin typeface="Lucida Sans"/>
                <a:cs typeface="Lucida Sans"/>
              </a:rPr>
              <a:t>36000: </a:t>
            </a:r>
            <a:r>
              <a:rPr sz="1200" spc="-80" dirty="0">
                <a:solidFill>
                  <a:srgbClr val="555555"/>
                </a:solidFill>
                <a:latin typeface="Lucida Sans"/>
                <a:cs typeface="Lucida Sans"/>
              </a:rPr>
              <a:t>1= </a:t>
            </a:r>
            <a:r>
              <a:rPr sz="1200" spc="-30" dirty="0">
                <a:solidFill>
                  <a:srgbClr val="555555"/>
                </a:solidFill>
                <a:latin typeface="Arial"/>
                <a:cs typeface="Arial"/>
              </a:rPr>
              <a:t>€</a:t>
            </a:r>
            <a:r>
              <a:rPr sz="1200" spc="-23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1200" spc="-70" dirty="0">
                <a:solidFill>
                  <a:srgbClr val="555555"/>
                </a:solidFill>
                <a:latin typeface="Lucida Sans"/>
                <a:cs typeface="Lucida Sans"/>
              </a:rPr>
              <a:t>36000</a:t>
            </a:r>
            <a:endParaRPr sz="1200">
              <a:latin typeface="Lucida Sans"/>
              <a:cs typeface="Lucida San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08000" y="3340100"/>
            <a:ext cx="5266690" cy="0"/>
          </a:xfrm>
          <a:custGeom>
            <a:avLst/>
            <a:gdLst/>
            <a:ahLst/>
            <a:cxnLst/>
            <a:rect l="l" t="t" r="r" b="b"/>
            <a:pathLst>
              <a:path w="5266690">
                <a:moveTo>
                  <a:pt x="0" y="0"/>
                </a:moveTo>
                <a:lnTo>
                  <a:pt x="5266395" y="0"/>
                </a:lnTo>
              </a:path>
            </a:pathLst>
          </a:custGeom>
          <a:ln w="25400">
            <a:solidFill>
              <a:srgbClr val="ED8B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500956" y="3380006"/>
            <a:ext cx="12604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50" dirty="0">
                <a:solidFill>
                  <a:srgbClr val="ED8B02"/>
                </a:solidFill>
                <a:latin typeface="Arial Black"/>
                <a:cs typeface="Arial Black"/>
              </a:rPr>
              <a:t>€</a:t>
            </a:r>
            <a:r>
              <a:rPr sz="1200" b="1" spc="-60" dirty="0">
                <a:solidFill>
                  <a:srgbClr val="ED8B02"/>
                </a:solidFill>
                <a:latin typeface="Arial Black"/>
                <a:cs typeface="Arial Black"/>
              </a:rPr>
              <a:t> </a:t>
            </a:r>
            <a:r>
              <a:rPr sz="1200" b="1" spc="-45" dirty="0">
                <a:solidFill>
                  <a:srgbClr val="ED8B02"/>
                </a:solidFill>
                <a:latin typeface="Trebuchet MS"/>
                <a:cs typeface="Trebuchet MS"/>
              </a:rPr>
              <a:t>950,64/kwartaal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08000" y="3860800"/>
            <a:ext cx="2298700" cy="482600"/>
          </a:xfrm>
          <a:custGeom>
            <a:avLst/>
            <a:gdLst/>
            <a:ahLst/>
            <a:cxnLst/>
            <a:rect l="l" t="t" r="r" b="b"/>
            <a:pathLst>
              <a:path w="2298700" h="482600">
                <a:moveTo>
                  <a:pt x="0" y="80434"/>
                </a:moveTo>
                <a:lnTo>
                  <a:pt x="6320" y="49125"/>
                </a:lnTo>
                <a:lnTo>
                  <a:pt x="23558" y="23558"/>
                </a:lnTo>
                <a:lnTo>
                  <a:pt x="49125" y="6320"/>
                </a:lnTo>
                <a:lnTo>
                  <a:pt x="80434" y="0"/>
                </a:lnTo>
                <a:lnTo>
                  <a:pt x="2218266" y="0"/>
                </a:lnTo>
                <a:lnTo>
                  <a:pt x="2249574" y="6320"/>
                </a:lnTo>
                <a:lnTo>
                  <a:pt x="2275141" y="23558"/>
                </a:lnTo>
                <a:lnTo>
                  <a:pt x="2292379" y="49125"/>
                </a:lnTo>
                <a:lnTo>
                  <a:pt x="2298700" y="80434"/>
                </a:lnTo>
                <a:lnTo>
                  <a:pt x="2298700" y="402165"/>
                </a:lnTo>
                <a:lnTo>
                  <a:pt x="2292379" y="433474"/>
                </a:lnTo>
                <a:lnTo>
                  <a:pt x="2275141" y="459041"/>
                </a:lnTo>
                <a:lnTo>
                  <a:pt x="2249574" y="476279"/>
                </a:lnTo>
                <a:lnTo>
                  <a:pt x="2218266" y="482600"/>
                </a:lnTo>
                <a:lnTo>
                  <a:pt x="80434" y="482600"/>
                </a:lnTo>
                <a:lnTo>
                  <a:pt x="49125" y="476279"/>
                </a:lnTo>
                <a:lnTo>
                  <a:pt x="23558" y="459041"/>
                </a:lnTo>
                <a:lnTo>
                  <a:pt x="6320" y="433474"/>
                </a:lnTo>
                <a:lnTo>
                  <a:pt x="0" y="402165"/>
                </a:lnTo>
                <a:lnTo>
                  <a:pt x="0" y="80434"/>
                </a:lnTo>
                <a:close/>
              </a:path>
            </a:pathLst>
          </a:custGeom>
          <a:ln w="25400">
            <a:solidFill>
              <a:srgbClr val="E062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002624" y="3973395"/>
            <a:ext cx="12941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75" dirty="0">
                <a:solidFill>
                  <a:srgbClr val="E06287"/>
                </a:solidFill>
                <a:latin typeface="Arial Black"/>
                <a:cs typeface="Arial Black"/>
              </a:rPr>
              <a:t>€ </a:t>
            </a:r>
            <a:r>
              <a:rPr sz="1400" b="1" spc="-40" dirty="0">
                <a:solidFill>
                  <a:srgbClr val="E06287"/>
                </a:solidFill>
                <a:latin typeface="Trebuchet MS"/>
                <a:cs typeface="Trebuchet MS"/>
              </a:rPr>
              <a:t>1901,28 </a:t>
            </a:r>
            <a:r>
              <a:rPr sz="1400" b="1" spc="10" dirty="0">
                <a:solidFill>
                  <a:srgbClr val="E06287"/>
                </a:solidFill>
                <a:latin typeface="Trebuchet MS"/>
                <a:cs typeface="Trebuchet MS"/>
              </a:rPr>
              <a:t>/</a:t>
            </a:r>
            <a:r>
              <a:rPr sz="1400" b="1" spc="-170" dirty="0">
                <a:solidFill>
                  <a:srgbClr val="E06287"/>
                </a:solidFill>
                <a:latin typeface="Trebuchet MS"/>
                <a:cs typeface="Trebuchet MS"/>
              </a:rPr>
              <a:t> </a:t>
            </a:r>
            <a:r>
              <a:rPr sz="1400" b="1" spc="-35" dirty="0">
                <a:solidFill>
                  <a:srgbClr val="E06287"/>
                </a:solidFill>
                <a:latin typeface="Trebuchet MS"/>
                <a:cs typeface="Trebuchet MS"/>
              </a:rPr>
              <a:t>jaar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454400" y="3860800"/>
            <a:ext cx="2298700" cy="482600"/>
          </a:xfrm>
          <a:custGeom>
            <a:avLst/>
            <a:gdLst/>
            <a:ahLst/>
            <a:cxnLst/>
            <a:rect l="l" t="t" r="r" b="b"/>
            <a:pathLst>
              <a:path w="2298700" h="482600">
                <a:moveTo>
                  <a:pt x="0" y="80434"/>
                </a:moveTo>
                <a:lnTo>
                  <a:pt x="6320" y="49125"/>
                </a:lnTo>
                <a:lnTo>
                  <a:pt x="23558" y="23558"/>
                </a:lnTo>
                <a:lnTo>
                  <a:pt x="49125" y="6320"/>
                </a:lnTo>
                <a:lnTo>
                  <a:pt x="80434" y="0"/>
                </a:lnTo>
                <a:lnTo>
                  <a:pt x="2218265" y="0"/>
                </a:lnTo>
                <a:lnTo>
                  <a:pt x="2249573" y="6320"/>
                </a:lnTo>
                <a:lnTo>
                  <a:pt x="2275141" y="23558"/>
                </a:lnTo>
                <a:lnTo>
                  <a:pt x="2292379" y="49125"/>
                </a:lnTo>
                <a:lnTo>
                  <a:pt x="2298700" y="80434"/>
                </a:lnTo>
                <a:lnTo>
                  <a:pt x="2298700" y="402165"/>
                </a:lnTo>
                <a:lnTo>
                  <a:pt x="2292379" y="433474"/>
                </a:lnTo>
                <a:lnTo>
                  <a:pt x="2275141" y="459041"/>
                </a:lnTo>
                <a:lnTo>
                  <a:pt x="2249573" y="476279"/>
                </a:lnTo>
                <a:lnTo>
                  <a:pt x="2218265" y="482600"/>
                </a:lnTo>
                <a:lnTo>
                  <a:pt x="80434" y="482600"/>
                </a:lnTo>
                <a:lnTo>
                  <a:pt x="49125" y="476279"/>
                </a:lnTo>
                <a:lnTo>
                  <a:pt x="23558" y="459041"/>
                </a:lnTo>
                <a:lnTo>
                  <a:pt x="6320" y="433474"/>
                </a:lnTo>
                <a:lnTo>
                  <a:pt x="0" y="402165"/>
                </a:lnTo>
                <a:lnTo>
                  <a:pt x="0" y="80434"/>
                </a:lnTo>
                <a:close/>
              </a:path>
            </a:pathLst>
          </a:custGeom>
          <a:ln w="25400">
            <a:solidFill>
              <a:srgbClr val="00A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3955759" y="3973395"/>
            <a:ext cx="12941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75" dirty="0">
                <a:solidFill>
                  <a:srgbClr val="00AF9F"/>
                </a:solidFill>
                <a:latin typeface="Arial Black"/>
                <a:cs typeface="Arial Black"/>
              </a:rPr>
              <a:t>€ </a:t>
            </a:r>
            <a:r>
              <a:rPr sz="1400" b="1" spc="-40" dirty="0">
                <a:solidFill>
                  <a:srgbClr val="00AF9F"/>
                </a:solidFill>
                <a:latin typeface="Trebuchet MS"/>
                <a:cs typeface="Trebuchet MS"/>
              </a:rPr>
              <a:t>1901,27 </a:t>
            </a:r>
            <a:r>
              <a:rPr sz="1400" b="1" spc="10" dirty="0">
                <a:solidFill>
                  <a:srgbClr val="00AF9F"/>
                </a:solidFill>
                <a:latin typeface="Trebuchet MS"/>
                <a:cs typeface="Trebuchet MS"/>
              </a:rPr>
              <a:t>/</a:t>
            </a:r>
            <a:r>
              <a:rPr sz="1400" b="1" spc="-170" dirty="0">
                <a:solidFill>
                  <a:srgbClr val="00AF9F"/>
                </a:solidFill>
                <a:latin typeface="Trebuchet MS"/>
                <a:cs typeface="Trebuchet MS"/>
              </a:rPr>
              <a:t> </a:t>
            </a:r>
            <a:r>
              <a:rPr sz="1400" b="1" spc="-35" dirty="0">
                <a:solidFill>
                  <a:srgbClr val="00AF9F"/>
                </a:solidFill>
                <a:latin typeface="Trebuchet MS"/>
                <a:cs typeface="Trebuchet MS"/>
              </a:rPr>
              <a:t>jaar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654300" y="1485900"/>
            <a:ext cx="241288" cy="1904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549900" y="1485900"/>
            <a:ext cx="241288" cy="1904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562375" y="191843"/>
            <a:ext cx="60458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/>
              <a:t>Sociaal </a:t>
            </a:r>
            <a:r>
              <a:rPr spc="-60" dirty="0"/>
              <a:t>statuut: </a:t>
            </a:r>
            <a:r>
              <a:rPr b="0" spc="-50" dirty="0">
                <a:latin typeface="Lucida Sans"/>
                <a:cs typeface="Lucida Sans"/>
              </a:rPr>
              <a:t>Basisprincipes </a:t>
            </a:r>
            <a:r>
              <a:rPr b="0" spc="-105" dirty="0">
                <a:latin typeface="Lucida Sans"/>
                <a:cs typeface="Lucida Sans"/>
              </a:rPr>
              <a:t>- </a:t>
            </a:r>
            <a:r>
              <a:rPr sz="1800" b="0" i="1" spc="25" dirty="0">
                <a:latin typeface="Calibri"/>
                <a:cs typeface="Calibri"/>
              </a:rPr>
              <a:t>protariseren </a:t>
            </a:r>
            <a:r>
              <a:rPr sz="1800" b="0" i="1" spc="15" dirty="0">
                <a:latin typeface="Calibri"/>
                <a:cs typeface="Calibri"/>
              </a:rPr>
              <a:t>bij </a:t>
            </a:r>
            <a:r>
              <a:rPr sz="1800" b="0" i="1" spc="50" dirty="0">
                <a:latin typeface="Calibri"/>
                <a:cs typeface="Calibri"/>
              </a:rPr>
              <a:t>de</a:t>
            </a:r>
            <a:r>
              <a:rPr sz="1800" b="0" i="1" spc="-80" dirty="0">
                <a:latin typeface="Calibri"/>
                <a:cs typeface="Calibri"/>
              </a:rPr>
              <a:t> </a:t>
            </a:r>
            <a:r>
              <a:rPr sz="1800" b="0" i="1" spc="25" dirty="0">
                <a:latin typeface="Calibri"/>
                <a:cs typeface="Calibri"/>
              </a:rPr>
              <a:t>start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823200" y="190500"/>
            <a:ext cx="914400" cy="393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137400" y="1333500"/>
            <a:ext cx="1384300" cy="1384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974700" y="2733613"/>
            <a:ext cx="1737360" cy="587981"/>
          </a:xfrm>
          <a:prstGeom prst="rect">
            <a:avLst/>
          </a:prstGeom>
        </p:spPr>
        <p:txBody>
          <a:bodyPr vert="horz" wrap="square" lIns="0" tIns="1276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80"/>
              </a:spcBef>
            </a:pPr>
            <a:r>
              <a:rPr lang="nl-BE" sz="1200" spc="-60" dirty="0">
                <a:solidFill>
                  <a:srgbClr val="FFFFFF"/>
                </a:solidFill>
                <a:latin typeface="Lucida Sans"/>
                <a:cs typeface="Lucida Sans"/>
              </a:rPr>
              <a:t>Dana Goossens</a:t>
            </a:r>
          </a:p>
          <a:p>
            <a:pPr algn="ctr">
              <a:lnSpc>
                <a:spcPct val="100000"/>
              </a:lnSpc>
              <a:spcBef>
                <a:spcPts val="680"/>
              </a:spcBef>
            </a:pPr>
            <a:r>
              <a:rPr sz="1200" spc="-60" dirty="0">
                <a:solidFill>
                  <a:srgbClr val="FFFFFF"/>
                </a:solidFill>
                <a:latin typeface="Lucida Sans"/>
                <a:cs typeface="Lucida Sans"/>
              </a:rPr>
              <a:t>Expert</a:t>
            </a:r>
            <a:r>
              <a:rPr sz="1200" spc="-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45" dirty="0">
                <a:solidFill>
                  <a:srgbClr val="FFFFFF"/>
                </a:solidFill>
                <a:latin typeface="Lucida Sans"/>
                <a:cs typeface="Lucida Sans"/>
              </a:rPr>
              <a:t>vennootschappen</a:t>
            </a:r>
            <a:endParaRPr sz="1200" dirty="0"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6225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61345" y="171344"/>
            <a:ext cx="1813584" cy="554521"/>
          </a:xfrm>
        </p:spPr>
        <p:txBody>
          <a:bodyPr/>
          <a:lstStyle/>
          <a:p>
            <a:r>
              <a:rPr lang="en-GB" dirty="0" err="1"/>
              <a:t>Bijdragen</a:t>
            </a:r>
            <a:r>
              <a:rPr lang="en-GB" dirty="0"/>
              <a:t> 2018</a:t>
            </a:r>
          </a:p>
        </p:txBody>
      </p:sp>
      <p:sp>
        <p:nvSpPr>
          <p:cNvPr id="5" name="Tijdelijke aanduiding voor tekst 13"/>
          <p:cNvSpPr txBox="1">
            <a:spLocks/>
          </p:cNvSpPr>
          <p:nvPr/>
        </p:nvSpPr>
        <p:spPr>
          <a:xfrm>
            <a:off x="4623244" y="2790825"/>
            <a:ext cx="1385724" cy="97218"/>
          </a:xfrm>
          <a:prstGeom prst="rect">
            <a:avLst/>
          </a:prstGeom>
          <a:solidFill>
            <a:schemeClr val="accent1"/>
          </a:solidFill>
        </p:spPr>
        <p:txBody>
          <a:bodyPr vert="horz" lIns="360000" tIns="360000" rIns="360000" bIns="360000" rtlCol="0" anchor="ctr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tekst 13"/>
          <p:cNvSpPr txBox="1">
            <a:spLocks/>
          </p:cNvSpPr>
          <p:nvPr/>
        </p:nvSpPr>
        <p:spPr>
          <a:xfrm>
            <a:off x="1858766" y="2790334"/>
            <a:ext cx="1373710" cy="97494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2"/>
            </a:solidFill>
          </a:ln>
        </p:spPr>
        <p:txBody>
          <a:bodyPr vert="horz" lIns="360000" tIns="360000" rIns="360000" bIns="360000" rtlCol="0" anchor="ctr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b="1" dirty="0">
              <a:solidFill>
                <a:schemeClr val="accent3"/>
              </a:solidFill>
            </a:endParaRPr>
          </a:p>
        </p:txBody>
      </p:sp>
      <p:sp>
        <p:nvSpPr>
          <p:cNvPr id="7" name="Tijdelijke aanduiding voor tekst 13"/>
          <p:cNvSpPr txBox="1">
            <a:spLocks/>
          </p:cNvSpPr>
          <p:nvPr/>
        </p:nvSpPr>
        <p:spPr>
          <a:xfrm>
            <a:off x="3224388" y="2790334"/>
            <a:ext cx="1398856" cy="97494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2"/>
            </a:solidFill>
          </a:ln>
        </p:spPr>
        <p:txBody>
          <a:bodyPr vert="horz" lIns="360000" tIns="360000" rIns="360000" bIns="360000" rtlCol="0" anchor="ctr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ijdelijke aanduiding voor tekst 13"/>
          <p:cNvSpPr txBox="1">
            <a:spLocks/>
          </p:cNvSpPr>
          <p:nvPr/>
        </p:nvSpPr>
        <p:spPr>
          <a:xfrm>
            <a:off x="5992231" y="2790334"/>
            <a:ext cx="1398856" cy="97494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2"/>
            </a:solidFill>
          </a:ln>
        </p:spPr>
        <p:txBody>
          <a:bodyPr vert="horz" lIns="360000" tIns="360000" rIns="360000" bIns="360000" rtlCol="0" anchor="ctr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ijdelijke aanduiding voor tekst 3"/>
          <p:cNvSpPr>
            <a:spLocks noGrp="1"/>
          </p:cNvSpPr>
          <p:nvPr>
            <p:ph idx="1"/>
          </p:nvPr>
        </p:nvSpPr>
        <p:spPr>
          <a:xfrm>
            <a:off x="818035" y="2968645"/>
            <a:ext cx="463550" cy="198761"/>
          </a:xfrm>
        </p:spPr>
        <p:txBody>
          <a:bodyPr/>
          <a:lstStyle/>
          <a:p>
            <a:r>
              <a:rPr lang="en-GB" sz="1200" dirty="0">
                <a:solidFill>
                  <a:schemeClr val="accent1"/>
                </a:solidFill>
              </a:rPr>
              <a:t>2015</a:t>
            </a:r>
          </a:p>
        </p:txBody>
      </p:sp>
      <p:sp>
        <p:nvSpPr>
          <p:cNvPr id="13" name="Tijdelijke aanduiding voor tekst 3"/>
          <p:cNvSpPr txBox="1">
            <a:spLocks/>
          </p:cNvSpPr>
          <p:nvPr/>
        </p:nvSpPr>
        <p:spPr>
          <a:xfrm>
            <a:off x="5126532" y="2976596"/>
            <a:ext cx="513761" cy="1987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2018</a:t>
            </a:r>
          </a:p>
        </p:txBody>
      </p:sp>
      <p:sp>
        <p:nvSpPr>
          <p:cNvPr id="14" name="Tijdelijke aanduiding voor tekst 3"/>
          <p:cNvSpPr txBox="1">
            <a:spLocks/>
          </p:cNvSpPr>
          <p:nvPr/>
        </p:nvSpPr>
        <p:spPr>
          <a:xfrm>
            <a:off x="7849434" y="2963501"/>
            <a:ext cx="513761" cy="1987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2020</a:t>
            </a:r>
          </a:p>
        </p:txBody>
      </p:sp>
      <p:sp>
        <p:nvSpPr>
          <p:cNvPr id="15" name="Tijdelijke aanduiding voor tekst 3"/>
          <p:cNvSpPr txBox="1">
            <a:spLocks/>
          </p:cNvSpPr>
          <p:nvPr/>
        </p:nvSpPr>
        <p:spPr>
          <a:xfrm>
            <a:off x="2233695" y="2968645"/>
            <a:ext cx="513761" cy="1987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2016</a:t>
            </a:r>
          </a:p>
        </p:txBody>
      </p:sp>
      <p:sp>
        <p:nvSpPr>
          <p:cNvPr id="16" name="Tijdelijke aanduiding voor tekst 3"/>
          <p:cNvSpPr txBox="1">
            <a:spLocks/>
          </p:cNvSpPr>
          <p:nvPr/>
        </p:nvSpPr>
        <p:spPr>
          <a:xfrm>
            <a:off x="3617749" y="2968645"/>
            <a:ext cx="513761" cy="1987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2017</a:t>
            </a:r>
          </a:p>
        </p:txBody>
      </p:sp>
      <p:sp>
        <p:nvSpPr>
          <p:cNvPr id="17" name="Tijdelijke aanduiding voor tekst 3"/>
          <p:cNvSpPr txBox="1">
            <a:spLocks/>
          </p:cNvSpPr>
          <p:nvPr/>
        </p:nvSpPr>
        <p:spPr>
          <a:xfrm>
            <a:off x="6463688" y="2963502"/>
            <a:ext cx="513761" cy="1987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2019</a:t>
            </a:r>
          </a:p>
        </p:txBody>
      </p:sp>
      <p:sp>
        <p:nvSpPr>
          <p:cNvPr id="34" name="Vrije vorm 33"/>
          <p:cNvSpPr/>
          <p:nvPr/>
        </p:nvSpPr>
        <p:spPr>
          <a:xfrm>
            <a:off x="1051706" y="2121031"/>
            <a:ext cx="4264400" cy="622169"/>
          </a:xfrm>
          <a:custGeom>
            <a:avLst/>
            <a:gdLst>
              <a:gd name="connsiteX0" fmla="*/ 4138368 w 4138368"/>
              <a:gd name="connsiteY0" fmla="*/ 273377 h 273377"/>
              <a:gd name="connsiteX1" fmla="*/ 4138368 w 4138368"/>
              <a:gd name="connsiteY1" fmla="*/ 0 h 273377"/>
              <a:gd name="connsiteX2" fmla="*/ 0 w 4138368"/>
              <a:gd name="connsiteY2" fmla="*/ 0 h 273377"/>
              <a:gd name="connsiteX3" fmla="*/ 0 w 4138368"/>
              <a:gd name="connsiteY3" fmla="*/ 263950 h 273377"/>
              <a:gd name="connsiteX4" fmla="*/ 0 w 4138368"/>
              <a:gd name="connsiteY4" fmla="*/ 245097 h 273377"/>
              <a:gd name="connsiteX5" fmla="*/ 9427 w 4138368"/>
              <a:gd name="connsiteY5" fmla="*/ 254524 h 27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38368" h="273377">
                <a:moveTo>
                  <a:pt x="4138368" y="273377"/>
                </a:moveTo>
                <a:lnTo>
                  <a:pt x="4138368" y="0"/>
                </a:lnTo>
                <a:lnTo>
                  <a:pt x="0" y="0"/>
                </a:lnTo>
                <a:lnTo>
                  <a:pt x="0" y="263950"/>
                </a:lnTo>
                <a:lnTo>
                  <a:pt x="0" y="245097"/>
                </a:lnTo>
                <a:lnTo>
                  <a:pt x="9427" y="254524"/>
                </a:lnTo>
              </a:path>
            </a:pathLst>
          </a:custGeom>
          <a:noFill/>
          <a:ln w="12700"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Vrije vorm 34"/>
          <p:cNvSpPr/>
          <p:nvPr/>
        </p:nvSpPr>
        <p:spPr>
          <a:xfrm flipV="1">
            <a:off x="5366945" y="3196145"/>
            <a:ext cx="2705543" cy="405352"/>
          </a:xfrm>
          <a:custGeom>
            <a:avLst/>
            <a:gdLst>
              <a:gd name="connsiteX0" fmla="*/ 4138368 w 4138368"/>
              <a:gd name="connsiteY0" fmla="*/ 273377 h 273377"/>
              <a:gd name="connsiteX1" fmla="*/ 4138368 w 4138368"/>
              <a:gd name="connsiteY1" fmla="*/ 0 h 273377"/>
              <a:gd name="connsiteX2" fmla="*/ 0 w 4138368"/>
              <a:gd name="connsiteY2" fmla="*/ 0 h 273377"/>
              <a:gd name="connsiteX3" fmla="*/ 0 w 4138368"/>
              <a:gd name="connsiteY3" fmla="*/ 263950 h 273377"/>
              <a:gd name="connsiteX4" fmla="*/ 0 w 4138368"/>
              <a:gd name="connsiteY4" fmla="*/ 245097 h 273377"/>
              <a:gd name="connsiteX5" fmla="*/ 9427 w 4138368"/>
              <a:gd name="connsiteY5" fmla="*/ 254524 h 27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38368" h="273377">
                <a:moveTo>
                  <a:pt x="4138368" y="273377"/>
                </a:moveTo>
                <a:lnTo>
                  <a:pt x="4138368" y="0"/>
                </a:lnTo>
                <a:lnTo>
                  <a:pt x="0" y="0"/>
                </a:lnTo>
                <a:lnTo>
                  <a:pt x="0" y="263950"/>
                </a:lnTo>
                <a:lnTo>
                  <a:pt x="0" y="245097"/>
                </a:lnTo>
                <a:lnTo>
                  <a:pt x="9427" y="254524"/>
                </a:lnTo>
              </a:path>
            </a:pathLst>
          </a:custGeom>
          <a:noFill/>
          <a:ln w="12700">
            <a:solidFill>
              <a:schemeClr val="accent1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9" name="Groeperen 38"/>
          <p:cNvGrpSpPr/>
          <p:nvPr/>
        </p:nvGrpSpPr>
        <p:grpSpPr>
          <a:xfrm>
            <a:off x="2616223" y="725865"/>
            <a:ext cx="1154498" cy="1344549"/>
            <a:chOff x="2672784" y="358219"/>
            <a:chExt cx="1154498" cy="1344549"/>
          </a:xfrm>
        </p:grpSpPr>
        <p:sp>
          <p:nvSpPr>
            <p:cNvPr id="36" name="Ovaal 35"/>
            <p:cNvSpPr/>
            <p:nvPr/>
          </p:nvSpPr>
          <p:spPr>
            <a:xfrm>
              <a:off x="2672784" y="358219"/>
              <a:ext cx="1148938" cy="1148938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Tijdelijke aanduiding voor tekst 4"/>
            <p:cNvSpPr txBox="1">
              <a:spLocks/>
            </p:cNvSpPr>
            <p:nvPr/>
          </p:nvSpPr>
          <p:spPr>
            <a:xfrm>
              <a:off x="2700980" y="473575"/>
              <a:ext cx="1126302" cy="948025"/>
            </a:xfrm>
            <a:prstGeom prst="rect">
              <a:avLst/>
            </a:prstGeom>
          </p:spPr>
          <p:txBody>
            <a:bodyPr anchor="ctr"/>
            <a:lstStyle>
              <a:lvl1pPr marL="257175" indent="-257175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557213" indent="-214313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8572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2001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5430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Aft>
                  <a:spcPts val="400"/>
                </a:spcAft>
                <a:buNone/>
              </a:pPr>
              <a:r>
                <a:rPr lang="nl-BE" dirty="0">
                  <a:solidFill>
                    <a:schemeClr val="bg1"/>
                  </a:solidFill>
                </a:rPr>
                <a:t>Voorlopige bijdragen op N-3</a:t>
              </a:r>
            </a:p>
          </p:txBody>
        </p:sp>
        <p:sp>
          <p:nvSpPr>
            <p:cNvPr id="38" name="Driehoek 37"/>
            <p:cNvSpPr/>
            <p:nvPr/>
          </p:nvSpPr>
          <p:spPr>
            <a:xfrm rot="10800000">
              <a:off x="3100041" y="1444138"/>
              <a:ext cx="300010" cy="258630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0" name="Groeperen 39"/>
          <p:cNvGrpSpPr/>
          <p:nvPr/>
        </p:nvGrpSpPr>
        <p:grpSpPr>
          <a:xfrm>
            <a:off x="6137363" y="3853249"/>
            <a:ext cx="1291491" cy="1290251"/>
            <a:chOff x="7210762" y="358596"/>
            <a:chExt cx="1291491" cy="1290251"/>
          </a:xfrm>
        </p:grpSpPr>
        <p:sp>
          <p:nvSpPr>
            <p:cNvPr id="41" name="Ovaal 40"/>
            <p:cNvSpPr/>
            <p:nvPr/>
          </p:nvSpPr>
          <p:spPr>
            <a:xfrm>
              <a:off x="7390720" y="563499"/>
              <a:ext cx="821021" cy="7681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Tijdelijke aanduiding voor tekst 4"/>
            <p:cNvSpPr txBox="1">
              <a:spLocks/>
            </p:cNvSpPr>
            <p:nvPr/>
          </p:nvSpPr>
          <p:spPr>
            <a:xfrm>
              <a:off x="7210762" y="358597"/>
              <a:ext cx="1291491" cy="1290250"/>
            </a:xfrm>
            <a:prstGeom prst="rect">
              <a:avLst/>
            </a:prstGeom>
          </p:spPr>
          <p:txBody>
            <a:bodyPr anchor="ctr"/>
            <a:lstStyle>
              <a:lvl1pPr marL="257175" indent="-257175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557213" indent="-214313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8572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2001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5430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Aft>
                  <a:spcPts val="400"/>
                </a:spcAft>
                <a:buNone/>
              </a:pPr>
              <a:r>
                <a:rPr lang="nl-BE" dirty="0">
                  <a:solidFill>
                    <a:schemeClr val="bg1"/>
                  </a:solidFill>
                </a:rPr>
                <a:t>Regularisatie op N+2</a:t>
              </a:r>
            </a:p>
          </p:txBody>
        </p:sp>
        <p:sp>
          <p:nvSpPr>
            <p:cNvPr id="43" name="Driehoek 42"/>
            <p:cNvSpPr/>
            <p:nvPr/>
          </p:nvSpPr>
          <p:spPr>
            <a:xfrm>
              <a:off x="7671328" y="358596"/>
              <a:ext cx="300010" cy="25863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0" name="Tijdelijke aanduiding voor tekst 13"/>
          <p:cNvSpPr txBox="1">
            <a:spLocks/>
          </p:cNvSpPr>
          <p:nvPr/>
        </p:nvSpPr>
        <p:spPr>
          <a:xfrm>
            <a:off x="459910" y="2790273"/>
            <a:ext cx="1398856" cy="97494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2"/>
            </a:solidFill>
          </a:ln>
        </p:spPr>
        <p:txBody>
          <a:bodyPr vert="horz" lIns="360000" tIns="360000" rIns="360000" bIns="360000" rtlCol="0" anchor="ctr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1" name="Tijdelijke aanduiding voor tekst 13"/>
          <p:cNvSpPr txBox="1">
            <a:spLocks/>
          </p:cNvSpPr>
          <p:nvPr/>
        </p:nvSpPr>
        <p:spPr>
          <a:xfrm>
            <a:off x="7373060" y="2790549"/>
            <a:ext cx="1398856" cy="97494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2"/>
            </a:solidFill>
          </a:ln>
        </p:spPr>
        <p:txBody>
          <a:bodyPr vert="horz" lIns="360000" tIns="360000" rIns="360000" bIns="360000" rtlCol="0" anchor="ctr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6882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/>
          </p:nvPr>
        </p:nvGraphicFramePr>
        <p:xfrm>
          <a:off x="514350" y="933450"/>
          <a:ext cx="7874001" cy="4070351"/>
        </p:xfrm>
        <a:graphic>
          <a:graphicData uri="http://schemas.openxmlformats.org/drawingml/2006/table">
            <a:tbl>
              <a:tblPr/>
              <a:tblGrid>
                <a:gridCol w="14447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391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46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116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38387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84776">
                <a:tc>
                  <a:txBody>
                    <a:bodyPr/>
                    <a:lstStyle/>
                    <a:p>
                      <a:pPr algn="ctr"/>
                      <a:r>
                        <a:rPr lang="nl-BE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Jaar</a:t>
                      </a:r>
                    </a:p>
                    <a:p>
                      <a:pPr algn="ctr"/>
                      <a:endParaRPr lang="nl-BE" sz="11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60" marR="61160" marT="22936" marB="22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Bijdrage</a:t>
                      </a:r>
                    </a:p>
                    <a:p>
                      <a:pPr algn="ctr"/>
                      <a:endParaRPr lang="nl-BE" sz="11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60" marR="61160" marT="22936" marB="22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61160" marR="61160" marT="22936" marB="22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Voorlopige bijdragen </a:t>
                      </a:r>
                    </a:p>
                    <a:p>
                      <a:pPr algn="ctr"/>
                      <a:endParaRPr lang="nl-BE" sz="11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60" marR="61160" marT="22936" marB="22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Definitieve bijdrage</a:t>
                      </a:r>
                    </a:p>
                    <a:p>
                      <a:pPr algn="ctr"/>
                      <a:endParaRPr lang="nl-BE" sz="11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60" marR="61160" marT="22936" marB="22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42800">
                <a:tc>
                  <a:txBody>
                    <a:bodyPr/>
                    <a:lstStyle/>
                    <a:p>
                      <a:pPr algn="ctr"/>
                      <a:r>
                        <a:rPr lang="nl-BE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1160" marR="61160" marT="22936" marB="22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61160" marR="61160" marT="22936" marB="22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20,5</a:t>
                      </a:r>
                    </a:p>
                  </a:txBody>
                  <a:tcPr marL="61160" marR="61160" marT="22936" marB="22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geschat of  minimumbijdrage 2018</a:t>
                      </a:r>
                    </a:p>
                    <a:p>
                      <a:pPr algn="ctr"/>
                      <a:endParaRPr lang="nl-BE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60" marR="61160" marT="22936" marB="22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2020 op inkomen 2018</a:t>
                      </a:r>
                    </a:p>
                    <a:p>
                      <a:pPr algn="ctr"/>
                      <a:endParaRPr lang="nl-BE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60" marR="61160" marT="22936" marB="22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15199">
                <a:tc>
                  <a:txBody>
                    <a:bodyPr/>
                    <a:lstStyle/>
                    <a:p>
                      <a:pPr algn="ctr"/>
                      <a:r>
                        <a:rPr lang="nl-BE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1160" marR="61160" marT="22936" marB="22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61160" marR="61160" marT="22936" marB="22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20,5</a:t>
                      </a:r>
                    </a:p>
                  </a:txBody>
                  <a:tcPr marL="61160" marR="61160" marT="22936" marB="22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nl-B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geschat of minimumbijdrage 2019 </a:t>
                      </a:r>
                    </a:p>
                    <a:p>
                      <a:pPr algn="ctr"/>
                      <a:endParaRPr lang="nl-BE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nl-BE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60" marR="61160" marT="22936" marB="22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2021 op inkomen 2019</a:t>
                      </a:r>
                    </a:p>
                    <a:p>
                      <a:pPr algn="ctr"/>
                      <a:endParaRPr lang="nl-BE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60" marR="61160" marT="22936" marB="22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42800">
                <a:tc>
                  <a:txBody>
                    <a:bodyPr/>
                    <a:lstStyle/>
                    <a:p>
                      <a:pPr algn="ctr"/>
                      <a:r>
                        <a:rPr lang="nl-BE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1160" marR="61160" marT="22936" marB="22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61160" marR="61160" marT="22936" marB="22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20,5</a:t>
                      </a:r>
                    </a:p>
                  </a:txBody>
                  <a:tcPr marL="61160" marR="61160" marT="22936" marB="22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geschat of minimumbijdrage 2020 </a:t>
                      </a:r>
                    </a:p>
                    <a:p>
                      <a:pPr algn="ctr"/>
                      <a:endParaRPr lang="nl-BE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60" marR="61160" marT="22936" marB="22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2022op inkomen 2020</a:t>
                      </a:r>
                    </a:p>
                    <a:p>
                      <a:pPr algn="ctr"/>
                      <a:endParaRPr lang="nl-BE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60" marR="61160" marT="22936" marB="22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84776">
                <a:tc>
                  <a:txBody>
                    <a:bodyPr/>
                    <a:lstStyle/>
                    <a:p>
                      <a:pPr algn="ctr"/>
                      <a:r>
                        <a:rPr lang="nl-BE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1160" marR="61160" marT="22936" marB="22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61160" marR="61160" marT="22936" marB="22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20,5</a:t>
                      </a:r>
                    </a:p>
                  </a:txBody>
                  <a:tcPr marL="61160" marR="61160" marT="22936" marB="22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inkomen 2018</a:t>
                      </a:r>
                    </a:p>
                    <a:p>
                      <a:pPr algn="ctr"/>
                      <a:endParaRPr lang="nl-BE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60" marR="61160" marT="22936" marB="22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2023 op inkomen 2021</a:t>
                      </a:r>
                    </a:p>
                    <a:p>
                      <a:pPr algn="ctr"/>
                      <a:endParaRPr lang="nl-BE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60" marR="61160" marT="22936" marB="22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" name="Titel 1"/>
          <p:cNvSpPr txBox="1">
            <a:spLocks/>
          </p:cNvSpPr>
          <p:nvPr/>
        </p:nvSpPr>
        <p:spPr bwMode="auto">
          <a:xfrm>
            <a:off x="250825" y="-115491"/>
            <a:ext cx="8686800" cy="85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otham Rounded Bold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otham Rounded Bold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otham Rounded Bold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otham Rounded Bold" pitchFamily="2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otham Rounded Bold" pitchFamily="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otham Rounded Bold" pitchFamily="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otham Rounded Bold" pitchFamily="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otham Rounded Bold" pitchFamily="2" charset="0"/>
              </a:defRPr>
            </a:lvl9pPr>
          </a:lstStyle>
          <a:p>
            <a:pPr>
              <a:defRPr/>
            </a:pPr>
            <a:r>
              <a:rPr lang="nl-BE" sz="32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Bijdrageberekening: basisprincipes</a:t>
            </a:r>
          </a:p>
        </p:txBody>
      </p:sp>
      <p:sp>
        <p:nvSpPr>
          <p:cNvPr id="39977" name="Tekstvak 1"/>
          <p:cNvSpPr txBox="1">
            <a:spLocks noChangeArrowheads="1"/>
          </p:cNvSpPr>
          <p:nvPr/>
        </p:nvSpPr>
        <p:spPr bwMode="auto">
          <a:xfrm>
            <a:off x="611188" y="398860"/>
            <a:ext cx="59769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58595B"/>
                </a:solidFill>
                <a:latin typeface="Gotham Rounded Book" pitchFamily="50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58595B"/>
                </a:solidFill>
                <a:latin typeface="Gotham Rounded Book" pitchFamily="50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58595B"/>
                </a:solidFill>
                <a:latin typeface="Gotham Rounded Book" pitchFamily="50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58595B"/>
                </a:solidFill>
                <a:latin typeface="Gotham Rounded Book" pitchFamily="50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58595B"/>
                </a:solidFill>
                <a:latin typeface="Gotham Rounded Book" pitchFamily="50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8595B"/>
                </a:solidFill>
                <a:latin typeface="Gotham Rounded Book" pitchFamily="50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8595B"/>
                </a:solidFill>
                <a:latin typeface="Gotham Rounded Book" pitchFamily="50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8595B"/>
                </a:solidFill>
                <a:latin typeface="Gotham Rounded Book" pitchFamily="50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8595B"/>
                </a:solidFill>
                <a:latin typeface="Gotham Rounded Book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2400" u="sng" dirty="0">
                <a:solidFill>
                  <a:schemeClr val="tx1"/>
                </a:solidFill>
                <a:latin typeface="Arial" charset="0"/>
                <a:cs typeface="Arial" charset="0"/>
              </a:rPr>
              <a:t>Starter: 1/1/2018 :</a:t>
            </a:r>
          </a:p>
        </p:txBody>
      </p:sp>
    </p:spTree>
    <p:extLst>
      <p:ext uri="{BB962C8B-B14F-4D97-AF65-F5344CB8AC3E}">
        <p14:creationId xmlns:p14="http://schemas.microsoft.com/office/powerpoint/2010/main" xmlns="" val="471005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57350" y="2863850"/>
            <a:ext cx="0" cy="979169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8568"/>
                </a:lnTo>
              </a:path>
            </a:pathLst>
          </a:custGeom>
          <a:ln w="12700">
            <a:solidFill>
              <a:srgbClr val="5555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16450" y="2863850"/>
            <a:ext cx="0" cy="979169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1" y="978568"/>
                </a:lnTo>
              </a:path>
            </a:pathLst>
          </a:custGeom>
          <a:ln w="12700">
            <a:solidFill>
              <a:srgbClr val="5555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550150" y="2863850"/>
            <a:ext cx="0" cy="979169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8568"/>
                </a:lnTo>
              </a:path>
            </a:pathLst>
          </a:custGeom>
          <a:ln w="12700">
            <a:solidFill>
              <a:srgbClr val="5555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1050" y="2330450"/>
            <a:ext cx="7708900" cy="0"/>
          </a:xfrm>
          <a:custGeom>
            <a:avLst/>
            <a:gdLst/>
            <a:ahLst/>
            <a:cxnLst/>
            <a:rect l="l" t="t" r="r" b="b"/>
            <a:pathLst>
              <a:path w="7708900">
                <a:moveTo>
                  <a:pt x="0" y="0"/>
                </a:moveTo>
                <a:lnTo>
                  <a:pt x="7708900" y="0"/>
                </a:lnTo>
              </a:path>
            </a:pathLst>
          </a:custGeom>
          <a:ln w="12700">
            <a:solidFill>
              <a:srgbClr val="5555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53143" y="2197931"/>
            <a:ext cx="269240" cy="269240"/>
          </a:xfrm>
          <a:custGeom>
            <a:avLst/>
            <a:gdLst/>
            <a:ahLst/>
            <a:cxnLst/>
            <a:rect l="l" t="t" r="r" b="b"/>
            <a:pathLst>
              <a:path w="269239" h="269239">
                <a:moveTo>
                  <a:pt x="134354" y="0"/>
                </a:moveTo>
                <a:lnTo>
                  <a:pt x="0" y="134353"/>
                </a:lnTo>
                <a:lnTo>
                  <a:pt x="134354" y="268707"/>
                </a:lnTo>
                <a:lnTo>
                  <a:pt x="268707" y="134353"/>
                </a:lnTo>
                <a:lnTo>
                  <a:pt x="134354" y="0"/>
                </a:lnTo>
                <a:close/>
              </a:path>
            </a:pathLst>
          </a:custGeom>
          <a:solidFill>
            <a:srgbClr val="D141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97552" y="2197931"/>
            <a:ext cx="269240" cy="269240"/>
          </a:xfrm>
          <a:custGeom>
            <a:avLst/>
            <a:gdLst/>
            <a:ahLst/>
            <a:cxnLst/>
            <a:rect l="l" t="t" r="r" b="b"/>
            <a:pathLst>
              <a:path w="269239" h="269239">
                <a:moveTo>
                  <a:pt x="134353" y="0"/>
                </a:moveTo>
                <a:lnTo>
                  <a:pt x="0" y="134353"/>
                </a:lnTo>
                <a:lnTo>
                  <a:pt x="134353" y="268707"/>
                </a:lnTo>
                <a:lnTo>
                  <a:pt x="268707" y="134353"/>
                </a:lnTo>
                <a:lnTo>
                  <a:pt x="134353" y="0"/>
                </a:lnTo>
                <a:close/>
              </a:path>
            </a:pathLst>
          </a:custGeom>
          <a:solidFill>
            <a:srgbClr val="ED8B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4350" y="742950"/>
            <a:ext cx="8267700" cy="0"/>
          </a:xfrm>
          <a:custGeom>
            <a:avLst/>
            <a:gdLst/>
            <a:ahLst/>
            <a:cxnLst/>
            <a:rect l="l" t="t" r="r" b="b"/>
            <a:pathLst>
              <a:path w="8267700">
                <a:moveTo>
                  <a:pt x="0" y="0"/>
                </a:moveTo>
                <a:lnTo>
                  <a:pt x="8267701" y="1"/>
                </a:lnTo>
              </a:path>
            </a:pathLst>
          </a:custGeom>
          <a:ln w="12700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62375" y="-253965"/>
            <a:ext cx="517398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BE" spc="10" dirty="0"/>
              <a:t/>
            </a:r>
            <a:br>
              <a:rPr lang="nl-BE" spc="10" dirty="0"/>
            </a:br>
            <a:r>
              <a:rPr spc="10" dirty="0" err="1"/>
              <a:t>Sociaal</a:t>
            </a:r>
            <a:r>
              <a:rPr spc="10" dirty="0"/>
              <a:t> </a:t>
            </a:r>
            <a:r>
              <a:rPr spc="-60" dirty="0"/>
              <a:t>statuut: </a:t>
            </a:r>
            <a:r>
              <a:rPr b="0" spc="-70" dirty="0">
                <a:latin typeface="Lucida Sans"/>
                <a:cs typeface="Lucida Sans"/>
              </a:rPr>
              <a:t>verlagen </a:t>
            </a:r>
            <a:r>
              <a:rPr b="0" spc="-160" dirty="0">
                <a:latin typeface="Lucida Sans"/>
                <a:cs typeface="Lucida Sans"/>
              </a:rPr>
              <a:t>/ </a:t>
            </a:r>
            <a:r>
              <a:rPr b="0" spc="-65" dirty="0">
                <a:latin typeface="Lucida Sans"/>
                <a:cs typeface="Lucida Sans"/>
              </a:rPr>
              <a:t>betalen</a:t>
            </a:r>
            <a:r>
              <a:rPr b="0" spc="-320" dirty="0">
                <a:latin typeface="Lucida Sans"/>
                <a:cs typeface="Lucida Sans"/>
              </a:rPr>
              <a:t> </a:t>
            </a:r>
            <a:r>
              <a:rPr b="0" spc="-105" dirty="0">
                <a:latin typeface="Lucida Sans"/>
                <a:cs typeface="Lucida Sans"/>
              </a:rPr>
              <a:t>/verhogen</a:t>
            </a:r>
          </a:p>
        </p:txBody>
      </p:sp>
      <p:sp>
        <p:nvSpPr>
          <p:cNvPr id="10" name="object 10"/>
          <p:cNvSpPr/>
          <p:nvPr/>
        </p:nvSpPr>
        <p:spPr>
          <a:xfrm>
            <a:off x="7889702" y="240546"/>
            <a:ext cx="847898" cy="240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1350" y="1416050"/>
            <a:ext cx="2044700" cy="19301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41350" y="1416050"/>
            <a:ext cx="2044700" cy="1930400"/>
          </a:xfrm>
          <a:custGeom>
            <a:avLst/>
            <a:gdLst/>
            <a:ahLst/>
            <a:cxnLst/>
            <a:rect l="l" t="t" r="r" b="b"/>
            <a:pathLst>
              <a:path w="2044700" h="1930400">
                <a:moveTo>
                  <a:pt x="0" y="916809"/>
                </a:moveTo>
                <a:lnTo>
                  <a:pt x="1399" y="870888"/>
                </a:lnTo>
                <a:lnTo>
                  <a:pt x="5541" y="825426"/>
                </a:lnTo>
                <a:lnTo>
                  <a:pt x="12342" y="780489"/>
                </a:lnTo>
                <a:lnTo>
                  <a:pt x="21719" y="736144"/>
                </a:lnTo>
                <a:lnTo>
                  <a:pt x="33589" y="692454"/>
                </a:lnTo>
                <a:lnTo>
                  <a:pt x="47867" y="649485"/>
                </a:lnTo>
                <a:lnTo>
                  <a:pt x="64470" y="607304"/>
                </a:lnTo>
                <a:lnTo>
                  <a:pt x="83315" y="565975"/>
                </a:lnTo>
                <a:lnTo>
                  <a:pt x="104317" y="525564"/>
                </a:lnTo>
                <a:lnTo>
                  <a:pt x="127395" y="486136"/>
                </a:lnTo>
                <a:lnTo>
                  <a:pt x="152463" y="447757"/>
                </a:lnTo>
                <a:lnTo>
                  <a:pt x="179439" y="410493"/>
                </a:lnTo>
                <a:lnTo>
                  <a:pt x="208239" y="374408"/>
                </a:lnTo>
                <a:lnTo>
                  <a:pt x="238780" y="339568"/>
                </a:lnTo>
                <a:lnTo>
                  <a:pt x="270977" y="306039"/>
                </a:lnTo>
                <a:lnTo>
                  <a:pt x="304747" y="273886"/>
                </a:lnTo>
                <a:lnTo>
                  <a:pt x="340008" y="243175"/>
                </a:lnTo>
                <a:lnTo>
                  <a:pt x="376675" y="213971"/>
                </a:lnTo>
                <a:lnTo>
                  <a:pt x="414664" y="186339"/>
                </a:lnTo>
                <a:lnTo>
                  <a:pt x="453893" y="160345"/>
                </a:lnTo>
                <a:lnTo>
                  <a:pt x="494277" y="136054"/>
                </a:lnTo>
                <a:lnTo>
                  <a:pt x="535734" y="113532"/>
                </a:lnTo>
                <a:lnTo>
                  <a:pt x="578179" y="92845"/>
                </a:lnTo>
                <a:lnTo>
                  <a:pt x="621529" y="74057"/>
                </a:lnTo>
                <a:lnTo>
                  <a:pt x="665701" y="57234"/>
                </a:lnTo>
                <a:lnTo>
                  <a:pt x="710611" y="42442"/>
                </a:lnTo>
                <a:lnTo>
                  <a:pt x="756176" y="29746"/>
                </a:lnTo>
                <a:lnTo>
                  <a:pt x="802311" y="19212"/>
                </a:lnTo>
                <a:lnTo>
                  <a:pt x="848934" y="10905"/>
                </a:lnTo>
                <a:lnTo>
                  <a:pt x="895961" y="4890"/>
                </a:lnTo>
                <a:lnTo>
                  <a:pt x="943308" y="1233"/>
                </a:lnTo>
                <a:lnTo>
                  <a:pt x="990892" y="0"/>
                </a:lnTo>
                <a:lnTo>
                  <a:pt x="1037003" y="790"/>
                </a:lnTo>
                <a:lnTo>
                  <a:pt x="1082837" y="3169"/>
                </a:lnTo>
                <a:lnTo>
                  <a:pt x="1128336" y="7145"/>
                </a:lnTo>
                <a:lnTo>
                  <a:pt x="1173441" y="12728"/>
                </a:lnTo>
                <a:lnTo>
                  <a:pt x="1218092" y="19928"/>
                </a:lnTo>
                <a:lnTo>
                  <a:pt x="1262230" y="28754"/>
                </a:lnTo>
                <a:lnTo>
                  <a:pt x="1305797" y="39216"/>
                </a:lnTo>
                <a:lnTo>
                  <a:pt x="1348734" y="51324"/>
                </a:lnTo>
                <a:lnTo>
                  <a:pt x="1390980" y="65086"/>
                </a:lnTo>
                <a:lnTo>
                  <a:pt x="1432479" y="80513"/>
                </a:lnTo>
                <a:lnTo>
                  <a:pt x="1473170" y="97614"/>
                </a:lnTo>
                <a:lnTo>
                  <a:pt x="1512994" y="116399"/>
                </a:lnTo>
                <a:lnTo>
                  <a:pt x="1551894" y="136878"/>
                </a:lnTo>
                <a:lnTo>
                  <a:pt x="1589808" y="159059"/>
                </a:lnTo>
                <a:lnTo>
                  <a:pt x="1626680" y="182952"/>
                </a:lnTo>
                <a:lnTo>
                  <a:pt x="1662449" y="208568"/>
                </a:lnTo>
                <a:lnTo>
                  <a:pt x="1697056" y="235916"/>
                </a:lnTo>
                <a:lnTo>
                  <a:pt x="1730443" y="265005"/>
                </a:lnTo>
                <a:lnTo>
                  <a:pt x="1762551" y="295844"/>
                </a:lnTo>
                <a:lnTo>
                  <a:pt x="1793321" y="328444"/>
                </a:lnTo>
                <a:lnTo>
                  <a:pt x="1822693" y="362814"/>
                </a:lnTo>
                <a:lnTo>
                  <a:pt x="1850609" y="398964"/>
                </a:lnTo>
                <a:lnTo>
                  <a:pt x="1877010" y="436903"/>
                </a:lnTo>
                <a:lnTo>
                  <a:pt x="1901836" y="476641"/>
                </a:lnTo>
                <a:lnTo>
                  <a:pt x="1925029" y="518187"/>
                </a:lnTo>
                <a:lnTo>
                  <a:pt x="1946530" y="561550"/>
                </a:lnTo>
                <a:lnTo>
                  <a:pt x="1966280" y="606742"/>
                </a:lnTo>
                <a:lnTo>
                  <a:pt x="1984220" y="653771"/>
                </a:lnTo>
                <a:lnTo>
                  <a:pt x="2000290" y="702646"/>
                </a:lnTo>
                <a:lnTo>
                  <a:pt x="2014432" y="753378"/>
                </a:lnTo>
                <a:lnTo>
                  <a:pt x="2026587" y="805975"/>
                </a:lnTo>
                <a:lnTo>
                  <a:pt x="2036696" y="860448"/>
                </a:lnTo>
                <a:lnTo>
                  <a:pt x="2044700" y="916806"/>
                </a:lnTo>
                <a:lnTo>
                  <a:pt x="2043859" y="957560"/>
                </a:lnTo>
                <a:lnTo>
                  <a:pt x="2041341" y="998348"/>
                </a:lnTo>
                <a:lnTo>
                  <a:pt x="2037149" y="1039105"/>
                </a:lnTo>
                <a:lnTo>
                  <a:pt x="2031289" y="1079763"/>
                </a:lnTo>
                <a:lnTo>
                  <a:pt x="2023765" y="1120256"/>
                </a:lnTo>
                <a:lnTo>
                  <a:pt x="2014582" y="1160517"/>
                </a:lnTo>
                <a:lnTo>
                  <a:pt x="2003745" y="1200479"/>
                </a:lnTo>
                <a:lnTo>
                  <a:pt x="1991257" y="1240077"/>
                </a:lnTo>
                <a:lnTo>
                  <a:pt x="1977125" y="1279243"/>
                </a:lnTo>
                <a:lnTo>
                  <a:pt x="1961353" y="1317910"/>
                </a:lnTo>
                <a:lnTo>
                  <a:pt x="1943944" y="1356013"/>
                </a:lnTo>
                <a:lnTo>
                  <a:pt x="1924905" y="1393484"/>
                </a:lnTo>
                <a:lnTo>
                  <a:pt x="1904240" y="1430257"/>
                </a:lnTo>
                <a:lnTo>
                  <a:pt x="1881953" y="1466265"/>
                </a:lnTo>
                <a:lnTo>
                  <a:pt x="1858049" y="1501442"/>
                </a:lnTo>
                <a:lnTo>
                  <a:pt x="1832533" y="1535720"/>
                </a:lnTo>
                <a:lnTo>
                  <a:pt x="1805410" y="1569035"/>
                </a:lnTo>
                <a:lnTo>
                  <a:pt x="1776684" y="1601317"/>
                </a:lnTo>
                <a:lnTo>
                  <a:pt x="1746360" y="1632502"/>
                </a:lnTo>
                <a:lnTo>
                  <a:pt x="1714442" y="1662523"/>
                </a:lnTo>
                <a:lnTo>
                  <a:pt x="1680936" y="1691312"/>
                </a:lnTo>
                <a:lnTo>
                  <a:pt x="1645845" y="1718804"/>
                </a:lnTo>
                <a:lnTo>
                  <a:pt x="1609176" y="1744932"/>
                </a:lnTo>
                <a:lnTo>
                  <a:pt x="1570932" y="1769628"/>
                </a:lnTo>
                <a:lnTo>
                  <a:pt x="1531118" y="1792827"/>
                </a:lnTo>
                <a:lnTo>
                  <a:pt x="1489738" y="1814462"/>
                </a:lnTo>
                <a:lnTo>
                  <a:pt x="1446798" y="1834465"/>
                </a:lnTo>
                <a:lnTo>
                  <a:pt x="1402303" y="1852772"/>
                </a:lnTo>
                <a:lnTo>
                  <a:pt x="1356256" y="1869314"/>
                </a:lnTo>
                <a:lnTo>
                  <a:pt x="1308663" y="1884026"/>
                </a:lnTo>
                <a:lnTo>
                  <a:pt x="1259528" y="1896840"/>
                </a:lnTo>
                <a:lnTo>
                  <a:pt x="1208856" y="1907691"/>
                </a:lnTo>
                <a:lnTo>
                  <a:pt x="1156652" y="1916511"/>
                </a:lnTo>
                <a:lnTo>
                  <a:pt x="1102920" y="1923234"/>
                </a:lnTo>
                <a:lnTo>
                  <a:pt x="1047665" y="1927793"/>
                </a:lnTo>
                <a:lnTo>
                  <a:pt x="990892" y="1930122"/>
                </a:lnTo>
                <a:lnTo>
                  <a:pt x="932670" y="1930014"/>
                </a:lnTo>
                <a:lnTo>
                  <a:pt x="876345" y="1927297"/>
                </a:lnTo>
                <a:lnTo>
                  <a:pt x="821904" y="1922052"/>
                </a:lnTo>
                <a:lnTo>
                  <a:pt x="769336" y="1914363"/>
                </a:lnTo>
                <a:lnTo>
                  <a:pt x="718627" y="1904314"/>
                </a:lnTo>
                <a:lnTo>
                  <a:pt x="669765" y="1891986"/>
                </a:lnTo>
                <a:lnTo>
                  <a:pt x="622737" y="1877463"/>
                </a:lnTo>
                <a:lnTo>
                  <a:pt x="577531" y="1860829"/>
                </a:lnTo>
                <a:lnTo>
                  <a:pt x="534135" y="1842165"/>
                </a:lnTo>
                <a:lnTo>
                  <a:pt x="492536" y="1821556"/>
                </a:lnTo>
                <a:lnTo>
                  <a:pt x="452721" y="1799084"/>
                </a:lnTo>
                <a:lnTo>
                  <a:pt x="414678" y="1774832"/>
                </a:lnTo>
                <a:lnTo>
                  <a:pt x="378395" y="1748884"/>
                </a:lnTo>
                <a:lnTo>
                  <a:pt x="343858" y="1721321"/>
                </a:lnTo>
                <a:lnTo>
                  <a:pt x="311056" y="1692228"/>
                </a:lnTo>
                <a:lnTo>
                  <a:pt x="279976" y="1661688"/>
                </a:lnTo>
                <a:lnTo>
                  <a:pt x="250605" y="1629783"/>
                </a:lnTo>
                <a:lnTo>
                  <a:pt x="222932" y="1596596"/>
                </a:lnTo>
                <a:lnTo>
                  <a:pt x="196942" y="1562211"/>
                </a:lnTo>
                <a:lnTo>
                  <a:pt x="172625" y="1526710"/>
                </a:lnTo>
                <a:lnTo>
                  <a:pt x="149967" y="1490177"/>
                </a:lnTo>
                <a:lnTo>
                  <a:pt x="128956" y="1452695"/>
                </a:lnTo>
                <a:lnTo>
                  <a:pt x="109580" y="1414346"/>
                </a:lnTo>
                <a:lnTo>
                  <a:pt x="91825" y="1375214"/>
                </a:lnTo>
                <a:lnTo>
                  <a:pt x="75680" y="1335381"/>
                </a:lnTo>
                <a:lnTo>
                  <a:pt x="61132" y="1294932"/>
                </a:lnTo>
                <a:lnTo>
                  <a:pt x="48169" y="1253948"/>
                </a:lnTo>
                <a:lnTo>
                  <a:pt x="36777" y="1212513"/>
                </a:lnTo>
                <a:lnTo>
                  <a:pt x="26945" y="1170709"/>
                </a:lnTo>
                <a:lnTo>
                  <a:pt x="18659" y="1128621"/>
                </a:lnTo>
                <a:lnTo>
                  <a:pt x="11908" y="1086331"/>
                </a:lnTo>
                <a:lnTo>
                  <a:pt x="6680" y="1043921"/>
                </a:lnTo>
                <a:lnTo>
                  <a:pt x="2960" y="1001476"/>
                </a:lnTo>
                <a:lnTo>
                  <a:pt x="738" y="959078"/>
                </a:lnTo>
                <a:lnTo>
                  <a:pt x="0" y="916809"/>
                </a:lnTo>
                <a:close/>
              </a:path>
            </a:pathLst>
          </a:custGeom>
          <a:ln w="63500">
            <a:solidFill>
              <a:srgbClr val="D141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87750" y="1416050"/>
            <a:ext cx="2044700" cy="19301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87750" y="1416050"/>
            <a:ext cx="2044700" cy="1930400"/>
          </a:xfrm>
          <a:custGeom>
            <a:avLst/>
            <a:gdLst/>
            <a:ahLst/>
            <a:cxnLst/>
            <a:rect l="l" t="t" r="r" b="b"/>
            <a:pathLst>
              <a:path w="2044700" h="1930400">
                <a:moveTo>
                  <a:pt x="0" y="916809"/>
                </a:moveTo>
                <a:lnTo>
                  <a:pt x="1399" y="870888"/>
                </a:lnTo>
                <a:lnTo>
                  <a:pt x="5541" y="825426"/>
                </a:lnTo>
                <a:lnTo>
                  <a:pt x="12342" y="780489"/>
                </a:lnTo>
                <a:lnTo>
                  <a:pt x="21719" y="736144"/>
                </a:lnTo>
                <a:lnTo>
                  <a:pt x="33589" y="692454"/>
                </a:lnTo>
                <a:lnTo>
                  <a:pt x="47867" y="649485"/>
                </a:lnTo>
                <a:lnTo>
                  <a:pt x="64470" y="607304"/>
                </a:lnTo>
                <a:lnTo>
                  <a:pt x="83315" y="565975"/>
                </a:lnTo>
                <a:lnTo>
                  <a:pt x="104318" y="525564"/>
                </a:lnTo>
                <a:lnTo>
                  <a:pt x="127395" y="486136"/>
                </a:lnTo>
                <a:lnTo>
                  <a:pt x="152463" y="447757"/>
                </a:lnTo>
                <a:lnTo>
                  <a:pt x="179439" y="410493"/>
                </a:lnTo>
                <a:lnTo>
                  <a:pt x="208239" y="374408"/>
                </a:lnTo>
                <a:lnTo>
                  <a:pt x="238780" y="339568"/>
                </a:lnTo>
                <a:lnTo>
                  <a:pt x="270977" y="306039"/>
                </a:lnTo>
                <a:lnTo>
                  <a:pt x="304747" y="273886"/>
                </a:lnTo>
                <a:lnTo>
                  <a:pt x="340008" y="243175"/>
                </a:lnTo>
                <a:lnTo>
                  <a:pt x="376675" y="213971"/>
                </a:lnTo>
                <a:lnTo>
                  <a:pt x="414664" y="186339"/>
                </a:lnTo>
                <a:lnTo>
                  <a:pt x="453893" y="160345"/>
                </a:lnTo>
                <a:lnTo>
                  <a:pt x="494277" y="136054"/>
                </a:lnTo>
                <a:lnTo>
                  <a:pt x="535734" y="113532"/>
                </a:lnTo>
                <a:lnTo>
                  <a:pt x="578179" y="92845"/>
                </a:lnTo>
                <a:lnTo>
                  <a:pt x="621529" y="74057"/>
                </a:lnTo>
                <a:lnTo>
                  <a:pt x="665701" y="57234"/>
                </a:lnTo>
                <a:lnTo>
                  <a:pt x="710611" y="42442"/>
                </a:lnTo>
                <a:lnTo>
                  <a:pt x="756175" y="29746"/>
                </a:lnTo>
                <a:lnTo>
                  <a:pt x="802311" y="19212"/>
                </a:lnTo>
                <a:lnTo>
                  <a:pt x="848934" y="10905"/>
                </a:lnTo>
                <a:lnTo>
                  <a:pt x="895960" y="4890"/>
                </a:lnTo>
                <a:lnTo>
                  <a:pt x="943307" y="1233"/>
                </a:lnTo>
                <a:lnTo>
                  <a:pt x="990891" y="0"/>
                </a:lnTo>
                <a:lnTo>
                  <a:pt x="1037003" y="790"/>
                </a:lnTo>
                <a:lnTo>
                  <a:pt x="1082837" y="3169"/>
                </a:lnTo>
                <a:lnTo>
                  <a:pt x="1128336" y="7145"/>
                </a:lnTo>
                <a:lnTo>
                  <a:pt x="1173441" y="12728"/>
                </a:lnTo>
                <a:lnTo>
                  <a:pt x="1218092" y="19928"/>
                </a:lnTo>
                <a:lnTo>
                  <a:pt x="1262230" y="28754"/>
                </a:lnTo>
                <a:lnTo>
                  <a:pt x="1305797" y="39216"/>
                </a:lnTo>
                <a:lnTo>
                  <a:pt x="1348733" y="51324"/>
                </a:lnTo>
                <a:lnTo>
                  <a:pt x="1390980" y="65086"/>
                </a:lnTo>
                <a:lnTo>
                  <a:pt x="1432479" y="80513"/>
                </a:lnTo>
                <a:lnTo>
                  <a:pt x="1473170" y="97614"/>
                </a:lnTo>
                <a:lnTo>
                  <a:pt x="1512994" y="116399"/>
                </a:lnTo>
                <a:lnTo>
                  <a:pt x="1551894" y="136878"/>
                </a:lnTo>
                <a:lnTo>
                  <a:pt x="1589808" y="159059"/>
                </a:lnTo>
                <a:lnTo>
                  <a:pt x="1626680" y="182952"/>
                </a:lnTo>
                <a:lnTo>
                  <a:pt x="1662449" y="208568"/>
                </a:lnTo>
                <a:lnTo>
                  <a:pt x="1697056" y="235916"/>
                </a:lnTo>
                <a:lnTo>
                  <a:pt x="1730443" y="265005"/>
                </a:lnTo>
                <a:lnTo>
                  <a:pt x="1762551" y="295844"/>
                </a:lnTo>
                <a:lnTo>
                  <a:pt x="1793321" y="328444"/>
                </a:lnTo>
                <a:lnTo>
                  <a:pt x="1822693" y="362814"/>
                </a:lnTo>
                <a:lnTo>
                  <a:pt x="1850609" y="398964"/>
                </a:lnTo>
                <a:lnTo>
                  <a:pt x="1877010" y="436903"/>
                </a:lnTo>
                <a:lnTo>
                  <a:pt x="1901836" y="476641"/>
                </a:lnTo>
                <a:lnTo>
                  <a:pt x="1925029" y="518187"/>
                </a:lnTo>
                <a:lnTo>
                  <a:pt x="1946530" y="561550"/>
                </a:lnTo>
                <a:lnTo>
                  <a:pt x="1966280" y="606742"/>
                </a:lnTo>
                <a:lnTo>
                  <a:pt x="1984220" y="653771"/>
                </a:lnTo>
                <a:lnTo>
                  <a:pt x="2000290" y="702646"/>
                </a:lnTo>
                <a:lnTo>
                  <a:pt x="2014432" y="753378"/>
                </a:lnTo>
                <a:lnTo>
                  <a:pt x="2026587" y="805975"/>
                </a:lnTo>
                <a:lnTo>
                  <a:pt x="2036696" y="860448"/>
                </a:lnTo>
                <a:lnTo>
                  <a:pt x="2044700" y="916806"/>
                </a:lnTo>
                <a:lnTo>
                  <a:pt x="2043859" y="957560"/>
                </a:lnTo>
                <a:lnTo>
                  <a:pt x="2041341" y="998348"/>
                </a:lnTo>
                <a:lnTo>
                  <a:pt x="2037149" y="1039105"/>
                </a:lnTo>
                <a:lnTo>
                  <a:pt x="2031289" y="1079763"/>
                </a:lnTo>
                <a:lnTo>
                  <a:pt x="2023765" y="1120256"/>
                </a:lnTo>
                <a:lnTo>
                  <a:pt x="2014582" y="1160517"/>
                </a:lnTo>
                <a:lnTo>
                  <a:pt x="2003745" y="1200479"/>
                </a:lnTo>
                <a:lnTo>
                  <a:pt x="1991257" y="1240077"/>
                </a:lnTo>
                <a:lnTo>
                  <a:pt x="1977125" y="1279243"/>
                </a:lnTo>
                <a:lnTo>
                  <a:pt x="1961353" y="1317910"/>
                </a:lnTo>
                <a:lnTo>
                  <a:pt x="1943944" y="1356013"/>
                </a:lnTo>
                <a:lnTo>
                  <a:pt x="1924905" y="1393484"/>
                </a:lnTo>
                <a:lnTo>
                  <a:pt x="1904240" y="1430257"/>
                </a:lnTo>
                <a:lnTo>
                  <a:pt x="1881953" y="1466265"/>
                </a:lnTo>
                <a:lnTo>
                  <a:pt x="1858049" y="1501442"/>
                </a:lnTo>
                <a:lnTo>
                  <a:pt x="1832533" y="1535720"/>
                </a:lnTo>
                <a:lnTo>
                  <a:pt x="1805410" y="1569035"/>
                </a:lnTo>
                <a:lnTo>
                  <a:pt x="1776684" y="1601317"/>
                </a:lnTo>
                <a:lnTo>
                  <a:pt x="1746360" y="1632502"/>
                </a:lnTo>
                <a:lnTo>
                  <a:pt x="1714442" y="1662523"/>
                </a:lnTo>
                <a:lnTo>
                  <a:pt x="1680936" y="1691312"/>
                </a:lnTo>
                <a:lnTo>
                  <a:pt x="1645845" y="1718804"/>
                </a:lnTo>
                <a:lnTo>
                  <a:pt x="1609176" y="1744932"/>
                </a:lnTo>
                <a:lnTo>
                  <a:pt x="1570932" y="1769628"/>
                </a:lnTo>
                <a:lnTo>
                  <a:pt x="1531118" y="1792827"/>
                </a:lnTo>
                <a:lnTo>
                  <a:pt x="1489738" y="1814462"/>
                </a:lnTo>
                <a:lnTo>
                  <a:pt x="1446798" y="1834465"/>
                </a:lnTo>
                <a:lnTo>
                  <a:pt x="1402303" y="1852772"/>
                </a:lnTo>
                <a:lnTo>
                  <a:pt x="1356256" y="1869314"/>
                </a:lnTo>
                <a:lnTo>
                  <a:pt x="1308663" y="1884026"/>
                </a:lnTo>
                <a:lnTo>
                  <a:pt x="1259528" y="1896840"/>
                </a:lnTo>
                <a:lnTo>
                  <a:pt x="1208856" y="1907691"/>
                </a:lnTo>
                <a:lnTo>
                  <a:pt x="1156651" y="1916511"/>
                </a:lnTo>
                <a:lnTo>
                  <a:pt x="1102919" y="1923234"/>
                </a:lnTo>
                <a:lnTo>
                  <a:pt x="1047665" y="1927793"/>
                </a:lnTo>
                <a:lnTo>
                  <a:pt x="990891" y="1930122"/>
                </a:lnTo>
                <a:lnTo>
                  <a:pt x="932669" y="1930014"/>
                </a:lnTo>
                <a:lnTo>
                  <a:pt x="876345" y="1927297"/>
                </a:lnTo>
                <a:lnTo>
                  <a:pt x="821904" y="1922052"/>
                </a:lnTo>
                <a:lnTo>
                  <a:pt x="769336" y="1914363"/>
                </a:lnTo>
                <a:lnTo>
                  <a:pt x="718627" y="1904314"/>
                </a:lnTo>
                <a:lnTo>
                  <a:pt x="669765" y="1891986"/>
                </a:lnTo>
                <a:lnTo>
                  <a:pt x="622737" y="1877463"/>
                </a:lnTo>
                <a:lnTo>
                  <a:pt x="577531" y="1860829"/>
                </a:lnTo>
                <a:lnTo>
                  <a:pt x="534135" y="1842165"/>
                </a:lnTo>
                <a:lnTo>
                  <a:pt x="492536" y="1821556"/>
                </a:lnTo>
                <a:lnTo>
                  <a:pt x="452721" y="1799084"/>
                </a:lnTo>
                <a:lnTo>
                  <a:pt x="414678" y="1774832"/>
                </a:lnTo>
                <a:lnTo>
                  <a:pt x="378395" y="1748884"/>
                </a:lnTo>
                <a:lnTo>
                  <a:pt x="343858" y="1721321"/>
                </a:lnTo>
                <a:lnTo>
                  <a:pt x="311056" y="1692228"/>
                </a:lnTo>
                <a:lnTo>
                  <a:pt x="279976" y="1661688"/>
                </a:lnTo>
                <a:lnTo>
                  <a:pt x="250605" y="1629783"/>
                </a:lnTo>
                <a:lnTo>
                  <a:pt x="222932" y="1596596"/>
                </a:lnTo>
                <a:lnTo>
                  <a:pt x="196942" y="1562211"/>
                </a:lnTo>
                <a:lnTo>
                  <a:pt x="172625" y="1526710"/>
                </a:lnTo>
                <a:lnTo>
                  <a:pt x="149967" y="1490177"/>
                </a:lnTo>
                <a:lnTo>
                  <a:pt x="128956" y="1452695"/>
                </a:lnTo>
                <a:lnTo>
                  <a:pt x="109580" y="1414346"/>
                </a:lnTo>
                <a:lnTo>
                  <a:pt x="91825" y="1375214"/>
                </a:lnTo>
                <a:lnTo>
                  <a:pt x="75680" y="1335381"/>
                </a:lnTo>
                <a:lnTo>
                  <a:pt x="61132" y="1294932"/>
                </a:lnTo>
                <a:lnTo>
                  <a:pt x="48169" y="1253948"/>
                </a:lnTo>
                <a:lnTo>
                  <a:pt x="36777" y="1212513"/>
                </a:lnTo>
                <a:lnTo>
                  <a:pt x="26945" y="1170709"/>
                </a:lnTo>
                <a:lnTo>
                  <a:pt x="18659" y="1128621"/>
                </a:lnTo>
                <a:lnTo>
                  <a:pt x="11908" y="1086331"/>
                </a:lnTo>
                <a:lnTo>
                  <a:pt x="6680" y="1043921"/>
                </a:lnTo>
                <a:lnTo>
                  <a:pt x="2960" y="1001476"/>
                </a:lnTo>
                <a:lnTo>
                  <a:pt x="738" y="959078"/>
                </a:lnTo>
                <a:lnTo>
                  <a:pt x="0" y="916809"/>
                </a:lnTo>
                <a:close/>
              </a:path>
            </a:pathLst>
          </a:custGeom>
          <a:ln w="63500">
            <a:solidFill>
              <a:srgbClr val="ED8B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71600" y="2044700"/>
            <a:ext cx="571500" cy="558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534150" y="1416050"/>
            <a:ext cx="2044700" cy="193012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34150" y="1416050"/>
            <a:ext cx="2044700" cy="1930400"/>
          </a:xfrm>
          <a:custGeom>
            <a:avLst/>
            <a:gdLst/>
            <a:ahLst/>
            <a:cxnLst/>
            <a:rect l="l" t="t" r="r" b="b"/>
            <a:pathLst>
              <a:path w="2044700" h="1930400">
                <a:moveTo>
                  <a:pt x="0" y="916809"/>
                </a:moveTo>
                <a:lnTo>
                  <a:pt x="1399" y="870888"/>
                </a:lnTo>
                <a:lnTo>
                  <a:pt x="5541" y="825426"/>
                </a:lnTo>
                <a:lnTo>
                  <a:pt x="12342" y="780489"/>
                </a:lnTo>
                <a:lnTo>
                  <a:pt x="21719" y="736144"/>
                </a:lnTo>
                <a:lnTo>
                  <a:pt x="33589" y="692454"/>
                </a:lnTo>
                <a:lnTo>
                  <a:pt x="47867" y="649485"/>
                </a:lnTo>
                <a:lnTo>
                  <a:pt x="64470" y="607304"/>
                </a:lnTo>
                <a:lnTo>
                  <a:pt x="83315" y="565975"/>
                </a:lnTo>
                <a:lnTo>
                  <a:pt x="104317" y="525564"/>
                </a:lnTo>
                <a:lnTo>
                  <a:pt x="127395" y="486136"/>
                </a:lnTo>
                <a:lnTo>
                  <a:pt x="152463" y="447757"/>
                </a:lnTo>
                <a:lnTo>
                  <a:pt x="179439" y="410493"/>
                </a:lnTo>
                <a:lnTo>
                  <a:pt x="208239" y="374408"/>
                </a:lnTo>
                <a:lnTo>
                  <a:pt x="238780" y="339568"/>
                </a:lnTo>
                <a:lnTo>
                  <a:pt x="270977" y="306039"/>
                </a:lnTo>
                <a:lnTo>
                  <a:pt x="304747" y="273886"/>
                </a:lnTo>
                <a:lnTo>
                  <a:pt x="340008" y="243175"/>
                </a:lnTo>
                <a:lnTo>
                  <a:pt x="376675" y="213971"/>
                </a:lnTo>
                <a:lnTo>
                  <a:pt x="414664" y="186339"/>
                </a:lnTo>
                <a:lnTo>
                  <a:pt x="453893" y="160345"/>
                </a:lnTo>
                <a:lnTo>
                  <a:pt x="494277" y="136054"/>
                </a:lnTo>
                <a:lnTo>
                  <a:pt x="535734" y="113532"/>
                </a:lnTo>
                <a:lnTo>
                  <a:pt x="578179" y="92845"/>
                </a:lnTo>
                <a:lnTo>
                  <a:pt x="621529" y="74057"/>
                </a:lnTo>
                <a:lnTo>
                  <a:pt x="665701" y="57234"/>
                </a:lnTo>
                <a:lnTo>
                  <a:pt x="710611" y="42442"/>
                </a:lnTo>
                <a:lnTo>
                  <a:pt x="756176" y="29746"/>
                </a:lnTo>
                <a:lnTo>
                  <a:pt x="802311" y="19212"/>
                </a:lnTo>
                <a:lnTo>
                  <a:pt x="848934" y="10905"/>
                </a:lnTo>
                <a:lnTo>
                  <a:pt x="895961" y="4890"/>
                </a:lnTo>
                <a:lnTo>
                  <a:pt x="943308" y="1233"/>
                </a:lnTo>
                <a:lnTo>
                  <a:pt x="990892" y="0"/>
                </a:lnTo>
                <a:lnTo>
                  <a:pt x="1037003" y="790"/>
                </a:lnTo>
                <a:lnTo>
                  <a:pt x="1082837" y="3169"/>
                </a:lnTo>
                <a:lnTo>
                  <a:pt x="1128336" y="7145"/>
                </a:lnTo>
                <a:lnTo>
                  <a:pt x="1173441" y="12728"/>
                </a:lnTo>
                <a:lnTo>
                  <a:pt x="1218092" y="19928"/>
                </a:lnTo>
                <a:lnTo>
                  <a:pt x="1262230" y="28754"/>
                </a:lnTo>
                <a:lnTo>
                  <a:pt x="1305797" y="39216"/>
                </a:lnTo>
                <a:lnTo>
                  <a:pt x="1348734" y="51324"/>
                </a:lnTo>
                <a:lnTo>
                  <a:pt x="1390981" y="65086"/>
                </a:lnTo>
                <a:lnTo>
                  <a:pt x="1432479" y="80513"/>
                </a:lnTo>
                <a:lnTo>
                  <a:pt x="1473170" y="97614"/>
                </a:lnTo>
                <a:lnTo>
                  <a:pt x="1512995" y="116399"/>
                </a:lnTo>
                <a:lnTo>
                  <a:pt x="1551894" y="136878"/>
                </a:lnTo>
                <a:lnTo>
                  <a:pt x="1589808" y="159059"/>
                </a:lnTo>
                <a:lnTo>
                  <a:pt x="1626680" y="182952"/>
                </a:lnTo>
                <a:lnTo>
                  <a:pt x="1662449" y="208568"/>
                </a:lnTo>
                <a:lnTo>
                  <a:pt x="1697056" y="235916"/>
                </a:lnTo>
                <a:lnTo>
                  <a:pt x="1730443" y="265005"/>
                </a:lnTo>
                <a:lnTo>
                  <a:pt x="1762551" y="295844"/>
                </a:lnTo>
                <a:lnTo>
                  <a:pt x="1793321" y="328444"/>
                </a:lnTo>
                <a:lnTo>
                  <a:pt x="1822693" y="362814"/>
                </a:lnTo>
                <a:lnTo>
                  <a:pt x="1850609" y="398964"/>
                </a:lnTo>
                <a:lnTo>
                  <a:pt x="1877010" y="436903"/>
                </a:lnTo>
                <a:lnTo>
                  <a:pt x="1901836" y="476641"/>
                </a:lnTo>
                <a:lnTo>
                  <a:pt x="1925029" y="518187"/>
                </a:lnTo>
                <a:lnTo>
                  <a:pt x="1946530" y="561550"/>
                </a:lnTo>
                <a:lnTo>
                  <a:pt x="1966280" y="606742"/>
                </a:lnTo>
                <a:lnTo>
                  <a:pt x="1984220" y="653771"/>
                </a:lnTo>
                <a:lnTo>
                  <a:pt x="2000290" y="702646"/>
                </a:lnTo>
                <a:lnTo>
                  <a:pt x="2014432" y="753378"/>
                </a:lnTo>
                <a:lnTo>
                  <a:pt x="2026587" y="805975"/>
                </a:lnTo>
                <a:lnTo>
                  <a:pt x="2036696" y="860448"/>
                </a:lnTo>
                <a:lnTo>
                  <a:pt x="2044700" y="916806"/>
                </a:lnTo>
                <a:lnTo>
                  <a:pt x="2043859" y="957560"/>
                </a:lnTo>
                <a:lnTo>
                  <a:pt x="2041341" y="998348"/>
                </a:lnTo>
                <a:lnTo>
                  <a:pt x="2037149" y="1039105"/>
                </a:lnTo>
                <a:lnTo>
                  <a:pt x="2031289" y="1079763"/>
                </a:lnTo>
                <a:lnTo>
                  <a:pt x="2023765" y="1120256"/>
                </a:lnTo>
                <a:lnTo>
                  <a:pt x="2014582" y="1160517"/>
                </a:lnTo>
                <a:lnTo>
                  <a:pt x="2003745" y="1200479"/>
                </a:lnTo>
                <a:lnTo>
                  <a:pt x="1991257" y="1240077"/>
                </a:lnTo>
                <a:lnTo>
                  <a:pt x="1977125" y="1279243"/>
                </a:lnTo>
                <a:lnTo>
                  <a:pt x="1961353" y="1317910"/>
                </a:lnTo>
                <a:lnTo>
                  <a:pt x="1943944" y="1356013"/>
                </a:lnTo>
                <a:lnTo>
                  <a:pt x="1924905" y="1393484"/>
                </a:lnTo>
                <a:lnTo>
                  <a:pt x="1904240" y="1430257"/>
                </a:lnTo>
                <a:lnTo>
                  <a:pt x="1881953" y="1466265"/>
                </a:lnTo>
                <a:lnTo>
                  <a:pt x="1858049" y="1501442"/>
                </a:lnTo>
                <a:lnTo>
                  <a:pt x="1832533" y="1535720"/>
                </a:lnTo>
                <a:lnTo>
                  <a:pt x="1805410" y="1569035"/>
                </a:lnTo>
                <a:lnTo>
                  <a:pt x="1776684" y="1601317"/>
                </a:lnTo>
                <a:lnTo>
                  <a:pt x="1746360" y="1632502"/>
                </a:lnTo>
                <a:lnTo>
                  <a:pt x="1714442" y="1662523"/>
                </a:lnTo>
                <a:lnTo>
                  <a:pt x="1680936" y="1691312"/>
                </a:lnTo>
                <a:lnTo>
                  <a:pt x="1645845" y="1718804"/>
                </a:lnTo>
                <a:lnTo>
                  <a:pt x="1609176" y="1744932"/>
                </a:lnTo>
                <a:lnTo>
                  <a:pt x="1570932" y="1769628"/>
                </a:lnTo>
                <a:lnTo>
                  <a:pt x="1531118" y="1792827"/>
                </a:lnTo>
                <a:lnTo>
                  <a:pt x="1489738" y="1814462"/>
                </a:lnTo>
                <a:lnTo>
                  <a:pt x="1446799" y="1834465"/>
                </a:lnTo>
                <a:lnTo>
                  <a:pt x="1402303" y="1852772"/>
                </a:lnTo>
                <a:lnTo>
                  <a:pt x="1356256" y="1869314"/>
                </a:lnTo>
                <a:lnTo>
                  <a:pt x="1308663" y="1884026"/>
                </a:lnTo>
                <a:lnTo>
                  <a:pt x="1259528" y="1896840"/>
                </a:lnTo>
                <a:lnTo>
                  <a:pt x="1208856" y="1907691"/>
                </a:lnTo>
                <a:lnTo>
                  <a:pt x="1156652" y="1916511"/>
                </a:lnTo>
                <a:lnTo>
                  <a:pt x="1102920" y="1923234"/>
                </a:lnTo>
                <a:lnTo>
                  <a:pt x="1047665" y="1927793"/>
                </a:lnTo>
                <a:lnTo>
                  <a:pt x="990892" y="1930122"/>
                </a:lnTo>
                <a:lnTo>
                  <a:pt x="932670" y="1930014"/>
                </a:lnTo>
                <a:lnTo>
                  <a:pt x="876345" y="1927297"/>
                </a:lnTo>
                <a:lnTo>
                  <a:pt x="821904" y="1922052"/>
                </a:lnTo>
                <a:lnTo>
                  <a:pt x="769336" y="1914363"/>
                </a:lnTo>
                <a:lnTo>
                  <a:pt x="718627" y="1904314"/>
                </a:lnTo>
                <a:lnTo>
                  <a:pt x="669765" y="1891986"/>
                </a:lnTo>
                <a:lnTo>
                  <a:pt x="622737" y="1877463"/>
                </a:lnTo>
                <a:lnTo>
                  <a:pt x="577531" y="1860829"/>
                </a:lnTo>
                <a:lnTo>
                  <a:pt x="534135" y="1842165"/>
                </a:lnTo>
                <a:lnTo>
                  <a:pt x="492536" y="1821556"/>
                </a:lnTo>
                <a:lnTo>
                  <a:pt x="452721" y="1799084"/>
                </a:lnTo>
                <a:lnTo>
                  <a:pt x="414678" y="1774832"/>
                </a:lnTo>
                <a:lnTo>
                  <a:pt x="378395" y="1748884"/>
                </a:lnTo>
                <a:lnTo>
                  <a:pt x="343858" y="1721321"/>
                </a:lnTo>
                <a:lnTo>
                  <a:pt x="311056" y="1692228"/>
                </a:lnTo>
                <a:lnTo>
                  <a:pt x="279976" y="1661688"/>
                </a:lnTo>
                <a:lnTo>
                  <a:pt x="250605" y="1629783"/>
                </a:lnTo>
                <a:lnTo>
                  <a:pt x="222932" y="1596596"/>
                </a:lnTo>
                <a:lnTo>
                  <a:pt x="196942" y="1562211"/>
                </a:lnTo>
                <a:lnTo>
                  <a:pt x="172625" y="1526710"/>
                </a:lnTo>
                <a:lnTo>
                  <a:pt x="149967" y="1490177"/>
                </a:lnTo>
                <a:lnTo>
                  <a:pt x="128956" y="1452695"/>
                </a:lnTo>
                <a:lnTo>
                  <a:pt x="109580" y="1414346"/>
                </a:lnTo>
                <a:lnTo>
                  <a:pt x="91825" y="1375214"/>
                </a:lnTo>
                <a:lnTo>
                  <a:pt x="75680" y="1335381"/>
                </a:lnTo>
                <a:lnTo>
                  <a:pt x="61132" y="1294932"/>
                </a:lnTo>
                <a:lnTo>
                  <a:pt x="48169" y="1253948"/>
                </a:lnTo>
                <a:lnTo>
                  <a:pt x="36777" y="1212513"/>
                </a:lnTo>
                <a:lnTo>
                  <a:pt x="26945" y="1170709"/>
                </a:lnTo>
                <a:lnTo>
                  <a:pt x="18659" y="1128621"/>
                </a:lnTo>
                <a:lnTo>
                  <a:pt x="11908" y="1086331"/>
                </a:lnTo>
                <a:lnTo>
                  <a:pt x="6680" y="1043921"/>
                </a:lnTo>
                <a:lnTo>
                  <a:pt x="2960" y="1001476"/>
                </a:lnTo>
                <a:lnTo>
                  <a:pt x="738" y="959078"/>
                </a:lnTo>
                <a:lnTo>
                  <a:pt x="0" y="916809"/>
                </a:lnTo>
                <a:close/>
              </a:path>
            </a:pathLst>
          </a:custGeom>
          <a:ln w="63500">
            <a:solidFill>
              <a:srgbClr val="00A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343400" y="2044700"/>
            <a:ext cx="482600" cy="5207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277100" y="2057400"/>
            <a:ext cx="546100" cy="5461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018679" y="3909971"/>
            <a:ext cx="1312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35" dirty="0">
                <a:solidFill>
                  <a:srgbClr val="222220"/>
                </a:solidFill>
                <a:latin typeface="Trebuchet MS"/>
                <a:cs typeface="Trebuchet MS"/>
              </a:rPr>
              <a:t>Verlaag </a:t>
            </a:r>
            <a:r>
              <a:rPr sz="1200" spc="-55" dirty="0">
                <a:solidFill>
                  <a:srgbClr val="222220"/>
                </a:solidFill>
                <a:latin typeface="Lucida Sans"/>
                <a:cs typeface="Lucida Sans"/>
              </a:rPr>
              <a:t>je</a:t>
            </a:r>
            <a:r>
              <a:rPr sz="1200" spc="65" dirty="0">
                <a:solidFill>
                  <a:srgbClr val="222220"/>
                </a:solidFill>
                <a:latin typeface="Lucida Sans"/>
                <a:cs typeface="Lucida Sans"/>
              </a:rPr>
              <a:t> </a:t>
            </a:r>
            <a:r>
              <a:rPr sz="1200" spc="-55" dirty="0">
                <a:solidFill>
                  <a:srgbClr val="222220"/>
                </a:solidFill>
                <a:latin typeface="Lucida Sans"/>
                <a:cs typeface="Lucida Sans"/>
              </a:rPr>
              <a:t>bijdrage</a:t>
            </a:r>
            <a:endParaRPr sz="1200">
              <a:latin typeface="Lucida Sans"/>
              <a:cs typeface="Lucida San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685638" y="3909971"/>
            <a:ext cx="1846580" cy="57658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 algn="ctr">
              <a:lnSpc>
                <a:spcPct val="104200"/>
              </a:lnSpc>
              <a:spcBef>
                <a:spcPts val="40"/>
              </a:spcBef>
            </a:pPr>
            <a:r>
              <a:rPr sz="1200" b="1" spc="-35" dirty="0">
                <a:solidFill>
                  <a:srgbClr val="222220"/>
                </a:solidFill>
                <a:latin typeface="Trebuchet MS"/>
                <a:cs typeface="Trebuchet MS"/>
              </a:rPr>
              <a:t>Betaal </a:t>
            </a:r>
            <a:r>
              <a:rPr sz="1200" b="1" spc="-20" dirty="0">
                <a:solidFill>
                  <a:srgbClr val="222220"/>
                </a:solidFill>
                <a:latin typeface="Trebuchet MS"/>
                <a:cs typeface="Trebuchet MS"/>
              </a:rPr>
              <a:t>voorlopige </a:t>
            </a:r>
            <a:r>
              <a:rPr sz="1200" b="1" spc="-60" dirty="0">
                <a:solidFill>
                  <a:srgbClr val="222220"/>
                </a:solidFill>
                <a:latin typeface="Trebuchet MS"/>
                <a:cs typeface="Trebuchet MS"/>
              </a:rPr>
              <a:t>bijdrage</a:t>
            </a:r>
            <a:r>
              <a:rPr sz="1200" spc="-60" dirty="0">
                <a:solidFill>
                  <a:srgbClr val="222220"/>
                </a:solidFill>
                <a:latin typeface="Lucida Sans"/>
                <a:cs typeface="Lucida Sans"/>
              </a:rPr>
              <a:t>,  </a:t>
            </a:r>
            <a:r>
              <a:rPr sz="1200" spc="-75" dirty="0">
                <a:solidFill>
                  <a:srgbClr val="222220"/>
                </a:solidFill>
                <a:latin typeface="Lucida Sans"/>
                <a:cs typeface="Lucida Sans"/>
              </a:rPr>
              <a:t>berekend </a:t>
            </a:r>
            <a:r>
              <a:rPr sz="1200" spc="-60" dirty="0">
                <a:solidFill>
                  <a:srgbClr val="222220"/>
                </a:solidFill>
                <a:latin typeface="Lucida Sans"/>
                <a:cs typeface="Lucida Sans"/>
              </a:rPr>
              <a:t>op</a:t>
            </a:r>
            <a:r>
              <a:rPr sz="1200" spc="-280" dirty="0">
                <a:solidFill>
                  <a:srgbClr val="222220"/>
                </a:solidFill>
                <a:latin typeface="Lucida Sans"/>
                <a:cs typeface="Lucida Sans"/>
              </a:rPr>
              <a:t> </a:t>
            </a:r>
            <a:r>
              <a:rPr sz="1200" spc="-75" dirty="0">
                <a:solidFill>
                  <a:srgbClr val="222220"/>
                </a:solidFill>
                <a:latin typeface="Lucida Sans"/>
                <a:cs typeface="Lucida Sans"/>
              </a:rPr>
              <a:t>inkomen</a:t>
            </a:r>
            <a:endParaRPr sz="1200">
              <a:latin typeface="Lucida Sans"/>
              <a:cs typeface="Lucida Sans"/>
            </a:endParaRPr>
          </a:p>
          <a:p>
            <a:pPr algn="ctr">
              <a:lnSpc>
                <a:spcPts val="1400"/>
              </a:lnSpc>
            </a:pPr>
            <a:r>
              <a:rPr sz="1200" spc="-60" dirty="0">
                <a:solidFill>
                  <a:srgbClr val="222220"/>
                </a:solidFill>
                <a:latin typeface="Lucida Sans"/>
                <a:cs typeface="Lucida Sans"/>
              </a:rPr>
              <a:t>N-3</a:t>
            </a:r>
            <a:endParaRPr sz="1200">
              <a:latin typeface="Lucida Sans"/>
              <a:cs typeface="Lucida San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862409" y="3909971"/>
            <a:ext cx="13633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5" dirty="0">
                <a:solidFill>
                  <a:srgbClr val="222220"/>
                </a:solidFill>
                <a:latin typeface="Trebuchet MS"/>
                <a:cs typeface="Trebuchet MS"/>
              </a:rPr>
              <a:t>Verhoog </a:t>
            </a:r>
            <a:r>
              <a:rPr sz="1200" spc="-55" dirty="0">
                <a:solidFill>
                  <a:srgbClr val="222220"/>
                </a:solidFill>
                <a:latin typeface="Lucida Sans"/>
                <a:cs typeface="Lucida Sans"/>
              </a:rPr>
              <a:t>je</a:t>
            </a:r>
            <a:r>
              <a:rPr sz="1200" spc="-140" dirty="0">
                <a:solidFill>
                  <a:srgbClr val="222220"/>
                </a:solidFill>
                <a:latin typeface="Lucida Sans"/>
                <a:cs typeface="Lucida Sans"/>
              </a:rPr>
              <a:t> </a:t>
            </a:r>
            <a:r>
              <a:rPr sz="1200" spc="-55" dirty="0">
                <a:solidFill>
                  <a:srgbClr val="222220"/>
                </a:solidFill>
                <a:latin typeface="Lucida Sans"/>
                <a:cs typeface="Lucida Sans"/>
              </a:rPr>
              <a:t>bijdrage</a:t>
            </a:r>
            <a:endParaRPr sz="1200">
              <a:latin typeface="Lucida Sans"/>
              <a:cs typeface="Lucida San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587500" y="3683000"/>
            <a:ext cx="139700" cy="152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533900" y="3683000"/>
            <a:ext cx="152400" cy="1524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467600" y="3683000"/>
            <a:ext cx="152400" cy="152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41769322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506361" y="732385"/>
            <a:ext cx="8263467" cy="0"/>
          </a:xfrm>
          <a:prstGeom prst="line">
            <a:avLst/>
          </a:prstGeom>
          <a:noFill/>
          <a:ln w="12700" cap="flat" cmpd="sng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457200">
              <a:defRPr sz="7600">
                <a:solidFill>
                  <a:srgbClr val="77777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1pPr>
            <a:lvl2pPr defTabSz="457200">
              <a:defRPr sz="7600">
                <a:solidFill>
                  <a:srgbClr val="77777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2pPr>
            <a:lvl3pPr defTabSz="457200">
              <a:defRPr sz="7600">
                <a:solidFill>
                  <a:srgbClr val="77777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3pPr>
            <a:lvl4pPr defTabSz="457200">
              <a:defRPr sz="7600">
                <a:solidFill>
                  <a:srgbClr val="77777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4pPr>
            <a:lvl5pPr defTabSz="457200">
              <a:defRPr sz="7600">
                <a:solidFill>
                  <a:srgbClr val="77777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5pPr>
            <a:lvl6pPr marL="3924300" indent="-927100" algn="ctr" defTabSz="45720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75000"/>
              <a:buChar char="•"/>
              <a:defRPr sz="7600">
                <a:solidFill>
                  <a:srgbClr val="77777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6pPr>
            <a:lvl7pPr marL="4381500" indent="-927100" algn="ctr" defTabSz="45720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75000"/>
              <a:buChar char="•"/>
              <a:defRPr sz="7600">
                <a:solidFill>
                  <a:srgbClr val="77777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7pPr>
            <a:lvl8pPr marL="4838700" indent="-927100" algn="ctr" defTabSz="45720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75000"/>
              <a:buChar char="•"/>
              <a:defRPr sz="7600">
                <a:solidFill>
                  <a:srgbClr val="77777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8pPr>
            <a:lvl9pPr marL="5295900" indent="-927100" algn="ctr" defTabSz="45720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75000"/>
              <a:buChar char="•"/>
              <a:defRPr sz="7600">
                <a:solidFill>
                  <a:srgbClr val="77777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9pPr>
          </a:lstStyle>
          <a:p>
            <a:pPr marL="0" indent="0" algn="l">
              <a:lnSpc>
                <a:spcPct val="100000"/>
              </a:lnSpc>
              <a:buSzTx/>
              <a:buFontTx/>
              <a:buNone/>
            </a:pPr>
            <a:endParaRPr lang="id-ID" sz="1200">
              <a:solidFill>
                <a:srgbClr val="FFFFFF"/>
              </a:solidFill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0936" y="171524"/>
            <a:ext cx="6977876" cy="4110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7938">
              <a:spcAft>
                <a:spcPts val="600"/>
              </a:spcAft>
            </a:pPr>
            <a:r>
              <a:rPr lang="nl-B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charset="0"/>
                <a:ea typeface="Roboto" charset="0"/>
                <a:cs typeface="Roboto" charset="0"/>
              </a:rPr>
              <a:t>Sociaal statuut:</a:t>
            </a:r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charset="0"/>
                <a:ea typeface="Roboto" charset="0"/>
                <a:cs typeface="Roboto" charset="0"/>
              </a:rPr>
              <a:t> Samengevat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929"/>
          <a:stretch/>
        </p:blipFill>
        <p:spPr>
          <a:xfrm>
            <a:off x="7826794" y="191526"/>
            <a:ext cx="908671" cy="3910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0936" y="1115122"/>
            <a:ext cx="6977876" cy="22238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200000"/>
              </a:lnSpc>
              <a:buClr>
                <a:srgbClr val="ED8B02"/>
              </a:buClr>
              <a:buFont typeface="+mj-lt"/>
              <a:buAutoNum type="arabicPeriod"/>
              <a:defRPr/>
            </a:pPr>
            <a:r>
              <a:rPr lang="nl-BE" altLang="nl-BE" sz="1400" dirty="0">
                <a:solidFill>
                  <a:srgbClr val="555555"/>
                </a:solidFill>
                <a:latin typeface="Roboto" charset="0"/>
                <a:ea typeface="Roboto" charset="0"/>
                <a:cs typeface="Roboto" charset="0"/>
              </a:rPr>
              <a:t>Aansluiten </a:t>
            </a:r>
            <a:r>
              <a:rPr lang="nl-BE" altLang="nl-BE" sz="1400" b="1" dirty="0">
                <a:solidFill>
                  <a:srgbClr val="555555"/>
                </a:solidFill>
                <a:latin typeface="Roboto" charset="0"/>
                <a:ea typeface="Roboto" charset="0"/>
                <a:cs typeface="Roboto" charset="0"/>
              </a:rPr>
              <a:t>voor u start als zelfstandige</a:t>
            </a:r>
            <a:r>
              <a:rPr lang="nl-BE" altLang="nl-BE" sz="1400" dirty="0">
                <a:solidFill>
                  <a:srgbClr val="555555"/>
                </a:solidFill>
                <a:latin typeface="Roboto" charset="0"/>
                <a:ea typeface="Roboto" charset="0"/>
                <a:cs typeface="Roboto" charset="0"/>
              </a:rPr>
              <a:t>.</a:t>
            </a:r>
          </a:p>
          <a:p>
            <a:pPr marL="342900" indent="-342900">
              <a:lnSpc>
                <a:spcPct val="200000"/>
              </a:lnSpc>
              <a:buClr>
                <a:srgbClr val="ED8B02"/>
              </a:buClr>
              <a:buFont typeface="+mj-lt"/>
              <a:buAutoNum type="arabicPeriod"/>
              <a:defRPr/>
            </a:pPr>
            <a:r>
              <a:rPr lang="nl-BE" altLang="nl-BE" sz="1400" dirty="0">
                <a:solidFill>
                  <a:srgbClr val="555555"/>
                </a:solidFill>
              </a:rPr>
              <a:t>Vanaf </a:t>
            </a:r>
            <a:r>
              <a:rPr lang="nl-BE" altLang="nl-BE" sz="1400" b="1" dirty="0">
                <a:solidFill>
                  <a:srgbClr val="555555"/>
                </a:solidFill>
              </a:rPr>
              <a:t>2015</a:t>
            </a:r>
            <a:r>
              <a:rPr lang="nl-BE" altLang="nl-BE" sz="1400" dirty="0">
                <a:solidFill>
                  <a:srgbClr val="555555"/>
                </a:solidFill>
              </a:rPr>
              <a:t> worden sociale bijdragen berekend op</a:t>
            </a:r>
            <a:br>
              <a:rPr lang="nl-BE" altLang="nl-BE" sz="1400" dirty="0">
                <a:solidFill>
                  <a:srgbClr val="555555"/>
                </a:solidFill>
              </a:rPr>
            </a:br>
            <a:r>
              <a:rPr lang="nl-BE" altLang="nl-BE" sz="1400" b="1" dirty="0">
                <a:solidFill>
                  <a:srgbClr val="555555"/>
                </a:solidFill>
              </a:rPr>
              <a:t>het inkomen van het jaar zelf</a:t>
            </a:r>
          </a:p>
          <a:p>
            <a:pPr marL="342900" indent="-342900">
              <a:lnSpc>
                <a:spcPct val="200000"/>
              </a:lnSpc>
              <a:buClr>
                <a:srgbClr val="ED8B02"/>
              </a:buClr>
              <a:buFont typeface="+mj-lt"/>
              <a:buAutoNum type="arabicPeriod"/>
              <a:defRPr/>
            </a:pPr>
            <a:r>
              <a:rPr lang="nl-BE" altLang="nl-BE" sz="1400" dirty="0">
                <a:solidFill>
                  <a:srgbClr val="555555"/>
                </a:solidFill>
              </a:rPr>
              <a:t>Voorstel op inkomen van </a:t>
            </a:r>
            <a:r>
              <a:rPr lang="nl-BE" altLang="nl-BE" sz="1400" b="1" dirty="0">
                <a:solidFill>
                  <a:srgbClr val="555555"/>
                </a:solidFill>
              </a:rPr>
              <a:t>3 jaar terug</a:t>
            </a:r>
          </a:p>
          <a:p>
            <a:pPr marL="342900" indent="-342900">
              <a:lnSpc>
                <a:spcPct val="200000"/>
              </a:lnSpc>
              <a:buClr>
                <a:srgbClr val="ED8B02"/>
              </a:buClr>
              <a:buFont typeface="+mj-lt"/>
              <a:buAutoNum type="arabicPeriod"/>
              <a:defRPr/>
            </a:pPr>
            <a:r>
              <a:rPr lang="nl-BE" altLang="nl-BE" sz="1400" dirty="0">
                <a:solidFill>
                  <a:srgbClr val="555555"/>
                </a:solidFill>
              </a:rPr>
              <a:t>Mogelijkheid tot </a:t>
            </a:r>
            <a:r>
              <a:rPr lang="nl-BE" altLang="nl-BE" sz="1400" b="1" dirty="0">
                <a:solidFill>
                  <a:srgbClr val="555555"/>
                </a:solidFill>
              </a:rPr>
              <a:t>verhogen of verlagen</a:t>
            </a:r>
          </a:p>
          <a:p>
            <a:pPr marL="342900" indent="-342900">
              <a:lnSpc>
                <a:spcPct val="200000"/>
              </a:lnSpc>
              <a:buClr>
                <a:srgbClr val="ED8B02"/>
              </a:buClr>
              <a:buFont typeface="+mj-lt"/>
              <a:buAutoNum type="arabicPeriod"/>
              <a:defRPr/>
            </a:pPr>
            <a:r>
              <a:rPr lang="nl-BE" altLang="nl-BE" sz="1400" dirty="0">
                <a:solidFill>
                  <a:srgbClr val="555555"/>
                </a:solidFill>
              </a:rPr>
              <a:t>Herziening </a:t>
            </a:r>
            <a:r>
              <a:rPr lang="nl-BE" altLang="nl-BE" sz="1400" b="1" dirty="0">
                <a:solidFill>
                  <a:srgbClr val="555555"/>
                </a:solidFill>
              </a:rPr>
              <a:t>na 2 jaar</a:t>
            </a:r>
          </a:p>
          <a:p>
            <a:pPr marL="342900" indent="-342900">
              <a:lnSpc>
                <a:spcPct val="200000"/>
              </a:lnSpc>
              <a:buClr>
                <a:srgbClr val="ED8B02"/>
              </a:buClr>
              <a:buFont typeface="+mj-lt"/>
              <a:buAutoNum type="arabicPeriod"/>
              <a:defRPr/>
            </a:pPr>
            <a:endParaRPr lang="nl-BE" altLang="nl-BE" sz="1400" b="1" dirty="0">
              <a:solidFill>
                <a:srgbClr val="555555"/>
              </a:solidFill>
            </a:endParaRPr>
          </a:p>
          <a:p>
            <a:pPr marL="342900" indent="-342900">
              <a:lnSpc>
                <a:spcPct val="200000"/>
              </a:lnSpc>
              <a:buClr>
                <a:srgbClr val="ED8B02"/>
              </a:buClr>
              <a:buFont typeface="+mj-lt"/>
              <a:buAutoNum type="arabicPeriod"/>
              <a:defRPr/>
            </a:pPr>
            <a:endParaRPr lang="nl-BE" altLang="nl-BE" sz="1400" b="1" dirty="0">
              <a:solidFill>
                <a:srgbClr val="555555"/>
              </a:solidFill>
            </a:endParaRPr>
          </a:p>
          <a:p>
            <a:pPr marL="342900" indent="-342900">
              <a:lnSpc>
                <a:spcPct val="200000"/>
              </a:lnSpc>
              <a:buClr>
                <a:srgbClr val="ED8B02"/>
              </a:buClr>
              <a:buFont typeface="+mj-lt"/>
              <a:buAutoNum type="arabicPeriod"/>
              <a:defRPr/>
            </a:pPr>
            <a:endParaRPr lang="nl-BE" altLang="nl-BE" sz="1400" b="1" dirty="0">
              <a:solidFill>
                <a:srgbClr val="555555"/>
              </a:solidFill>
            </a:endParaRPr>
          </a:p>
          <a:p>
            <a:pPr marL="342900" indent="-342900">
              <a:lnSpc>
                <a:spcPct val="200000"/>
              </a:lnSpc>
              <a:buClr>
                <a:srgbClr val="ED8B02"/>
              </a:buClr>
              <a:buFont typeface="+mj-lt"/>
              <a:buAutoNum type="arabicPeriod"/>
              <a:defRPr/>
            </a:pPr>
            <a:endParaRPr lang="nl-BE" altLang="nl-BE" sz="1400" dirty="0">
              <a:solidFill>
                <a:srgbClr val="555555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3382" y="244622"/>
            <a:ext cx="3560617" cy="489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0878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457200" y="893733"/>
            <a:ext cx="8229600" cy="4019229"/>
          </a:xfrm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nl-BE" dirty="0"/>
              <a:t>Vanaf 01/01/2018 uitkering arbeidsongeschiktheid na 15 dagen</a:t>
            </a:r>
          </a:p>
          <a:p>
            <a:pPr marL="171450" indent="-171450">
              <a:buFontTx/>
              <a:buChar char="-"/>
            </a:pPr>
            <a:endParaRPr lang="nl-BE" dirty="0"/>
          </a:p>
          <a:p>
            <a:pPr marL="171450" indent="-171450">
              <a:buFontTx/>
              <a:buChar char="-"/>
            </a:pPr>
            <a:r>
              <a:rPr lang="nl-BE" dirty="0"/>
              <a:t>Starterskorting (voorstel) in principe vanaf 01/04/2018</a:t>
            </a:r>
          </a:p>
          <a:p>
            <a:r>
              <a:rPr lang="nl-BE" dirty="0"/>
              <a:t>     jaarlijks inkomen &lt; dan 6997,55  = 369,56 euro per kwartaal</a:t>
            </a:r>
          </a:p>
          <a:p>
            <a:r>
              <a:rPr lang="nl-BE" dirty="0"/>
              <a:t>     jaarlijks inkomen &lt; dan 9033,67  = 477,10 euro per kwartaal</a:t>
            </a:r>
          </a:p>
          <a:p>
            <a:r>
              <a:rPr lang="nl-BE" dirty="0"/>
              <a:t>     jaarlijks inkomen &gt; dan 9033,67  = 715,64 euro per kwartaal ( op 13.550,5 = wettelijk minimum)</a:t>
            </a:r>
          </a:p>
          <a:p>
            <a:endParaRPr lang="nl-BE" dirty="0"/>
          </a:p>
          <a:p>
            <a:pPr marL="171450" indent="-171450">
              <a:buFontTx/>
              <a:buChar char="-"/>
            </a:pPr>
            <a:r>
              <a:rPr lang="nl-BE" dirty="0"/>
              <a:t>Vier extra drempels voor vermindering van de bijdragen  - 13.550,5</a:t>
            </a:r>
          </a:p>
          <a:p>
            <a:r>
              <a:rPr lang="nl-BE" dirty="0"/>
              <a:t>                                                                                             -  17.072,56</a:t>
            </a:r>
          </a:p>
          <a:p>
            <a:r>
              <a:rPr lang="nl-BE" dirty="0"/>
              <a:t>                                                                                             -   21.510,08</a:t>
            </a:r>
          </a:p>
          <a:p>
            <a:r>
              <a:rPr lang="nl-BE" dirty="0"/>
              <a:t>                                                                                             -   27.101</a:t>
            </a:r>
          </a:p>
          <a:p>
            <a:r>
              <a:rPr lang="nl-BE" dirty="0"/>
              <a:t>                                                                                             -   38.326,61</a:t>
            </a:r>
          </a:p>
          <a:p>
            <a:r>
              <a:rPr lang="nl-BE" dirty="0"/>
              <a:t>                                                                                             -   54.202,01</a:t>
            </a:r>
          </a:p>
          <a:p>
            <a:r>
              <a:rPr lang="nl-BE" dirty="0"/>
              <a:t>                                                                                              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95302"/>
            <a:ext cx="4052807" cy="554521"/>
          </a:xfrm>
        </p:spPr>
        <p:txBody>
          <a:bodyPr/>
          <a:lstStyle/>
          <a:p>
            <a:r>
              <a:rPr lang="nl-BE" sz="2800" dirty="0"/>
              <a:t>Nieuw! of op stapel!</a:t>
            </a:r>
          </a:p>
        </p:txBody>
      </p:sp>
    </p:spTree>
    <p:extLst>
      <p:ext uri="{BB962C8B-B14F-4D97-AF65-F5344CB8AC3E}">
        <p14:creationId xmlns:p14="http://schemas.microsoft.com/office/powerpoint/2010/main" xmlns="" val="3986869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7071" y="1776068"/>
            <a:ext cx="2598181" cy="957955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sz="2800" spc="-40" dirty="0"/>
              <a:t>Voorstelling</a:t>
            </a:r>
            <a:endParaRPr sz="2800" dirty="0"/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2400" b="0" spc="-45" dirty="0">
                <a:solidFill>
                  <a:srgbClr val="7F7F7F"/>
                </a:solidFill>
                <a:latin typeface="Lucida Sans"/>
                <a:cs typeface="Lucida Sans"/>
              </a:rPr>
              <a:t>Wie </a:t>
            </a:r>
            <a:r>
              <a:rPr sz="2400" b="0" spc="-135" dirty="0">
                <a:solidFill>
                  <a:srgbClr val="7F7F7F"/>
                </a:solidFill>
                <a:latin typeface="Lucida Sans"/>
                <a:cs typeface="Lucida Sans"/>
              </a:rPr>
              <a:t>zijn</a:t>
            </a:r>
            <a:r>
              <a:rPr sz="2400" b="0" spc="-240" dirty="0">
                <a:solidFill>
                  <a:srgbClr val="7F7F7F"/>
                </a:solidFill>
                <a:latin typeface="Lucida Sans"/>
                <a:cs typeface="Lucida Sans"/>
              </a:rPr>
              <a:t> </a:t>
            </a:r>
            <a:r>
              <a:rPr sz="2400" b="0" spc="-40" dirty="0">
                <a:solidFill>
                  <a:srgbClr val="7F7F7F"/>
                </a:solidFill>
                <a:latin typeface="Lucida Sans"/>
                <a:cs typeface="Lucida Sans"/>
              </a:rPr>
              <a:t>wij?</a:t>
            </a:r>
            <a:endParaRPr sz="2400" dirty="0">
              <a:latin typeface="Lucida Sans"/>
              <a:cs typeface="Lucida San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603500" y="342900"/>
            <a:ext cx="444500" cy="406400"/>
          </a:xfrm>
          <a:custGeom>
            <a:avLst/>
            <a:gdLst/>
            <a:ahLst/>
            <a:cxnLst/>
            <a:rect l="l" t="t" r="r" b="b"/>
            <a:pathLst>
              <a:path w="444500" h="406400">
                <a:moveTo>
                  <a:pt x="215411" y="0"/>
                </a:moveTo>
                <a:lnTo>
                  <a:pt x="140307" y="20147"/>
                </a:lnTo>
                <a:lnTo>
                  <a:pt x="99526" y="43356"/>
                </a:lnTo>
                <a:lnTo>
                  <a:pt x="61456" y="73566"/>
                </a:lnTo>
                <a:lnTo>
                  <a:pt x="29746" y="109461"/>
                </a:lnTo>
                <a:lnTo>
                  <a:pt x="8044" y="149725"/>
                </a:lnTo>
                <a:lnTo>
                  <a:pt x="0" y="193039"/>
                </a:lnTo>
                <a:lnTo>
                  <a:pt x="6144" y="237480"/>
                </a:lnTo>
                <a:lnTo>
                  <a:pt x="23411" y="280646"/>
                </a:lnTo>
                <a:lnTo>
                  <a:pt x="50053" y="320511"/>
                </a:lnTo>
                <a:lnTo>
                  <a:pt x="84322" y="355046"/>
                </a:lnTo>
                <a:lnTo>
                  <a:pt x="124470" y="382224"/>
                </a:lnTo>
                <a:lnTo>
                  <a:pt x="168749" y="400018"/>
                </a:lnTo>
                <a:lnTo>
                  <a:pt x="215411" y="406400"/>
                </a:lnTo>
                <a:lnTo>
                  <a:pt x="262830" y="399979"/>
                </a:lnTo>
                <a:lnTo>
                  <a:pt x="309064" y="382096"/>
                </a:lnTo>
                <a:lnTo>
                  <a:pt x="351883" y="354815"/>
                </a:lnTo>
                <a:lnTo>
                  <a:pt x="389063" y="320203"/>
                </a:lnTo>
                <a:lnTo>
                  <a:pt x="418377" y="280326"/>
                </a:lnTo>
                <a:lnTo>
                  <a:pt x="437598" y="237249"/>
                </a:lnTo>
                <a:lnTo>
                  <a:pt x="444500" y="193039"/>
                </a:lnTo>
                <a:lnTo>
                  <a:pt x="435697" y="138661"/>
                </a:lnTo>
                <a:lnTo>
                  <a:pt x="412042" y="94095"/>
                </a:lnTo>
                <a:lnTo>
                  <a:pt x="377660" y="58814"/>
                </a:lnTo>
                <a:lnTo>
                  <a:pt x="336679" y="32292"/>
                </a:lnTo>
                <a:lnTo>
                  <a:pt x="293225" y="14000"/>
                </a:lnTo>
                <a:lnTo>
                  <a:pt x="251427" y="3412"/>
                </a:lnTo>
                <a:lnTo>
                  <a:pt x="215411" y="0"/>
                </a:lnTo>
                <a:close/>
              </a:path>
            </a:pathLst>
          </a:custGeom>
          <a:solidFill>
            <a:srgbClr val="ED8B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756528" y="409981"/>
            <a:ext cx="1384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546100"/>
            <a:ext cx="2601595" cy="0"/>
          </a:xfrm>
          <a:custGeom>
            <a:avLst/>
            <a:gdLst/>
            <a:ahLst/>
            <a:cxnLst/>
            <a:rect l="l" t="t" r="r" b="b"/>
            <a:pathLst>
              <a:path w="2601595">
                <a:moveTo>
                  <a:pt x="0" y="0"/>
                </a:moveTo>
                <a:lnTo>
                  <a:pt x="2601064" y="1"/>
                </a:lnTo>
              </a:path>
            </a:pathLst>
          </a:custGeom>
          <a:ln w="25400">
            <a:solidFill>
              <a:srgbClr val="ED8B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72400" y="4635500"/>
            <a:ext cx="1155699" cy="317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6105464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7071" y="1767554"/>
            <a:ext cx="3959225" cy="966469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sz="2800" spc="-50" dirty="0"/>
              <a:t>Rechten </a:t>
            </a:r>
            <a:r>
              <a:rPr sz="2800" spc="30" dirty="0"/>
              <a:t>als</a:t>
            </a:r>
            <a:r>
              <a:rPr sz="2800" spc="-270" dirty="0"/>
              <a:t> </a:t>
            </a:r>
            <a:r>
              <a:rPr sz="2800" spc="-40" dirty="0"/>
              <a:t>zelfstandige</a:t>
            </a:r>
            <a:endParaRPr sz="2800"/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2400" b="0" spc="-20" dirty="0">
                <a:solidFill>
                  <a:srgbClr val="7F7F7F"/>
                </a:solidFill>
                <a:latin typeface="Lucida Sans"/>
                <a:cs typeface="Lucida Sans"/>
              </a:rPr>
              <a:t>Wat </a:t>
            </a:r>
            <a:r>
              <a:rPr sz="2400" b="0" spc="-135" dirty="0">
                <a:solidFill>
                  <a:srgbClr val="7F7F7F"/>
                </a:solidFill>
                <a:latin typeface="Lucida Sans"/>
                <a:cs typeface="Lucida Sans"/>
              </a:rPr>
              <a:t>zijn </a:t>
            </a:r>
            <a:r>
              <a:rPr sz="2400" b="0" spc="-65" dirty="0">
                <a:solidFill>
                  <a:srgbClr val="7F7F7F"/>
                </a:solidFill>
                <a:latin typeface="Lucida Sans"/>
                <a:cs typeface="Lucida Sans"/>
              </a:rPr>
              <a:t>uw</a:t>
            </a:r>
            <a:r>
              <a:rPr sz="2400" b="0" spc="-250" dirty="0">
                <a:solidFill>
                  <a:srgbClr val="7F7F7F"/>
                </a:solidFill>
                <a:latin typeface="Lucida Sans"/>
                <a:cs typeface="Lucida Sans"/>
              </a:rPr>
              <a:t> </a:t>
            </a:r>
            <a:r>
              <a:rPr sz="2400" b="0" spc="-50" dirty="0">
                <a:solidFill>
                  <a:srgbClr val="7F7F7F"/>
                </a:solidFill>
                <a:latin typeface="Lucida Sans"/>
                <a:cs typeface="Lucida Sans"/>
              </a:rPr>
              <a:t>rechten?</a:t>
            </a:r>
            <a:endParaRPr sz="2400">
              <a:latin typeface="Lucida Sans"/>
              <a:cs typeface="Lucida San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603500" y="342900"/>
            <a:ext cx="444500" cy="406400"/>
          </a:xfrm>
          <a:custGeom>
            <a:avLst/>
            <a:gdLst/>
            <a:ahLst/>
            <a:cxnLst/>
            <a:rect l="l" t="t" r="r" b="b"/>
            <a:pathLst>
              <a:path w="444500" h="406400">
                <a:moveTo>
                  <a:pt x="215411" y="0"/>
                </a:moveTo>
                <a:lnTo>
                  <a:pt x="140307" y="20147"/>
                </a:lnTo>
                <a:lnTo>
                  <a:pt x="99526" y="43356"/>
                </a:lnTo>
                <a:lnTo>
                  <a:pt x="61456" y="73566"/>
                </a:lnTo>
                <a:lnTo>
                  <a:pt x="29746" y="109461"/>
                </a:lnTo>
                <a:lnTo>
                  <a:pt x="8044" y="149725"/>
                </a:lnTo>
                <a:lnTo>
                  <a:pt x="0" y="193039"/>
                </a:lnTo>
                <a:lnTo>
                  <a:pt x="6144" y="237480"/>
                </a:lnTo>
                <a:lnTo>
                  <a:pt x="23411" y="280646"/>
                </a:lnTo>
                <a:lnTo>
                  <a:pt x="50053" y="320511"/>
                </a:lnTo>
                <a:lnTo>
                  <a:pt x="84322" y="355046"/>
                </a:lnTo>
                <a:lnTo>
                  <a:pt x="124470" y="382224"/>
                </a:lnTo>
                <a:lnTo>
                  <a:pt x="168749" y="400018"/>
                </a:lnTo>
                <a:lnTo>
                  <a:pt x="215411" y="406400"/>
                </a:lnTo>
                <a:lnTo>
                  <a:pt x="262830" y="399979"/>
                </a:lnTo>
                <a:lnTo>
                  <a:pt x="309064" y="382096"/>
                </a:lnTo>
                <a:lnTo>
                  <a:pt x="351883" y="354815"/>
                </a:lnTo>
                <a:lnTo>
                  <a:pt x="389063" y="320203"/>
                </a:lnTo>
                <a:lnTo>
                  <a:pt x="418377" y="280326"/>
                </a:lnTo>
                <a:lnTo>
                  <a:pt x="437598" y="237249"/>
                </a:lnTo>
                <a:lnTo>
                  <a:pt x="444500" y="193039"/>
                </a:lnTo>
                <a:lnTo>
                  <a:pt x="435697" y="138661"/>
                </a:lnTo>
                <a:lnTo>
                  <a:pt x="412042" y="94095"/>
                </a:lnTo>
                <a:lnTo>
                  <a:pt x="377660" y="58814"/>
                </a:lnTo>
                <a:lnTo>
                  <a:pt x="336679" y="32292"/>
                </a:lnTo>
                <a:lnTo>
                  <a:pt x="293225" y="14000"/>
                </a:lnTo>
                <a:lnTo>
                  <a:pt x="251427" y="3412"/>
                </a:lnTo>
                <a:lnTo>
                  <a:pt x="215411" y="0"/>
                </a:lnTo>
                <a:close/>
              </a:path>
            </a:pathLst>
          </a:custGeom>
          <a:solidFill>
            <a:srgbClr val="ED8B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756528" y="409981"/>
            <a:ext cx="1384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546100"/>
            <a:ext cx="2601595" cy="0"/>
          </a:xfrm>
          <a:custGeom>
            <a:avLst/>
            <a:gdLst/>
            <a:ahLst/>
            <a:cxnLst/>
            <a:rect l="l" t="t" r="r" b="b"/>
            <a:pathLst>
              <a:path w="2601595">
                <a:moveTo>
                  <a:pt x="0" y="0"/>
                </a:moveTo>
                <a:lnTo>
                  <a:pt x="2601064" y="1"/>
                </a:lnTo>
              </a:path>
            </a:pathLst>
          </a:custGeom>
          <a:ln w="25400">
            <a:solidFill>
              <a:srgbClr val="ED8B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72400" y="4635500"/>
            <a:ext cx="1155699" cy="317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40921192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7750" y="2406650"/>
            <a:ext cx="795655" cy="1071245"/>
          </a:xfrm>
          <a:custGeom>
            <a:avLst/>
            <a:gdLst/>
            <a:ahLst/>
            <a:cxnLst/>
            <a:rect l="l" t="t" r="r" b="b"/>
            <a:pathLst>
              <a:path w="795655" h="1071245">
                <a:moveTo>
                  <a:pt x="0" y="0"/>
                </a:moveTo>
                <a:lnTo>
                  <a:pt x="795576" y="1071097"/>
                </a:lnTo>
              </a:path>
            </a:pathLst>
          </a:custGeom>
          <a:ln w="12700">
            <a:solidFill>
              <a:srgbClr val="5555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66950" y="2406650"/>
            <a:ext cx="795655" cy="1071245"/>
          </a:xfrm>
          <a:custGeom>
            <a:avLst/>
            <a:gdLst/>
            <a:ahLst/>
            <a:cxnLst/>
            <a:rect l="l" t="t" r="r" b="b"/>
            <a:pathLst>
              <a:path w="795655" h="1071245">
                <a:moveTo>
                  <a:pt x="795576" y="0"/>
                </a:moveTo>
                <a:lnTo>
                  <a:pt x="0" y="1071097"/>
                </a:lnTo>
              </a:path>
            </a:pathLst>
          </a:custGeom>
          <a:ln w="12700">
            <a:solidFill>
              <a:srgbClr val="5555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40450" y="2495550"/>
            <a:ext cx="0" cy="979169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1" y="978568"/>
                </a:lnTo>
              </a:path>
            </a:pathLst>
          </a:custGeom>
          <a:ln w="12700">
            <a:solidFill>
              <a:srgbClr val="5555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766050" y="2495550"/>
            <a:ext cx="0" cy="979169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8568"/>
                </a:lnTo>
              </a:path>
            </a:pathLst>
          </a:custGeom>
          <a:ln w="12700">
            <a:solidFill>
              <a:srgbClr val="5555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76750" y="2495550"/>
            <a:ext cx="0" cy="979169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1" y="978568"/>
                </a:lnTo>
              </a:path>
            </a:pathLst>
          </a:custGeom>
          <a:ln w="12700">
            <a:solidFill>
              <a:srgbClr val="5555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8000" y="1308100"/>
            <a:ext cx="1447800" cy="1371600"/>
          </a:xfrm>
          <a:custGeom>
            <a:avLst/>
            <a:gdLst/>
            <a:ahLst/>
            <a:cxnLst/>
            <a:rect l="l" t="t" r="r" b="b"/>
            <a:pathLst>
              <a:path w="1447800" h="1371600">
                <a:moveTo>
                  <a:pt x="701625" y="0"/>
                </a:moveTo>
                <a:lnTo>
                  <a:pt x="654790" y="1690"/>
                </a:lnTo>
                <a:lnTo>
                  <a:pt x="608325" y="6679"/>
                </a:lnTo>
                <a:lnTo>
                  <a:pt x="562388" y="14840"/>
                </a:lnTo>
                <a:lnTo>
                  <a:pt x="517139" y="26048"/>
                </a:lnTo>
                <a:lnTo>
                  <a:pt x="472738" y="40179"/>
                </a:lnTo>
                <a:lnTo>
                  <a:pt x="429343" y="57106"/>
                </a:lnTo>
                <a:lnTo>
                  <a:pt x="387114" y="76705"/>
                </a:lnTo>
                <a:lnTo>
                  <a:pt x="346211" y="98851"/>
                </a:lnTo>
                <a:lnTo>
                  <a:pt x="306792" y="123417"/>
                </a:lnTo>
                <a:lnTo>
                  <a:pt x="269016" y="150279"/>
                </a:lnTo>
                <a:lnTo>
                  <a:pt x="233044" y="179312"/>
                </a:lnTo>
                <a:lnTo>
                  <a:pt x="199034" y="210390"/>
                </a:lnTo>
                <a:lnTo>
                  <a:pt x="167146" y="243388"/>
                </a:lnTo>
                <a:lnTo>
                  <a:pt x="137538" y="278181"/>
                </a:lnTo>
                <a:lnTo>
                  <a:pt x="110371" y="314644"/>
                </a:lnTo>
                <a:lnTo>
                  <a:pt x="85804" y="352650"/>
                </a:lnTo>
                <a:lnTo>
                  <a:pt x="63995" y="392076"/>
                </a:lnTo>
                <a:lnTo>
                  <a:pt x="45105" y="432796"/>
                </a:lnTo>
                <a:lnTo>
                  <a:pt x="29292" y="474684"/>
                </a:lnTo>
                <a:lnTo>
                  <a:pt x="16715" y="517615"/>
                </a:lnTo>
                <a:lnTo>
                  <a:pt x="7535" y="561465"/>
                </a:lnTo>
                <a:lnTo>
                  <a:pt x="1910" y="606107"/>
                </a:lnTo>
                <a:lnTo>
                  <a:pt x="0" y="651417"/>
                </a:lnTo>
                <a:lnTo>
                  <a:pt x="1025" y="693492"/>
                </a:lnTo>
                <a:lnTo>
                  <a:pt x="4118" y="735702"/>
                </a:lnTo>
                <a:lnTo>
                  <a:pt x="9301" y="777885"/>
                </a:lnTo>
                <a:lnTo>
                  <a:pt x="16601" y="819879"/>
                </a:lnTo>
                <a:lnTo>
                  <a:pt x="26041" y="861522"/>
                </a:lnTo>
                <a:lnTo>
                  <a:pt x="37644" y="902652"/>
                </a:lnTo>
                <a:lnTo>
                  <a:pt x="51437" y="943108"/>
                </a:lnTo>
                <a:lnTo>
                  <a:pt x="67442" y="982728"/>
                </a:lnTo>
                <a:lnTo>
                  <a:pt x="85684" y="1021349"/>
                </a:lnTo>
                <a:lnTo>
                  <a:pt x="106188" y="1058810"/>
                </a:lnTo>
                <a:lnTo>
                  <a:pt x="128977" y="1094949"/>
                </a:lnTo>
                <a:lnTo>
                  <a:pt x="154076" y="1129603"/>
                </a:lnTo>
                <a:lnTo>
                  <a:pt x="181510" y="1162612"/>
                </a:lnTo>
                <a:lnTo>
                  <a:pt x="211302" y="1193813"/>
                </a:lnTo>
                <a:lnTo>
                  <a:pt x="243477" y="1223044"/>
                </a:lnTo>
                <a:lnTo>
                  <a:pt x="278059" y="1250144"/>
                </a:lnTo>
                <a:lnTo>
                  <a:pt x="315072" y="1274950"/>
                </a:lnTo>
                <a:lnTo>
                  <a:pt x="354542" y="1297300"/>
                </a:lnTo>
                <a:lnTo>
                  <a:pt x="396491" y="1317033"/>
                </a:lnTo>
                <a:lnTo>
                  <a:pt x="440944" y="1333987"/>
                </a:lnTo>
                <a:lnTo>
                  <a:pt x="487926" y="1348000"/>
                </a:lnTo>
                <a:lnTo>
                  <a:pt x="537461" y="1358910"/>
                </a:lnTo>
                <a:lnTo>
                  <a:pt x="589573" y="1366555"/>
                </a:lnTo>
                <a:lnTo>
                  <a:pt x="644286" y="1370773"/>
                </a:lnTo>
                <a:lnTo>
                  <a:pt x="701625" y="1371403"/>
                </a:lnTo>
                <a:lnTo>
                  <a:pt x="759172" y="1368515"/>
                </a:lnTo>
                <a:lnTo>
                  <a:pt x="814487" y="1362384"/>
                </a:lnTo>
                <a:lnTo>
                  <a:pt x="867559" y="1353152"/>
                </a:lnTo>
                <a:lnTo>
                  <a:pt x="918380" y="1340960"/>
                </a:lnTo>
                <a:lnTo>
                  <a:pt x="966939" y="1325949"/>
                </a:lnTo>
                <a:lnTo>
                  <a:pt x="1013225" y="1308260"/>
                </a:lnTo>
                <a:lnTo>
                  <a:pt x="1057230" y="1288035"/>
                </a:lnTo>
                <a:lnTo>
                  <a:pt x="1098943" y="1265415"/>
                </a:lnTo>
                <a:lnTo>
                  <a:pt x="1138354" y="1240541"/>
                </a:lnTo>
                <a:lnTo>
                  <a:pt x="1175454" y="1213556"/>
                </a:lnTo>
                <a:lnTo>
                  <a:pt x="1210232" y="1184599"/>
                </a:lnTo>
                <a:lnTo>
                  <a:pt x="1242678" y="1153813"/>
                </a:lnTo>
                <a:lnTo>
                  <a:pt x="1272783" y="1121339"/>
                </a:lnTo>
                <a:lnTo>
                  <a:pt x="1300537" y="1087318"/>
                </a:lnTo>
                <a:lnTo>
                  <a:pt x="1325930" y="1051891"/>
                </a:lnTo>
                <a:lnTo>
                  <a:pt x="1348951" y="1015200"/>
                </a:lnTo>
                <a:lnTo>
                  <a:pt x="1369591" y="977386"/>
                </a:lnTo>
                <a:lnTo>
                  <a:pt x="1387840" y="938591"/>
                </a:lnTo>
                <a:lnTo>
                  <a:pt x="1403688" y="898955"/>
                </a:lnTo>
                <a:lnTo>
                  <a:pt x="1417125" y="858621"/>
                </a:lnTo>
                <a:lnTo>
                  <a:pt x="1428141" y="817729"/>
                </a:lnTo>
                <a:lnTo>
                  <a:pt x="1436727" y="776422"/>
                </a:lnTo>
                <a:lnTo>
                  <a:pt x="1442872" y="734839"/>
                </a:lnTo>
                <a:lnTo>
                  <a:pt x="1446566" y="693123"/>
                </a:lnTo>
                <a:lnTo>
                  <a:pt x="1447800" y="651414"/>
                </a:lnTo>
                <a:lnTo>
                  <a:pt x="1439621" y="596700"/>
                </a:lnTo>
                <a:lnTo>
                  <a:pt x="1428653" y="544513"/>
                </a:lnTo>
                <a:lnTo>
                  <a:pt x="1415006" y="494835"/>
                </a:lnTo>
                <a:lnTo>
                  <a:pt x="1398787" y="447650"/>
                </a:lnTo>
                <a:lnTo>
                  <a:pt x="1380105" y="402939"/>
                </a:lnTo>
                <a:lnTo>
                  <a:pt x="1359069" y="360684"/>
                </a:lnTo>
                <a:lnTo>
                  <a:pt x="1335788" y="320869"/>
                </a:lnTo>
                <a:lnTo>
                  <a:pt x="1310369" y="283474"/>
                </a:lnTo>
                <a:lnTo>
                  <a:pt x="1282922" y="248483"/>
                </a:lnTo>
                <a:lnTo>
                  <a:pt x="1253555" y="215878"/>
                </a:lnTo>
                <a:lnTo>
                  <a:pt x="1222376" y="185641"/>
                </a:lnTo>
                <a:lnTo>
                  <a:pt x="1189495" y="157754"/>
                </a:lnTo>
                <a:lnTo>
                  <a:pt x="1155020" y="132200"/>
                </a:lnTo>
                <a:lnTo>
                  <a:pt x="1119059" y="108961"/>
                </a:lnTo>
                <a:lnTo>
                  <a:pt x="1081720" y="88020"/>
                </a:lnTo>
                <a:lnTo>
                  <a:pt x="1043114" y="69357"/>
                </a:lnTo>
                <a:lnTo>
                  <a:pt x="1003347" y="52957"/>
                </a:lnTo>
                <a:lnTo>
                  <a:pt x="962530" y="38801"/>
                </a:lnTo>
                <a:lnTo>
                  <a:pt x="920769" y="26871"/>
                </a:lnTo>
                <a:lnTo>
                  <a:pt x="878174" y="17150"/>
                </a:lnTo>
                <a:lnTo>
                  <a:pt x="834854" y="9620"/>
                </a:lnTo>
                <a:lnTo>
                  <a:pt x="790916" y="4264"/>
                </a:lnTo>
                <a:lnTo>
                  <a:pt x="746471" y="1063"/>
                </a:lnTo>
                <a:lnTo>
                  <a:pt x="70162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59352" y="1678607"/>
            <a:ext cx="1133475" cy="61722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65100" marR="155575" indent="-1905" algn="ctr">
              <a:lnSpc>
                <a:spcPts val="1500"/>
              </a:lnSpc>
              <a:spcBef>
                <a:spcPts val="200"/>
              </a:spcBef>
            </a:pPr>
            <a:r>
              <a:rPr sz="1300" spc="-5" dirty="0">
                <a:solidFill>
                  <a:srgbClr val="555555"/>
                </a:solidFill>
                <a:latin typeface="Arial"/>
                <a:cs typeface="Arial"/>
              </a:rPr>
              <a:t>Uitkering  </a:t>
            </a:r>
            <a:r>
              <a:rPr sz="1300" spc="-10" dirty="0">
                <a:solidFill>
                  <a:srgbClr val="555555"/>
                </a:solidFill>
                <a:latin typeface="Arial"/>
                <a:cs typeface="Arial"/>
              </a:rPr>
              <a:t>bij</a:t>
            </a:r>
            <a:r>
              <a:rPr sz="1300" spc="-3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555555"/>
                </a:solidFill>
                <a:latin typeface="Arial"/>
                <a:cs typeface="Arial"/>
              </a:rPr>
              <a:t>arbeids-</a:t>
            </a:r>
            <a:endParaRPr sz="13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300" dirty="0">
                <a:solidFill>
                  <a:srgbClr val="555555"/>
                </a:solidFill>
                <a:latin typeface="Arial"/>
                <a:cs typeface="Arial"/>
              </a:rPr>
              <a:t>ongeschiktheid</a:t>
            </a:r>
            <a:endParaRPr sz="13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46300" y="1308100"/>
            <a:ext cx="1447800" cy="1371600"/>
          </a:xfrm>
          <a:custGeom>
            <a:avLst/>
            <a:gdLst/>
            <a:ahLst/>
            <a:cxnLst/>
            <a:rect l="l" t="t" r="r" b="b"/>
            <a:pathLst>
              <a:path w="1447800" h="1371600">
                <a:moveTo>
                  <a:pt x="701625" y="0"/>
                </a:moveTo>
                <a:lnTo>
                  <a:pt x="654790" y="1690"/>
                </a:lnTo>
                <a:lnTo>
                  <a:pt x="608325" y="6679"/>
                </a:lnTo>
                <a:lnTo>
                  <a:pt x="562388" y="14840"/>
                </a:lnTo>
                <a:lnTo>
                  <a:pt x="517140" y="26048"/>
                </a:lnTo>
                <a:lnTo>
                  <a:pt x="472738" y="40179"/>
                </a:lnTo>
                <a:lnTo>
                  <a:pt x="429344" y="57106"/>
                </a:lnTo>
                <a:lnTo>
                  <a:pt x="387115" y="76705"/>
                </a:lnTo>
                <a:lnTo>
                  <a:pt x="346211" y="98851"/>
                </a:lnTo>
                <a:lnTo>
                  <a:pt x="306792" y="123417"/>
                </a:lnTo>
                <a:lnTo>
                  <a:pt x="269016" y="150279"/>
                </a:lnTo>
                <a:lnTo>
                  <a:pt x="233044" y="179312"/>
                </a:lnTo>
                <a:lnTo>
                  <a:pt x="199034" y="210390"/>
                </a:lnTo>
                <a:lnTo>
                  <a:pt x="167146" y="243388"/>
                </a:lnTo>
                <a:lnTo>
                  <a:pt x="137539" y="278181"/>
                </a:lnTo>
                <a:lnTo>
                  <a:pt x="110372" y="314644"/>
                </a:lnTo>
                <a:lnTo>
                  <a:pt x="85804" y="352650"/>
                </a:lnTo>
                <a:lnTo>
                  <a:pt x="63995" y="392076"/>
                </a:lnTo>
                <a:lnTo>
                  <a:pt x="45105" y="432796"/>
                </a:lnTo>
                <a:lnTo>
                  <a:pt x="29292" y="474684"/>
                </a:lnTo>
                <a:lnTo>
                  <a:pt x="16715" y="517615"/>
                </a:lnTo>
                <a:lnTo>
                  <a:pt x="7535" y="561465"/>
                </a:lnTo>
                <a:lnTo>
                  <a:pt x="1910" y="606107"/>
                </a:lnTo>
                <a:lnTo>
                  <a:pt x="0" y="651417"/>
                </a:lnTo>
                <a:lnTo>
                  <a:pt x="1025" y="693492"/>
                </a:lnTo>
                <a:lnTo>
                  <a:pt x="4117" y="735702"/>
                </a:lnTo>
                <a:lnTo>
                  <a:pt x="9301" y="777885"/>
                </a:lnTo>
                <a:lnTo>
                  <a:pt x="16601" y="819879"/>
                </a:lnTo>
                <a:lnTo>
                  <a:pt x="26041" y="861522"/>
                </a:lnTo>
                <a:lnTo>
                  <a:pt x="37644" y="902652"/>
                </a:lnTo>
                <a:lnTo>
                  <a:pt x="51437" y="943108"/>
                </a:lnTo>
                <a:lnTo>
                  <a:pt x="67442" y="982728"/>
                </a:lnTo>
                <a:lnTo>
                  <a:pt x="85684" y="1021349"/>
                </a:lnTo>
                <a:lnTo>
                  <a:pt x="106188" y="1058810"/>
                </a:lnTo>
                <a:lnTo>
                  <a:pt x="128977" y="1094949"/>
                </a:lnTo>
                <a:lnTo>
                  <a:pt x="154076" y="1129603"/>
                </a:lnTo>
                <a:lnTo>
                  <a:pt x="181510" y="1162612"/>
                </a:lnTo>
                <a:lnTo>
                  <a:pt x="211302" y="1193813"/>
                </a:lnTo>
                <a:lnTo>
                  <a:pt x="243477" y="1223044"/>
                </a:lnTo>
                <a:lnTo>
                  <a:pt x="278059" y="1250144"/>
                </a:lnTo>
                <a:lnTo>
                  <a:pt x="315072" y="1274950"/>
                </a:lnTo>
                <a:lnTo>
                  <a:pt x="354541" y="1297300"/>
                </a:lnTo>
                <a:lnTo>
                  <a:pt x="396491" y="1317033"/>
                </a:lnTo>
                <a:lnTo>
                  <a:pt x="440944" y="1333987"/>
                </a:lnTo>
                <a:lnTo>
                  <a:pt x="487926" y="1348000"/>
                </a:lnTo>
                <a:lnTo>
                  <a:pt x="537461" y="1358910"/>
                </a:lnTo>
                <a:lnTo>
                  <a:pt x="589573" y="1366555"/>
                </a:lnTo>
                <a:lnTo>
                  <a:pt x="644286" y="1370773"/>
                </a:lnTo>
                <a:lnTo>
                  <a:pt x="701625" y="1371403"/>
                </a:lnTo>
                <a:lnTo>
                  <a:pt x="759172" y="1368515"/>
                </a:lnTo>
                <a:lnTo>
                  <a:pt x="814487" y="1362384"/>
                </a:lnTo>
                <a:lnTo>
                  <a:pt x="867559" y="1353152"/>
                </a:lnTo>
                <a:lnTo>
                  <a:pt x="918380" y="1340960"/>
                </a:lnTo>
                <a:lnTo>
                  <a:pt x="966939" y="1325949"/>
                </a:lnTo>
                <a:lnTo>
                  <a:pt x="1013225" y="1308260"/>
                </a:lnTo>
                <a:lnTo>
                  <a:pt x="1057230" y="1288035"/>
                </a:lnTo>
                <a:lnTo>
                  <a:pt x="1098943" y="1265415"/>
                </a:lnTo>
                <a:lnTo>
                  <a:pt x="1138354" y="1240541"/>
                </a:lnTo>
                <a:lnTo>
                  <a:pt x="1175454" y="1213556"/>
                </a:lnTo>
                <a:lnTo>
                  <a:pt x="1210232" y="1184599"/>
                </a:lnTo>
                <a:lnTo>
                  <a:pt x="1242678" y="1153813"/>
                </a:lnTo>
                <a:lnTo>
                  <a:pt x="1272783" y="1121339"/>
                </a:lnTo>
                <a:lnTo>
                  <a:pt x="1300537" y="1087318"/>
                </a:lnTo>
                <a:lnTo>
                  <a:pt x="1325930" y="1051891"/>
                </a:lnTo>
                <a:lnTo>
                  <a:pt x="1348951" y="1015200"/>
                </a:lnTo>
                <a:lnTo>
                  <a:pt x="1369591" y="977386"/>
                </a:lnTo>
                <a:lnTo>
                  <a:pt x="1387840" y="938591"/>
                </a:lnTo>
                <a:lnTo>
                  <a:pt x="1403688" y="898955"/>
                </a:lnTo>
                <a:lnTo>
                  <a:pt x="1417125" y="858621"/>
                </a:lnTo>
                <a:lnTo>
                  <a:pt x="1428141" y="817729"/>
                </a:lnTo>
                <a:lnTo>
                  <a:pt x="1436727" y="776422"/>
                </a:lnTo>
                <a:lnTo>
                  <a:pt x="1442872" y="734839"/>
                </a:lnTo>
                <a:lnTo>
                  <a:pt x="1446566" y="693123"/>
                </a:lnTo>
                <a:lnTo>
                  <a:pt x="1447800" y="651414"/>
                </a:lnTo>
                <a:lnTo>
                  <a:pt x="1439621" y="596700"/>
                </a:lnTo>
                <a:lnTo>
                  <a:pt x="1428653" y="544513"/>
                </a:lnTo>
                <a:lnTo>
                  <a:pt x="1415006" y="494835"/>
                </a:lnTo>
                <a:lnTo>
                  <a:pt x="1398787" y="447650"/>
                </a:lnTo>
                <a:lnTo>
                  <a:pt x="1380105" y="402939"/>
                </a:lnTo>
                <a:lnTo>
                  <a:pt x="1359069" y="360684"/>
                </a:lnTo>
                <a:lnTo>
                  <a:pt x="1335788" y="320869"/>
                </a:lnTo>
                <a:lnTo>
                  <a:pt x="1310369" y="283474"/>
                </a:lnTo>
                <a:lnTo>
                  <a:pt x="1282922" y="248483"/>
                </a:lnTo>
                <a:lnTo>
                  <a:pt x="1253555" y="215878"/>
                </a:lnTo>
                <a:lnTo>
                  <a:pt x="1222376" y="185641"/>
                </a:lnTo>
                <a:lnTo>
                  <a:pt x="1189495" y="157754"/>
                </a:lnTo>
                <a:lnTo>
                  <a:pt x="1155020" y="132200"/>
                </a:lnTo>
                <a:lnTo>
                  <a:pt x="1119059" y="108961"/>
                </a:lnTo>
                <a:lnTo>
                  <a:pt x="1081721" y="88020"/>
                </a:lnTo>
                <a:lnTo>
                  <a:pt x="1043114" y="69357"/>
                </a:lnTo>
                <a:lnTo>
                  <a:pt x="1003347" y="52957"/>
                </a:lnTo>
                <a:lnTo>
                  <a:pt x="962530" y="38801"/>
                </a:lnTo>
                <a:lnTo>
                  <a:pt x="920769" y="26871"/>
                </a:lnTo>
                <a:lnTo>
                  <a:pt x="878174" y="17150"/>
                </a:lnTo>
                <a:lnTo>
                  <a:pt x="834854" y="9620"/>
                </a:lnTo>
                <a:lnTo>
                  <a:pt x="790916" y="4264"/>
                </a:lnTo>
                <a:lnTo>
                  <a:pt x="746471" y="1063"/>
                </a:lnTo>
                <a:lnTo>
                  <a:pt x="701625" y="0"/>
                </a:lnTo>
                <a:close/>
              </a:path>
            </a:pathLst>
          </a:custGeom>
          <a:solidFill>
            <a:srgbClr val="ED8B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358955" y="1773906"/>
            <a:ext cx="1021080" cy="6299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algn="ctr">
              <a:lnSpc>
                <a:spcPct val="102600"/>
              </a:lnSpc>
              <a:spcBef>
                <a:spcPts val="60"/>
              </a:spcBef>
            </a:pPr>
            <a:r>
              <a:rPr sz="1300" spc="-25" dirty="0">
                <a:solidFill>
                  <a:srgbClr val="FFFFFF"/>
                </a:solidFill>
                <a:latin typeface="Lucida Sans"/>
                <a:cs typeface="Lucida Sans"/>
              </a:rPr>
              <a:t>T</a:t>
            </a:r>
            <a:r>
              <a:rPr sz="1300" spc="-45" dirty="0">
                <a:solidFill>
                  <a:srgbClr val="FFFFFF"/>
                </a:solidFill>
                <a:latin typeface="Lucida Sans"/>
                <a:cs typeface="Lucida Sans"/>
              </a:rPr>
              <a:t>e</a:t>
            </a:r>
            <a:r>
              <a:rPr sz="1300" spc="-140" dirty="0">
                <a:solidFill>
                  <a:srgbClr val="FFFFFF"/>
                </a:solidFill>
                <a:latin typeface="Lucida Sans"/>
                <a:cs typeface="Lucida Sans"/>
              </a:rPr>
              <a:t>r</a:t>
            </a:r>
            <a:r>
              <a:rPr sz="1300" spc="-110" dirty="0">
                <a:solidFill>
                  <a:srgbClr val="FFFFFF"/>
                </a:solidFill>
                <a:latin typeface="Lucida Sans"/>
                <a:cs typeface="Lucida Sans"/>
              </a:rPr>
              <a:t>u</a:t>
            </a:r>
            <a:r>
              <a:rPr sz="1300" spc="-114" dirty="0">
                <a:solidFill>
                  <a:srgbClr val="FFFFFF"/>
                </a:solidFill>
                <a:latin typeface="Lucida Sans"/>
                <a:cs typeface="Lucida Sans"/>
              </a:rPr>
              <a:t>g</a:t>
            </a:r>
            <a:r>
              <a:rPr sz="1300" spc="-120" dirty="0">
                <a:solidFill>
                  <a:srgbClr val="FFFFFF"/>
                </a:solidFill>
                <a:latin typeface="Lucida Sans"/>
                <a:cs typeface="Lucida Sans"/>
              </a:rPr>
              <a:t>b</a:t>
            </a:r>
            <a:r>
              <a:rPr sz="1300" spc="-30" dirty="0">
                <a:solidFill>
                  <a:srgbClr val="FFFFFF"/>
                </a:solidFill>
                <a:latin typeface="Lucida Sans"/>
                <a:cs typeface="Lucida Sans"/>
              </a:rPr>
              <a:t>e</a:t>
            </a:r>
            <a:r>
              <a:rPr sz="1300" spc="-90" dirty="0">
                <a:solidFill>
                  <a:srgbClr val="FFFFFF"/>
                </a:solidFill>
                <a:latin typeface="Lucida Sans"/>
                <a:cs typeface="Lucida Sans"/>
              </a:rPr>
              <a:t>t</a:t>
            </a:r>
            <a:r>
              <a:rPr sz="1300" spc="-20" dirty="0">
                <a:solidFill>
                  <a:srgbClr val="FFFFFF"/>
                </a:solidFill>
                <a:latin typeface="Lucida Sans"/>
                <a:cs typeface="Lucida Sans"/>
              </a:rPr>
              <a:t>a</a:t>
            </a:r>
            <a:r>
              <a:rPr sz="1300" spc="-80" dirty="0">
                <a:solidFill>
                  <a:srgbClr val="FFFFFF"/>
                </a:solidFill>
                <a:latin typeface="Lucida Sans"/>
                <a:cs typeface="Lucida Sans"/>
              </a:rPr>
              <a:t>li</a:t>
            </a:r>
            <a:r>
              <a:rPr sz="1300" spc="-110" dirty="0">
                <a:solidFill>
                  <a:srgbClr val="FFFFFF"/>
                </a:solidFill>
                <a:latin typeface="Lucida Sans"/>
                <a:cs typeface="Lucida Sans"/>
              </a:rPr>
              <a:t>n</a:t>
            </a:r>
            <a:r>
              <a:rPr sz="1300" spc="-50" dirty="0">
                <a:solidFill>
                  <a:srgbClr val="FFFFFF"/>
                </a:solidFill>
                <a:latin typeface="Lucida Sans"/>
                <a:cs typeface="Lucida Sans"/>
              </a:rPr>
              <a:t>g  </a:t>
            </a:r>
            <a:r>
              <a:rPr sz="1300" spc="-60" dirty="0">
                <a:solidFill>
                  <a:srgbClr val="FFFFFF"/>
                </a:solidFill>
                <a:latin typeface="Lucida Sans"/>
                <a:cs typeface="Lucida Sans"/>
              </a:rPr>
              <a:t>medische</a:t>
            </a:r>
            <a:endParaRPr sz="1300">
              <a:latin typeface="Lucida Sans"/>
              <a:cs typeface="Lucida Sans"/>
            </a:endParaRPr>
          </a:p>
          <a:p>
            <a:pPr marR="4445" algn="ctr">
              <a:lnSpc>
                <a:spcPct val="100000"/>
              </a:lnSpc>
              <a:spcBef>
                <a:spcPts val="40"/>
              </a:spcBef>
            </a:pPr>
            <a:r>
              <a:rPr sz="1300" spc="-55" dirty="0">
                <a:solidFill>
                  <a:srgbClr val="FFFFFF"/>
                </a:solidFill>
                <a:latin typeface="Lucida Sans"/>
                <a:cs typeface="Lucida Sans"/>
              </a:rPr>
              <a:t>kosten</a:t>
            </a:r>
            <a:endParaRPr sz="1300">
              <a:latin typeface="Lucida Sans"/>
              <a:cs typeface="Lucida San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784600" y="1308100"/>
            <a:ext cx="1447800" cy="1371600"/>
          </a:xfrm>
          <a:custGeom>
            <a:avLst/>
            <a:gdLst/>
            <a:ahLst/>
            <a:cxnLst/>
            <a:rect l="l" t="t" r="r" b="b"/>
            <a:pathLst>
              <a:path w="1447800" h="1371600">
                <a:moveTo>
                  <a:pt x="701625" y="0"/>
                </a:moveTo>
                <a:lnTo>
                  <a:pt x="654790" y="1690"/>
                </a:lnTo>
                <a:lnTo>
                  <a:pt x="608325" y="6679"/>
                </a:lnTo>
                <a:lnTo>
                  <a:pt x="562388" y="14840"/>
                </a:lnTo>
                <a:lnTo>
                  <a:pt x="517140" y="26048"/>
                </a:lnTo>
                <a:lnTo>
                  <a:pt x="472738" y="40179"/>
                </a:lnTo>
                <a:lnTo>
                  <a:pt x="429344" y="57106"/>
                </a:lnTo>
                <a:lnTo>
                  <a:pt x="387115" y="76705"/>
                </a:lnTo>
                <a:lnTo>
                  <a:pt x="346211" y="98851"/>
                </a:lnTo>
                <a:lnTo>
                  <a:pt x="306792" y="123417"/>
                </a:lnTo>
                <a:lnTo>
                  <a:pt x="269016" y="150279"/>
                </a:lnTo>
                <a:lnTo>
                  <a:pt x="233044" y="179312"/>
                </a:lnTo>
                <a:lnTo>
                  <a:pt x="199034" y="210390"/>
                </a:lnTo>
                <a:lnTo>
                  <a:pt x="167146" y="243388"/>
                </a:lnTo>
                <a:lnTo>
                  <a:pt x="137539" y="278181"/>
                </a:lnTo>
                <a:lnTo>
                  <a:pt x="110372" y="314644"/>
                </a:lnTo>
                <a:lnTo>
                  <a:pt x="85804" y="352650"/>
                </a:lnTo>
                <a:lnTo>
                  <a:pt x="63995" y="392076"/>
                </a:lnTo>
                <a:lnTo>
                  <a:pt x="45105" y="432796"/>
                </a:lnTo>
                <a:lnTo>
                  <a:pt x="29292" y="474684"/>
                </a:lnTo>
                <a:lnTo>
                  <a:pt x="16715" y="517615"/>
                </a:lnTo>
                <a:lnTo>
                  <a:pt x="7535" y="561465"/>
                </a:lnTo>
                <a:lnTo>
                  <a:pt x="1910" y="606107"/>
                </a:lnTo>
                <a:lnTo>
                  <a:pt x="0" y="651417"/>
                </a:lnTo>
                <a:lnTo>
                  <a:pt x="1025" y="693492"/>
                </a:lnTo>
                <a:lnTo>
                  <a:pt x="4117" y="735702"/>
                </a:lnTo>
                <a:lnTo>
                  <a:pt x="9301" y="777885"/>
                </a:lnTo>
                <a:lnTo>
                  <a:pt x="16601" y="819879"/>
                </a:lnTo>
                <a:lnTo>
                  <a:pt x="26041" y="861522"/>
                </a:lnTo>
                <a:lnTo>
                  <a:pt x="37644" y="902652"/>
                </a:lnTo>
                <a:lnTo>
                  <a:pt x="51437" y="943108"/>
                </a:lnTo>
                <a:lnTo>
                  <a:pt x="67442" y="982728"/>
                </a:lnTo>
                <a:lnTo>
                  <a:pt x="85684" y="1021349"/>
                </a:lnTo>
                <a:lnTo>
                  <a:pt x="106188" y="1058810"/>
                </a:lnTo>
                <a:lnTo>
                  <a:pt x="128977" y="1094949"/>
                </a:lnTo>
                <a:lnTo>
                  <a:pt x="154076" y="1129603"/>
                </a:lnTo>
                <a:lnTo>
                  <a:pt x="181510" y="1162612"/>
                </a:lnTo>
                <a:lnTo>
                  <a:pt x="211302" y="1193813"/>
                </a:lnTo>
                <a:lnTo>
                  <a:pt x="243477" y="1223044"/>
                </a:lnTo>
                <a:lnTo>
                  <a:pt x="278059" y="1250144"/>
                </a:lnTo>
                <a:lnTo>
                  <a:pt x="315072" y="1274950"/>
                </a:lnTo>
                <a:lnTo>
                  <a:pt x="354541" y="1297300"/>
                </a:lnTo>
                <a:lnTo>
                  <a:pt x="396491" y="1317033"/>
                </a:lnTo>
                <a:lnTo>
                  <a:pt x="440944" y="1333987"/>
                </a:lnTo>
                <a:lnTo>
                  <a:pt x="487926" y="1348000"/>
                </a:lnTo>
                <a:lnTo>
                  <a:pt x="537461" y="1358910"/>
                </a:lnTo>
                <a:lnTo>
                  <a:pt x="589573" y="1366555"/>
                </a:lnTo>
                <a:lnTo>
                  <a:pt x="644286" y="1370773"/>
                </a:lnTo>
                <a:lnTo>
                  <a:pt x="701625" y="1371403"/>
                </a:lnTo>
                <a:lnTo>
                  <a:pt x="759172" y="1368515"/>
                </a:lnTo>
                <a:lnTo>
                  <a:pt x="814487" y="1362384"/>
                </a:lnTo>
                <a:lnTo>
                  <a:pt x="867559" y="1353152"/>
                </a:lnTo>
                <a:lnTo>
                  <a:pt x="918380" y="1340960"/>
                </a:lnTo>
                <a:lnTo>
                  <a:pt x="966939" y="1325949"/>
                </a:lnTo>
                <a:lnTo>
                  <a:pt x="1013225" y="1308260"/>
                </a:lnTo>
                <a:lnTo>
                  <a:pt x="1057230" y="1288035"/>
                </a:lnTo>
                <a:lnTo>
                  <a:pt x="1098943" y="1265415"/>
                </a:lnTo>
                <a:lnTo>
                  <a:pt x="1138354" y="1240541"/>
                </a:lnTo>
                <a:lnTo>
                  <a:pt x="1175454" y="1213556"/>
                </a:lnTo>
                <a:lnTo>
                  <a:pt x="1210232" y="1184599"/>
                </a:lnTo>
                <a:lnTo>
                  <a:pt x="1242678" y="1153813"/>
                </a:lnTo>
                <a:lnTo>
                  <a:pt x="1272783" y="1121339"/>
                </a:lnTo>
                <a:lnTo>
                  <a:pt x="1300537" y="1087318"/>
                </a:lnTo>
                <a:lnTo>
                  <a:pt x="1325930" y="1051891"/>
                </a:lnTo>
                <a:lnTo>
                  <a:pt x="1348951" y="1015200"/>
                </a:lnTo>
                <a:lnTo>
                  <a:pt x="1369591" y="977386"/>
                </a:lnTo>
                <a:lnTo>
                  <a:pt x="1387840" y="938591"/>
                </a:lnTo>
                <a:lnTo>
                  <a:pt x="1403688" y="898955"/>
                </a:lnTo>
                <a:lnTo>
                  <a:pt x="1417125" y="858621"/>
                </a:lnTo>
                <a:lnTo>
                  <a:pt x="1428141" y="817729"/>
                </a:lnTo>
                <a:lnTo>
                  <a:pt x="1436727" y="776422"/>
                </a:lnTo>
                <a:lnTo>
                  <a:pt x="1442872" y="734839"/>
                </a:lnTo>
                <a:lnTo>
                  <a:pt x="1446566" y="693123"/>
                </a:lnTo>
                <a:lnTo>
                  <a:pt x="1447800" y="651414"/>
                </a:lnTo>
                <a:lnTo>
                  <a:pt x="1439621" y="596700"/>
                </a:lnTo>
                <a:lnTo>
                  <a:pt x="1428653" y="544513"/>
                </a:lnTo>
                <a:lnTo>
                  <a:pt x="1415006" y="494835"/>
                </a:lnTo>
                <a:lnTo>
                  <a:pt x="1398787" y="447650"/>
                </a:lnTo>
                <a:lnTo>
                  <a:pt x="1380105" y="402939"/>
                </a:lnTo>
                <a:lnTo>
                  <a:pt x="1359069" y="360684"/>
                </a:lnTo>
                <a:lnTo>
                  <a:pt x="1335788" y="320869"/>
                </a:lnTo>
                <a:lnTo>
                  <a:pt x="1310369" y="283474"/>
                </a:lnTo>
                <a:lnTo>
                  <a:pt x="1282922" y="248483"/>
                </a:lnTo>
                <a:lnTo>
                  <a:pt x="1253555" y="215878"/>
                </a:lnTo>
                <a:lnTo>
                  <a:pt x="1222376" y="185641"/>
                </a:lnTo>
                <a:lnTo>
                  <a:pt x="1189495" y="157754"/>
                </a:lnTo>
                <a:lnTo>
                  <a:pt x="1155020" y="132200"/>
                </a:lnTo>
                <a:lnTo>
                  <a:pt x="1119059" y="108961"/>
                </a:lnTo>
                <a:lnTo>
                  <a:pt x="1081721" y="88020"/>
                </a:lnTo>
                <a:lnTo>
                  <a:pt x="1043114" y="69357"/>
                </a:lnTo>
                <a:lnTo>
                  <a:pt x="1003347" y="52957"/>
                </a:lnTo>
                <a:lnTo>
                  <a:pt x="962530" y="38801"/>
                </a:lnTo>
                <a:lnTo>
                  <a:pt x="920769" y="26871"/>
                </a:lnTo>
                <a:lnTo>
                  <a:pt x="878174" y="17150"/>
                </a:lnTo>
                <a:lnTo>
                  <a:pt x="834854" y="9620"/>
                </a:lnTo>
                <a:lnTo>
                  <a:pt x="790916" y="4264"/>
                </a:lnTo>
                <a:lnTo>
                  <a:pt x="746471" y="1063"/>
                </a:lnTo>
                <a:lnTo>
                  <a:pt x="70162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096658" y="1864027"/>
            <a:ext cx="80518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75" dirty="0">
                <a:solidFill>
                  <a:srgbClr val="555555"/>
                </a:solidFill>
                <a:latin typeface="Lucida Sans"/>
                <a:cs typeface="Lucida Sans"/>
              </a:rPr>
              <a:t>Kraamgeld</a:t>
            </a:r>
            <a:endParaRPr sz="1300">
              <a:latin typeface="Lucida Sans"/>
              <a:cs typeface="Lucida San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410200" y="1308100"/>
            <a:ext cx="1460500" cy="1371600"/>
          </a:xfrm>
          <a:custGeom>
            <a:avLst/>
            <a:gdLst/>
            <a:ahLst/>
            <a:cxnLst/>
            <a:rect l="l" t="t" r="r" b="b"/>
            <a:pathLst>
              <a:path w="1460500" h="1371600">
                <a:moveTo>
                  <a:pt x="707779" y="0"/>
                </a:moveTo>
                <a:lnTo>
                  <a:pt x="660534" y="1690"/>
                </a:lnTo>
                <a:lnTo>
                  <a:pt x="613661" y="6679"/>
                </a:lnTo>
                <a:lnTo>
                  <a:pt x="567321" y="14840"/>
                </a:lnTo>
                <a:lnTo>
                  <a:pt x="521676" y="26048"/>
                </a:lnTo>
                <a:lnTo>
                  <a:pt x="476885" y="40179"/>
                </a:lnTo>
                <a:lnTo>
                  <a:pt x="433110" y="57106"/>
                </a:lnTo>
                <a:lnTo>
                  <a:pt x="390510" y="76705"/>
                </a:lnTo>
                <a:lnTo>
                  <a:pt x="349248" y="98851"/>
                </a:lnTo>
                <a:lnTo>
                  <a:pt x="309483" y="123417"/>
                </a:lnTo>
                <a:lnTo>
                  <a:pt x="271376" y="150279"/>
                </a:lnTo>
                <a:lnTo>
                  <a:pt x="235088" y="179312"/>
                </a:lnTo>
                <a:lnTo>
                  <a:pt x="200780" y="210390"/>
                </a:lnTo>
                <a:lnTo>
                  <a:pt x="168612" y="243388"/>
                </a:lnTo>
                <a:lnTo>
                  <a:pt x="138745" y="278181"/>
                </a:lnTo>
                <a:lnTo>
                  <a:pt x="111340" y="314644"/>
                </a:lnTo>
                <a:lnTo>
                  <a:pt x="86557" y="352650"/>
                </a:lnTo>
                <a:lnTo>
                  <a:pt x="64557" y="392076"/>
                </a:lnTo>
                <a:lnTo>
                  <a:pt x="45500" y="432796"/>
                </a:lnTo>
                <a:lnTo>
                  <a:pt x="29549" y="474684"/>
                </a:lnTo>
                <a:lnTo>
                  <a:pt x="16862" y="517615"/>
                </a:lnTo>
                <a:lnTo>
                  <a:pt x="7601" y="561465"/>
                </a:lnTo>
                <a:lnTo>
                  <a:pt x="1927" y="606107"/>
                </a:lnTo>
                <a:lnTo>
                  <a:pt x="0" y="651417"/>
                </a:lnTo>
                <a:lnTo>
                  <a:pt x="1034" y="693492"/>
                </a:lnTo>
                <a:lnTo>
                  <a:pt x="4154" y="735702"/>
                </a:lnTo>
                <a:lnTo>
                  <a:pt x="9383" y="777885"/>
                </a:lnTo>
                <a:lnTo>
                  <a:pt x="16747" y="819879"/>
                </a:lnTo>
                <a:lnTo>
                  <a:pt x="26269" y="861522"/>
                </a:lnTo>
                <a:lnTo>
                  <a:pt x="37975" y="902652"/>
                </a:lnTo>
                <a:lnTo>
                  <a:pt x="51888" y="943108"/>
                </a:lnTo>
                <a:lnTo>
                  <a:pt x="68033" y="982728"/>
                </a:lnTo>
                <a:lnTo>
                  <a:pt x="86436" y="1021349"/>
                </a:lnTo>
                <a:lnTo>
                  <a:pt x="107119" y="1058810"/>
                </a:lnTo>
                <a:lnTo>
                  <a:pt x="130109" y="1094949"/>
                </a:lnTo>
                <a:lnTo>
                  <a:pt x="155428" y="1129603"/>
                </a:lnTo>
                <a:lnTo>
                  <a:pt x="183102" y="1162612"/>
                </a:lnTo>
                <a:lnTo>
                  <a:pt x="213156" y="1193813"/>
                </a:lnTo>
                <a:lnTo>
                  <a:pt x="245613" y="1223044"/>
                </a:lnTo>
                <a:lnTo>
                  <a:pt x="280498" y="1250144"/>
                </a:lnTo>
                <a:lnTo>
                  <a:pt x="317836" y="1274950"/>
                </a:lnTo>
                <a:lnTo>
                  <a:pt x="357652" y="1297300"/>
                </a:lnTo>
                <a:lnTo>
                  <a:pt x="399969" y="1317033"/>
                </a:lnTo>
                <a:lnTo>
                  <a:pt x="444812" y="1333987"/>
                </a:lnTo>
                <a:lnTo>
                  <a:pt x="492206" y="1348000"/>
                </a:lnTo>
                <a:lnTo>
                  <a:pt x="542175" y="1358910"/>
                </a:lnTo>
                <a:lnTo>
                  <a:pt x="594744" y="1366555"/>
                </a:lnTo>
                <a:lnTo>
                  <a:pt x="649937" y="1370773"/>
                </a:lnTo>
                <a:lnTo>
                  <a:pt x="707779" y="1371403"/>
                </a:lnTo>
                <a:lnTo>
                  <a:pt x="765831" y="1368515"/>
                </a:lnTo>
                <a:lnTo>
                  <a:pt x="821631" y="1362384"/>
                </a:lnTo>
                <a:lnTo>
                  <a:pt x="875170" y="1353152"/>
                </a:lnTo>
                <a:lnTo>
                  <a:pt x="926436" y="1340960"/>
                </a:lnTo>
                <a:lnTo>
                  <a:pt x="975421" y="1325949"/>
                </a:lnTo>
                <a:lnTo>
                  <a:pt x="1022113" y="1308260"/>
                </a:lnTo>
                <a:lnTo>
                  <a:pt x="1066504" y="1288035"/>
                </a:lnTo>
                <a:lnTo>
                  <a:pt x="1108583" y="1265415"/>
                </a:lnTo>
                <a:lnTo>
                  <a:pt x="1148340" y="1240541"/>
                </a:lnTo>
                <a:lnTo>
                  <a:pt x="1185765" y="1213556"/>
                </a:lnTo>
                <a:lnTo>
                  <a:pt x="1220848" y="1184599"/>
                </a:lnTo>
                <a:lnTo>
                  <a:pt x="1253579" y="1153813"/>
                </a:lnTo>
                <a:lnTo>
                  <a:pt x="1283948" y="1121339"/>
                </a:lnTo>
                <a:lnTo>
                  <a:pt x="1311946" y="1087318"/>
                </a:lnTo>
                <a:lnTo>
                  <a:pt x="1337561" y="1051891"/>
                </a:lnTo>
                <a:lnTo>
                  <a:pt x="1360784" y="1015200"/>
                </a:lnTo>
                <a:lnTo>
                  <a:pt x="1381605" y="977386"/>
                </a:lnTo>
                <a:lnTo>
                  <a:pt x="1400014" y="938591"/>
                </a:lnTo>
                <a:lnTo>
                  <a:pt x="1416001" y="898955"/>
                </a:lnTo>
                <a:lnTo>
                  <a:pt x="1429556" y="858621"/>
                </a:lnTo>
                <a:lnTo>
                  <a:pt x="1440669" y="817729"/>
                </a:lnTo>
                <a:lnTo>
                  <a:pt x="1449330" y="776422"/>
                </a:lnTo>
                <a:lnTo>
                  <a:pt x="1455529" y="734839"/>
                </a:lnTo>
                <a:lnTo>
                  <a:pt x="1459255" y="693123"/>
                </a:lnTo>
                <a:lnTo>
                  <a:pt x="1460500" y="651414"/>
                </a:lnTo>
                <a:lnTo>
                  <a:pt x="1452249" y="596700"/>
                </a:lnTo>
                <a:lnTo>
                  <a:pt x="1441185" y="544513"/>
                </a:lnTo>
                <a:lnTo>
                  <a:pt x="1427418" y="494835"/>
                </a:lnTo>
                <a:lnTo>
                  <a:pt x="1411057" y="447650"/>
                </a:lnTo>
                <a:lnTo>
                  <a:pt x="1392211" y="402939"/>
                </a:lnTo>
                <a:lnTo>
                  <a:pt x="1370991" y="360684"/>
                </a:lnTo>
                <a:lnTo>
                  <a:pt x="1347505" y="320869"/>
                </a:lnTo>
                <a:lnTo>
                  <a:pt x="1321863" y="283474"/>
                </a:lnTo>
                <a:lnTo>
                  <a:pt x="1294175" y="248483"/>
                </a:lnTo>
                <a:lnTo>
                  <a:pt x="1264551" y="215878"/>
                </a:lnTo>
                <a:lnTo>
                  <a:pt x="1233099" y="185641"/>
                </a:lnTo>
                <a:lnTo>
                  <a:pt x="1199929" y="157754"/>
                </a:lnTo>
                <a:lnTo>
                  <a:pt x="1165151" y="132200"/>
                </a:lnTo>
                <a:lnTo>
                  <a:pt x="1128875" y="108961"/>
                </a:lnTo>
                <a:lnTo>
                  <a:pt x="1091209" y="88020"/>
                </a:lnTo>
                <a:lnTo>
                  <a:pt x="1052264" y="69357"/>
                </a:lnTo>
                <a:lnTo>
                  <a:pt x="1012148" y="52957"/>
                </a:lnTo>
                <a:lnTo>
                  <a:pt x="970973" y="38801"/>
                </a:lnTo>
                <a:lnTo>
                  <a:pt x="928846" y="26871"/>
                </a:lnTo>
                <a:lnTo>
                  <a:pt x="885877" y="17150"/>
                </a:lnTo>
                <a:lnTo>
                  <a:pt x="842177" y="9620"/>
                </a:lnTo>
                <a:lnTo>
                  <a:pt x="797854" y="4264"/>
                </a:lnTo>
                <a:lnTo>
                  <a:pt x="753018" y="1063"/>
                </a:lnTo>
                <a:lnTo>
                  <a:pt x="707779" y="0"/>
                </a:lnTo>
                <a:close/>
              </a:path>
            </a:pathLst>
          </a:custGeom>
          <a:solidFill>
            <a:srgbClr val="ED8B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656529" y="1936027"/>
            <a:ext cx="95821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75" dirty="0">
                <a:solidFill>
                  <a:srgbClr val="FFFFFF"/>
                </a:solidFill>
                <a:latin typeface="Lucida Sans"/>
                <a:cs typeface="Lucida Sans"/>
              </a:rPr>
              <a:t>Kinderbijslag</a:t>
            </a:r>
            <a:endParaRPr sz="1300">
              <a:latin typeface="Lucida Sans"/>
              <a:cs typeface="Lucida San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048500" y="1308100"/>
            <a:ext cx="1460500" cy="1371600"/>
          </a:xfrm>
          <a:custGeom>
            <a:avLst/>
            <a:gdLst/>
            <a:ahLst/>
            <a:cxnLst/>
            <a:rect l="l" t="t" r="r" b="b"/>
            <a:pathLst>
              <a:path w="1460500" h="1371600">
                <a:moveTo>
                  <a:pt x="707779" y="0"/>
                </a:moveTo>
                <a:lnTo>
                  <a:pt x="660534" y="1690"/>
                </a:lnTo>
                <a:lnTo>
                  <a:pt x="613661" y="6679"/>
                </a:lnTo>
                <a:lnTo>
                  <a:pt x="567321" y="14840"/>
                </a:lnTo>
                <a:lnTo>
                  <a:pt x="521676" y="26048"/>
                </a:lnTo>
                <a:lnTo>
                  <a:pt x="476885" y="40179"/>
                </a:lnTo>
                <a:lnTo>
                  <a:pt x="433110" y="57106"/>
                </a:lnTo>
                <a:lnTo>
                  <a:pt x="390510" y="76705"/>
                </a:lnTo>
                <a:lnTo>
                  <a:pt x="349248" y="98851"/>
                </a:lnTo>
                <a:lnTo>
                  <a:pt x="309483" y="123417"/>
                </a:lnTo>
                <a:lnTo>
                  <a:pt x="271376" y="150279"/>
                </a:lnTo>
                <a:lnTo>
                  <a:pt x="235088" y="179312"/>
                </a:lnTo>
                <a:lnTo>
                  <a:pt x="200780" y="210390"/>
                </a:lnTo>
                <a:lnTo>
                  <a:pt x="168612" y="243388"/>
                </a:lnTo>
                <a:lnTo>
                  <a:pt x="138745" y="278181"/>
                </a:lnTo>
                <a:lnTo>
                  <a:pt x="111340" y="314644"/>
                </a:lnTo>
                <a:lnTo>
                  <a:pt x="86557" y="352650"/>
                </a:lnTo>
                <a:lnTo>
                  <a:pt x="64557" y="392076"/>
                </a:lnTo>
                <a:lnTo>
                  <a:pt x="45500" y="432796"/>
                </a:lnTo>
                <a:lnTo>
                  <a:pt x="29549" y="474684"/>
                </a:lnTo>
                <a:lnTo>
                  <a:pt x="16862" y="517615"/>
                </a:lnTo>
                <a:lnTo>
                  <a:pt x="7601" y="561465"/>
                </a:lnTo>
                <a:lnTo>
                  <a:pt x="1927" y="606107"/>
                </a:lnTo>
                <a:lnTo>
                  <a:pt x="0" y="651417"/>
                </a:lnTo>
                <a:lnTo>
                  <a:pt x="1034" y="693492"/>
                </a:lnTo>
                <a:lnTo>
                  <a:pt x="4154" y="735702"/>
                </a:lnTo>
                <a:lnTo>
                  <a:pt x="9383" y="777885"/>
                </a:lnTo>
                <a:lnTo>
                  <a:pt x="16747" y="819879"/>
                </a:lnTo>
                <a:lnTo>
                  <a:pt x="26269" y="861522"/>
                </a:lnTo>
                <a:lnTo>
                  <a:pt x="37975" y="902652"/>
                </a:lnTo>
                <a:lnTo>
                  <a:pt x="51888" y="943108"/>
                </a:lnTo>
                <a:lnTo>
                  <a:pt x="68033" y="982728"/>
                </a:lnTo>
                <a:lnTo>
                  <a:pt x="86436" y="1021349"/>
                </a:lnTo>
                <a:lnTo>
                  <a:pt x="107119" y="1058810"/>
                </a:lnTo>
                <a:lnTo>
                  <a:pt x="130109" y="1094949"/>
                </a:lnTo>
                <a:lnTo>
                  <a:pt x="155428" y="1129603"/>
                </a:lnTo>
                <a:lnTo>
                  <a:pt x="183102" y="1162612"/>
                </a:lnTo>
                <a:lnTo>
                  <a:pt x="213156" y="1193813"/>
                </a:lnTo>
                <a:lnTo>
                  <a:pt x="245613" y="1223044"/>
                </a:lnTo>
                <a:lnTo>
                  <a:pt x="280498" y="1250144"/>
                </a:lnTo>
                <a:lnTo>
                  <a:pt x="317836" y="1274950"/>
                </a:lnTo>
                <a:lnTo>
                  <a:pt x="357652" y="1297300"/>
                </a:lnTo>
                <a:lnTo>
                  <a:pt x="399969" y="1317033"/>
                </a:lnTo>
                <a:lnTo>
                  <a:pt x="444812" y="1333987"/>
                </a:lnTo>
                <a:lnTo>
                  <a:pt x="492206" y="1348000"/>
                </a:lnTo>
                <a:lnTo>
                  <a:pt x="542175" y="1358910"/>
                </a:lnTo>
                <a:lnTo>
                  <a:pt x="594744" y="1366555"/>
                </a:lnTo>
                <a:lnTo>
                  <a:pt x="649937" y="1370773"/>
                </a:lnTo>
                <a:lnTo>
                  <a:pt x="707779" y="1371403"/>
                </a:lnTo>
                <a:lnTo>
                  <a:pt x="765831" y="1368515"/>
                </a:lnTo>
                <a:lnTo>
                  <a:pt x="821631" y="1362384"/>
                </a:lnTo>
                <a:lnTo>
                  <a:pt x="875170" y="1353152"/>
                </a:lnTo>
                <a:lnTo>
                  <a:pt x="926436" y="1340960"/>
                </a:lnTo>
                <a:lnTo>
                  <a:pt x="975421" y="1325949"/>
                </a:lnTo>
                <a:lnTo>
                  <a:pt x="1022113" y="1308260"/>
                </a:lnTo>
                <a:lnTo>
                  <a:pt x="1066504" y="1288035"/>
                </a:lnTo>
                <a:lnTo>
                  <a:pt x="1108583" y="1265415"/>
                </a:lnTo>
                <a:lnTo>
                  <a:pt x="1148340" y="1240541"/>
                </a:lnTo>
                <a:lnTo>
                  <a:pt x="1185765" y="1213556"/>
                </a:lnTo>
                <a:lnTo>
                  <a:pt x="1220848" y="1184599"/>
                </a:lnTo>
                <a:lnTo>
                  <a:pt x="1253579" y="1153813"/>
                </a:lnTo>
                <a:lnTo>
                  <a:pt x="1283948" y="1121339"/>
                </a:lnTo>
                <a:lnTo>
                  <a:pt x="1311946" y="1087318"/>
                </a:lnTo>
                <a:lnTo>
                  <a:pt x="1337561" y="1051891"/>
                </a:lnTo>
                <a:lnTo>
                  <a:pt x="1360784" y="1015200"/>
                </a:lnTo>
                <a:lnTo>
                  <a:pt x="1381605" y="977386"/>
                </a:lnTo>
                <a:lnTo>
                  <a:pt x="1400014" y="938591"/>
                </a:lnTo>
                <a:lnTo>
                  <a:pt x="1416001" y="898955"/>
                </a:lnTo>
                <a:lnTo>
                  <a:pt x="1429556" y="858621"/>
                </a:lnTo>
                <a:lnTo>
                  <a:pt x="1440669" y="817729"/>
                </a:lnTo>
                <a:lnTo>
                  <a:pt x="1449330" y="776422"/>
                </a:lnTo>
                <a:lnTo>
                  <a:pt x="1455529" y="734839"/>
                </a:lnTo>
                <a:lnTo>
                  <a:pt x="1459255" y="693123"/>
                </a:lnTo>
                <a:lnTo>
                  <a:pt x="1460500" y="651414"/>
                </a:lnTo>
                <a:lnTo>
                  <a:pt x="1452249" y="596700"/>
                </a:lnTo>
                <a:lnTo>
                  <a:pt x="1441185" y="544513"/>
                </a:lnTo>
                <a:lnTo>
                  <a:pt x="1427418" y="494835"/>
                </a:lnTo>
                <a:lnTo>
                  <a:pt x="1411057" y="447650"/>
                </a:lnTo>
                <a:lnTo>
                  <a:pt x="1392211" y="402939"/>
                </a:lnTo>
                <a:lnTo>
                  <a:pt x="1370991" y="360684"/>
                </a:lnTo>
                <a:lnTo>
                  <a:pt x="1347505" y="320869"/>
                </a:lnTo>
                <a:lnTo>
                  <a:pt x="1321863" y="283474"/>
                </a:lnTo>
                <a:lnTo>
                  <a:pt x="1294175" y="248483"/>
                </a:lnTo>
                <a:lnTo>
                  <a:pt x="1264551" y="215878"/>
                </a:lnTo>
                <a:lnTo>
                  <a:pt x="1233099" y="185641"/>
                </a:lnTo>
                <a:lnTo>
                  <a:pt x="1199929" y="157754"/>
                </a:lnTo>
                <a:lnTo>
                  <a:pt x="1165151" y="132200"/>
                </a:lnTo>
                <a:lnTo>
                  <a:pt x="1128875" y="108961"/>
                </a:lnTo>
                <a:lnTo>
                  <a:pt x="1091209" y="88020"/>
                </a:lnTo>
                <a:lnTo>
                  <a:pt x="1052264" y="69357"/>
                </a:lnTo>
                <a:lnTo>
                  <a:pt x="1012148" y="52957"/>
                </a:lnTo>
                <a:lnTo>
                  <a:pt x="970973" y="38801"/>
                </a:lnTo>
                <a:lnTo>
                  <a:pt x="928846" y="26871"/>
                </a:lnTo>
                <a:lnTo>
                  <a:pt x="885877" y="17150"/>
                </a:lnTo>
                <a:lnTo>
                  <a:pt x="842177" y="9620"/>
                </a:lnTo>
                <a:lnTo>
                  <a:pt x="797854" y="4264"/>
                </a:lnTo>
                <a:lnTo>
                  <a:pt x="753018" y="1063"/>
                </a:lnTo>
                <a:lnTo>
                  <a:pt x="707779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191064" y="1764967"/>
            <a:ext cx="1150620" cy="4267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266700" marR="5080" indent="-254000">
              <a:lnSpc>
                <a:spcPct val="102600"/>
              </a:lnSpc>
              <a:spcBef>
                <a:spcPts val="60"/>
              </a:spcBef>
            </a:pPr>
            <a:r>
              <a:rPr sz="1300" spc="-70" dirty="0">
                <a:solidFill>
                  <a:srgbClr val="555555"/>
                </a:solidFill>
                <a:latin typeface="Lucida Sans"/>
                <a:cs typeface="Lucida Sans"/>
              </a:rPr>
              <a:t>M</a:t>
            </a:r>
            <a:r>
              <a:rPr sz="1300" spc="-60" dirty="0">
                <a:solidFill>
                  <a:srgbClr val="555555"/>
                </a:solidFill>
                <a:latin typeface="Lucida Sans"/>
                <a:cs typeface="Lucida Sans"/>
              </a:rPr>
              <a:t>o</a:t>
            </a:r>
            <a:r>
              <a:rPr sz="1300" spc="-30" dirty="0">
                <a:solidFill>
                  <a:srgbClr val="555555"/>
                </a:solidFill>
                <a:latin typeface="Lucida Sans"/>
                <a:cs typeface="Lucida Sans"/>
              </a:rPr>
              <a:t>e</a:t>
            </a:r>
            <a:r>
              <a:rPr sz="1300" spc="-120" dirty="0">
                <a:solidFill>
                  <a:srgbClr val="555555"/>
                </a:solidFill>
                <a:latin typeface="Lucida Sans"/>
                <a:cs typeface="Lucida Sans"/>
              </a:rPr>
              <a:t>d</a:t>
            </a:r>
            <a:r>
              <a:rPr sz="1300" spc="-30" dirty="0">
                <a:solidFill>
                  <a:srgbClr val="555555"/>
                </a:solidFill>
                <a:latin typeface="Lucida Sans"/>
                <a:cs typeface="Lucida Sans"/>
              </a:rPr>
              <a:t>e</a:t>
            </a:r>
            <a:r>
              <a:rPr sz="1300" spc="-140" dirty="0">
                <a:solidFill>
                  <a:srgbClr val="555555"/>
                </a:solidFill>
                <a:latin typeface="Lucida Sans"/>
                <a:cs typeface="Lucida Sans"/>
              </a:rPr>
              <a:t>r</a:t>
            </a:r>
            <a:r>
              <a:rPr sz="1300" spc="25" dirty="0">
                <a:solidFill>
                  <a:srgbClr val="555555"/>
                </a:solidFill>
                <a:latin typeface="Lucida Sans"/>
                <a:cs typeface="Lucida Sans"/>
              </a:rPr>
              <a:t>s</a:t>
            </a:r>
            <a:r>
              <a:rPr sz="1300" spc="20" dirty="0">
                <a:solidFill>
                  <a:srgbClr val="555555"/>
                </a:solidFill>
                <a:latin typeface="Lucida Sans"/>
                <a:cs typeface="Lucida Sans"/>
              </a:rPr>
              <a:t>c</a:t>
            </a:r>
            <a:r>
              <a:rPr sz="1300" spc="-110" dirty="0">
                <a:solidFill>
                  <a:srgbClr val="555555"/>
                </a:solidFill>
                <a:latin typeface="Lucida Sans"/>
                <a:cs typeface="Lucida Sans"/>
              </a:rPr>
              <a:t>h</a:t>
            </a:r>
            <a:r>
              <a:rPr sz="1300" spc="-25" dirty="0">
                <a:solidFill>
                  <a:srgbClr val="555555"/>
                </a:solidFill>
                <a:latin typeface="Lucida Sans"/>
                <a:cs typeface="Lucida Sans"/>
              </a:rPr>
              <a:t>a</a:t>
            </a:r>
            <a:r>
              <a:rPr sz="1300" spc="-120" dirty="0">
                <a:solidFill>
                  <a:srgbClr val="555555"/>
                </a:solidFill>
                <a:latin typeface="Lucida Sans"/>
                <a:cs typeface="Lucida Sans"/>
              </a:rPr>
              <a:t>p</a:t>
            </a:r>
            <a:r>
              <a:rPr sz="1300" spc="30" dirty="0">
                <a:solidFill>
                  <a:srgbClr val="555555"/>
                </a:solidFill>
                <a:latin typeface="Lucida Sans"/>
                <a:cs typeface="Lucida Sans"/>
              </a:rPr>
              <a:t>s</a:t>
            </a:r>
            <a:r>
              <a:rPr sz="1300" spc="-70" dirty="0">
                <a:solidFill>
                  <a:srgbClr val="555555"/>
                </a:solidFill>
                <a:latin typeface="Lucida Sans"/>
                <a:cs typeface="Lucida Sans"/>
              </a:rPr>
              <a:t>-  </a:t>
            </a:r>
            <a:r>
              <a:rPr sz="1300" spc="-90" dirty="0">
                <a:solidFill>
                  <a:srgbClr val="555555"/>
                </a:solidFill>
                <a:latin typeface="Lucida Sans"/>
                <a:cs typeface="Lucida Sans"/>
              </a:rPr>
              <a:t>uitkering</a:t>
            </a:r>
            <a:endParaRPr sz="1300">
              <a:latin typeface="Lucida Sans"/>
              <a:cs typeface="Lucida San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784600" y="3175000"/>
            <a:ext cx="1447800" cy="1371600"/>
          </a:xfrm>
          <a:custGeom>
            <a:avLst/>
            <a:gdLst/>
            <a:ahLst/>
            <a:cxnLst/>
            <a:rect l="l" t="t" r="r" b="b"/>
            <a:pathLst>
              <a:path w="1447800" h="1371600">
                <a:moveTo>
                  <a:pt x="701625" y="0"/>
                </a:moveTo>
                <a:lnTo>
                  <a:pt x="654790" y="1690"/>
                </a:lnTo>
                <a:lnTo>
                  <a:pt x="608325" y="6679"/>
                </a:lnTo>
                <a:lnTo>
                  <a:pt x="562388" y="14840"/>
                </a:lnTo>
                <a:lnTo>
                  <a:pt x="517140" y="26048"/>
                </a:lnTo>
                <a:lnTo>
                  <a:pt x="472738" y="40179"/>
                </a:lnTo>
                <a:lnTo>
                  <a:pt x="429344" y="57106"/>
                </a:lnTo>
                <a:lnTo>
                  <a:pt x="387115" y="76705"/>
                </a:lnTo>
                <a:lnTo>
                  <a:pt x="346211" y="98851"/>
                </a:lnTo>
                <a:lnTo>
                  <a:pt x="306792" y="123417"/>
                </a:lnTo>
                <a:lnTo>
                  <a:pt x="269016" y="150279"/>
                </a:lnTo>
                <a:lnTo>
                  <a:pt x="233044" y="179312"/>
                </a:lnTo>
                <a:lnTo>
                  <a:pt x="199034" y="210390"/>
                </a:lnTo>
                <a:lnTo>
                  <a:pt x="167146" y="243388"/>
                </a:lnTo>
                <a:lnTo>
                  <a:pt x="137539" y="278181"/>
                </a:lnTo>
                <a:lnTo>
                  <a:pt x="110372" y="314644"/>
                </a:lnTo>
                <a:lnTo>
                  <a:pt x="85804" y="352650"/>
                </a:lnTo>
                <a:lnTo>
                  <a:pt x="63995" y="392076"/>
                </a:lnTo>
                <a:lnTo>
                  <a:pt x="45105" y="432796"/>
                </a:lnTo>
                <a:lnTo>
                  <a:pt x="29292" y="474684"/>
                </a:lnTo>
                <a:lnTo>
                  <a:pt x="16715" y="517615"/>
                </a:lnTo>
                <a:lnTo>
                  <a:pt x="7535" y="561465"/>
                </a:lnTo>
                <a:lnTo>
                  <a:pt x="1910" y="606107"/>
                </a:lnTo>
                <a:lnTo>
                  <a:pt x="0" y="651417"/>
                </a:lnTo>
                <a:lnTo>
                  <a:pt x="1025" y="693492"/>
                </a:lnTo>
                <a:lnTo>
                  <a:pt x="4117" y="735702"/>
                </a:lnTo>
                <a:lnTo>
                  <a:pt x="9301" y="777885"/>
                </a:lnTo>
                <a:lnTo>
                  <a:pt x="16601" y="819879"/>
                </a:lnTo>
                <a:lnTo>
                  <a:pt x="26041" y="861522"/>
                </a:lnTo>
                <a:lnTo>
                  <a:pt x="37644" y="902652"/>
                </a:lnTo>
                <a:lnTo>
                  <a:pt x="51437" y="943108"/>
                </a:lnTo>
                <a:lnTo>
                  <a:pt x="67442" y="982728"/>
                </a:lnTo>
                <a:lnTo>
                  <a:pt x="85684" y="1021349"/>
                </a:lnTo>
                <a:lnTo>
                  <a:pt x="106188" y="1058810"/>
                </a:lnTo>
                <a:lnTo>
                  <a:pt x="128977" y="1094949"/>
                </a:lnTo>
                <a:lnTo>
                  <a:pt x="154076" y="1129603"/>
                </a:lnTo>
                <a:lnTo>
                  <a:pt x="181510" y="1162612"/>
                </a:lnTo>
                <a:lnTo>
                  <a:pt x="211302" y="1193813"/>
                </a:lnTo>
                <a:lnTo>
                  <a:pt x="243477" y="1223044"/>
                </a:lnTo>
                <a:lnTo>
                  <a:pt x="278059" y="1250143"/>
                </a:lnTo>
                <a:lnTo>
                  <a:pt x="315072" y="1274949"/>
                </a:lnTo>
                <a:lnTo>
                  <a:pt x="354541" y="1297300"/>
                </a:lnTo>
                <a:lnTo>
                  <a:pt x="396491" y="1317033"/>
                </a:lnTo>
                <a:lnTo>
                  <a:pt x="440944" y="1333987"/>
                </a:lnTo>
                <a:lnTo>
                  <a:pt x="487926" y="1348000"/>
                </a:lnTo>
                <a:lnTo>
                  <a:pt x="537461" y="1358910"/>
                </a:lnTo>
                <a:lnTo>
                  <a:pt x="589573" y="1366555"/>
                </a:lnTo>
                <a:lnTo>
                  <a:pt x="644286" y="1370773"/>
                </a:lnTo>
                <a:lnTo>
                  <a:pt x="701625" y="1371402"/>
                </a:lnTo>
                <a:lnTo>
                  <a:pt x="759172" y="1368515"/>
                </a:lnTo>
                <a:lnTo>
                  <a:pt x="814487" y="1362384"/>
                </a:lnTo>
                <a:lnTo>
                  <a:pt x="867559" y="1353152"/>
                </a:lnTo>
                <a:lnTo>
                  <a:pt x="918380" y="1340960"/>
                </a:lnTo>
                <a:lnTo>
                  <a:pt x="966939" y="1325949"/>
                </a:lnTo>
                <a:lnTo>
                  <a:pt x="1013225" y="1308260"/>
                </a:lnTo>
                <a:lnTo>
                  <a:pt x="1057230" y="1288035"/>
                </a:lnTo>
                <a:lnTo>
                  <a:pt x="1098943" y="1265415"/>
                </a:lnTo>
                <a:lnTo>
                  <a:pt x="1138354" y="1240541"/>
                </a:lnTo>
                <a:lnTo>
                  <a:pt x="1175454" y="1213556"/>
                </a:lnTo>
                <a:lnTo>
                  <a:pt x="1210232" y="1184599"/>
                </a:lnTo>
                <a:lnTo>
                  <a:pt x="1242678" y="1153813"/>
                </a:lnTo>
                <a:lnTo>
                  <a:pt x="1272783" y="1121339"/>
                </a:lnTo>
                <a:lnTo>
                  <a:pt x="1300537" y="1087317"/>
                </a:lnTo>
                <a:lnTo>
                  <a:pt x="1325930" y="1051891"/>
                </a:lnTo>
                <a:lnTo>
                  <a:pt x="1348951" y="1015200"/>
                </a:lnTo>
                <a:lnTo>
                  <a:pt x="1369591" y="977386"/>
                </a:lnTo>
                <a:lnTo>
                  <a:pt x="1387840" y="938591"/>
                </a:lnTo>
                <a:lnTo>
                  <a:pt x="1403688" y="898955"/>
                </a:lnTo>
                <a:lnTo>
                  <a:pt x="1417125" y="858621"/>
                </a:lnTo>
                <a:lnTo>
                  <a:pt x="1428141" y="817729"/>
                </a:lnTo>
                <a:lnTo>
                  <a:pt x="1436727" y="776421"/>
                </a:lnTo>
                <a:lnTo>
                  <a:pt x="1442872" y="734839"/>
                </a:lnTo>
                <a:lnTo>
                  <a:pt x="1446566" y="693123"/>
                </a:lnTo>
                <a:lnTo>
                  <a:pt x="1447800" y="651414"/>
                </a:lnTo>
                <a:lnTo>
                  <a:pt x="1439621" y="596700"/>
                </a:lnTo>
                <a:lnTo>
                  <a:pt x="1428653" y="544513"/>
                </a:lnTo>
                <a:lnTo>
                  <a:pt x="1415006" y="494835"/>
                </a:lnTo>
                <a:lnTo>
                  <a:pt x="1398787" y="447650"/>
                </a:lnTo>
                <a:lnTo>
                  <a:pt x="1380105" y="402939"/>
                </a:lnTo>
                <a:lnTo>
                  <a:pt x="1359069" y="360684"/>
                </a:lnTo>
                <a:lnTo>
                  <a:pt x="1335788" y="320869"/>
                </a:lnTo>
                <a:lnTo>
                  <a:pt x="1310369" y="283474"/>
                </a:lnTo>
                <a:lnTo>
                  <a:pt x="1282922" y="248483"/>
                </a:lnTo>
                <a:lnTo>
                  <a:pt x="1253555" y="215878"/>
                </a:lnTo>
                <a:lnTo>
                  <a:pt x="1222376" y="185641"/>
                </a:lnTo>
                <a:lnTo>
                  <a:pt x="1189495" y="157754"/>
                </a:lnTo>
                <a:lnTo>
                  <a:pt x="1155020" y="132200"/>
                </a:lnTo>
                <a:lnTo>
                  <a:pt x="1119059" y="108961"/>
                </a:lnTo>
                <a:lnTo>
                  <a:pt x="1081721" y="88020"/>
                </a:lnTo>
                <a:lnTo>
                  <a:pt x="1043114" y="69357"/>
                </a:lnTo>
                <a:lnTo>
                  <a:pt x="1003347" y="52957"/>
                </a:lnTo>
                <a:lnTo>
                  <a:pt x="962530" y="38801"/>
                </a:lnTo>
                <a:lnTo>
                  <a:pt x="920769" y="26871"/>
                </a:lnTo>
                <a:lnTo>
                  <a:pt x="878174" y="17150"/>
                </a:lnTo>
                <a:lnTo>
                  <a:pt x="834854" y="9620"/>
                </a:lnTo>
                <a:lnTo>
                  <a:pt x="790916" y="4264"/>
                </a:lnTo>
                <a:lnTo>
                  <a:pt x="746471" y="1063"/>
                </a:lnTo>
                <a:lnTo>
                  <a:pt x="701625" y="0"/>
                </a:lnTo>
                <a:close/>
              </a:path>
            </a:pathLst>
          </a:custGeom>
          <a:solidFill>
            <a:srgbClr val="ED8B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083926" y="3772749"/>
            <a:ext cx="84328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75" dirty="0">
                <a:solidFill>
                  <a:srgbClr val="FFFFFF"/>
                </a:solidFill>
                <a:latin typeface="Lucida Sans"/>
                <a:cs typeface="Lucida Sans"/>
              </a:rPr>
              <a:t>Mantelzorg</a:t>
            </a:r>
            <a:endParaRPr sz="1300">
              <a:latin typeface="Lucida Sans"/>
              <a:cs typeface="Lucida San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410200" y="3175000"/>
            <a:ext cx="1460500" cy="1371600"/>
          </a:xfrm>
          <a:custGeom>
            <a:avLst/>
            <a:gdLst/>
            <a:ahLst/>
            <a:cxnLst/>
            <a:rect l="l" t="t" r="r" b="b"/>
            <a:pathLst>
              <a:path w="1460500" h="1371600">
                <a:moveTo>
                  <a:pt x="707779" y="0"/>
                </a:moveTo>
                <a:lnTo>
                  <a:pt x="660534" y="1690"/>
                </a:lnTo>
                <a:lnTo>
                  <a:pt x="613661" y="6679"/>
                </a:lnTo>
                <a:lnTo>
                  <a:pt x="567321" y="14840"/>
                </a:lnTo>
                <a:lnTo>
                  <a:pt x="521676" y="26048"/>
                </a:lnTo>
                <a:lnTo>
                  <a:pt x="476885" y="40179"/>
                </a:lnTo>
                <a:lnTo>
                  <a:pt x="433110" y="57106"/>
                </a:lnTo>
                <a:lnTo>
                  <a:pt x="390510" y="76705"/>
                </a:lnTo>
                <a:lnTo>
                  <a:pt x="349248" y="98851"/>
                </a:lnTo>
                <a:lnTo>
                  <a:pt x="309483" y="123417"/>
                </a:lnTo>
                <a:lnTo>
                  <a:pt x="271376" y="150279"/>
                </a:lnTo>
                <a:lnTo>
                  <a:pt x="235088" y="179312"/>
                </a:lnTo>
                <a:lnTo>
                  <a:pt x="200780" y="210390"/>
                </a:lnTo>
                <a:lnTo>
                  <a:pt x="168612" y="243388"/>
                </a:lnTo>
                <a:lnTo>
                  <a:pt x="138745" y="278181"/>
                </a:lnTo>
                <a:lnTo>
                  <a:pt x="111340" y="314644"/>
                </a:lnTo>
                <a:lnTo>
                  <a:pt x="86557" y="352650"/>
                </a:lnTo>
                <a:lnTo>
                  <a:pt x="64557" y="392076"/>
                </a:lnTo>
                <a:lnTo>
                  <a:pt x="45500" y="432796"/>
                </a:lnTo>
                <a:lnTo>
                  <a:pt x="29549" y="474684"/>
                </a:lnTo>
                <a:lnTo>
                  <a:pt x="16862" y="517615"/>
                </a:lnTo>
                <a:lnTo>
                  <a:pt x="7601" y="561465"/>
                </a:lnTo>
                <a:lnTo>
                  <a:pt x="1927" y="606107"/>
                </a:lnTo>
                <a:lnTo>
                  <a:pt x="0" y="651417"/>
                </a:lnTo>
                <a:lnTo>
                  <a:pt x="1034" y="693492"/>
                </a:lnTo>
                <a:lnTo>
                  <a:pt x="4154" y="735702"/>
                </a:lnTo>
                <a:lnTo>
                  <a:pt x="9383" y="777885"/>
                </a:lnTo>
                <a:lnTo>
                  <a:pt x="16747" y="819879"/>
                </a:lnTo>
                <a:lnTo>
                  <a:pt x="26269" y="861522"/>
                </a:lnTo>
                <a:lnTo>
                  <a:pt x="37975" y="902652"/>
                </a:lnTo>
                <a:lnTo>
                  <a:pt x="51888" y="943108"/>
                </a:lnTo>
                <a:lnTo>
                  <a:pt x="68033" y="982728"/>
                </a:lnTo>
                <a:lnTo>
                  <a:pt x="86436" y="1021349"/>
                </a:lnTo>
                <a:lnTo>
                  <a:pt x="107119" y="1058810"/>
                </a:lnTo>
                <a:lnTo>
                  <a:pt x="130109" y="1094949"/>
                </a:lnTo>
                <a:lnTo>
                  <a:pt x="155428" y="1129603"/>
                </a:lnTo>
                <a:lnTo>
                  <a:pt x="183102" y="1162612"/>
                </a:lnTo>
                <a:lnTo>
                  <a:pt x="213156" y="1193813"/>
                </a:lnTo>
                <a:lnTo>
                  <a:pt x="245613" y="1223044"/>
                </a:lnTo>
                <a:lnTo>
                  <a:pt x="280498" y="1250143"/>
                </a:lnTo>
                <a:lnTo>
                  <a:pt x="317836" y="1274949"/>
                </a:lnTo>
                <a:lnTo>
                  <a:pt x="357652" y="1297300"/>
                </a:lnTo>
                <a:lnTo>
                  <a:pt x="399969" y="1317033"/>
                </a:lnTo>
                <a:lnTo>
                  <a:pt x="444812" y="1333987"/>
                </a:lnTo>
                <a:lnTo>
                  <a:pt x="492206" y="1348000"/>
                </a:lnTo>
                <a:lnTo>
                  <a:pt x="542175" y="1358910"/>
                </a:lnTo>
                <a:lnTo>
                  <a:pt x="594744" y="1366555"/>
                </a:lnTo>
                <a:lnTo>
                  <a:pt x="649937" y="1370773"/>
                </a:lnTo>
                <a:lnTo>
                  <a:pt x="707779" y="1371402"/>
                </a:lnTo>
                <a:lnTo>
                  <a:pt x="765831" y="1368515"/>
                </a:lnTo>
                <a:lnTo>
                  <a:pt x="821631" y="1362384"/>
                </a:lnTo>
                <a:lnTo>
                  <a:pt x="875170" y="1353152"/>
                </a:lnTo>
                <a:lnTo>
                  <a:pt x="926436" y="1340960"/>
                </a:lnTo>
                <a:lnTo>
                  <a:pt x="975421" y="1325949"/>
                </a:lnTo>
                <a:lnTo>
                  <a:pt x="1022113" y="1308260"/>
                </a:lnTo>
                <a:lnTo>
                  <a:pt x="1066504" y="1288035"/>
                </a:lnTo>
                <a:lnTo>
                  <a:pt x="1108583" y="1265415"/>
                </a:lnTo>
                <a:lnTo>
                  <a:pt x="1148340" y="1240541"/>
                </a:lnTo>
                <a:lnTo>
                  <a:pt x="1185765" y="1213556"/>
                </a:lnTo>
                <a:lnTo>
                  <a:pt x="1220848" y="1184599"/>
                </a:lnTo>
                <a:lnTo>
                  <a:pt x="1253579" y="1153813"/>
                </a:lnTo>
                <a:lnTo>
                  <a:pt x="1283948" y="1121339"/>
                </a:lnTo>
                <a:lnTo>
                  <a:pt x="1311946" y="1087317"/>
                </a:lnTo>
                <a:lnTo>
                  <a:pt x="1337561" y="1051891"/>
                </a:lnTo>
                <a:lnTo>
                  <a:pt x="1360784" y="1015200"/>
                </a:lnTo>
                <a:lnTo>
                  <a:pt x="1381605" y="977386"/>
                </a:lnTo>
                <a:lnTo>
                  <a:pt x="1400014" y="938591"/>
                </a:lnTo>
                <a:lnTo>
                  <a:pt x="1416001" y="898955"/>
                </a:lnTo>
                <a:lnTo>
                  <a:pt x="1429556" y="858621"/>
                </a:lnTo>
                <a:lnTo>
                  <a:pt x="1440669" y="817729"/>
                </a:lnTo>
                <a:lnTo>
                  <a:pt x="1449330" y="776421"/>
                </a:lnTo>
                <a:lnTo>
                  <a:pt x="1455529" y="734839"/>
                </a:lnTo>
                <a:lnTo>
                  <a:pt x="1459255" y="693123"/>
                </a:lnTo>
                <a:lnTo>
                  <a:pt x="1460500" y="651414"/>
                </a:lnTo>
                <a:lnTo>
                  <a:pt x="1452249" y="596700"/>
                </a:lnTo>
                <a:lnTo>
                  <a:pt x="1441185" y="544513"/>
                </a:lnTo>
                <a:lnTo>
                  <a:pt x="1427418" y="494835"/>
                </a:lnTo>
                <a:lnTo>
                  <a:pt x="1411057" y="447650"/>
                </a:lnTo>
                <a:lnTo>
                  <a:pt x="1392211" y="402939"/>
                </a:lnTo>
                <a:lnTo>
                  <a:pt x="1370991" y="360684"/>
                </a:lnTo>
                <a:lnTo>
                  <a:pt x="1347505" y="320869"/>
                </a:lnTo>
                <a:lnTo>
                  <a:pt x="1321863" y="283474"/>
                </a:lnTo>
                <a:lnTo>
                  <a:pt x="1294175" y="248483"/>
                </a:lnTo>
                <a:lnTo>
                  <a:pt x="1264551" y="215878"/>
                </a:lnTo>
                <a:lnTo>
                  <a:pt x="1233099" y="185641"/>
                </a:lnTo>
                <a:lnTo>
                  <a:pt x="1199929" y="157754"/>
                </a:lnTo>
                <a:lnTo>
                  <a:pt x="1165151" y="132200"/>
                </a:lnTo>
                <a:lnTo>
                  <a:pt x="1128875" y="108961"/>
                </a:lnTo>
                <a:lnTo>
                  <a:pt x="1091209" y="88020"/>
                </a:lnTo>
                <a:lnTo>
                  <a:pt x="1052264" y="69357"/>
                </a:lnTo>
                <a:lnTo>
                  <a:pt x="1012148" y="52957"/>
                </a:lnTo>
                <a:lnTo>
                  <a:pt x="970973" y="38801"/>
                </a:lnTo>
                <a:lnTo>
                  <a:pt x="928846" y="26871"/>
                </a:lnTo>
                <a:lnTo>
                  <a:pt x="885877" y="17150"/>
                </a:lnTo>
                <a:lnTo>
                  <a:pt x="842177" y="9620"/>
                </a:lnTo>
                <a:lnTo>
                  <a:pt x="797854" y="4264"/>
                </a:lnTo>
                <a:lnTo>
                  <a:pt x="753018" y="1063"/>
                </a:lnTo>
                <a:lnTo>
                  <a:pt x="707779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567629" y="3637690"/>
            <a:ext cx="1125220" cy="4267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0" marR="5080" indent="-368300">
              <a:lnSpc>
                <a:spcPct val="102600"/>
              </a:lnSpc>
              <a:spcBef>
                <a:spcPts val="60"/>
              </a:spcBef>
            </a:pPr>
            <a:r>
              <a:rPr sz="1300" spc="-80" dirty="0">
                <a:solidFill>
                  <a:srgbClr val="555555"/>
                </a:solidFill>
                <a:latin typeface="Lucida Sans"/>
                <a:cs typeface="Lucida Sans"/>
              </a:rPr>
              <a:t>O</a:t>
            </a:r>
            <a:r>
              <a:rPr sz="1300" spc="-20" dirty="0">
                <a:solidFill>
                  <a:srgbClr val="555555"/>
                </a:solidFill>
                <a:latin typeface="Lucida Sans"/>
                <a:cs typeface="Lucida Sans"/>
              </a:rPr>
              <a:t>v</a:t>
            </a:r>
            <a:r>
              <a:rPr sz="1300" spc="-30" dirty="0">
                <a:solidFill>
                  <a:srgbClr val="555555"/>
                </a:solidFill>
                <a:latin typeface="Lucida Sans"/>
                <a:cs typeface="Lucida Sans"/>
              </a:rPr>
              <a:t>e</a:t>
            </a:r>
            <a:r>
              <a:rPr sz="1300" spc="-140" dirty="0">
                <a:solidFill>
                  <a:srgbClr val="555555"/>
                </a:solidFill>
                <a:latin typeface="Lucida Sans"/>
                <a:cs typeface="Lucida Sans"/>
              </a:rPr>
              <a:t>r</a:t>
            </a:r>
            <a:r>
              <a:rPr sz="1300" spc="-120" dirty="0">
                <a:solidFill>
                  <a:srgbClr val="555555"/>
                </a:solidFill>
                <a:latin typeface="Lucida Sans"/>
                <a:cs typeface="Lucida Sans"/>
              </a:rPr>
              <a:t>b</a:t>
            </a:r>
            <a:r>
              <a:rPr sz="1300" spc="-140" dirty="0">
                <a:solidFill>
                  <a:srgbClr val="555555"/>
                </a:solidFill>
                <a:latin typeface="Lucida Sans"/>
                <a:cs typeface="Lucida Sans"/>
              </a:rPr>
              <a:t>r</a:t>
            </a:r>
            <a:r>
              <a:rPr sz="1300" spc="-110" dirty="0">
                <a:solidFill>
                  <a:srgbClr val="555555"/>
                </a:solidFill>
                <a:latin typeface="Lucida Sans"/>
                <a:cs typeface="Lucida Sans"/>
              </a:rPr>
              <a:t>u</a:t>
            </a:r>
            <a:r>
              <a:rPr sz="1300" spc="-114" dirty="0">
                <a:solidFill>
                  <a:srgbClr val="555555"/>
                </a:solidFill>
                <a:latin typeface="Lucida Sans"/>
                <a:cs typeface="Lucida Sans"/>
              </a:rPr>
              <a:t>gg</a:t>
            </a:r>
            <a:r>
              <a:rPr sz="1300" spc="-80" dirty="0">
                <a:solidFill>
                  <a:srgbClr val="555555"/>
                </a:solidFill>
                <a:latin typeface="Lucida Sans"/>
                <a:cs typeface="Lucida Sans"/>
              </a:rPr>
              <a:t>i</a:t>
            </a:r>
            <a:r>
              <a:rPr sz="1300" spc="-110" dirty="0">
                <a:solidFill>
                  <a:srgbClr val="555555"/>
                </a:solidFill>
                <a:latin typeface="Lucida Sans"/>
                <a:cs typeface="Lucida Sans"/>
              </a:rPr>
              <a:t>n</a:t>
            </a:r>
            <a:r>
              <a:rPr sz="1300" spc="-114" dirty="0">
                <a:solidFill>
                  <a:srgbClr val="555555"/>
                </a:solidFill>
                <a:latin typeface="Lucida Sans"/>
                <a:cs typeface="Lucida Sans"/>
              </a:rPr>
              <a:t>g</a:t>
            </a:r>
            <a:r>
              <a:rPr sz="1300" spc="30" dirty="0">
                <a:solidFill>
                  <a:srgbClr val="555555"/>
                </a:solidFill>
                <a:latin typeface="Lucida Sans"/>
                <a:cs typeface="Lucida Sans"/>
              </a:rPr>
              <a:t>s</a:t>
            </a:r>
            <a:r>
              <a:rPr sz="1300" spc="-70" dirty="0">
                <a:solidFill>
                  <a:srgbClr val="555555"/>
                </a:solidFill>
                <a:latin typeface="Lucida Sans"/>
                <a:cs typeface="Lucida Sans"/>
              </a:rPr>
              <a:t>-  </a:t>
            </a:r>
            <a:r>
              <a:rPr sz="1300" spc="-60" dirty="0">
                <a:solidFill>
                  <a:srgbClr val="555555"/>
                </a:solidFill>
                <a:latin typeface="Lucida Sans"/>
                <a:cs typeface="Lucida Sans"/>
              </a:rPr>
              <a:t>recht</a:t>
            </a:r>
            <a:endParaRPr sz="1300">
              <a:latin typeface="Lucida Sans"/>
              <a:cs typeface="Lucida San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048500" y="3175000"/>
            <a:ext cx="1460500" cy="1371600"/>
          </a:xfrm>
          <a:custGeom>
            <a:avLst/>
            <a:gdLst/>
            <a:ahLst/>
            <a:cxnLst/>
            <a:rect l="l" t="t" r="r" b="b"/>
            <a:pathLst>
              <a:path w="1460500" h="1371600">
                <a:moveTo>
                  <a:pt x="707779" y="0"/>
                </a:moveTo>
                <a:lnTo>
                  <a:pt x="660534" y="1690"/>
                </a:lnTo>
                <a:lnTo>
                  <a:pt x="613661" y="6679"/>
                </a:lnTo>
                <a:lnTo>
                  <a:pt x="567321" y="14840"/>
                </a:lnTo>
                <a:lnTo>
                  <a:pt x="521676" y="26048"/>
                </a:lnTo>
                <a:lnTo>
                  <a:pt x="476885" y="40179"/>
                </a:lnTo>
                <a:lnTo>
                  <a:pt x="433110" y="57106"/>
                </a:lnTo>
                <a:lnTo>
                  <a:pt x="390510" y="76705"/>
                </a:lnTo>
                <a:lnTo>
                  <a:pt x="349248" y="98851"/>
                </a:lnTo>
                <a:lnTo>
                  <a:pt x="309483" y="123417"/>
                </a:lnTo>
                <a:lnTo>
                  <a:pt x="271376" y="150279"/>
                </a:lnTo>
                <a:lnTo>
                  <a:pt x="235088" y="179312"/>
                </a:lnTo>
                <a:lnTo>
                  <a:pt x="200780" y="210390"/>
                </a:lnTo>
                <a:lnTo>
                  <a:pt x="168612" y="243388"/>
                </a:lnTo>
                <a:lnTo>
                  <a:pt x="138745" y="278181"/>
                </a:lnTo>
                <a:lnTo>
                  <a:pt x="111340" y="314644"/>
                </a:lnTo>
                <a:lnTo>
                  <a:pt x="86557" y="352650"/>
                </a:lnTo>
                <a:lnTo>
                  <a:pt x="64557" y="392076"/>
                </a:lnTo>
                <a:lnTo>
                  <a:pt x="45500" y="432796"/>
                </a:lnTo>
                <a:lnTo>
                  <a:pt x="29549" y="474684"/>
                </a:lnTo>
                <a:lnTo>
                  <a:pt x="16862" y="517615"/>
                </a:lnTo>
                <a:lnTo>
                  <a:pt x="7601" y="561465"/>
                </a:lnTo>
                <a:lnTo>
                  <a:pt x="1927" y="606107"/>
                </a:lnTo>
                <a:lnTo>
                  <a:pt x="0" y="651417"/>
                </a:lnTo>
                <a:lnTo>
                  <a:pt x="1034" y="693492"/>
                </a:lnTo>
                <a:lnTo>
                  <a:pt x="4154" y="735702"/>
                </a:lnTo>
                <a:lnTo>
                  <a:pt x="9383" y="777885"/>
                </a:lnTo>
                <a:lnTo>
                  <a:pt x="16747" y="819879"/>
                </a:lnTo>
                <a:lnTo>
                  <a:pt x="26269" y="861522"/>
                </a:lnTo>
                <a:lnTo>
                  <a:pt x="37975" y="902652"/>
                </a:lnTo>
                <a:lnTo>
                  <a:pt x="51888" y="943108"/>
                </a:lnTo>
                <a:lnTo>
                  <a:pt x="68033" y="982728"/>
                </a:lnTo>
                <a:lnTo>
                  <a:pt x="86436" y="1021349"/>
                </a:lnTo>
                <a:lnTo>
                  <a:pt x="107119" y="1058810"/>
                </a:lnTo>
                <a:lnTo>
                  <a:pt x="130109" y="1094949"/>
                </a:lnTo>
                <a:lnTo>
                  <a:pt x="155428" y="1129603"/>
                </a:lnTo>
                <a:lnTo>
                  <a:pt x="183102" y="1162612"/>
                </a:lnTo>
                <a:lnTo>
                  <a:pt x="213156" y="1193813"/>
                </a:lnTo>
                <a:lnTo>
                  <a:pt x="245613" y="1223044"/>
                </a:lnTo>
                <a:lnTo>
                  <a:pt x="280498" y="1250143"/>
                </a:lnTo>
                <a:lnTo>
                  <a:pt x="317836" y="1274949"/>
                </a:lnTo>
                <a:lnTo>
                  <a:pt x="357652" y="1297300"/>
                </a:lnTo>
                <a:lnTo>
                  <a:pt x="399969" y="1317033"/>
                </a:lnTo>
                <a:lnTo>
                  <a:pt x="444812" y="1333987"/>
                </a:lnTo>
                <a:lnTo>
                  <a:pt x="492206" y="1348000"/>
                </a:lnTo>
                <a:lnTo>
                  <a:pt x="542175" y="1358910"/>
                </a:lnTo>
                <a:lnTo>
                  <a:pt x="594744" y="1366555"/>
                </a:lnTo>
                <a:lnTo>
                  <a:pt x="649937" y="1370773"/>
                </a:lnTo>
                <a:lnTo>
                  <a:pt x="707779" y="1371402"/>
                </a:lnTo>
                <a:lnTo>
                  <a:pt x="765831" y="1368515"/>
                </a:lnTo>
                <a:lnTo>
                  <a:pt x="821631" y="1362384"/>
                </a:lnTo>
                <a:lnTo>
                  <a:pt x="875170" y="1353152"/>
                </a:lnTo>
                <a:lnTo>
                  <a:pt x="926436" y="1340960"/>
                </a:lnTo>
                <a:lnTo>
                  <a:pt x="975421" y="1325949"/>
                </a:lnTo>
                <a:lnTo>
                  <a:pt x="1022113" y="1308260"/>
                </a:lnTo>
                <a:lnTo>
                  <a:pt x="1066504" y="1288035"/>
                </a:lnTo>
                <a:lnTo>
                  <a:pt x="1108583" y="1265415"/>
                </a:lnTo>
                <a:lnTo>
                  <a:pt x="1148340" y="1240541"/>
                </a:lnTo>
                <a:lnTo>
                  <a:pt x="1185765" y="1213556"/>
                </a:lnTo>
                <a:lnTo>
                  <a:pt x="1220848" y="1184599"/>
                </a:lnTo>
                <a:lnTo>
                  <a:pt x="1253579" y="1153813"/>
                </a:lnTo>
                <a:lnTo>
                  <a:pt x="1283948" y="1121339"/>
                </a:lnTo>
                <a:lnTo>
                  <a:pt x="1311946" y="1087317"/>
                </a:lnTo>
                <a:lnTo>
                  <a:pt x="1337561" y="1051891"/>
                </a:lnTo>
                <a:lnTo>
                  <a:pt x="1360784" y="1015200"/>
                </a:lnTo>
                <a:lnTo>
                  <a:pt x="1381605" y="977386"/>
                </a:lnTo>
                <a:lnTo>
                  <a:pt x="1400014" y="938591"/>
                </a:lnTo>
                <a:lnTo>
                  <a:pt x="1416001" y="898955"/>
                </a:lnTo>
                <a:lnTo>
                  <a:pt x="1429556" y="858621"/>
                </a:lnTo>
                <a:lnTo>
                  <a:pt x="1440669" y="817729"/>
                </a:lnTo>
                <a:lnTo>
                  <a:pt x="1449330" y="776421"/>
                </a:lnTo>
                <a:lnTo>
                  <a:pt x="1455529" y="734839"/>
                </a:lnTo>
                <a:lnTo>
                  <a:pt x="1459255" y="693123"/>
                </a:lnTo>
                <a:lnTo>
                  <a:pt x="1460500" y="651414"/>
                </a:lnTo>
                <a:lnTo>
                  <a:pt x="1452249" y="596700"/>
                </a:lnTo>
                <a:lnTo>
                  <a:pt x="1441185" y="544513"/>
                </a:lnTo>
                <a:lnTo>
                  <a:pt x="1427418" y="494835"/>
                </a:lnTo>
                <a:lnTo>
                  <a:pt x="1411057" y="447650"/>
                </a:lnTo>
                <a:lnTo>
                  <a:pt x="1392211" y="402939"/>
                </a:lnTo>
                <a:lnTo>
                  <a:pt x="1370991" y="360684"/>
                </a:lnTo>
                <a:lnTo>
                  <a:pt x="1347505" y="320869"/>
                </a:lnTo>
                <a:lnTo>
                  <a:pt x="1321863" y="283474"/>
                </a:lnTo>
                <a:lnTo>
                  <a:pt x="1294175" y="248483"/>
                </a:lnTo>
                <a:lnTo>
                  <a:pt x="1264551" y="215878"/>
                </a:lnTo>
                <a:lnTo>
                  <a:pt x="1233099" y="185641"/>
                </a:lnTo>
                <a:lnTo>
                  <a:pt x="1199929" y="157754"/>
                </a:lnTo>
                <a:lnTo>
                  <a:pt x="1165151" y="132200"/>
                </a:lnTo>
                <a:lnTo>
                  <a:pt x="1128875" y="108961"/>
                </a:lnTo>
                <a:lnTo>
                  <a:pt x="1091209" y="88020"/>
                </a:lnTo>
                <a:lnTo>
                  <a:pt x="1052264" y="69357"/>
                </a:lnTo>
                <a:lnTo>
                  <a:pt x="1012148" y="52957"/>
                </a:lnTo>
                <a:lnTo>
                  <a:pt x="970973" y="38801"/>
                </a:lnTo>
                <a:lnTo>
                  <a:pt x="928846" y="26871"/>
                </a:lnTo>
                <a:lnTo>
                  <a:pt x="885877" y="17150"/>
                </a:lnTo>
                <a:lnTo>
                  <a:pt x="842177" y="9620"/>
                </a:lnTo>
                <a:lnTo>
                  <a:pt x="797854" y="4264"/>
                </a:lnTo>
                <a:lnTo>
                  <a:pt x="753018" y="1063"/>
                </a:lnTo>
                <a:lnTo>
                  <a:pt x="707779" y="0"/>
                </a:lnTo>
                <a:close/>
              </a:path>
            </a:pathLst>
          </a:custGeom>
          <a:solidFill>
            <a:srgbClr val="ED8B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419632" y="3709689"/>
            <a:ext cx="703580" cy="4267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63500" marR="5080" indent="-50800">
              <a:lnSpc>
                <a:spcPct val="102600"/>
              </a:lnSpc>
              <a:spcBef>
                <a:spcPts val="60"/>
              </a:spcBef>
            </a:pPr>
            <a:r>
              <a:rPr sz="1300" dirty="0">
                <a:solidFill>
                  <a:srgbClr val="FFFFFF"/>
                </a:solidFill>
                <a:latin typeface="Lucida Sans"/>
                <a:cs typeface="Lucida Sans"/>
              </a:rPr>
              <a:t>P</a:t>
            </a:r>
            <a:r>
              <a:rPr sz="1300" spc="40" dirty="0">
                <a:solidFill>
                  <a:srgbClr val="FFFFFF"/>
                </a:solidFill>
                <a:latin typeface="Lucida Sans"/>
                <a:cs typeface="Lucida Sans"/>
              </a:rPr>
              <a:t>e</a:t>
            </a:r>
            <a:r>
              <a:rPr sz="1300" spc="-110" dirty="0">
                <a:solidFill>
                  <a:srgbClr val="FFFFFF"/>
                </a:solidFill>
                <a:latin typeface="Lucida Sans"/>
                <a:cs typeface="Lucida Sans"/>
              </a:rPr>
              <a:t>n</a:t>
            </a:r>
            <a:r>
              <a:rPr sz="1300" spc="30" dirty="0">
                <a:solidFill>
                  <a:srgbClr val="FFFFFF"/>
                </a:solidFill>
                <a:latin typeface="Lucida Sans"/>
                <a:cs typeface="Lucida Sans"/>
              </a:rPr>
              <a:t>s</a:t>
            </a:r>
            <a:r>
              <a:rPr sz="1300" spc="-80" dirty="0">
                <a:solidFill>
                  <a:srgbClr val="FFFFFF"/>
                </a:solidFill>
                <a:latin typeface="Lucida Sans"/>
                <a:cs typeface="Lucida Sans"/>
              </a:rPr>
              <a:t>i</a:t>
            </a:r>
            <a:r>
              <a:rPr sz="1300" spc="-100" dirty="0">
                <a:solidFill>
                  <a:srgbClr val="FFFFFF"/>
                </a:solidFill>
                <a:latin typeface="Lucida Sans"/>
                <a:cs typeface="Lucida Sans"/>
              </a:rPr>
              <a:t>o</a:t>
            </a:r>
            <a:r>
              <a:rPr sz="1300" spc="-30" dirty="0">
                <a:solidFill>
                  <a:srgbClr val="FFFFFF"/>
                </a:solidFill>
                <a:latin typeface="Lucida Sans"/>
                <a:cs typeface="Lucida Sans"/>
              </a:rPr>
              <a:t>e</a:t>
            </a:r>
            <a:r>
              <a:rPr sz="1300" spc="-50" dirty="0">
                <a:solidFill>
                  <a:srgbClr val="FFFFFF"/>
                </a:solidFill>
                <a:latin typeface="Lucida Sans"/>
                <a:cs typeface="Lucida Sans"/>
              </a:rPr>
              <a:t>n  </a:t>
            </a:r>
            <a:r>
              <a:rPr sz="1300" spc="-105" dirty="0">
                <a:solidFill>
                  <a:srgbClr val="FFFFFF"/>
                </a:solidFill>
                <a:latin typeface="Lucida Sans"/>
                <a:cs typeface="Lucida Sans"/>
              </a:rPr>
              <a:t>opbouw</a:t>
            </a:r>
            <a:endParaRPr sz="1300">
              <a:latin typeface="Lucida Sans"/>
              <a:cs typeface="Lucida San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384300" y="3175000"/>
            <a:ext cx="1460500" cy="1371600"/>
          </a:xfrm>
          <a:custGeom>
            <a:avLst/>
            <a:gdLst/>
            <a:ahLst/>
            <a:cxnLst/>
            <a:rect l="l" t="t" r="r" b="b"/>
            <a:pathLst>
              <a:path w="1460500" h="1371600">
                <a:moveTo>
                  <a:pt x="707779" y="0"/>
                </a:moveTo>
                <a:lnTo>
                  <a:pt x="660534" y="1690"/>
                </a:lnTo>
                <a:lnTo>
                  <a:pt x="613661" y="6679"/>
                </a:lnTo>
                <a:lnTo>
                  <a:pt x="567321" y="14840"/>
                </a:lnTo>
                <a:lnTo>
                  <a:pt x="521676" y="26048"/>
                </a:lnTo>
                <a:lnTo>
                  <a:pt x="476885" y="40179"/>
                </a:lnTo>
                <a:lnTo>
                  <a:pt x="433110" y="57106"/>
                </a:lnTo>
                <a:lnTo>
                  <a:pt x="390510" y="76705"/>
                </a:lnTo>
                <a:lnTo>
                  <a:pt x="349248" y="98851"/>
                </a:lnTo>
                <a:lnTo>
                  <a:pt x="309483" y="123417"/>
                </a:lnTo>
                <a:lnTo>
                  <a:pt x="271376" y="150279"/>
                </a:lnTo>
                <a:lnTo>
                  <a:pt x="235088" y="179312"/>
                </a:lnTo>
                <a:lnTo>
                  <a:pt x="200780" y="210390"/>
                </a:lnTo>
                <a:lnTo>
                  <a:pt x="168612" y="243388"/>
                </a:lnTo>
                <a:lnTo>
                  <a:pt x="138745" y="278181"/>
                </a:lnTo>
                <a:lnTo>
                  <a:pt x="111340" y="314644"/>
                </a:lnTo>
                <a:lnTo>
                  <a:pt x="86557" y="352650"/>
                </a:lnTo>
                <a:lnTo>
                  <a:pt x="64557" y="392076"/>
                </a:lnTo>
                <a:lnTo>
                  <a:pt x="45500" y="432796"/>
                </a:lnTo>
                <a:lnTo>
                  <a:pt x="29549" y="474684"/>
                </a:lnTo>
                <a:lnTo>
                  <a:pt x="16862" y="517615"/>
                </a:lnTo>
                <a:lnTo>
                  <a:pt x="7601" y="561465"/>
                </a:lnTo>
                <a:lnTo>
                  <a:pt x="1927" y="606107"/>
                </a:lnTo>
                <a:lnTo>
                  <a:pt x="0" y="651417"/>
                </a:lnTo>
                <a:lnTo>
                  <a:pt x="1034" y="693492"/>
                </a:lnTo>
                <a:lnTo>
                  <a:pt x="4154" y="735702"/>
                </a:lnTo>
                <a:lnTo>
                  <a:pt x="9383" y="777885"/>
                </a:lnTo>
                <a:lnTo>
                  <a:pt x="16747" y="819879"/>
                </a:lnTo>
                <a:lnTo>
                  <a:pt x="26269" y="861522"/>
                </a:lnTo>
                <a:lnTo>
                  <a:pt x="37975" y="902652"/>
                </a:lnTo>
                <a:lnTo>
                  <a:pt x="51888" y="943108"/>
                </a:lnTo>
                <a:lnTo>
                  <a:pt x="68033" y="982728"/>
                </a:lnTo>
                <a:lnTo>
                  <a:pt x="86436" y="1021349"/>
                </a:lnTo>
                <a:lnTo>
                  <a:pt x="107119" y="1058810"/>
                </a:lnTo>
                <a:lnTo>
                  <a:pt x="130109" y="1094949"/>
                </a:lnTo>
                <a:lnTo>
                  <a:pt x="155428" y="1129603"/>
                </a:lnTo>
                <a:lnTo>
                  <a:pt x="183102" y="1162612"/>
                </a:lnTo>
                <a:lnTo>
                  <a:pt x="213156" y="1193813"/>
                </a:lnTo>
                <a:lnTo>
                  <a:pt x="245613" y="1223044"/>
                </a:lnTo>
                <a:lnTo>
                  <a:pt x="280498" y="1250143"/>
                </a:lnTo>
                <a:lnTo>
                  <a:pt x="317836" y="1274949"/>
                </a:lnTo>
                <a:lnTo>
                  <a:pt x="357652" y="1297300"/>
                </a:lnTo>
                <a:lnTo>
                  <a:pt x="399969" y="1317033"/>
                </a:lnTo>
                <a:lnTo>
                  <a:pt x="444812" y="1333987"/>
                </a:lnTo>
                <a:lnTo>
                  <a:pt x="492206" y="1348000"/>
                </a:lnTo>
                <a:lnTo>
                  <a:pt x="542175" y="1358910"/>
                </a:lnTo>
                <a:lnTo>
                  <a:pt x="594744" y="1366555"/>
                </a:lnTo>
                <a:lnTo>
                  <a:pt x="649937" y="1370773"/>
                </a:lnTo>
                <a:lnTo>
                  <a:pt x="707779" y="1371402"/>
                </a:lnTo>
                <a:lnTo>
                  <a:pt x="765831" y="1368515"/>
                </a:lnTo>
                <a:lnTo>
                  <a:pt x="821631" y="1362384"/>
                </a:lnTo>
                <a:lnTo>
                  <a:pt x="875170" y="1353152"/>
                </a:lnTo>
                <a:lnTo>
                  <a:pt x="926436" y="1340960"/>
                </a:lnTo>
                <a:lnTo>
                  <a:pt x="975421" y="1325949"/>
                </a:lnTo>
                <a:lnTo>
                  <a:pt x="1022113" y="1308260"/>
                </a:lnTo>
                <a:lnTo>
                  <a:pt x="1066504" y="1288035"/>
                </a:lnTo>
                <a:lnTo>
                  <a:pt x="1108583" y="1265415"/>
                </a:lnTo>
                <a:lnTo>
                  <a:pt x="1148340" y="1240541"/>
                </a:lnTo>
                <a:lnTo>
                  <a:pt x="1185765" y="1213556"/>
                </a:lnTo>
                <a:lnTo>
                  <a:pt x="1220848" y="1184599"/>
                </a:lnTo>
                <a:lnTo>
                  <a:pt x="1253579" y="1153813"/>
                </a:lnTo>
                <a:lnTo>
                  <a:pt x="1283948" y="1121339"/>
                </a:lnTo>
                <a:lnTo>
                  <a:pt x="1311946" y="1087317"/>
                </a:lnTo>
                <a:lnTo>
                  <a:pt x="1337561" y="1051891"/>
                </a:lnTo>
                <a:lnTo>
                  <a:pt x="1360784" y="1015200"/>
                </a:lnTo>
                <a:lnTo>
                  <a:pt x="1381605" y="977386"/>
                </a:lnTo>
                <a:lnTo>
                  <a:pt x="1400014" y="938591"/>
                </a:lnTo>
                <a:lnTo>
                  <a:pt x="1416001" y="898955"/>
                </a:lnTo>
                <a:lnTo>
                  <a:pt x="1429556" y="858621"/>
                </a:lnTo>
                <a:lnTo>
                  <a:pt x="1440669" y="817729"/>
                </a:lnTo>
                <a:lnTo>
                  <a:pt x="1449330" y="776421"/>
                </a:lnTo>
                <a:lnTo>
                  <a:pt x="1455529" y="734839"/>
                </a:lnTo>
                <a:lnTo>
                  <a:pt x="1459255" y="693123"/>
                </a:lnTo>
                <a:lnTo>
                  <a:pt x="1460500" y="651414"/>
                </a:lnTo>
                <a:lnTo>
                  <a:pt x="1452249" y="596700"/>
                </a:lnTo>
                <a:lnTo>
                  <a:pt x="1441185" y="544513"/>
                </a:lnTo>
                <a:lnTo>
                  <a:pt x="1427418" y="494835"/>
                </a:lnTo>
                <a:lnTo>
                  <a:pt x="1411057" y="447650"/>
                </a:lnTo>
                <a:lnTo>
                  <a:pt x="1392211" y="402939"/>
                </a:lnTo>
                <a:lnTo>
                  <a:pt x="1370991" y="360684"/>
                </a:lnTo>
                <a:lnTo>
                  <a:pt x="1347505" y="320869"/>
                </a:lnTo>
                <a:lnTo>
                  <a:pt x="1321863" y="283474"/>
                </a:lnTo>
                <a:lnTo>
                  <a:pt x="1294175" y="248483"/>
                </a:lnTo>
                <a:lnTo>
                  <a:pt x="1264551" y="215878"/>
                </a:lnTo>
                <a:lnTo>
                  <a:pt x="1233099" y="185641"/>
                </a:lnTo>
                <a:lnTo>
                  <a:pt x="1199929" y="157754"/>
                </a:lnTo>
                <a:lnTo>
                  <a:pt x="1165151" y="132200"/>
                </a:lnTo>
                <a:lnTo>
                  <a:pt x="1128875" y="108961"/>
                </a:lnTo>
                <a:lnTo>
                  <a:pt x="1091209" y="88020"/>
                </a:lnTo>
                <a:lnTo>
                  <a:pt x="1052264" y="69357"/>
                </a:lnTo>
                <a:lnTo>
                  <a:pt x="1012148" y="52957"/>
                </a:lnTo>
                <a:lnTo>
                  <a:pt x="970973" y="38801"/>
                </a:lnTo>
                <a:lnTo>
                  <a:pt x="928846" y="26871"/>
                </a:lnTo>
                <a:lnTo>
                  <a:pt x="885877" y="17150"/>
                </a:lnTo>
                <a:lnTo>
                  <a:pt x="842177" y="9620"/>
                </a:lnTo>
                <a:lnTo>
                  <a:pt x="797854" y="4264"/>
                </a:lnTo>
                <a:lnTo>
                  <a:pt x="753018" y="1063"/>
                </a:lnTo>
                <a:lnTo>
                  <a:pt x="707779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466766" y="3650390"/>
            <a:ext cx="1289050" cy="41402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03200" marR="5080" indent="-190500">
              <a:lnSpc>
                <a:spcPts val="1500"/>
              </a:lnSpc>
              <a:spcBef>
                <a:spcPts val="200"/>
              </a:spcBef>
            </a:pPr>
            <a:r>
              <a:rPr sz="1300" spc="-40" dirty="0">
                <a:solidFill>
                  <a:srgbClr val="555555"/>
                </a:solidFill>
                <a:latin typeface="Arial"/>
                <a:cs typeface="Arial"/>
              </a:rPr>
              <a:t>D</a:t>
            </a:r>
            <a:r>
              <a:rPr sz="1300" spc="5" dirty="0">
                <a:solidFill>
                  <a:srgbClr val="555555"/>
                </a:solidFill>
                <a:latin typeface="Arial"/>
                <a:cs typeface="Arial"/>
              </a:rPr>
              <a:t>i</a:t>
            </a:r>
            <a:r>
              <a:rPr sz="1300" spc="-25" dirty="0">
                <a:solidFill>
                  <a:srgbClr val="555555"/>
                </a:solidFill>
                <a:latin typeface="Arial"/>
                <a:cs typeface="Arial"/>
              </a:rPr>
              <a:t>en</a:t>
            </a:r>
            <a:r>
              <a:rPr sz="1300" spc="40" dirty="0">
                <a:solidFill>
                  <a:srgbClr val="555555"/>
                </a:solidFill>
                <a:latin typeface="Arial"/>
                <a:cs typeface="Arial"/>
              </a:rPr>
              <a:t>s</a:t>
            </a:r>
            <a:r>
              <a:rPr sz="1300" spc="30" dirty="0">
                <a:solidFill>
                  <a:srgbClr val="555555"/>
                </a:solidFill>
                <a:latin typeface="Arial"/>
                <a:cs typeface="Arial"/>
              </a:rPr>
              <a:t>t</a:t>
            </a:r>
            <a:r>
              <a:rPr sz="1300" spc="-25" dirty="0">
                <a:solidFill>
                  <a:srgbClr val="555555"/>
                </a:solidFill>
                <a:latin typeface="Arial"/>
                <a:cs typeface="Arial"/>
              </a:rPr>
              <a:t>en</a:t>
            </a:r>
            <a:r>
              <a:rPr sz="1300" spc="40" dirty="0">
                <a:solidFill>
                  <a:srgbClr val="555555"/>
                </a:solidFill>
                <a:latin typeface="Arial"/>
                <a:cs typeface="Arial"/>
              </a:rPr>
              <a:t>c</a:t>
            </a:r>
            <a:r>
              <a:rPr sz="1300" spc="-25" dirty="0">
                <a:solidFill>
                  <a:srgbClr val="555555"/>
                </a:solidFill>
                <a:latin typeface="Arial"/>
                <a:cs typeface="Arial"/>
              </a:rPr>
              <a:t>heque</a:t>
            </a:r>
            <a:r>
              <a:rPr sz="1300" dirty="0">
                <a:solidFill>
                  <a:srgbClr val="555555"/>
                </a:solidFill>
                <a:latin typeface="Arial"/>
                <a:cs typeface="Arial"/>
              </a:rPr>
              <a:t>s  </a:t>
            </a:r>
            <a:r>
              <a:rPr sz="1300" spc="-15" dirty="0">
                <a:solidFill>
                  <a:srgbClr val="555555"/>
                </a:solidFill>
                <a:latin typeface="Arial"/>
                <a:cs typeface="Arial"/>
              </a:rPr>
              <a:t>na</a:t>
            </a:r>
            <a:r>
              <a:rPr sz="130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1300" spc="-70" dirty="0">
                <a:solidFill>
                  <a:srgbClr val="555555"/>
                </a:solidFill>
                <a:latin typeface="Lucida Sans"/>
                <a:cs typeface="Lucida Sans"/>
              </a:rPr>
              <a:t>bevalling</a:t>
            </a:r>
            <a:endParaRPr sz="1300">
              <a:latin typeface="Lucida Sans"/>
              <a:cs typeface="Lucida San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14350" y="742950"/>
            <a:ext cx="8267700" cy="0"/>
          </a:xfrm>
          <a:custGeom>
            <a:avLst/>
            <a:gdLst/>
            <a:ahLst/>
            <a:cxnLst/>
            <a:rect l="l" t="t" r="r" b="b"/>
            <a:pathLst>
              <a:path w="8267700">
                <a:moveTo>
                  <a:pt x="0" y="0"/>
                </a:moveTo>
                <a:lnTo>
                  <a:pt x="8267701" y="1"/>
                </a:lnTo>
              </a:path>
            </a:pathLst>
          </a:custGeom>
          <a:ln w="12700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562375" y="-300459"/>
            <a:ext cx="383032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BE" spc="-65" dirty="0"/>
              <a:t/>
            </a:r>
            <a:br>
              <a:rPr lang="nl-BE" spc="-65" dirty="0"/>
            </a:br>
            <a:r>
              <a:rPr spc="-65" dirty="0" err="1"/>
              <a:t>Rechten</a:t>
            </a:r>
            <a:r>
              <a:rPr spc="-65" dirty="0"/>
              <a:t>: </a:t>
            </a:r>
            <a:r>
              <a:rPr b="0" spc="-60" dirty="0">
                <a:latin typeface="Lucida Sans"/>
                <a:cs typeface="Lucida Sans"/>
              </a:rPr>
              <a:t>rechten </a:t>
            </a:r>
            <a:r>
              <a:rPr b="0" spc="-20" dirty="0">
                <a:latin typeface="Lucida Sans"/>
                <a:cs typeface="Lucida Sans"/>
              </a:rPr>
              <a:t>als</a:t>
            </a:r>
            <a:r>
              <a:rPr b="0" spc="-270" dirty="0">
                <a:latin typeface="Lucida Sans"/>
                <a:cs typeface="Lucida Sans"/>
              </a:rPr>
              <a:t> </a:t>
            </a:r>
            <a:r>
              <a:rPr b="0" spc="-85" dirty="0">
                <a:latin typeface="Lucida Sans"/>
                <a:cs typeface="Lucida Sans"/>
              </a:rPr>
              <a:t>zelfstandige</a:t>
            </a:r>
          </a:p>
        </p:txBody>
      </p:sp>
      <p:sp>
        <p:nvSpPr>
          <p:cNvPr id="27" name="object 27"/>
          <p:cNvSpPr/>
          <p:nvPr/>
        </p:nvSpPr>
        <p:spPr>
          <a:xfrm>
            <a:off x="7889702" y="240546"/>
            <a:ext cx="847898" cy="240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292600" y="3327400"/>
            <a:ext cx="368300" cy="368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717800" y="1473200"/>
            <a:ext cx="266700" cy="25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581900" y="3302000"/>
            <a:ext cx="342900" cy="355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918200" y="1460500"/>
            <a:ext cx="406400" cy="3937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271304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09900" y="0"/>
            <a:ext cx="6134100" cy="5143500"/>
          </a:xfrm>
          <a:custGeom>
            <a:avLst/>
            <a:gdLst/>
            <a:ahLst/>
            <a:cxnLst/>
            <a:rect l="l" t="t" r="r" b="b"/>
            <a:pathLst>
              <a:path w="6134100" h="5143500">
                <a:moveTo>
                  <a:pt x="0" y="5143500"/>
                </a:moveTo>
                <a:lnTo>
                  <a:pt x="6134100" y="5143500"/>
                </a:lnTo>
                <a:lnTo>
                  <a:pt x="6134100" y="0"/>
                </a:lnTo>
                <a:lnTo>
                  <a:pt x="0" y="0"/>
                </a:lnTo>
                <a:lnTo>
                  <a:pt x="0" y="5143500"/>
                </a:lnTo>
                <a:close/>
              </a:path>
            </a:pathLst>
          </a:custGeom>
          <a:solidFill>
            <a:srgbClr val="5555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71700" y="0"/>
            <a:ext cx="6972300" cy="0"/>
          </a:xfrm>
          <a:custGeom>
            <a:avLst/>
            <a:gdLst/>
            <a:ahLst/>
            <a:cxnLst/>
            <a:rect l="l" t="t" r="r" b="b"/>
            <a:pathLst>
              <a:path w="6972300">
                <a:moveTo>
                  <a:pt x="0" y="0"/>
                </a:moveTo>
                <a:lnTo>
                  <a:pt x="6972300" y="0"/>
                </a:lnTo>
              </a:path>
            </a:pathLst>
          </a:custGeom>
          <a:ln w="25400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3009900" cy="5143500"/>
          </a:xfrm>
          <a:custGeom>
            <a:avLst/>
            <a:gdLst/>
            <a:ahLst/>
            <a:cxnLst/>
            <a:rect l="l" t="t" r="r" b="b"/>
            <a:pathLst>
              <a:path w="3009900" h="5143500">
                <a:moveTo>
                  <a:pt x="0" y="5143500"/>
                </a:moveTo>
                <a:lnTo>
                  <a:pt x="0" y="0"/>
                </a:lnTo>
                <a:lnTo>
                  <a:pt x="3009900" y="0"/>
                </a:lnTo>
                <a:lnTo>
                  <a:pt x="3009900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ED8B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4799" y="0"/>
            <a:ext cx="6622986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4350" y="742950"/>
            <a:ext cx="8267700" cy="0"/>
          </a:xfrm>
          <a:custGeom>
            <a:avLst/>
            <a:gdLst/>
            <a:ahLst/>
            <a:cxnLst/>
            <a:rect l="l" t="t" r="r" b="b"/>
            <a:pathLst>
              <a:path w="8267700">
                <a:moveTo>
                  <a:pt x="0" y="0"/>
                </a:moveTo>
                <a:lnTo>
                  <a:pt x="8267701" y="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62375" y="191843"/>
            <a:ext cx="27609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5" dirty="0">
                <a:solidFill>
                  <a:srgbClr val="FFFFFF"/>
                </a:solidFill>
              </a:rPr>
              <a:t>Rechten:</a:t>
            </a:r>
            <a:r>
              <a:rPr spc="-90" dirty="0">
                <a:solidFill>
                  <a:srgbClr val="FFFFFF"/>
                </a:solidFill>
              </a:rPr>
              <a:t> </a:t>
            </a:r>
            <a:r>
              <a:rPr b="0" spc="-75" dirty="0">
                <a:solidFill>
                  <a:srgbClr val="FFFFFF"/>
                </a:solidFill>
                <a:latin typeface="Lucida Sans"/>
                <a:cs typeface="Lucida Sans"/>
              </a:rPr>
              <a:t>zwangerschap</a:t>
            </a:r>
          </a:p>
        </p:txBody>
      </p:sp>
      <p:sp>
        <p:nvSpPr>
          <p:cNvPr id="8" name="object 8"/>
          <p:cNvSpPr/>
          <p:nvPr/>
        </p:nvSpPr>
        <p:spPr>
          <a:xfrm>
            <a:off x="7823200" y="190500"/>
            <a:ext cx="914400" cy="393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97801" y="3402465"/>
            <a:ext cx="430276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000" b="1" spc="-65" dirty="0">
                <a:solidFill>
                  <a:srgbClr val="FFFFFF"/>
                </a:solidFill>
                <a:latin typeface="Arial"/>
                <a:cs typeface="Arial"/>
              </a:rPr>
              <a:t>Wat </a:t>
            </a:r>
            <a:r>
              <a:rPr sz="4000" b="1" spc="-110" dirty="0">
                <a:solidFill>
                  <a:srgbClr val="FFFFFF"/>
                </a:solidFill>
                <a:latin typeface="Arial"/>
                <a:cs typeface="Arial"/>
              </a:rPr>
              <a:t>als </a:t>
            </a:r>
            <a:r>
              <a:rPr sz="4000" b="1" spc="-65" dirty="0">
                <a:solidFill>
                  <a:srgbClr val="FFFFFF"/>
                </a:solidFill>
                <a:latin typeface="Arial"/>
                <a:cs typeface="Arial"/>
              </a:rPr>
              <a:t>je</a:t>
            </a:r>
            <a:r>
              <a:rPr sz="4000" b="1" spc="-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b="1" spc="-140" dirty="0">
                <a:solidFill>
                  <a:srgbClr val="FFFFFF"/>
                </a:solidFill>
                <a:latin typeface="Arial"/>
                <a:cs typeface="Arial"/>
              </a:rPr>
              <a:t>zwanger  </a:t>
            </a:r>
            <a:r>
              <a:rPr sz="4000" b="1" spc="-185" dirty="0">
                <a:solidFill>
                  <a:srgbClr val="FFFFFF"/>
                </a:solidFill>
                <a:latin typeface="Arial"/>
                <a:cs typeface="Arial"/>
              </a:rPr>
              <a:t>wordt?</a:t>
            </a:r>
            <a:endParaRPr sz="40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48347" y="0"/>
            <a:ext cx="200589" cy="29513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48936" y="0"/>
            <a:ext cx="4611347" cy="3083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48347" y="0"/>
            <a:ext cx="4811936" cy="32643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48347" y="2951399"/>
            <a:ext cx="4611347" cy="3129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559693" y="308325"/>
            <a:ext cx="200590" cy="29559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925762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51966" y="1497941"/>
            <a:ext cx="3992033" cy="36455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9676" y="1261336"/>
            <a:ext cx="2445385" cy="671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800" indent="-292100">
              <a:lnSpc>
                <a:spcPct val="100000"/>
              </a:lnSpc>
              <a:spcBef>
                <a:spcPts val="100"/>
              </a:spcBef>
              <a:buClr>
                <a:srgbClr val="ED8B02"/>
              </a:buClr>
              <a:buFont typeface="Trebuchet MS"/>
              <a:buChar char="●"/>
              <a:tabLst>
                <a:tab pos="304165" algn="l"/>
                <a:tab pos="305435" algn="l"/>
              </a:tabLst>
            </a:pPr>
            <a:r>
              <a:rPr sz="1400" spc="-40" dirty="0">
                <a:solidFill>
                  <a:srgbClr val="555555"/>
                </a:solidFill>
                <a:latin typeface="Lucida Sans"/>
                <a:cs typeface="Lucida Sans"/>
              </a:rPr>
              <a:t>Sedert </a:t>
            </a:r>
            <a:r>
              <a:rPr sz="1400" spc="-95" dirty="0">
                <a:solidFill>
                  <a:srgbClr val="555555"/>
                </a:solidFill>
                <a:latin typeface="Lucida Sans"/>
                <a:cs typeface="Lucida Sans"/>
              </a:rPr>
              <a:t>2014 </a:t>
            </a:r>
            <a:r>
              <a:rPr sz="1400" b="1" spc="-20" dirty="0">
                <a:solidFill>
                  <a:srgbClr val="555555"/>
                </a:solidFill>
                <a:latin typeface="Trebuchet MS"/>
                <a:cs typeface="Trebuchet MS"/>
              </a:rPr>
              <a:t>volledig</a:t>
            </a:r>
            <a:r>
              <a:rPr sz="1400" b="1" spc="-140" dirty="0">
                <a:solidFill>
                  <a:srgbClr val="555555"/>
                </a:solidFill>
                <a:latin typeface="Trebuchet MS"/>
                <a:cs typeface="Trebuchet MS"/>
              </a:rPr>
              <a:t> </a:t>
            </a:r>
            <a:r>
              <a:rPr sz="1400" b="1" spc="-35" dirty="0">
                <a:solidFill>
                  <a:srgbClr val="555555"/>
                </a:solidFill>
                <a:latin typeface="Trebuchet MS"/>
                <a:cs typeface="Trebuchet MS"/>
              </a:rPr>
              <a:t>gelijk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ED8B02"/>
              </a:buClr>
              <a:buFont typeface="Trebuchet MS"/>
              <a:buChar char="●"/>
            </a:pPr>
            <a:endParaRPr sz="1450">
              <a:latin typeface="Times New Roman"/>
              <a:cs typeface="Times New Roman"/>
            </a:endParaRPr>
          </a:p>
          <a:p>
            <a:pPr marL="304800" indent="-292100">
              <a:lnSpc>
                <a:spcPct val="100000"/>
              </a:lnSpc>
              <a:buClr>
                <a:srgbClr val="ED8B02"/>
              </a:buClr>
              <a:buFont typeface="Trebuchet MS"/>
              <a:buChar char="●"/>
              <a:tabLst>
                <a:tab pos="304165" algn="l"/>
                <a:tab pos="305435" algn="l"/>
              </a:tabLst>
            </a:pPr>
            <a:r>
              <a:rPr sz="1400" spc="-60" dirty="0">
                <a:solidFill>
                  <a:srgbClr val="555555"/>
                </a:solidFill>
                <a:latin typeface="Lucida Sans"/>
                <a:cs typeface="Lucida Sans"/>
              </a:rPr>
              <a:t>Moederschapsuitkering: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06977" y="2544163"/>
            <a:ext cx="2575560" cy="1090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4165" algn="l"/>
              </a:tabLst>
            </a:pPr>
            <a:r>
              <a:rPr sz="1400" spc="-220" dirty="0">
                <a:solidFill>
                  <a:srgbClr val="00AF9F"/>
                </a:solidFill>
                <a:latin typeface="MS UI Gothic"/>
                <a:cs typeface="MS UI Gothic"/>
              </a:rPr>
              <a:t>✔	</a:t>
            </a:r>
            <a:r>
              <a:rPr sz="1400" b="1" spc="-60" dirty="0">
                <a:solidFill>
                  <a:srgbClr val="555555"/>
                </a:solidFill>
                <a:latin typeface="Trebuchet MS"/>
                <a:cs typeface="Trebuchet MS"/>
              </a:rPr>
              <a:t>Loontrekkende</a:t>
            </a:r>
            <a:r>
              <a:rPr sz="1400" spc="-60" dirty="0">
                <a:solidFill>
                  <a:srgbClr val="555555"/>
                </a:solidFill>
                <a:latin typeface="Lucida Sans"/>
                <a:cs typeface="Lucida Sans"/>
              </a:rPr>
              <a:t>: </a:t>
            </a:r>
            <a:r>
              <a:rPr sz="1400" spc="-95" dirty="0">
                <a:solidFill>
                  <a:srgbClr val="ED8B02"/>
                </a:solidFill>
                <a:latin typeface="Lucida Sans"/>
                <a:cs typeface="Lucida Sans"/>
              </a:rPr>
              <a:t>15</a:t>
            </a:r>
            <a:r>
              <a:rPr sz="1400" spc="-75" dirty="0">
                <a:solidFill>
                  <a:srgbClr val="ED8B02"/>
                </a:solidFill>
                <a:latin typeface="Lucida Sans"/>
                <a:cs typeface="Lucida Sans"/>
              </a:rPr>
              <a:t> </a:t>
            </a:r>
            <a:r>
              <a:rPr sz="1400" spc="-70" dirty="0">
                <a:solidFill>
                  <a:srgbClr val="ED8B02"/>
                </a:solidFill>
                <a:latin typeface="Lucida Sans"/>
                <a:cs typeface="Lucida Sans"/>
              </a:rPr>
              <a:t>weken</a:t>
            </a:r>
            <a:endParaRPr sz="1400">
              <a:latin typeface="Lucida Sans"/>
              <a:cs typeface="Lucida Sans"/>
            </a:endParaRPr>
          </a:p>
          <a:p>
            <a:pPr marL="304800" marR="5080" indent="-292735">
              <a:lnSpc>
                <a:spcPct val="196400"/>
              </a:lnSpc>
              <a:spcBef>
                <a:spcPts val="100"/>
              </a:spcBef>
              <a:tabLst>
                <a:tab pos="304165" algn="l"/>
              </a:tabLst>
            </a:pPr>
            <a:r>
              <a:rPr sz="1400" spc="-220" dirty="0">
                <a:solidFill>
                  <a:srgbClr val="00AF9F"/>
                </a:solidFill>
                <a:latin typeface="MS UI Gothic"/>
                <a:cs typeface="MS UI Gothic"/>
              </a:rPr>
              <a:t>✔	</a:t>
            </a:r>
            <a:r>
              <a:rPr sz="1400" b="1" spc="-20" dirty="0">
                <a:solidFill>
                  <a:srgbClr val="555555"/>
                </a:solidFill>
                <a:latin typeface="Trebuchet MS"/>
                <a:cs typeface="Trebuchet MS"/>
              </a:rPr>
              <a:t>Zelfstandige</a:t>
            </a:r>
            <a:r>
              <a:rPr sz="1400" spc="-20" dirty="0">
                <a:solidFill>
                  <a:srgbClr val="555555"/>
                </a:solidFill>
                <a:latin typeface="Lucida Sans"/>
                <a:cs typeface="Lucida Sans"/>
              </a:rPr>
              <a:t>: </a:t>
            </a:r>
            <a:r>
              <a:rPr sz="1400" spc="-95" dirty="0">
                <a:solidFill>
                  <a:srgbClr val="ED8B02"/>
                </a:solidFill>
                <a:latin typeface="Lucida Sans"/>
                <a:cs typeface="Lucida Sans"/>
              </a:rPr>
              <a:t>12 </a:t>
            </a:r>
            <a:r>
              <a:rPr sz="1400" spc="-70" dirty="0">
                <a:solidFill>
                  <a:srgbClr val="ED8B02"/>
                </a:solidFill>
                <a:latin typeface="Lucida Sans"/>
                <a:cs typeface="Lucida Sans"/>
              </a:rPr>
              <a:t>weken </a:t>
            </a:r>
            <a:r>
              <a:rPr sz="1400" spc="-95" dirty="0">
                <a:solidFill>
                  <a:srgbClr val="ED8B02"/>
                </a:solidFill>
                <a:latin typeface="Lucida Sans"/>
                <a:cs typeface="Lucida Sans"/>
              </a:rPr>
              <a:t>+  105 </a:t>
            </a:r>
            <a:r>
              <a:rPr sz="1400" spc="-55" dirty="0">
                <a:solidFill>
                  <a:srgbClr val="ED8B02"/>
                </a:solidFill>
                <a:latin typeface="Lucida Sans"/>
                <a:cs typeface="Lucida Sans"/>
              </a:rPr>
              <a:t>dienstenchues </a:t>
            </a:r>
            <a:r>
              <a:rPr sz="1400" spc="-80" dirty="0">
                <a:solidFill>
                  <a:srgbClr val="ED8B02"/>
                </a:solidFill>
                <a:latin typeface="Lucida Sans"/>
                <a:cs typeface="Lucida Sans"/>
              </a:rPr>
              <a:t>(</a:t>
            </a:r>
            <a:r>
              <a:rPr sz="1400" spc="-80" dirty="0">
                <a:solidFill>
                  <a:srgbClr val="ED8B02"/>
                </a:solidFill>
                <a:latin typeface="Arial"/>
                <a:cs typeface="Arial"/>
              </a:rPr>
              <a:t>€</a:t>
            </a:r>
            <a:r>
              <a:rPr sz="1400" spc="-80" dirty="0">
                <a:solidFill>
                  <a:srgbClr val="ED8B02"/>
                </a:solidFill>
                <a:latin typeface="Lucida Sans"/>
                <a:cs typeface="Lucida Sans"/>
              </a:rPr>
              <a:t>8,5</a:t>
            </a:r>
            <a:r>
              <a:rPr sz="1400" spc="-75" dirty="0">
                <a:solidFill>
                  <a:srgbClr val="ED8B02"/>
                </a:solidFill>
                <a:latin typeface="Lucida Sans"/>
                <a:cs typeface="Lucida Sans"/>
              </a:rPr>
              <a:t> </a:t>
            </a:r>
            <a:r>
              <a:rPr sz="1400" spc="-25" dirty="0">
                <a:solidFill>
                  <a:srgbClr val="ED8B02"/>
                </a:solidFill>
                <a:latin typeface="Lucida Sans"/>
                <a:cs typeface="Lucida Sans"/>
              </a:rPr>
              <a:t>st.)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14350" y="742950"/>
            <a:ext cx="8263890" cy="0"/>
          </a:xfrm>
          <a:custGeom>
            <a:avLst/>
            <a:gdLst/>
            <a:ahLst/>
            <a:cxnLst/>
            <a:rect l="l" t="t" r="r" b="b"/>
            <a:pathLst>
              <a:path w="8263890">
                <a:moveTo>
                  <a:pt x="0" y="0"/>
                </a:moveTo>
                <a:lnTo>
                  <a:pt x="8263484" y="1"/>
                </a:lnTo>
              </a:path>
            </a:pathLst>
          </a:custGeom>
          <a:ln w="12693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62376" y="-256716"/>
            <a:ext cx="4157979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BE" spc="-65" dirty="0"/>
              <a:t/>
            </a:r>
            <a:br>
              <a:rPr lang="nl-BE" spc="-65" dirty="0"/>
            </a:br>
            <a:r>
              <a:rPr spc="-65" dirty="0" err="1"/>
              <a:t>Rechten</a:t>
            </a:r>
            <a:r>
              <a:rPr spc="-65" dirty="0"/>
              <a:t>: </a:t>
            </a:r>
            <a:r>
              <a:rPr b="0" spc="-95" dirty="0">
                <a:latin typeface="Lucida Sans"/>
                <a:cs typeface="Lucida Sans"/>
              </a:rPr>
              <a:t>kraamgeld </a:t>
            </a:r>
            <a:r>
              <a:rPr b="0" spc="-65" dirty="0">
                <a:latin typeface="Lucida Sans"/>
                <a:cs typeface="Lucida Sans"/>
              </a:rPr>
              <a:t>en</a:t>
            </a:r>
            <a:r>
              <a:rPr b="0" spc="-170" dirty="0">
                <a:latin typeface="Lucida Sans"/>
                <a:cs typeface="Lucida Sans"/>
              </a:rPr>
              <a:t> </a:t>
            </a:r>
            <a:r>
              <a:rPr b="0" spc="-100" dirty="0">
                <a:latin typeface="Lucida Sans"/>
                <a:cs typeface="Lucida Sans"/>
              </a:rPr>
              <a:t>kinderbijslag</a:t>
            </a:r>
          </a:p>
        </p:txBody>
      </p:sp>
      <p:sp>
        <p:nvSpPr>
          <p:cNvPr id="7" name="object 7"/>
          <p:cNvSpPr/>
          <p:nvPr/>
        </p:nvSpPr>
        <p:spPr>
          <a:xfrm>
            <a:off x="7889702" y="240546"/>
            <a:ext cx="847898" cy="2402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390636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4350" y="742950"/>
            <a:ext cx="8267700" cy="0"/>
          </a:xfrm>
          <a:custGeom>
            <a:avLst/>
            <a:gdLst/>
            <a:ahLst/>
            <a:cxnLst/>
            <a:rect l="l" t="t" r="r" b="b"/>
            <a:pathLst>
              <a:path w="8267700">
                <a:moveTo>
                  <a:pt x="0" y="0"/>
                </a:moveTo>
                <a:lnTo>
                  <a:pt x="8267701" y="1"/>
                </a:lnTo>
              </a:path>
            </a:pathLst>
          </a:custGeom>
          <a:ln w="12700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2375" y="-249221"/>
            <a:ext cx="3307079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BE" spc="-65" dirty="0"/>
              <a:t/>
            </a:r>
            <a:br>
              <a:rPr lang="nl-BE" spc="-65" dirty="0"/>
            </a:br>
            <a:r>
              <a:rPr spc="-65" dirty="0" err="1"/>
              <a:t>Rechten</a:t>
            </a:r>
            <a:r>
              <a:rPr spc="-65" dirty="0"/>
              <a:t>: </a:t>
            </a:r>
            <a:r>
              <a:rPr b="0" spc="-60" dirty="0">
                <a:latin typeface="Lucida Sans"/>
                <a:cs typeface="Lucida Sans"/>
              </a:rPr>
              <a:t>recht </a:t>
            </a:r>
            <a:r>
              <a:rPr b="0" spc="-130" dirty="0">
                <a:latin typeface="Lucida Sans"/>
                <a:cs typeface="Lucida Sans"/>
              </a:rPr>
              <a:t>op</a:t>
            </a:r>
            <a:r>
              <a:rPr b="0" spc="-260" dirty="0">
                <a:latin typeface="Lucida Sans"/>
                <a:cs typeface="Lucida Sans"/>
              </a:rPr>
              <a:t> </a:t>
            </a:r>
            <a:r>
              <a:rPr b="0" spc="-95" dirty="0">
                <a:latin typeface="Lucida Sans"/>
                <a:cs typeface="Lucida Sans"/>
              </a:rPr>
              <a:t>kraamgeld</a:t>
            </a:r>
          </a:p>
        </p:txBody>
      </p:sp>
      <p:sp>
        <p:nvSpPr>
          <p:cNvPr id="4" name="object 4"/>
          <p:cNvSpPr/>
          <p:nvPr/>
        </p:nvSpPr>
        <p:spPr>
          <a:xfrm>
            <a:off x="7889702" y="240546"/>
            <a:ext cx="847898" cy="240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4350" y="2800350"/>
            <a:ext cx="6259195" cy="0"/>
          </a:xfrm>
          <a:custGeom>
            <a:avLst/>
            <a:gdLst/>
            <a:ahLst/>
            <a:cxnLst/>
            <a:rect l="l" t="t" r="r" b="b"/>
            <a:pathLst>
              <a:path w="6259195">
                <a:moveTo>
                  <a:pt x="0" y="0"/>
                </a:moveTo>
                <a:lnTo>
                  <a:pt x="6258770" y="0"/>
                </a:lnTo>
              </a:path>
            </a:pathLst>
          </a:custGeom>
          <a:ln w="12700">
            <a:solidFill>
              <a:srgbClr val="5555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23050" y="1797050"/>
            <a:ext cx="2006600" cy="2006600"/>
          </a:xfrm>
          <a:custGeom>
            <a:avLst/>
            <a:gdLst/>
            <a:ahLst/>
            <a:cxnLst/>
            <a:rect l="l" t="t" r="r" b="b"/>
            <a:pathLst>
              <a:path w="2006600" h="2006600">
                <a:moveTo>
                  <a:pt x="1003300" y="0"/>
                </a:moveTo>
                <a:lnTo>
                  <a:pt x="954689" y="1156"/>
                </a:lnTo>
                <a:lnTo>
                  <a:pt x="906675" y="4592"/>
                </a:lnTo>
                <a:lnTo>
                  <a:pt x="859311" y="10255"/>
                </a:lnTo>
                <a:lnTo>
                  <a:pt x="812649" y="18090"/>
                </a:lnTo>
                <a:lnTo>
                  <a:pt x="766742" y="28048"/>
                </a:lnTo>
                <a:lnTo>
                  <a:pt x="721642" y="40074"/>
                </a:lnTo>
                <a:lnTo>
                  <a:pt x="677402" y="54116"/>
                </a:lnTo>
                <a:lnTo>
                  <a:pt x="634075" y="70121"/>
                </a:lnTo>
                <a:lnTo>
                  <a:pt x="591713" y="88038"/>
                </a:lnTo>
                <a:lnTo>
                  <a:pt x="550368" y="107813"/>
                </a:lnTo>
                <a:lnTo>
                  <a:pt x="510093" y="129393"/>
                </a:lnTo>
                <a:lnTo>
                  <a:pt x="470941" y="152728"/>
                </a:lnTo>
                <a:lnTo>
                  <a:pt x="432964" y="177763"/>
                </a:lnTo>
                <a:lnTo>
                  <a:pt x="396215" y="204446"/>
                </a:lnTo>
                <a:lnTo>
                  <a:pt x="360746" y="232725"/>
                </a:lnTo>
                <a:lnTo>
                  <a:pt x="326610" y="262547"/>
                </a:lnTo>
                <a:lnTo>
                  <a:pt x="293859" y="293859"/>
                </a:lnTo>
                <a:lnTo>
                  <a:pt x="262547" y="326610"/>
                </a:lnTo>
                <a:lnTo>
                  <a:pt x="232725" y="360746"/>
                </a:lnTo>
                <a:lnTo>
                  <a:pt x="204446" y="396215"/>
                </a:lnTo>
                <a:lnTo>
                  <a:pt x="177763" y="432964"/>
                </a:lnTo>
                <a:lnTo>
                  <a:pt x="152728" y="470941"/>
                </a:lnTo>
                <a:lnTo>
                  <a:pt x="129393" y="510093"/>
                </a:lnTo>
                <a:lnTo>
                  <a:pt x="107813" y="550368"/>
                </a:lnTo>
                <a:lnTo>
                  <a:pt x="88038" y="591713"/>
                </a:lnTo>
                <a:lnTo>
                  <a:pt x="70121" y="634075"/>
                </a:lnTo>
                <a:lnTo>
                  <a:pt x="54116" y="677402"/>
                </a:lnTo>
                <a:lnTo>
                  <a:pt x="40074" y="721642"/>
                </a:lnTo>
                <a:lnTo>
                  <a:pt x="28048" y="766742"/>
                </a:lnTo>
                <a:lnTo>
                  <a:pt x="18090" y="812649"/>
                </a:lnTo>
                <a:lnTo>
                  <a:pt x="10255" y="859311"/>
                </a:lnTo>
                <a:lnTo>
                  <a:pt x="4592" y="906675"/>
                </a:lnTo>
                <a:lnTo>
                  <a:pt x="1156" y="954689"/>
                </a:lnTo>
                <a:lnTo>
                  <a:pt x="0" y="1003300"/>
                </a:lnTo>
                <a:lnTo>
                  <a:pt x="1156" y="1051910"/>
                </a:lnTo>
                <a:lnTo>
                  <a:pt x="4592" y="1099924"/>
                </a:lnTo>
                <a:lnTo>
                  <a:pt x="10255" y="1147288"/>
                </a:lnTo>
                <a:lnTo>
                  <a:pt x="18090" y="1193950"/>
                </a:lnTo>
                <a:lnTo>
                  <a:pt x="28048" y="1239857"/>
                </a:lnTo>
                <a:lnTo>
                  <a:pt x="40074" y="1284957"/>
                </a:lnTo>
                <a:lnTo>
                  <a:pt x="54116" y="1329197"/>
                </a:lnTo>
                <a:lnTo>
                  <a:pt x="70121" y="1372524"/>
                </a:lnTo>
                <a:lnTo>
                  <a:pt x="88038" y="1414886"/>
                </a:lnTo>
                <a:lnTo>
                  <a:pt x="107813" y="1456231"/>
                </a:lnTo>
                <a:lnTo>
                  <a:pt x="129393" y="1496506"/>
                </a:lnTo>
                <a:lnTo>
                  <a:pt x="152728" y="1535658"/>
                </a:lnTo>
                <a:lnTo>
                  <a:pt x="177763" y="1573635"/>
                </a:lnTo>
                <a:lnTo>
                  <a:pt x="204446" y="1610384"/>
                </a:lnTo>
                <a:lnTo>
                  <a:pt x="232725" y="1645853"/>
                </a:lnTo>
                <a:lnTo>
                  <a:pt x="262547" y="1679989"/>
                </a:lnTo>
                <a:lnTo>
                  <a:pt x="293859" y="1712740"/>
                </a:lnTo>
                <a:lnTo>
                  <a:pt x="326610" y="1744052"/>
                </a:lnTo>
                <a:lnTo>
                  <a:pt x="360746" y="1773874"/>
                </a:lnTo>
                <a:lnTo>
                  <a:pt x="396215" y="1802153"/>
                </a:lnTo>
                <a:lnTo>
                  <a:pt x="432964" y="1828836"/>
                </a:lnTo>
                <a:lnTo>
                  <a:pt x="470941" y="1853871"/>
                </a:lnTo>
                <a:lnTo>
                  <a:pt x="510093" y="1877206"/>
                </a:lnTo>
                <a:lnTo>
                  <a:pt x="550368" y="1898786"/>
                </a:lnTo>
                <a:lnTo>
                  <a:pt x="591713" y="1918561"/>
                </a:lnTo>
                <a:lnTo>
                  <a:pt x="634075" y="1936478"/>
                </a:lnTo>
                <a:lnTo>
                  <a:pt x="677402" y="1952483"/>
                </a:lnTo>
                <a:lnTo>
                  <a:pt x="721642" y="1966525"/>
                </a:lnTo>
                <a:lnTo>
                  <a:pt x="766742" y="1978551"/>
                </a:lnTo>
                <a:lnTo>
                  <a:pt x="812649" y="1988509"/>
                </a:lnTo>
                <a:lnTo>
                  <a:pt x="859311" y="1996344"/>
                </a:lnTo>
                <a:lnTo>
                  <a:pt x="906675" y="2002007"/>
                </a:lnTo>
                <a:lnTo>
                  <a:pt x="954689" y="2005443"/>
                </a:lnTo>
                <a:lnTo>
                  <a:pt x="1003300" y="2006600"/>
                </a:lnTo>
                <a:lnTo>
                  <a:pt x="1051910" y="2005443"/>
                </a:lnTo>
                <a:lnTo>
                  <a:pt x="1099924" y="2002007"/>
                </a:lnTo>
                <a:lnTo>
                  <a:pt x="1147288" y="1996344"/>
                </a:lnTo>
                <a:lnTo>
                  <a:pt x="1193950" y="1988509"/>
                </a:lnTo>
                <a:lnTo>
                  <a:pt x="1239857" y="1978551"/>
                </a:lnTo>
                <a:lnTo>
                  <a:pt x="1284957" y="1966525"/>
                </a:lnTo>
                <a:lnTo>
                  <a:pt x="1329197" y="1952483"/>
                </a:lnTo>
                <a:lnTo>
                  <a:pt x="1372524" y="1936478"/>
                </a:lnTo>
                <a:lnTo>
                  <a:pt x="1414886" y="1918561"/>
                </a:lnTo>
                <a:lnTo>
                  <a:pt x="1456231" y="1898786"/>
                </a:lnTo>
                <a:lnTo>
                  <a:pt x="1496506" y="1877206"/>
                </a:lnTo>
                <a:lnTo>
                  <a:pt x="1535658" y="1853871"/>
                </a:lnTo>
                <a:lnTo>
                  <a:pt x="1573635" y="1828836"/>
                </a:lnTo>
                <a:lnTo>
                  <a:pt x="1610384" y="1802153"/>
                </a:lnTo>
                <a:lnTo>
                  <a:pt x="1645853" y="1773874"/>
                </a:lnTo>
                <a:lnTo>
                  <a:pt x="1679989" y="1744052"/>
                </a:lnTo>
                <a:lnTo>
                  <a:pt x="1712740" y="1712740"/>
                </a:lnTo>
                <a:lnTo>
                  <a:pt x="1744052" y="1679989"/>
                </a:lnTo>
                <a:lnTo>
                  <a:pt x="1773874" y="1645853"/>
                </a:lnTo>
                <a:lnTo>
                  <a:pt x="1802153" y="1610384"/>
                </a:lnTo>
                <a:lnTo>
                  <a:pt x="1828836" y="1573635"/>
                </a:lnTo>
                <a:lnTo>
                  <a:pt x="1853871" y="1535658"/>
                </a:lnTo>
                <a:lnTo>
                  <a:pt x="1877206" y="1496506"/>
                </a:lnTo>
                <a:lnTo>
                  <a:pt x="1898786" y="1456231"/>
                </a:lnTo>
                <a:lnTo>
                  <a:pt x="1918561" y="1414886"/>
                </a:lnTo>
                <a:lnTo>
                  <a:pt x="1936478" y="1372524"/>
                </a:lnTo>
                <a:lnTo>
                  <a:pt x="1952483" y="1329197"/>
                </a:lnTo>
                <a:lnTo>
                  <a:pt x="1966525" y="1284957"/>
                </a:lnTo>
                <a:lnTo>
                  <a:pt x="1978551" y="1239857"/>
                </a:lnTo>
                <a:lnTo>
                  <a:pt x="1988509" y="1193950"/>
                </a:lnTo>
                <a:lnTo>
                  <a:pt x="1996344" y="1147288"/>
                </a:lnTo>
                <a:lnTo>
                  <a:pt x="2002007" y="1099924"/>
                </a:lnTo>
                <a:lnTo>
                  <a:pt x="2005443" y="1051910"/>
                </a:lnTo>
                <a:lnTo>
                  <a:pt x="2006600" y="1003300"/>
                </a:lnTo>
                <a:lnTo>
                  <a:pt x="2005443" y="954689"/>
                </a:lnTo>
                <a:lnTo>
                  <a:pt x="2002007" y="906675"/>
                </a:lnTo>
                <a:lnTo>
                  <a:pt x="1996344" y="859311"/>
                </a:lnTo>
                <a:lnTo>
                  <a:pt x="1988509" y="812649"/>
                </a:lnTo>
                <a:lnTo>
                  <a:pt x="1978551" y="766742"/>
                </a:lnTo>
                <a:lnTo>
                  <a:pt x="1966525" y="721642"/>
                </a:lnTo>
                <a:lnTo>
                  <a:pt x="1952483" y="677402"/>
                </a:lnTo>
                <a:lnTo>
                  <a:pt x="1936478" y="634075"/>
                </a:lnTo>
                <a:lnTo>
                  <a:pt x="1918561" y="591713"/>
                </a:lnTo>
                <a:lnTo>
                  <a:pt x="1898786" y="550368"/>
                </a:lnTo>
                <a:lnTo>
                  <a:pt x="1877206" y="510093"/>
                </a:lnTo>
                <a:lnTo>
                  <a:pt x="1853871" y="470941"/>
                </a:lnTo>
                <a:lnTo>
                  <a:pt x="1828836" y="432964"/>
                </a:lnTo>
                <a:lnTo>
                  <a:pt x="1802153" y="396215"/>
                </a:lnTo>
                <a:lnTo>
                  <a:pt x="1773874" y="360746"/>
                </a:lnTo>
                <a:lnTo>
                  <a:pt x="1744052" y="326610"/>
                </a:lnTo>
                <a:lnTo>
                  <a:pt x="1712740" y="293859"/>
                </a:lnTo>
                <a:lnTo>
                  <a:pt x="1679989" y="262547"/>
                </a:lnTo>
                <a:lnTo>
                  <a:pt x="1645853" y="232725"/>
                </a:lnTo>
                <a:lnTo>
                  <a:pt x="1610384" y="204446"/>
                </a:lnTo>
                <a:lnTo>
                  <a:pt x="1573635" y="177763"/>
                </a:lnTo>
                <a:lnTo>
                  <a:pt x="1535658" y="152728"/>
                </a:lnTo>
                <a:lnTo>
                  <a:pt x="1496506" y="129393"/>
                </a:lnTo>
                <a:lnTo>
                  <a:pt x="1456231" y="107813"/>
                </a:lnTo>
                <a:lnTo>
                  <a:pt x="1414886" y="88038"/>
                </a:lnTo>
                <a:lnTo>
                  <a:pt x="1372524" y="70121"/>
                </a:lnTo>
                <a:lnTo>
                  <a:pt x="1329197" y="54116"/>
                </a:lnTo>
                <a:lnTo>
                  <a:pt x="1284957" y="40074"/>
                </a:lnTo>
                <a:lnTo>
                  <a:pt x="1239857" y="28048"/>
                </a:lnTo>
                <a:lnTo>
                  <a:pt x="1193950" y="18090"/>
                </a:lnTo>
                <a:lnTo>
                  <a:pt x="1147288" y="10255"/>
                </a:lnTo>
                <a:lnTo>
                  <a:pt x="1099924" y="4592"/>
                </a:lnTo>
                <a:lnTo>
                  <a:pt x="1051910" y="1156"/>
                </a:lnTo>
                <a:lnTo>
                  <a:pt x="1003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23050" y="1797050"/>
            <a:ext cx="2006600" cy="2006600"/>
          </a:xfrm>
          <a:custGeom>
            <a:avLst/>
            <a:gdLst/>
            <a:ahLst/>
            <a:cxnLst/>
            <a:rect l="l" t="t" r="r" b="b"/>
            <a:pathLst>
              <a:path w="2006600" h="2006600">
                <a:moveTo>
                  <a:pt x="0" y="1003300"/>
                </a:moveTo>
                <a:lnTo>
                  <a:pt x="1156" y="954689"/>
                </a:lnTo>
                <a:lnTo>
                  <a:pt x="4592" y="906675"/>
                </a:lnTo>
                <a:lnTo>
                  <a:pt x="10255" y="859311"/>
                </a:lnTo>
                <a:lnTo>
                  <a:pt x="18091" y="812649"/>
                </a:lnTo>
                <a:lnTo>
                  <a:pt x="28048" y="766742"/>
                </a:lnTo>
                <a:lnTo>
                  <a:pt x="40074" y="721642"/>
                </a:lnTo>
                <a:lnTo>
                  <a:pt x="54116" y="677402"/>
                </a:lnTo>
                <a:lnTo>
                  <a:pt x="70121" y="634075"/>
                </a:lnTo>
                <a:lnTo>
                  <a:pt x="88038" y="591713"/>
                </a:lnTo>
                <a:lnTo>
                  <a:pt x="107813" y="550368"/>
                </a:lnTo>
                <a:lnTo>
                  <a:pt x="129394" y="510093"/>
                </a:lnTo>
                <a:lnTo>
                  <a:pt x="152728" y="470941"/>
                </a:lnTo>
                <a:lnTo>
                  <a:pt x="177763" y="432964"/>
                </a:lnTo>
                <a:lnTo>
                  <a:pt x="204446" y="396215"/>
                </a:lnTo>
                <a:lnTo>
                  <a:pt x="232725" y="360746"/>
                </a:lnTo>
                <a:lnTo>
                  <a:pt x="262547" y="326610"/>
                </a:lnTo>
                <a:lnTo>
                  <a:pt x="293859" y="293859"/>
                </a:lnTo>
                <a:lnTo>
                  <a:pt x="326610" y="262547"/>
                </a:lnTo>
                <a:lnTo>
                  <a:pt x="360746" y="232725"/>
                </a:lnTo>
                <a:lnTo>
                  <a:pt x="396215" y="204446"/>
                </a:lnTo>
                <a:lnTo>
                  <a:pt x="432964" y="177763"/>
                </a:lnTo>
                <a:lnTo>
                  <a:pt x="470941" y="152728"/>
                </a:lnTo>
                <a:lnTo>
                  <a:pt x="510093" y="129394"/>
                </a:lnTo>
                <a:lnTo>
                  <a:pt x="550368" y="107813"/>
                </a:lnTo>
                <a:lnTo>
                  <a:pt x="591713" y="88038"/>
                </a:lnTo>
                <a:lnTo>
                  <a:pt x="634075" y="70121"/>
                </a:lnTo>
                <a:lnTo>
                  <a:pt x="677402" y="54116"/>
                </a:lnTo>
                <a:lnTo>
                  <a:pt x="721642" y="40074"/>
                </a:lnTo>
                <a:lnTo>
                  <a:pt x="766742" y="28048"/>
                </a:lnTo>
                <a:lnTo>
                  <a:pt x="812649" y="18091"/>
                </a:lnTo>
                <a:lnTo>
                  <a:pt x="859311" y="10255"/>
                </a:lnTo>
                <a:lnTo>
                  <a:pt x="906675" y="4592"/>
                </a:lnTo>
                <a:lnTo>
                  <a:pt x="954689" y="1156"/>
                </a:lnTo>
                <a:lnTo>
                  <a:pt x="1003300" y="0"/>
                </a:lnTo>
                <a:lnTo>
                  <a:pt x="1051910" y="1156"/>
                </a:lnTo>
                <a:lnTo>
                  <a:pt x="1099924" y="4592"/>
                </a:lnTo>
                <a:lnTo>
                  <a:pt x="1147288" y="10255"/>
                </a:lnTo>
                <a:lnTo>
                  <a:pt x="1193950" y="18091"/>
                </a:lnTo>
                <a:lnTo>
                  <a:pt x="1239857" y="28048"/>
                </a:lnTo>
                <a:lnTo>
                  <a:pt x="1284957" y="40074"/>
                </a:lnTo>
                <a:lnTo>
                  <a:pt x="1329196" y="54116"/>
                </a:lnTo>
                <a:lnTo>
                  <a:pt x="1372524" y="70121"/>
                </a:lnTo>
                <a:lnTo>
                  <a:pt x="1414886" y="88038"/>
                </a:lnTo>
                <a:lnTo>
                  <a:pt x="1456231" y="107813"/>
                </a:lnTo>
                <a:lnTo>
                  <a:pt x="1496506" y="129394"/>
                </a:lnTo>
                <a:lnTo>
                  <a:pt x="1535658" y="152728"/>
                </a:lnTo>
                <a:lnTo>
                  <a:pt x="1573635" y="177763"/>
                </a:lnTo>
                <a:lnTo>
                  <a:pt x="1610384" y="204446"/>
                </a:lnTo>
                <a:lnTo>
                  <a:pt x="1645853" y="232725"/>
                </a:lnTo>
                <a:lnTo>
                  <a:pt x="1679989" y="262547"/>
                </a:lnTo>
                <a:lnTo>
                  <a:pt x="1712740" y="293859"/>
                </a:lnTo>
                <a:lnTo>
                  <a:pt x="1744052" y="326610"/>
                </a:lnTo>
                <a:lnTo>
                  <a:pt x="1773874" y="360746"/>
                </a:lnTo>
                <a:lnTo>
                  <a:pt x="1802153" y="396215"/>
                </a:lnTo>
                <a:lnTo>
                  <a:pt x="1828836" y="432964"/>
                </a:lnTo>
                <a:lnTo>
                  <a:pt x="1853871" y="470941"/>
                </a:lnTo>
                <a:lnTo>
                  <a:pt x="1877205" y="510093"/>
                </a:lnTo>
                <a:lnTo>
                  <a:pt x="1898786" y="550368"/>
                </a:lnTo>
                <a:lnTo>
                  <a:pt x="1918561" y="591713"/>
                </a:lnTo>
                <a:lnTo>
                  <a:pt x="1936478" y="634075"/>
                </a:lnTo>
                <a:lnTo>
                  <a:pt x="1952483" y="677402"/>
                </a:lnTo>
                <a:lnTo>
                  <a:pt x="1966525" y="721642"/>
                </a:lnTo>
                <a:lnTo>
                  <a:pt x="1978551" y="766742"/>
                </a:lnTo>
                <a:lnTo>
                  <a:pt x="1988509" y="812649"/>
                </a:lnTo>
                <a:lnTo>
                  <a:pt x="1996345" y="859311"/>
                </a:lnTo>
                <a:lnTo>
                  <a:pt x="2002007" y="906675"/>
                </a:lnTo>
                <a:lnTo>
                  <a:pt x="2005443" y="954689"/>
                </a:lnTo>
                <a:lnTo>
                  <a:pt x="2006600" y="1003300"/>
                </a:lnTo>
                <a:lnTo>
                  <a:pt x="2005443" y="1051910"/>
                </a:lnTo>
                <a:lnTo>
                  <a:pt x="2002007" y="1099924"/>
                </a:lnTo>
                <a:lnTo>
                  <a:pt x="1996345" y="1147288"/>
                </a:lnTo>
                <a:lnTo>
                  <a:pt x="1988509" y="1193950"/>
                </a:lnTo>
                <a:lnTo>
                  <a:pt x="1978551" y="1239857"/>
                </a:lnTo>
                <a:lnTo>
                  <a:pt x="1966525" y="1284957"/>
                </a:lnTo>
                <a:lnTo>
                  <a:pt x="1952483" y="1329196"/>
                </a:lnTo>
                <a:lnTo>
                  <a:pt x="1936478" y="1372524"/>
                </a:lnTo>
                <a:lnTo>
                  <a:pt x="1918561" y="1414886"/>
                </a:lnTo>
                <a:lnTo>
                  <a:pt x="1898786" y="1456231"/>
                </a:lnTo>
                <a:lnTo>
                  <a:pt x="1877205" y="1496506"/>
                </a:lnTo>
                <a:lnTo>
                  <a:pt x="1853871" y="1535658"/>
                </a:lnTo>
                <a:lnTo>
                  <a:pt x="1828836" y="1573635"/>
                </a:lnTo>
                <a:lnTo>
                  <a:pt x="1802153" y="1610384"/>
                </a:lnTo>
                <a:lnTo>
                  <a:pt x="1773874" y="1645853"/>
                </a:lnTo>
                <a:lnTo>
                  <a:pt x="1744052" y="1679989"/>
                </a:lnTo>
                <a:lnTo>
                  <a:pt x="1712740" y="1712740"/>
                </a:lnTo>
                <a:lnTo>
                  <a:pt x="1679989" y="1744052"/>
                </a:lnTo>
                <a:lnTo>
                  <a:pt x="1645853" y="1773874"/>
                </a:lnTo>
                <a:lnTo>
                  <a:pt x="1610384" y="1802153"/>
                </a:lnTo>
                <a:lnTo>
                  <a:pt x="1573635" y="1828836"/>
                </a:lnTo>
                <a:lnTo>
                  <a:pt x="1535658" y="1853871"/>
                </a:lnTo>
                <a:lnTo>
                  <a:pt x="1496506" y="1877205"/>
                </a:lnTo>
                <a:lnTo>
                  <a:pt x="1456231" y="1898786"/>
                </a:lnTo>
                <a:lnTo>
                  <a:pt x="1414886" y="1918561"/>
                </a:lnTo>
                <a:lnTo>
                  <a:pt x="1372524" y="1936478"/>
                </a:lnTo>
                <a:lnTo>
                  <a:pt x="1329196" y="1952483"/>
                </a:lnTo>
                <a:lnTo>
                  <a:pt x="1284957" y="1966525"/>
                </a:lnTo>
                <a:lnTo>
                  <a:pt x="1239857" y="1978551"/>
                </a:lnTo>
                <a:lnTo>
                  <a:pt x="1193950" y="1988509"/>
                </a:lnTo>
                <a:lnTo>
                  <a:pt x="1147288" y="1996345"/>
                </a:lnTo>
                <a:lnTo>
                  <a:pt x="1099924" y="2002007"/>
                </a:lnTo>
                <a:lnTo>
                  <a:pt x="1051910" y="2005443"/>
                </a:lnTo>
                <a:lnTo>
                  <a:pt x="1003300" y="2006600"/>
                </a:lnTo>
                <a:lnTo>
                  <a:pt x="954689" y="2005443"/>
                </a:lnTo>
                <a:lnTo>
                  <a:pt x="906675" y="2002007"/>
                </a:lnTo>
                <a:lnTo>
                  <a:pt x="859311" y="1996345"/>
                </a:lnTo>
                <a:lnTo>
                  <a:pt x="812649" y="1988509"/>
                </a:lnTo>
                <a:lnTo>
                  <a:pt x="766742" y="1978551"/>
                </a:lnTo>
                <a:lnTo>
                  <a:pt x="721642" y="1966525"/>
                </a:lnTo>
                <a:lnTo>
                  <a:pt x="677402" y="1952483"/>
                </a:lnTo>
                <a:lnTo>
                  <a:pt x="634075" y="1936478"/>
                </a:lnTo>
                <a:lnTo>
                  <a:pt x="591713" y="1918561"/>
                </a:lnTo>
                <a:lnTo>
                  <a:pt x="550368" y="1898786"/>
                </a:lnTo>
                <a:lnTo>
                  <a:pt x="510093" y="1877205"/>
                </a:lnTo>
                <a:lnTo>
                  <a:pt x="470941" y="1853871"/>
                </a:lnTo>
                <a:lnTo>
                  <a:pt x="432964" y="1828836"/>
                </a:lnTo>
                <a:lnTo>
                  <a:pt x="396215" y="1802153"/>
                </a:lnTo>
                <a:lnTo>
                  <a:pt x="360746" y="1773874"/>
                </a:lnTo>
                <a:lnTo>
                  <a:pt x="326610" y="1744052"/>
                </a:lnTo>
                <a:lnTo>
                  <a:pt x="293859" y="1712740"/>
                </a:lnTo>
                <a:lnTo>
                  <a:pt x="262547" y="1679989"/>
                </a:lnTo>
                <a:lnTo>
                  <a:pt x="232725" y="1645853"/>
                </a:lnTo>
                <a:lnTo>
                  <a:pt x="204446" y="1610384"/>
                </a:lnTo>
                <a:lnTo>
                  <a:pt x="177763" y="1573635"/>
                </a:lnTo>
                <a:lnTo>
                  <a:pt x="152728" y="1535658"/>
                </a:lnTo>
                <a:lnTo>
                  <a:pt x="129394" y="1496506"/>
                </a:lnTo>
                <a:lnTo>
                  <a:pt x="107813" y="1456231"/>
                </a:lnTo>
                <a:lnTo>
                  <a:pt x="88038" y="1414886"/>
                </a:lnTo>
                <a:lnTo>
                  <a:pt x="70121" y="1372524"/>
                </a:lnTo>
                <a:lnTo>
                  <a:pt x="54116" y="1329196"/>
                </a:lnTo>
                <a:lnTo>
                  <a:pt x="40074" y="1284957"/>
                </a:lnTo>
                <a:lnTo>
                  <a:pt x="28048" y="1239857"/>
                </a:lnTo>
                <a:lnTo>
                  <a:pt x="18091" y="1193950"/>
                </a:lnTo>
                <a:lnTo>
                  <a:pt x="10255" y="1147288"/>
                </a:lnTo>
                <a:lnTo>
                  <a:pt x="4592" y="1099924"/>
                </a:lnTo>
                <a:lnTo>
                  <a:pt x="1156" y="1051910"/>
                </a:lnTo>
                <a:lnTo>
                  <a:pt x="0" y="1003300"/>
                </a:lnTo>
                <a:close/>
              </a:path>
            </a:pathLst>
          </a:custGeom>
          <a:ln w="12700">
            <a:solidFill>
              <a:srgbClr val="5555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16400" y="2019300"/>
            <a:ext cx="1600200" cy="1562100"/>
          </a:xfrm>
          <a:custGeom>
            <a:avLst/>
            <a:gdLst/>
            <a:ahLst/>
            <a:cxnLst/>
            <a:rect l="l" t="t" r="r" b="b"/>
            <a:pathLst>
              <a:path w="1600200" h="1562100">
                <a:moveTo>
                  <a:pt x="775481" y="0"/>
                </a:moveTo>
                <a:lnTo>
                  <a:pt x="729671" y="1508"/>
                </a:lnTo>
                <a:lnTo>
                  <a:pt x="684165" y="5969"/>
                </a:lnTo>
                <a:lnTo>
                  <a:pt x="639085" y="13284"/>
                </a:lnTo>
                <a:lnTo>
                  <a:pt x="594552" y="23352"/>
                </a:lnTo>
                <a:lnTo>
                  <a:pt x="550688" y="36077"/>
                </a:lnTo>
                <a:lnTo>
                  <a:pt x="507616" y="51359"/>
                </a:lnTo>
                <a:lnTo>
                  <a:pt x="465456" y="69098"/>
                </a:lnTo>
                <a:lnTo>
                  <a:pt x="424332" y="89198"/>
                </a:lnTo>
                <a:lnTo>
                  <a:pt x="384364" y="111558"/>
                </a:lnTo>
                <a:lnTo>
                  <a:pt x="345675" y="136080"/>
                </a:lnTo>
                <a:lnTo>
                  <a:pt x="308386" y="162666"/>
                </a:lnTo>
                <a:lnTo>
                  <a:pt x="272620" y="191216"/>
                </a:lnTo>
                <a:lnTo>
                  <a:pt x="238498" y="221632"/>
                </a:lnTo>
                <a:lnTo>
                  <a:pt x="206142" y="253814"/>
                </a:lnTo>
                <a:lnTo>
                  <a:pt x="175675" y="287666"/>
                </a:lnTo>
                <a:lnTo>
                  <a:pt x="147217" y="323086"/>
                </a:lnTo>
                <a:lnTo>
                  <a:pt x="120891" y="359978"/>
                </a:lnTo>
                <a:lnTo>
                  <a:pt x="96819" y="398241"/>
                </a:lnTo>
                <a:lnTo>
                  <a:pt x="75122" y="437778"/>
                </a:lnTo>
                <a:lnTo>
                  <a:pt x="55923" y="478489"/>
                </a:lnTo>
                <a:lnTo>
                  <a:pt x="39343" y="520276"/>
                </a:lnTo>
                <a:lnTo>
                  <a:pt x="25504" y="563040"/>
                </a:lnTo>
                <a:lnTo>
                  <a:pt x="14529" y="606682"/>
                </a:lnTo>
                <a:lnTo>
                  <a:pt x="6538" y="651104"/>
                </a:lnTo>
                <a:lnTo>
                  <a:pt x="1654" y="696207"/>
                </a:lnTo>
                <a:lnTo>
                  <a:pt x="0" y="741892"/>
                </a:lnTo>
                <a:lnTo>
                  <a:pt x="903" y="784666"/>
                </a:lnTo>
                <a:lnTo>
                  <a:pt x="3625" y="827578"/>
                </a:lnTo>
                <a:lnTo>
                  <a:pt x="8185" y="870497"/>
                </a:lnTo>
                <a:lnTo>
                  <a:pt x="14603" y="913292"/>
                </a:lnTo>
                <a:lnTo>
                  <a:pt x="22897" y="955831"/>
                </a:lnTo>
                <a:lnTo>
                  <a:pt x="33086" y="997984"/>
                </a:lnTo>
                <a:lnTo>
                  <a:pt x="45190" y="1039619"/>
                </a:lnTo>
                <a:lnTo>
                  <a:pt x="59228" y="1080604"/>
                </a:lnTo>
                <a:lnTo>
                  <a:pt x="75218" y="1120810"/>
                </a:lnTo>
                <a:lnTo>
                  <a:pt x="93181" y="1160103"/>
                </a:lnTo>
                <a:lnTo>
                  <a:pt x="113134" y="1198354"/>
                </a:lnTo>
                <a:lnTo>
                  <a:pt x="135098" y="1235430"/>
                </a:lnTo>
                <a:lnTo>
                  <a:pt x="159090" y="1271201"/>
                </a:lnTo>
                <a:lnTo>
                  <a:pt x="185131" y="1305535"/>
                </a:lnTo>
                <a:lnTo>
                  <a:pt x="213240" y="1338302"/>
                </a:lnTo>
                <a:lnTo>
                  <a:pt x="243435" y="1369369"/>
                </a:lnTo>
                <a:lnTo>
                  <a:pt x="275736" y="1398606"/>
                </a:lnTo>
                <a:lnTo>
                  <a:pt x="310161" y="1425881"/>
                </a:lnTo>
                <a:lnTo>
                  <a:pt x="346730" y="1451064"/>
                </a:lnTo>
                <a:lnTo>
                  <a:pt x="385463" y="1474022"/>
                </a:lnTo>
                <a:lnTo>
                  <a:pt x="426377" y="1494625"/>
                </a:lnTo>
                <a:lnTo>
                  <a:pt x="469492" y="1512742"/>
                </a:lnTo>
                <a:lnTo>
                  <a:pt x="514828" y="1528241"/>
                </a:lnTo>
                <a:lnTo>
                  <a:pt x="562403" y="1540991"/>
                </a:lnTo>
                <a:lnTo>
                  <a:pt x="612237" y="1550860"/>
                </a:lnTo>
                <a:lnTo>
                  <a:pt x="664349" y="1557718"/>
                </a:lnTo>
                <a:lnTo>
                  <a:pt x="718757" y="1561433"/>
                </a:lnTo>
                <a:lnTo>
                  <a:pt x="775481" y="1561875"/>
                </a:lnTo>
                <a:lnTo>
                  <a:pt x="832388" y="1559118"/>
                </a:lnTo>
                <a:lnTo>
                  <a:pt x="887330" y="1553403"/>
                </a:lnTo>
                <a:lnTo>
                  <a:pt x="940298" y="1544845"/>
                </a:lnTo>
                <a:lnTo>
                  <a:pt x="991285" y="1533558"/>
                </a:lnTo>
                <a:lnTo>
                  <a:pt x="1040282" y="1519656"/>
                </a:lnTo>
                <a:lnTo>
                  <a:pt x="1087282" y="1503255"/>
                </a:lnTo>
                <a:lnTo>
                  <a:pt x="1132277" y="1484469"/>
                </a:lnTo>
                <a:lnTo>
                  <a:pt x="1175259" y="1463412"/>
                </a:lnTo>
                <a:lnTo>
                  <a:pt x="1216221" y="1440199"/>
                </a:lnTo>
                <a:lnTo>
                  <a:pt x="1255155" y="1414944"/>
                </a:lnTo>
                <a:lnTo>
                  <a:pt x="1292052" y="1387763"/>
                </a:lnTo>
                <a:lnTo>
                  <a:pt x="1326905" y="1358769"/>
                </a:lnTo>
                <a:lnTo>
                  <a:pt x="1359706" y="1328077"/>
                </a:lnTo>
                <a:lnTo>
                  <a:pt x="1390448" y="1295803"/>
                </a:lnTo>
                <a:lnTo>
                  <a:pt x="1419123" y="1262060"/>
                </a:lnTo>
                <a:lnTo>
                  <a:pt x="1445722" y="1226962"/>
                </a:lnTo>
                <a:lnTo>
                  <a:pt x="1470238" y="1190626"/>
                </a:lnTo>
                <a:lnTo>
                  <a:pt x="1492663" y="1153164"/>
                </a:lnTo>
                <a:lnTo>
                  <a:pt x="1512989" y="1114692"/>
                </a:lnTo>
                <a:lnTo>
                  <a:pt x="1531209" y="1075325"/>
                </a:lnTo>
                <a:lnTo>
                  <a:pt x="1547315" y="1035176"/>
                </a:lnTo>
                <a:lnTo>
                  <a:pt x="1561299" y="994361"/>
                </a:lnTo>
                <a:lnTo>
                  <a:pt x="1573153" y="952994"/>
                </a:lnTo>
                <a:lnTo>
                  <a:pt x="1582869" y="911190"/>
                </a:lnTo>
                <a:lnTo>
                  <a:pt x="1590439" y="869062"/>
                </a:lnTo>
                <a:lnTo>
                  <a:pt x="1595856" y="826727"/>
                </a:lnTo>
                <a:lnTo>
                  <a:pt x="1599112" y="784297"/>
                </a:lnTo>
                <a:lnTo>
                  <a:pt x="1600200" y="741889"/>
                </a:lnTo>
                <a:lnTo>
                  <a:pt x="1591966" y="684266"/>
                </a:lnTo>
                <a:lnTo>
                  <a:pt x="1581098" y="629097"/>
                </a:lnTo>
                <a:lnTo>
                  <a:pt x="1567691" y="576366"/>
                </a:lnTo>
                <a:lnTo>
                  <a:pt x="1551839" y="526058"/>
                </a:lnTo>
                <a:lnTo>
                  <a:pt x="1533635" y="478156"/>
                </a:lnTo>
                <a:lnTo>
                  <a:pt x="1513176" y="432644"/>
                </a:lnTo>
                <a:lnTo>
                  <a:pt x="1490554" y="389507"/>
                </a:lnTo>
                <a:lnTo>
                  <a:pt x="1465865" y="348729"/>
                </a:lnTo>
                <a:lnTo>
                  <a:pt x="1439202" y="310294"/>
                </a:lnTo>
                <a:lnTo>
                  <a:pt x="1410660" y="274186"/>
                </a:lnTo>
                <a:lnTo>
                  <a:pt x="1380334" y="240389"/>
                </a:lnTo>
                <a:lnTo>
                  <a:pt x="1348318" y="208887"/>
                </a:lnTo>
                <a:lnTo>
                  <a:pt x="1314705" y="179665"/>
                </a:lnTo>
                <a:lnTo>
                  <a:pt x="1279592" y="152707"/>
                </a:lnTo>
                <a:lnTo>
                  <a:pt x="1243072" y="127996"/>
                </a:lnTo>
                <a:lnTo>
                  <a:pt x="1205238" y="105518"/>
                </a:lnTo>
                <a:lnTo>
                  <a:pt x="1166187" y="85255"/>
                </a:lnTo>
                <a:lnTo>
                  <a:pt x="1126012" y="67193"/>
                </a:lnTo>
                <a:lnTo>
                  <a:pt x="1084808" y="51315"/>
                </a:lnTo>
                <a:lnTo>
                  <a:pt x="1042668" y="37605"/>
                </a:lnTo>
                <a:lnTo>
                  <a:pt x="999688" y="26049"/>
                </a:lnTo>
                <a:lnTo>
                  <a:pt x="955961" y="16629"/>
                </a:lnTo>
                <a:lnTo>
                  <a:pt x="911583" y="9330"/>
                </a:lnTo>
                <a:lnTo>
                  <a:pt x="866647" y="4136"/>
                </a:lnTo>
                <a:lnTo>
                  <a:pt x="821248" y="1031"/>
                </a:lnTo>
                <a:lnTo>
                  <a:pt x="775481" y="0"/>
                </a:lnTo>
                <a:close/>
              </a:path>
            </a:pathLst>
          </a:custGeom>
          <a:solidFill>
            <a:srgbClr val="ED8B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397893" y="2406067"/>
            <a:ext cx="1259840" cy="5765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-5080" algn="ctr">
              <a:lnSpc>
                <a:spcPct val="100699"/>
              </a:lnSpc>
              <a:spcBef>
                <a:spcPts val="90"/>
              </a:spcBef>
            </a:pPr>
            <a:r>
              <a:rPr sz="1200" spc="-30" dirty="0">
                <a:solidFill>
                  <a:srgbClr val="FFFFFF"/>
                </a:solidFill>
                <a:latin typeface="Lucida Sans"/>
                <a:cs typeface="Lucida Sans"/>
              </a:rPr>
              <a:t>na </a:t>
            </a:r>
            <a:r>
              <a:rPr sz="1200" spc="-85" dirty="0">
                <a:solidFill>
                  <a:srgbClr val="FFFFFF"/>
                </a:solidFill>
                <a:latin typeface="Lucida Sans"/>
                <a:cs typeface="Lucida Sans"/>
              </a:rPr>
              <a:t>5 </a:t>
            </a:r>
            <a:r>
              <a:rPr sz="1200" spc="-45" dirty="0">
                <a:solidFill>
                  <a:srgbClr val="FFFFFF"/>
                </a:solidFill>
                <a:latin typeface="Lucida Sans"/>
                <a:cs typeface="Lucida Sans"/>
              </a:rPr>
              <a:t>maanden  zwangerschap</a:t>
            </a:r>
            <a:r>
              <a:rPr sz="1200" spc="-7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b="1" spc="-45" dirty="0">
                <a:solidFill>
                  <a:srgbClr val="FFFFFF"/>
                </a:solidFill>
                <a:latin typeface="Trebuchet MS"/>
                <a:cs typeface="Trebuchet MS"/>
              </a:rPr>
              <a:t>tot  </a:t>
            </a:r>
            <a:r>
              <a:rPr sz="1200" b="1" spc="-35" dirty="0">
                <a:solidFill>
                  <a:srgbClr val="FFFFFF"/>
                </a:solidFill>
                <a:latin typeface="Trebuchet MS"/>
                <a:cs typeface="Trebuchet MS"/>
              </a:rPr>
              <a:t>maximum </a:t>
            </a:r>
            <a:r>
              <a:rPr sz="1200" b="1" spc="-15" dirty="0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r>
              <a:rPr sz="1200" b="1" spc="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-80" dirty="0">
                <a:solidFill>
                  <a:srgbClr val="FFFFFF"/>
                </a:solidFill>
                <a:latin typeface="Trebuchet MS"/>
                <a:cs typeface="Trebuchet MS"/>
              </a:rPr>
              <a:t>jaar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12193" y="2964867"/>
            <a:ext cx="104584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FFFF"/>
                </a:solidFill>
                <a:latin typeface="Trebuchet MS"/>
                <a:cs typeface="Trebuchet MS"/>
              </a:rPr>
              <a:t>na </a:t>
            </a:r>
            <a:r>
              <a:rPr sz="1200" b="1" spc="-3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200" b="1" spc="-2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-30" dirty="0">
                <a:solidFill>
                  <a:srgbClr val="FFFFFF"/>
                </a:solidFill>
                <a:latin typeface="Trebuchet MS"/>
                <a:cs typeface="Trebuchet MS"/>
              </a:rPr>
              <a:t>geboorte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16000" y="2730500"/>
            <a:ext cx="152400" cy="165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08700" y="2679700"/>
            <a:ext cx="215900" cy="241300"/>
          </a:xfrm>
          <a:custGeom>
            <a:avLst/>
            <a:gdLst/>
            <a:ahLst/>
            <a:cxnLst/>
            <a:rect l="l" t="t" r="r" b="b"/>
            <a:pathLst>
              <a:path w="215900" h="241300">
                <a:moveTo>
                  <a:pt x="0" y="0"/>
                </a:moveTo>
                <a:lnTo>
                  <a:pt x="0" y="241300"/>
                </a:lnTo>
                <a:lnTo>
                  <a:pt x="215900" y="120650"/>
                </a:lnTo>
                <a:lnTo>
                  <a:pt x="0" y="0"/>
                </a:lnTo>
                <a:close/>
              </a:path>
            </a:pathLst>
          </a:custGeom>
          <a:solidFill>
            <a:srgbClr val="5555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967641" y="2423421"/>
            <a:ext cx="1329690" cy="778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640">
              <a:lnSpc>
                <a:spcPct val="100000"/>
              </a:lnSpc>
              <a:spcBef>
                <a:spcPts val="100"/>
              </a:spcBef>
            </a:pPr>
            <a:r>
              <a:rPr sz="1600" b="1" spc="15" dirty="0">
                <a:solidFill>
                  <a:srgbClr val="ED8B02"/>
                </a:solidFill>
                <a:latin typeface="Trebuchet MS"/>
                <a:cs typeface="Trebuchet MS"/>
              </a:rPr>
              <a:t>AANVRAGEN</a:t>
            </a:r>
            <a:endParaRPr sz="1600">
              <a:latin typeface="Trebuchet MS"/>
              <a:cs typeface="Trebuchet MS"/>
            </a:endParaRPr>
          </a:p>
          <a:p>
            <a:pPr marL="469900" marR="5080" indent="-457200">
              <a:lnSpc>
                <a:spcPct val="104200"/>
              </a:lnSpc>
              <a:spcBef>
                <a:spcPts val="1005"/>
              </a:spcBef>
            </a:pPr>
            <a:r>
              <a:rPr sz="1200" b="1" spc="-35" dirty="0">
                <a:solidFill>
                  <a:srgbClr val="555555"/>
                </a:solidFill>
                <a:latin typeface="Trebuchet MS"/>
                <a:cs typeface="Trebuchet MS"/>
              </a:rPr>
              <a:t>Bij </a:t>
            </a:r>
            <a:r>
              <a:rPr sz="1200" b="1" spc="-100" dirty="0">
                <a:solidFill>
                  <a:srgbClr val="555555"/>
                </a:solidFill>
                <a:latin typeface="Trebuchet MS"/>
                <a:cs typeface="Trebuchet MS"/>
              </a:rPr>
              <a:t>je </a:t>
            </a:r>
            <a:r>
              <a:rPr sz="1200" b="1" spc="-35" dirty="0">
                <a:solidFill>
                  <a:srgbClr val="555555"/>
                </a:solidFill>
                <a:latin typeface="Trebuchet MS"/>
                <a:cs typeface="Trebuchet MS"/>
              </a:rPr>
              <a:t>kinderbijslag-  </a:t>
            </a:r>
            <a:r>
              <a:rPr sz="1200" b="1" spc="5" dirty="0">
                <a:solidFill>
                  <a:srgbClr val="555555"/>
                </a:solidFill>
                <a:latin typeface="Trebuchet MS"/>
                <a:cs typeface="Trebuchet MS"/>
              </a:rPr>
              <a:t>fonds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94252" y="2294018"/>
            <a:ext cx="99314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200" dirty="0">
                <a:solidFill>
                  <a:srgbClr val="555555"/>
                </a:solidFill>
                <a:latin typeface="Arial Black"/>
                <a:cs typeface="Arial Black"/>
              </a:rPr>
              <a:t>€</a:t>
            </a:r>
            <a:r>
              <a:rPr sz="1600" b="1" spc="-170" dirty="0">
                <a:solidFill>
                  <a:srgbClr val="555555"/>
                </a:solidFill>
                <a:latin typeface="Arial Black"/>
                <a:cs typeface="Arial Black"/>
              </a:rPr>
              <a:t> </a:t>
            </a:r>
            <a:r>
              <a:rPr sz="1600" b="1" spc="-65" dirty="0">
                <a:solidFill>
                  <a:srgbClr val="555555"/>
                </a:solidFill>
                <a:latin typeface="Trebuchet MS"/>
                <a:cs typeface="Trebuchet MS"/>
              </a:rPr>
              <a:t>1.247,58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07552" y="2996280"/>
            <a:ext cx="784860" cy="398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555555"/>
                </a:solidFill>
                <a:latin typeface="Lucida Sans"/>
                <a:cs typeface="Lucida Sans"/>
              </a:rPr>
              <a:t>voor</a:t>
            </a:r>
            <a:r>
              <a:rPr sz="1200" spc="-105" dirty="0">
                <a:solidFill>
                  <a:srgbClr val="555555"/>
                </a:solidFill>
                <a:latin typeface="Lucida Sans"/>
                <a:cs typeface="Lucida Sans"/>
              </a:rPr>
              <a:t> </a:t>
            </a:r>
            <a:r>
              <a:rPr sz="1200" spc="-55" dirty="0">
                <a:solidFill>
                  <a:srgbClr val="555555"/>
                </a:solidFill>
                <a:latin typeface="Lucida Sans"/>
                <a:cs typeface="Lucida Sans"/>
              </a:rPr>
              <a:t>het</a:t>
            </a:r>
            <a:endParaRPr sz="12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1200" b="1" spc="-60" dirty="0">
                <a:solidFill>
                  <a:srgbClr val="555555"/>
                </a:solidFill>
                <a:latin typeface="Trebuchet MS"/>
                <a:cs typeface="Trebuchet MS"/>
              </a:rPr>
              <a:t>eerste</a:t>
            </a:r>
            <a:r>
              <a:rPr sz="1200" b="1" spc="25" dirty="0">
                <a:solidFill>
                  <a:srgbClr val="555555"/>
                </a:solidFill>
                <a:latin typeface="Trebuchet MS"/>
                <a:cs typeface="Trebuchet MS"/>
              </a:rPr>
              <a:t> </a:t>
            </a:r>
            <a:r>
              <a:rPr sz="1200" b="1" spc="-40" dirty="0">
                <a:solidFill>
                  <a:srgbClr val="555555"/>
                </a:solidFill>
                <a:latin typeface="Trebuchet MS"/>
                <a:cs typeface="Trebuchet MS"/>
              </a:rPr>
              <a:t>kind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14400" y="1854200"/>
            <a:ext cx="355600" cy="355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628900" y="2730500"/>
            <a:ext cx="152400" cy="165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609109" y="2294018"/>
            <a:ext cx="81534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200" dirty="0">
                <a:solidFill>
                  <a:srgbClr val="555555"/>
                </a:solidFill>
                <a:latin typeface="Arial Black"/>
                <a:cs typeface="Arial Black"/>
              </a:rPr>
              <a:t>€</a:t>
            </a:r>
            <a:r>
              <a:rPr sz="1600" b="1" spc="-170" dirty="0">
                <a:solidFill>
                  <a:srgbClr val="555555"/>
                </a:solidFill>
                <a:latin typeface="Arial Black"/>
                <a:cs typeface="Arial Black"/>
              </a:rPr>
              <a:t> </a:t>
            </a:r>
            <a:r>
              <a:rPr sz="1600" b="1" spc="-65" dirty="0">
                <a:solidFill>
                  <a:srgbClr val="555555"/>
                </a:solidFill>
                <a:latin typeface="Trebuchet MS"/>
                <a:cs typeface="Trebuchet MS"/>
              </a:rPr>
              <a:t>938,66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22410" y="2996280"/>
            <a:ext cx="848360" cy="398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555555"/>
                </a:solidFill>
                <a:latin typeface="Lucida Sans"/>
                <a:cs typeface="Lucida Sans"/>
              </a:rPr>
              <a:t>vanaf</a:t>
            </a:r>
            <a:r>
              <a:rPr sz="1200" spc="-204" dirty="0">
                <a:solidFill>
                  <a:srgbClr val="555555"/>
                </a:solidFill>
                <a:latin typeface="Lucida Sans"/>
                <a:cs typeface="Lucida Sans"/>
              </a:rPr>
              <a:t> </a:t>
            </a:r>
            <a:r>
              <a:rPr sz="1200" spc="-55" dirty="0">
                <a:solidFill>
                  <a:srgbClr val="555555"/>
                </a:solidFill>
                <a:latin typeface="Lucida Sans"/>
                <a:cs typeface="Lucida Sans"/>
              </a:rPr>
              <a:t>het</a:t>
            </a:r>
            <a:endParaRPr sz="12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1200" b="1" spc="-65" dirty="0">
                <a:solidFill>
                  <a:srgbClr val="555555"/>
                </a:solidFill>
                <a:latin typeface="Trebuchet MS"/>
                <a:cs typeface="Trebuchet MS"/>
              </a:rPr>
              <a:t>tweede</a:t>
            </a:r>
            <a:r>
              <a:rPr sz="1200" b="1" spc="-40" dirty="0">
                <a:solidFill>
                  <a:srgbClr val="555555"/>
                </a:solidFill>
                <a:latin typeface="Trebuchet MS"/>
                <a:cs typeface="Trebuchet MS"/>
              </a:rPr>
              <a:t> kind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527300" y="1854200"/>
            <a:ext cx="355600" cy="355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755900" y="1854200"/>
            <a:ext cx="355600" cy="355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5180549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9900" y="4127500"/>
            <a:ext cx="4940300" cy="508000"/>
          </a:xfrm>
          <a:custGeom>
            <a:avLst/>
            <a:gdLst/>
            <a:ahLst/>
            <a:cxnLst/>
            <a:rect l="l" t="t" r="r" b="b"/>
            <a:pathLst>
              <a:path w="4940300" h="508000">
                <a:moveTo>
                  <a:pt x="0" y="0"/>
                </a:moveTo>
                <a:lnTo>
                  <a:pt x="4940300" y="0"/>
                </a:lnTo>
                <a:lnTo>
                  <a:pt x="4940300" y="508000"/>
                </a:lnTo>
                <a:lnTo>
                  <a:pt x="0" y="508000"/>
                </a:lnTo>
                <a:lnTo>
                  <a:pt x="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4350" y="742950"/>
            <a:ext cx="8267700" cy="0"/>
          </a:xfrm>
          <a:custGeom>
            <a:avLst/>
            <a:gdLst/>
            <a:ahLst/>
            <a:cxnLst/>
            <a:rect l="l" t="t" r="r" b="b"/>
            <a:pathLst>
              <a:path w="8267700">
                <a:moveTo>
                  <a:pt x="0" y="0"/>
                </a:moveTo>
                <a:lnTo>
                  <a:pt x="8267701" y="1"/>
                </a:lnTo>
              </a:path>
            </a:pathLst>
          </a:custGeom>
          <a:ln w="12700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62375" y="-249221"/>
            <a:ext cx="3548379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BE" spc="-65" dirty="0"/>
              <a:t/>
            </a:r>
            <a:br>
              <a:rPr lang="nl-BE" spc="-65" dirty="0"/>
            </a:br>
            <a:r>
              <a:rPr spc="-65" dirty="0" err="1"/>
              <a:t>Rechten</a:t>
            </a:r>
            <a:r>
              <a:rPr spc="-65" dirty="0"/>
              <a:t>: </a:t>
            </a:r>
            <a:r>
              <a:rPr b="0" spc="-60" dirty="0">
                <a:latin typeface="Lucida Sans"/>
                <a:cs typeface="Lucida Sans"/>
              </a:rPr>
              <a:t>recht </a:t>
            </a:r>
            <a:r>
              <a:rPr b="0" spc="-130" dirty="0">
                <a:latin typeface="Lucida Sans"/>
                <a:cs typeface="Lucida Sans"/>
              </a:rPr>
              <a:t>op</a:t>
            </a:r>
            <a:r>
              <a:rPr b="0" spc="-245" dirty="0">
                <a:latin typeface="Lucida Sans"/>
                <a:cs typeface="Lucida Sans"/>
              </a:rPr>
              <a:t> </a:t>
            </a:r>
            <a:r>
              <a:rPr b="0" spc="-100" dirty="0">
                <a:latin typeface="Lucida Sans"/>
                <a:cs typeface="Lucida Sans"/>
              </a:rPr>
              <a:t>kinderbijslag</a:t>
            </a:r>
          </a:p>
        </p:txBody>
      </p:sp>
      <p:sp>
        <p:nvSpPr>
          <p:cNvPr id="5" name="object 5"/>
          <p:cNvSpPr/>
          <p:nvPr/>
        </p:nvSpPr>
        <p:spPr>
          <a:xfrm>
            <a:off x="7889702" y="240546"/>
            <a:ext cx="847898" cy="240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4350" y="2482850"/>
            <a:ext cx="6259195" cy="0"/>
          </a:xfrm>
          <a:custGeom>
            <a:avLst/>
            <a:gdLst/>
            <a:ahLst/>
            <a:cxnLst/>
            <a:rect l="l" t="t" r="r" b="b"/>
            <a:pathLst>
              <a:path w="6259195">
                <a:moveTo>
                  <a:pt x="0" y="0"/>
                </a:moveTo>
                <a:lnTo>
                  <a:pt x="6258770" y="0"/>
                </a:lnTo>
              </a:path>
            </a:pathLst>
          </a:custGeom>
          <a:ln w="12700">
            <a:solidFill>
              <a:srgbClr val="5555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23050" y="1466850"/>
            <a:ext cx="2006600" cy="2006600"/>
          </a:xfrm>
          <a:custGeom>
            <a:avLst/>
            <a:gdLst/>
            <a:ahLst/>
            <a:cxnLst/>
            <a:rect l="l" t="t" r="r" b="b"/>
            <a:pathLst>
              <a:path w="2006600" h="2006600">
                <a:moveTo>
                  <a:pt x="1003300" y="0"/>
                </a:moveTo>
                <a:lnTo>
                  <a:pt x="954689" y="1156"/>
                </a:lnTo>
                <a:lnTo>
                  <a:pt x="906675" y="4592"/>
                </a:lnTo>
                <a:lnTo>
                  <a:pt x="859311" y="10255"/>
                </a:lnTo>
                <a:lnTo>
                  <a:pt x="812649" y="18090"/>
                </a:lnTo>
                <a:lnTo>
                  <a:pt x="766742" y="28048"/>
                </a:lnTo>
                <a:lnTo>
                  <a:pt x="721642" y="40074"/>
                </a:lnTo>
                <a:lnTo>
                  <a:pt x="677402" y="54116"/>
                </a:lnTo>
                <a:lnTo>
                  <a:pt x="634075" y="70121"/>
                </a:lnTo>
                <a:lnTo>
                  <a:pt x="591713" y="88038"/>
                </a:lnTo>
                <a:lnTo>
                  <a:pt x="550368" y="107813"/>
                </a:lnTo>
                <a:lnTo>
                  <a:pt x="510093" y="129393"/>
                </a:lnTo>
                <a:lnTo>
                  <a:pt x="470941" y="152728"/>
                </a:lnTo>
                <a:lnTo>
                  <a:pt x="432964" y="177763"/>
                </a:lnTo>
                <a:lnTo>
                  <a:pt x="396215" y="204446"/>
                </a:lnTo>
                <a:lnTo>
                  <a:pt x="360746" y="232725"/>
                </a:lnTo>
                <a:lnTo>
                  <a:pt x="326610" y="262547"/>
                </a:lnTo>
                <a:lnTo>
                  <a:pt x="293859" y="293859"/>
                </a:lnTo>
                <a:lnTo>
                  <a:pt x="262547" y="326610"/>
                </a:lnTo>
                <a:lnTo>
                  <a:pt x="232725" y="360746"/>
                </a:lnTo>
                <a:lnTo>
                  <a:pt x="204446" y="396215"/>
                </a:lnTo>
                <a:lnTo>
                  <a:pt x="177763" y="432964"/>
                </a:lnTo>
                <a:lnTo>
                  <a:pt x="152728" y="470941"/>
                </a:lnTo>
                <a:lnTo>
                  <a:pt x="129393" y="510093"/>
                </a:lnTo>
                <a:lnTo>
                  <a:pt x="107813" y="550368"/>
                </a:lnTo>
                <a:lnTo>
                  <a:pt x="88038" y="591713"/>
                </a:lnTo>
                <a:lnTo>
                  <a:pt x="70121" y="634075"/>
                </a:lnTo>
                <a:lnTo>
                  <a:pt x="54116" y="677402"/>
                </a:lnTo>
                <a:lnTo>
                  <a:pt x="40074" y="721642"/>
                </a:lnTo>
                <a:lnTo>
                  <a:pt x="28048" y="766742"/>
                </a:lnTo>
                <a:lnTo>
                  <a:pt x="18090" y="812649"/>
                </a:lnTo>
                <a:lnTo>
                  <a:pt x="10255" y="859311"/>
                </a:lnTo>
                <a:lnTo>
                  <a:pt x="4592" y="906675"/>
                </a:lnTo>
                <a:lnTo>
                  <a:pt x="1156" y="954689"/>
                </a:lnTo>
                <a:lnTo>
                  <a:pt x="0" y="1003300"/>
                </a:lnTo>
                <a:lnTo>
                  <a:pt x="1156" y="1051910"/>
                </a:lnTo>
                <a:lnTo>
                  <a:pt x="4592" y="1099924"/>
                </a:lnTo>
                <a:lnTo>
                  <a:pt x="10255" y="1147288"/>
                </a:lnTo>
                <a:lnTo>
                  <a:pt x="18090" y="1193950"/>
                </a:lnTo>
                <a:lnTo>
                  <a:pt x="28048" y="1239857"/>
                </a:lnTo>
                <a:lnTo>
                  <a:pt x="40074" y="1284957"/>
                </a:lnTo>
                <a:lnTo>
                  <a:pt x="54116" y="1329197"/>
                </a:lnTo>
                <a:lnTo>
                  <a:pt x="70121" y="1372524"/>
                </a:lnTo>
                <a:lnTo>
                  <a:pt x="88038" y="1414886"/>
                </a:lnTo>
                <a:lnTo>
                  <a:pt x="107813" y="1456231"/>
                </a:lnTo>
                <a:lnTo>
                  <a:pt x="129393" y="1496506"/>
                </a:lnTo>
                <a:lnTo>
                  <a:pt x="152728" y="1535658"/>
                </a:lnTo>
                <a:lnTo>
                  <a:pt x="177763" y="1573635"/>
                </a:lnTo>
                <a:lnTo>
                  <a:pt x="204446" y="1610384"/>
                </a:lnTo>
                <a:lnTo>
                  <a:pt x="232725" y="1645853"/>
                </a:lnTo>
                <a:lnTo>
                  <a:pt x="262547" y="1679989"/>
                </a:lnTo>
                <a:lnTo>
                  <a:pt x="293859" y="1712740"/>
                </a:lnTo>
                <a:lnTo>
                  <a:pt x="326610" y="1744052"/>
                </a:lnTo>
                <a:lnTo>
                  <a:pt x="360746" y="1773874"/>
                </a:lnTo>
                <a:lnTo>
                  <a:pt x="396215" y="1802153"/>
                </a:lnTo>
                <a:lnTo>
                  <a:pt x="432964" y="1828836"/>
                </a:lnTo>
                <a:lnTo>
                  <a:pt x="470941" y="1853871"/>
                </a:lnTo>
                <a:lnTo>
                  <a:pt x="510093" y="1877206"/>
                </a:lnTo>
                <a:lnTo>
                  <a:pt x="550368" y="1898786"/>
                </a:lnTo>
                <a:lnTo>
                  <a:pt x="591713" y="1918561"/>
                </a:lnTo>
                <a:lnTo>
                  <a:pt x="634075" y="1936478"/>
                </a:lnTo>
                <a:lnTo>
                  <a:pt x="677402" y="1952483"/>
                </a:lnTo>
                <a:lnTo>
                  <a:pt x="721642" y="1966525"/>
                </a:lnTo>
                <a:lnTo>
                  <a:pt x="766742" y="1978551"/>
                </a:lnTo>
                <a:lnTo>
                  <a:pt x="812649" y="1988509"/>
                </a:lnTo>
                <a:lnTo>
                  <a:pt x="859311" y="1996344"/>
                </a:lnTo>
                <a:lnTo>
                  <a:pt x="906675" y="2002007"/>
                </a:lnTo>
                <a:lnTo>
                  <a:pt x="954689" y="2005443"/>
                </a:lnTo>
                <a:lnTo>
                  <a:pt x="1003300" y="2006600"/>
                </a:lnTo>
                <a:lnTo>
                  <a:pt x="1051910" y="2005443"/>
                </a:lnTo>
                <a:lnTo>
                  <a:pt x="1099924" y="2002007"/>
                </a:lnTo>
                <a:lnTo>
                  <a:pt x="1147288" y="1996344"/>
                </a:lnTo>
                <a:lnTo>
                  <a:pt x="1193950" y="1988509"/>
                </a:lnTo>
                <a:lnTo>
                  <a:pt x="1239857" y="1978551"/>
                </a:lnTo>
                <a:lnTo>
                  <a:pt x="1284957" y="1966525"/>
                </a:lnTo>
                <a:lnTo>
                  <a:pt x="1329197" y="1952483"/>
                </a:lnTo>
                <a:lnTo>
                  <a:pt x="1372524" y="1936478"/>
                </a:lnTo>
                <a:lnTo>
                  <a:pt x="1414886" y="1918561"/>
                </a:lnTo>
                <a:lnTo>
                  <a:pt x="1456231" y="1898786"/>
                </a:lnTo>
                <a:lnTo>
                  <a:pt x="1496506" y="1877206"/>
                </a:lnTo>
                <a:lnTo>
                  <a:pt x="1535658" y="1853871"/>
                </a:lnTo>
                <a:lnTo>
                  <a:pt x="1573635" y="1828836"/>
                </a:lnTo>
                <a:lnTo>
                  <a:pt x="1610384" y="1802153"/>
                </a:lnTo>
                <a:lnTo>
                  <a:pt x="1645853" y="1773874"/>
                </a:lnTo>
                <a:lnTo>
                  <a:pt x="1679989" y="1744052"/>
                </a:lnTo>
                <a:lnTo>
                  <a:pt x="1712740" y="1712740"/>
                </a:lnTo>
                <a:lnTo>
                  <a:pt x="1744052" y="1679989"/>
                </a:lnTo>
                <a:lnTo>
                  <a:pt x="1773874" y="1645853"/>
                </a:lnTo>
                <a:lnTo>
                  <a:pt x="1802153" y="1610384"/>
                </a:lnTo>
                <a:lnTo>
                  <a:pt x="1828836" y="1573635"/>
                </a:lnTo>
                <a:lnTo>
                  <a:pt x="1853871" y="1535658"/>
                </a:lnTo>
                <a:lnTo>
                  <a:pt x="1877206" y="1496506"/>
                </a:lnTo>
                <a:lnTo>
                  <a:pt x="1898786" y="1456231"/>
                </a:lnTo>
                <a:lnTo>
                  <a:pt x="1918561" y="1414886"/>
                </a:lnTo>
                <a:lnTo>
                  <a:pt x="1936478" y="1372524"/>
                </a:lnTo>
                <a:lnTo>
                  <a:pt x="1952483" y="1329197"/>
                </a:lnTo>
                <a:lnTo>
                  <a:pt x="1966525" y="1284957"/>
                </a:lnTo>
                <a:lnTo>
                  <a:pt x="1978551" y="1239857"/>
                </a:lnTo>
                <a:lnTo>
                  <a:pt x="1988509" y="1193950"/>
                </a:lnTo>
                <a:lnTo>
                  <a:pt x="1996344" y="1147288"/>
                </a:lnTo>
                <a:lnTo>
                  <a:pt x="2002007" y="1099924"/>
                </a:lnTo>
                <a:lnTo>
                  <a:pt x="2005443" y="1051910"/>
                </a:lnTo>
                <a:lnTo>
                  <a:pt x="2006600" y="1003300"/>
                </a:lnTo>
                <a:lnTo>
                  <a:pt x="2005443" y="954689"/>
                </a:lnTo>
                <a:lnTo>
                  <a:pt x="2002007" y="906675"/>
                </a:lnTo>
                <a:lnTo>
                  <a:pt x="1996344" y="859311"/>
                </a:lnTo>
                <a:lnTo>
                  <a:pt x="1988509" y="812649"/>
                </a:lnTo>
                <a:lnTo>
                  <a:pt x="1978551" y="766742"/>
                </a:lnTo>
                <a:lnTo>
                  <a:pt x="1966525" y="721642"/>
                </a:lnTo>
                <a:lnTo>
                  <a:pt x="1952483" y="677402"/>
                </a:lnTo>
                <a:lnTo>
                  <a:pt x="1936478" y="634075"/>
                </a:lnTo>
                <a:lnTo>
                  <a:pt x="1918561" y="591713"/>
                </a:lnTo>
                <a:lnTo>
                  <a:pt x="1898786" y="550368"/>
                </a:lnTo>
                <a:lnTo>
                  <a:pt x="1877206" y="510093"/>
                </a:lnTo>
                <a:lnTo>
                  <a:pt x="1853871" y="470941"/>
                </a:lnTo>
                <a:lnTo>
                  <a:pt x="1828836" y="432964"/>
                </a:lnTo>
                <a:lnTo>
                  <a:pt x="1802153" y="396215"/>
                </a:lnTo>
                <a:lnTo>
                  <a:pt x="1773874" y="360746"/>
                </a:lnTo>
                <a:lnTo>
                  <a:pt x="1744052" y="326610"/>
                </a:lnTo>
                <a:lnTo>
                  <a:pt x="1712740" y="293859"/>
                </a:lnTo>
                <a:lnTo>
                  <a:pt x="1679989" y="262547"/>
                </a:lnTo>
                <a:lnTo>
                  <a:pt x="1645853" y="232725"/>
                </a:lnTo>
                <a:lnTo>
                  <a:pt x="1610384" y="204446"/>
                </a:lnTo>
                <a:lnTo>
                  <a:pt x="1573635" y="177763"/>
                </a:lnTo>
                <a:lnTo>
                  <a:pt x="1535658" y="152728"/>
                </a:lnTo>
                <a:lnTo>
                  <a:pt x="1496506" y="129393"/>
                </a:lnTo>
                <a:lnTo>
                  <a:pt x="1456231" y="107813"/>
                </a:lnTo>
                <a:lnTo>
                  <a:pt x="1414886" y="88038"/>
                </a:lnTo>
                <a:lnTo>
                  <a:pt x="1372524" y="70121"/>
                </a:lnTo>
                <a:lnTo>
                  <a:pt x="1329197" y="54116"/>
                </a:lnTo>
                <a:lnTo>
                  <a:pt x="1284957" y="40074"/>
                </a:lnTo>
                <a:lnTo>
                  <a:pt x="1239857" y="28048"/>
                </a:lnTo>
                <a:lnTo>
                  <a:pt x="1193950" y="18090"/>
                </a:lnTo>
                <a:lnTo>
                  <a:pt x="1147288" y="10255"/>
                </a:lnTo>
                <a:lnTo>
                  <a:pt x="1099924" y="4592"/>
                </a:lnTo>
                <a:lnTo>
                  <a:pt x="1051910" y="1156"/>
                </a:lnTo>
                <a:lnTo>
                  <a:pt x="1003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23050" y="1466850"/>
            <a:ext cx="2006600" cy="2006600"/>
          </a:xfrm>
          <a:custGeom>
            <a:avLst/>
            <a:gdLst/>
            <a:ahLst/>
            <a:cxnLst/>
            <a:rect l="l" t="t" r="r" b="b"/>
            <a:pathLst>
              <a:path w="2006600" h="2006600">
                <a:moveTo>
                  <a:pt x="0" y="1003300"/>
                </a:moveTo>
                <a:lnTo>
                  <a:pt x="1156" y="954689"/>
                </a:lnTo>
                <a:lnTo>
                  <a:pt x="4592" y="906675"/>
                </a:lnTo>
                <a:lnTo>
                  <a:pt x="10255" y="859311"/>
                </a:lnTo>
                <a:lnTo>
                  <a:pt x="18091" y="812649"/>
                </a:lnTo>
                <a:lnTo>
                  <a:pt x="28048" y="766742"/>
                </a:lnTo>
                <a:lnTo>
                  <a:pt x="40074" y="721642"/>
                </a:lnTo>
                <a:lnTo>
                  <a:pt x="54116" y="677402"/>
                </a:lnTo>
                <a:lnTo>
                  <a:pt x="70121" y="634075"/>
                </a:lnTo>
                <a:lnTo>
                  <a:pt x="88038" y="591713"/>
                </a:lnTo>
                <a:lnTo>
                  <a:pt x="107813" y="550368"/>
                </a:lnTo>
                <a:lnTo>
                  <a:pt x="129394" y="510093"/>
                </a:lnTo>
                <a:lnTo>
                  <a:pt x="152728" y="470941"/>
                </a:lnTo>
                <a:lnTo>
                  <a:pt x="177763" y="432964"/>
                </a:lnTo>
                <a:lnTo>
                  <a:pt x="204446" y="396215"/>
                </a:lnTo>
                <a:lnTo>
                  <a:pt x="232725" y="360746"/>
                </a:lnTo>
                <a:lnTo>
                  <a:pt x="262547" y="326610"/>
                </a:lnTo>
                <a:lnTo>
                  <a:pt x="293859" y="293859"/>
                </a:lnTo>
                <a:lnTo>
                  <a:pt x="326610" y="262547"/>
                </a:lnTo>
                <a:lnTo>
                  <a:pt x="360746" y="232725"/>
                </a:lnTo>
                <a:lnTo>
                  <a:pt x="396215" y="204446"/>
                </a:lnTo>
                <a:lnTo>
                  <a:pt x="432964" y="177763"/>
                </a:lnTo>
                <a:lnTo>
                  <a:pt x="470941" y="152728"/>
                </a:lnTo>
                <a:lnTo>
                  <a:pt x="510093" y="129394"/>
                </a:lnTo>
                <a:lnTo>
                  <a:pt x="550368" y="107813"/>
                </a:lnTo>
                <a:lnTo>
                  <a:pt x="591713" y="88038"/>
                </a:lnTo>
                <a:lnTo>
                  <a:pt x="634075" y="70121"/>
                </a:lnTo>
                <a:lnTo>
                  <a:pt x="677402" y="54116"/>
                </a:lnTo>
                <a:lnTo>
                  <a:pt x="721642" y="40074"/>
                </a:lnTo>
                <a:lnTo>
                  <a:pt x="766742" y="28048"/>
                </a:lnTo>
                <a:lnTo>
                  <a:pt x="812649" y="18091"/>
                </a:lnTo>
                <a:lnTo>
                  <a:pt x="859311" y="10255"/>
                </a:lnTo>
                <a:lnTo>
                  <a:pt x="906675" y="4592"/>
                </a:lnTo>
                <a:lnTo>
                  <a:pt x="954689" y="1156"/>
                </a:lnTo>
                <a:lnTo>
                  <a:pt x="1003300" y="0"/>
                </a:lnTo>
                <a:lnTo>
                  <a:pt x="1051910" y="1156"/>
                </a:lnTo>
                <a:lnTo>
                  <a:pt x="1099924" y="4592"/>
                </a:lnTo>
                <a:lnTo>
                  <a:pt x="1147288" y="10255"/>
                </a:lnTo>
                <a:lnTo>
                  <a:pt x="1193950" y="18091"/>
                </a:lnTo>
                <a:lnTo>
                  <a:pt x="1239857" y="28048"/>
                </a:lnTo>
                <a:lnTo>
                  <a:pt x="1284957" y="40074"/>
                </a:lnTo>
                <a:lnTo>
                  <a:pt x="1329196" y="54116"/>
                </a:lnTo>
                <a:lnTo>
                  <a:pt x="1372524" y="70121"/>
                </a:lnTo>
                <a:lnTo>
                  <a:pt x="1414886" y="88038"/>
                </a:lnTo>
                <a:lnTo>
                  <a:pt x="1456231" y="107813"/>
                </a:lnTo>
                <a:lnTo>
                  <a:pt x="1496506" y="129394"/>
                </a:lnTo>
                <a:lnTo>
                  <a:pt x="1535658" y="152728"/>
                </a:lnTo>
                <a:lnTo>
                  <a:pt x="1573635" y="177763"/>
                </a:lnTo>
                <a:lnTo>
                  <a:pt x="1610384" y="204446"/>
                </a:lnTo>
                <a:lnTo>
                  <a:pt x="1645853" y="232725"/>
                </a:lnTo>
                <a:lnTo>
                  <a:pt x="1679989" y="262547"/>
                </a:lnTo>
                <a:lnTo>
                  <a:pt x="1712740" y="293859"/>
                </a:lnTo>
                <a:lnTo>
                  <a:pt x="1744052" y="326610"/>
                </a:lnTo>
                <a:lnTo>
                  <a:pt x="1773874" y="360746"/>
                </a:lnTo>
                <a:lnTo>
                  <a:pt x="1802153" y="396215"/>
                </a:lnTo>
                <a:lnTo>
                  <a:pt x="1828836" y="432964"/>
                </a:lnTo>
                <a:lnTo>
                  <a:pt x="1853871" y="470941"/>
                </a:lnTo>
                <a:lnTo>
                  <a:pt x="1877205" y="510093"/>
                </a:lnTo>
                <a:lnTo>
                  <a:pt x="1898786" y="550368"/>
                </a:lnTo>
                <a:lnTo>
                  <a:pt x="1918561" y="591713"/>
                </a:lnTo>
                <a:lnTo>
                  <a:pt x="1936478" y="634075"/>
                </a:lnTo>
                <a:lnTo>
                  <a:pt x="1952483" y="677402"/>
                </a:lnTo>
                <a:lnTo>
                  <a:pt x="1966525" y="721642"/>
                </a:lnTo>
                <a:lnTo>
                  <a:pt x="1978551" y="766742"/>
                </a:lnTo>
                <a:lnTo>
                  <a:pt x="1988509" y="812649"/>
                </a:lnTo>
                <a:lnTo>
                  <a:pt x="1996345" y="859311"/>
                </a:lnTo>
                <a:lnTo>
                  <a:pt x="2002007" y="906675"/>
                </a:lnTo>
                <a:lnTo>
                  <a:pt x="2005443" y="954689"/>
                </a:lnTo>
                <a:lnTo>
                  <a:pt x="2006600" y="1003300"/>
                </a:lnTo>
                <a:lnTo>
                  <a:pt x="2005443" y="1051910"/>
                </a:lnTo>
                <a:lnTo>
                  <a:pt x="2002007" y="1099924"/>
                </a:lnTo>
                <a:lnTo>
                  <a:pt x="1996345" y="1147288"/>
                </a:lnTo>
                <a:lnTo>
                  <a:pt x="1988509" y="1193950"/>
                </a:lnTo>
                <a:lnTo>
                  <a:pt x="1978551" y="1239857"/>
                </a:lnTo>
                <a:lnTo>
                  <a:pt x="1966525" y="1284957"/>
                </a:lnTo>
                <a:lnTo>
                  <a:pt x="1952483" y="1329196"/>
                </a:lnTo>
                <a:lnTo>
                  <a:pt x="1936478" y="1372524"/>
                </a:lnTo>
                <a:lnTo>
                  <a:pt x="1918561" y="1414886"/>
                </a:lnTo>
                <a:lnTo>
                  <a:pt x="1898786" y="1456231"/>
                </a:lnTo>
                <a:lnTo>
                  <a:pt x="1877205" y="1496506"/>
                </a:lnTo>
                <a:lnTo>
                  <a:pt x="1853871" y="1535658"/>
                </a:lnTo>
                <a:lnTo>
                  <a:pt x="1828836" y="1573635"/>
                </a:lnTo>
                <a:lnTo>
                  <a:pt x="1802153" y="1610384"/>
                </a:lnTo>
                <a:lnTo>
                  <a:pt x="1773874" y="1645853"/>
                </a:lnTo>
                <a:lnTo>
                  <a:pt x="1744052" y="1679989"/>
                </a:lnTo>
                <a:lnTo>
                  <a:pt x="1712740" y="1712740"/>
                </a:lnTo>
                <a:lnTo>
                  <a:pt x="1679989" y="1744052"/>
                </a:lnTo>
                <a:lnTo>
                  <a:pt x="1645853" y="1773874"/>
                </a:lnTo>
                <a:lnTo>
                  <a:pt x="1610384" y="1802153"/>
                </a:lnTo>
                <a:lnTo>
                  <a:pt x="1573635" y="1828836"/>
                </a:lnTo>
                <a:lnTo>
                  <a:pt x="1535658" y="1853871"/>
                </a:lnTo>
                <a:lnTo>
                  <a:pt x="1496506" y="1877205"/>
                </a:lnTo>
                <a:lnTo>
                  <a:pt x="1456231" y="1898786"/>
                </a:lnTo>
                <a:lnTo>
                  <a:pt x="1414886" y="1918561"/>
                </a:lnTo>
                <a:lnTo>
                  <a:pt x="1372524" y="1936478"/>
                </a:lnTo>
                <a:lnTo>
                  <a:pt x="1329196" y="1952483"/>
                </a:lnTo>
                <a:lnTo>
                  <a:pt x="1284957" y="1966525"/>
                </a:lnTo>
                <a:lnTo>
                  <a:pt x="1239857" y="1978551"/>
                </a:lnTo>
                <a:lnTo>
                  <a:pt x="1193950" y="1988509"/>
                </a:lnTo>
                <a:lnTo>
                  <a:pt x="1147288" y="1996345"/>
                </a:lnTo>
                <a:lnTo>
                  <a:pt x="1099924" y="2002007"/>
                </a:lnTo>
                <a:lnTo>
                  <a:pt x="1051910" y="2005443"/>
                </a:lnTo>
                <a:lnTo>
                  <a:pt x="1003300" y="2006600"/>
                </a:lnTo>
                <a:lnTo>
                  <a:pt x="954689" y="2005443"/>
                </a:lnTo>
                <a:lnTo>
                  <a:pt x="906675" y="2002007"/>
                </a:lnTo>
                <a:lnTo>
                  <a:pt x="859311" y="1996345"/>
                </a:lnTo>
                <a:lnTo>
                  <a:pt x="812649" y="1988509"/>
                </a:lnTo>
                <a:lnTo>
                  <a:pt x="766742" y="1978551"/>
                </a:lnTo>
                <a:lnTo>
                  <a:pt x="721642" y="1966525"/>
                </a:lnTo>
                <a:lnTo>
                  <a:pt x="677402" y="1952483"/>
                </a:lnTo>
                <a:lnTo>
                  <a:pt x="634075" y="1936478"/>
                </a:lnTo>
                <a:lnTo>
                  <a:pt x="591713" y="1918561"/>
                </a:lnTo>
                <a:lnTo>
                  <a:pt x="550368" y="1898786"/>
                </a:lnTo>
                <a:lnTo>
                  <a:pt x="510093" y="1877205"/>
                </a:lnTo>
                <a:lnTo>
                  <a:pt x="470941" y="1853871"/>
                </a:lnTo>
                <a:lnTo>
                  <a:pt x="432964" y="1828836"/>
                </a:lnTo>
                <a:lnTo>
                  <a:pt x="396215" y="1802153"/>
                </a:lnTo>
                <a:lnTo>
                  <a:pt x="360746" y="1773874"/>
                </a:lnTo>
                <a:lnTo>
                  <a:pt x="326610" y="1744052"/>
                </a:lnTo>
                <a:lnTo>
                  <a:pt x="293859" y="1712740"/>
                </a:lnTo>
                <a:lnTo>
                  <a:pt x="262547" y="1679989"/>
                </a:lnTo>
                <a:lnTo>
                  <a:pt x="232725" y="1645853"/>
                </a:lnTo>
                <a:lnTo>
                  <a:pt x="204446" y="1610384"/>
                </a:lnTo>
                <a:lnTo>
                  <a:pt x="177763" y="1573635"/>
                </a:lnTo>
                <a:lnTo>
                  <a:pt x="152728" y="1535658"/>
                </a:lnTo>
                <a:lnTo>
                  <a:pt x="129394" y="1496506"/>
                </a:lnTo>
                <a:lnTo>
                  <a:pt x="107813" y="1456231"/>
                </a:lnTo>
                <a:lnTo>
                  <a:pt x="88038" y="1414886"/>
                </a:lnTo>
                <a:lnTo>
                  <a:pt x="70121" y="1372524"/>
                </a:lnTo>
                <a:lnTo>
                  <a:pt x="54116" y="1329196"/>
                </a:lnTo>
                <a:lnTo>
                  <a:pt x="40074" y="1284957"/>
                </a:lnTo>
                <a:lnTo>
                  <a:pt x="28048" y="1239857"/>
                </a:lnTo>
                <a:lnTo>
                  <a:pt x="18091" y="1193950"/>
                </a:lnTo>
                <a:lnTo>
                  <a:pt x="10255" y="1147288"/>
                </a:lnTo>
                <a:lnTo>
                  <a:pt x="4592" y="1099924"/>
                </a:lnTo>
                <a:lnTo>
                  <a:pt x="1156" y="1051910"/>
                </a:lnTo>
                <a:lnTo>
                  <a:pt x="0" y="1003300"/>
                </a:lnTo>
                <a:close/>
              </a:path>
            </a:pathLst>
          </a:custGeom>
          <a:ln w="12700">
            <a:solidFill>
              <a:srgbClr val="5555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94252" y="2002255"/>
            <a:ext cx="70104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200" dirty="0">
                <a:solidFill>
                  <a:srgbClr val="555555"/>
                </a:solidFill>
                <a:latin typeface="Arial Black"/>
                <a:cs typeface="Arial Black"/>
              </a:rPr>
              <a:t>€</a:t>
            </a:r>
            <a:r>
              <a:rPr sz="1600" b="1" spc="-170" dirty="0">
                <a:solidFill>
                  <a:srgbClr val="555555"/>
                </a:solidFill>
                <a:latin typeface="Arial Black"/>
                <a:cs typeface="Arial Black"/>
              </a:rPr>
              <a:t> </a:t>
            </a:r>
            <a:r>
              <a:rPr sz="1600" b="1" spc="-70" dirty="0">
                <a:solidFill>
                  <a:srgbClr val="555555"/>
                </a:solidFill>
                <a:latin typeface="Trebuchet MS"/>
                <a:cs typeface="Trebuchet MS"/>
              </a:rPr>
              <a:t>92,09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07552" y="2704515"/>
            <a:ext cx="784860" cy="398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555555"/>
                </a:solidFill>
                <a:latin typeface="Lucida Sans"/>
                <a:cs typeface="Lucida Sans"/>
              </a:rPr>
              <a:t>voor</a:t>
            </a:r>
            <a:r>
              <a:rPr sz="1200" spc="-105" dirty="0">
                <a:solidFill>
                  <a:srgbClr val="555555"/>
                </a:solidFill>
                <a:latin typeface="Lucida Sans"/>
                <a:cs typeface="Lucida Sans"/>
              </a:rPr>
              <a:t> </a:t>
            </a:r>
            <a:r>
              <a:rPr sz="1200" spc="-55" dirty="0">
                <a:solidFill>
                  <a:srgbClr val="555555"/>
                </a:solidFill>
                <a:latin typeface="Lucida Sans"/>
                <a:cs typeface="Lucida Sans"/>
              </a:rPr>
              <a:t>het</a:t>
            </a:r>
            <a:endParaRPr sz="12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1200" b="1" spc="-60" dirty="0">
                <a:solidFill>
                  <a:srgbClr val="555555"/>
                </a:solidFill>
                <a:latin typeface="Trebuchet MS"/>
                <a:cs typeface="Trebuchet MS"/>
              </a:rPr>
              <a:t>eerste</a:t>
            </a:r>
            <a:r>
              <a:rPr sz="1200" b="1" spc="25" dirty="0">
                <a:solidFill>
                  <a:srgbClr val="555555"/>
                </a:solidFill>
                <a:latin typeface="Trebuchet MS"/>
                <a:cs typeface="Trebuchet MS"/>
              </a:rPr>
              <a:t> </a:t>
            </a:r>
            <a:r>
              <a:rPr sz="1200" b="1" spc="-40" dirty="0">
                <a:solidFill>
                  <a:srgbClr val="555555"/>
                </a:solidFill>
                <a:latin typeface="Trebuchet MS"/>
                <a:cs typeface="Trebuchet MS"/>
              </a:rPr>
              <a:t>kind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43338" y="2002255"/>
            <a:ext cx="81534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200" dirty="0">
                <a:solidFill>
                  <a:srgbClr val="555555"/>
                </a:solidFill>
                <a:latin typeface="Arial Black"/>
                <a:cs typeface="Arial Black"/>
              </a:rPr>
              <a:t>€</a:t>
            </a:r>
            <a:r>
              <a:rPr sz="1600" b="1" spc="-170" dirty="0">
                <a:solidFill>
                  <a:srgbClr val="555555"/>
                </a:solidFill>
                <a:latin typeface="Arial Black"/>
                <a:cs typeface="Arial Black"/>
              </a:rPr>
              <a:t> </a:t>
            </a:r>
            <a:r>
              <a:rPr sz="1600" b="1" spc="-65" dirty="0">
                <a:solidFill>
                  <a:srgbClr val="555555"/>
                </a:solidFill>
                <a:latin typeface="Trebuchet MS"/>
                <a:cs typeface="Trebuchet MS"/>
              </a:rPr>
              <a:t>170,39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42275" y="2704515"/>
            <a:ext cx="848360" cy="398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555555"/>
                </a:solidFill>
                <a:latin typeface="Lucida Sans"/>
                <a:cs typeface="Lucida Sans"/>
              </a:rPr>
              <a:t>voor</a:t>
            </a:r>
            <a:r>
              <a:rPr sz="1200" spc="-105" dirty="0">
                <a:solidFill>
                  <a:srgbClr val="555555"/>
                </a:solidFill>
                <a:latin typeface="Lucida Sans"/>
                <a:cs typeface="Lucida Sans"/>
              </a:rPr>
              <a:t> </a:t>
            </a:r>
            <a:r>
              <a:rPr sz="1200" spc="-55" dirty="0">
                <a:solidFill>
                  <a:srgbClr val="555555"/>
                </a:solidFill>
                <a:latin typeface="Lucida Sans"/>
                <a:cs typeface="Lucida Sans"/>
              </a:rPr>
              <a:t>het</a:t>
            </a:r>
            <a:endParaRPr sz="12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1200" b="1" spc="-65" dirty="0">
                <a:solidFill>
                  <a:srgbClr val="555555"/>
                </a:solidFill>
                <a:latin typeface="Trebuchet MS"/>
                <a:cs typeface="Trebuchet MS"/>
              </a:rPr>
              <a:t>tweede</a:t>
            </a:r>
            <a:r>
              <a:rPr sz="1200" b="1" spc="-40" dirty="0">
                <a:solidFill>
                  <a:srgbClr val="555555"/>
                </a:solidFill>
                <a:latin typeface="Trebuchet MS"/>
                <a:cs typeface="Trebuchet MS"/>
              </a:rPr>
              <a:t> kind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14400" y="1562100"/>
            <a:ext cx="355600" cy="355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565400" y="1574800"/>
            <a:ext cx="342900" cy="342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781300" y="1574800"/>
            <a:ext cx="355600" cy="342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16000" y="2400300"/>
            <a:ext cx="152400" cy="165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641600" y="2374900"/>
            <a:ext cx="152400" cy="165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816600" y="2349500"/>
            <a:ext cx="215900" cy="241300"/>
          </a:xfrm>
          <a:custGeom>
            <a:avLst/>
            <a:gdLst/>
            <a:ahLst/>
            <a:cxnLst/>
            <a:rect l="l" t="t" r="r" b="b"/>
            <a:pathLst>
              <a:path w="215900" h="241300">
                <a:moveTo>
                  <a:pt x="0" y="0"/>
                </a:moveTo>
                <a:lnTo>
                  <a:pt x="0" y="241300"/>
                </a:lnTo>
                <a:lnTo>
                  <a:pt x="215900" y="120650"/>
                </a:lnTo>
                <a:lnTo>
                  <a:pt x="0" y="0"/>
                </a:lnTo>
                <a:close/>
              </a:path>
            </a:pathLst>
          </a:custGeom>
          <a:solidFill>
            <a:srgbClr val="5555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215765" y="2002255"/>
            <a:ext cx="81534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200" dirty="0">
                <a:solidFill>
                  <a:srgbClr val="555555"/>
                </a:solidFill>
                <a:latin typeface="Arial Black"/>
                <a:cs typeface="Arial Black"/>
              </a:rPr>
              <a:t>€</a:t>
            </a:r>
            <a:r>
              <a:rPr sz="1600" b="1" spc="-170" dirty="0">
                <a:solidFill>
                  <a:srgbClr val="555555"/>
                </a:solidFill>
                <a:latin typeface="Arial Black"/>
                <a:cs typeface="Arial Black"/>
              </a:rPr>
              <a:t> </a:t>
            </a:r>
            <a:r>
              <a:rPr sz="1600" b="1" spc="-65" dirty="0">
                <a:solidFill>
                  <a:srgbClr val="555555"/>
                </a:solidFill>
                <a:latin typeface="Trebuchet MS"/>
                <a:cs typeface="Trebuchet MS"/>
              </a:rPr>
              <a:t>254,40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14702" y="2704515"/>
            <a:ext cx="746760" cy="398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555555"/>
                </a:solidFill>
                <a:latin typeface="Lucida Sans"/>
                <a:cs typeface="Lucida Sans"/>
              </a:rPr>
              <a:t>vanaf</a:t>
            </a:r>
            <a:r>
              <a:rPr sz="1200" spc="-210" dirty="0">
                <a:solidFill>
                  <a:srgbClr val="555555"/>
                </a:solidFill>
                <a:latin typeface="Lucida Sans"/>
                <a:cs typeface="Lucida Sans"/>
              </a:rPr>
              <a:t> </a:t>
            </a:r>
            <a:r>
              <a:rPr sz="1200" spc="-55" dirty="0">
                <a:solidFill>
                  <a:srgbClr val="555555"/>
                </a:solidFill>
                <a:latin typeface="Lucida Sans"/>
                <a:cs typeface="Lucida Sans"/>
              </a:rPr>
              <a:t>het</a:t>
            </a:r>
            <a:endParaRPr sz="12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1200" b="1" spc="-55" dirty="0">
                <a:solidFill>
                  <a:srgbClr val="555555"/>
                </a:solidFill>
                <a:latin typeface="Trebuchet MS"/>
                <a:cs typeface="Trebuchet MS"/>
              </a:rPr>
              <a:t>derde </a:t>
            </a:r>
            <a:r>
              <a:rPr sz="1200" b="1" spc="-40" dirty="0">
                <a:solidFill>
                  <a:srgbClr val="555555"/>
                </a:solidFill>
                <a:latin typeface="Trebuchet MS"/>
                <a:cs typeface="Trebuchet MS"/>
              </a:rPr>
              <a:t>kind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140200" y="1574800"/>
            <a:ext cx="342900" cy="342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356100" y="1574800"/>
            <a:ext cx="342900" cy="342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216400" y="2374900"/>
            <a:ext cx="152400" cy="165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572000" y="1574800"/>
            <a:ext cx="342900" cy="342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6857482" y="1779201"/>
            <a:ext cx="1538605" cy="13766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77800" marR="168910" algn="ctr">
              <a:lnSpc>
                <a:spcPct val="101200"/>
              </a:lnSpc>
              <a:spcBef>
                <a:spcPts val="80"/>
              </a:spcBef>
            </a:pPr>
            <a:r>
              <a:rPr sz="1400" b="1" spc="10" dirty="0">
                <a:solidFill>
                  <a:srgbClr val="ED8B02"/>
                </a:solidFill>
                <a:latin typeface="Trebuchet MS"/>
                <a:cs typeface="Trebuchet MS"/>
              </a:rPr>
              <a:t>OOK</a:t>
            </a:r>
            <a:r>
              <a:rPr sz="1400" b="1" spc="-180" dirty="0">
                <a:solidFill>
                  <a:srgbClr val="ED8B02"/>
                </a:solidFill>
                <a:latin typeface="Trebuchet MS"/>
                <a:cs typeface="Trebuchet MS"/>
              </a:rPr>
              <a:t> </a:t>
            </a:r>
            <a:r>
              <a:rPr sz="1400" b="1" spc="25" dirty="0">
                <a:solidFill>
                  <a:srgbClr val="ED8B02"/>
                </a:solidFill>
                <a:latin typeface="Trebuchet MS"/>
                <a:cs typeface="Trebuchet MS"/>
              </a:rPr>
              <a:t>BEPAALD  </a:t>
            </a:r>
            <a:r>
              <a:rPr sz="1400" b="1" spc="-15" dirty="0">
                <a:solidFill>
                  <a:srgbClr val="ED8B02"/>
                </a:solidFill>
                <a:latin typeface="Trebuchet MS"/>
                <a:cs typeface="Trebuchet MS"/>
              </a:rPr>
              <a:t>DOOR:</a:t>
            </a:r>
            <a:endParaRPr sz="1400">
              <a:latin typeface="Trebuchet MS"/>
              <a:cs typeface="Trebuchet MS"/>
            </a:endParaRPr>
          </a:p>
          <a:p>
            <a:pPr marL="12700" marR="5080" indent="15240" algn="ctr">
              <a:lnSpc>
                <a:spcPct val="101899"/>
              </a:lnSpc>
              <a:spcBef>
                <a:spcPts val="1390"/>
              </a:spcBef>
            </a:pPr>
            <a:r>
              <a:rPr sz="1200" b="1" spc="-80" dirty="0">
                <a:solidFill>
                  <a:srgbClr val="555555"/>
                </a:solidFill>
                <a:latin typeface="Trebuchet MS"/>
                <a:cs typeface="Trebuchet MS"/>
              </a:rPr>
              <a:t>leeftijd</a:t>
            </a:r>
            <a:r>
              <a:rPr sz="1200" spc="-80" dirty="0">
                <a:solidFill>
                  <a:srgbClr val="555555"/>
                </a:solidFill>
                <a:latin typeface="Lucida Sans"/>
                <a:cs typeface="Lucida Sans"/>
              </a:rPr>
              <a:t>, </a:t>
            </a:r>
            <a:r>
              <a:rPr sz="1200" b="1" spc="-25" dirty="0">
                <a:solidFill>
                  <a:srgbClr val="555555"/>
                </a:solidFill>
                <a:latin typeface="Trebuchet MS"/>
                <a:cs typeface="Trebuchet MS"/>
              </a:rPr>
              <a:t>medische  </a:t>
            </a:r>
            <a:r>
              <a:rPr sz="1200" b="1" spc="-40" dirty="0">
                <a:solidFill>
                  <a:srgbClr val="555555"/>
                </a:solidFill>
                <a:latin typeface="Trebuchet MS"/>
                <a:cs typeface="Trebuchet MS"/>
              </a:rPr>
              <a:t>situatie </a:t>
            </a:r>
            <a:r>
              <a:rPr sz="1200" spc="-70" dirty="0">
                <a:solidFill>
                  <a:srgbClr val="555555"/>
                </a:solidFill>
                <a:latin typeface="Lucida Sans"/>
                <a:cs typeface="Lucida Sans"/>
              </a:rPr>
              <a:t>en </a:t>
            </a:r>
            <a:r>
              <a:rPr sz="1200" spc="-45" dirty="0">
                <a:solidFill>
                  <a:srgbClr val="555555"/>
                </a:solidFill>
                <a:latin typeface="Lucida Sans"/>
                <a:cs typeface="Lucida Sans"/>
              </a:rPr>
              <a:t>de  </a:t>
            </a:r>
            <a:r>
              <a:rPr sz="1200" b="1" spc="-25" dirty="0">
                <a:solidFill>
                  <a:srgbClr val="555555"/>
                </a:solidFill>
                <a:latin typeface="Trebuchet MS"/>
                <a:cs typeface="Trebuchet MS"/>
              </a:rPr>
              <a:t>gezinssituatie </a:t>
            </a:r>
            <a:r>
              <a:rPr sz="1200" spc="-20" dirty="0">
                <a:solidFill>
                  <a:srgbClr val="555555"/>
                </a:solidFill>
                <a:latin typeface="Lucida Sans"/>
                <a:cs typeface="Lucida Sans"/>
              </a:rPr>
              <a:t>van </a:t>
            </a:r>
            <a:r>
              <a:rPr sz="1200" spc="-55" dirty="0">
                <a:solidFill>
                  <a:srgbClr val="555555"/>
                </a:solidFill>
                <a:latin typeface="Lucida Sans"/>
                <a:cs typeface="Lucida Sans"/>
              </a:rPr>
              <a:t>het  </a:t>
            </a:r>
            <a:r>
              <a:rPr sz="1200" spc="-75" dirty="0">
                <a:solidFill>
                  <a:srgbClr val="555555"/>
                </a:solidFill>
                <a:latin typeface="Lucida Sans"/>
                <a:cs typeface="Lucida Sans"/>
              </a:rPr>
              <a:t>kind</a:t>
            </a:r>
            <a:endParaRPr sz="1200">
              <a:latin typeface="Lucida Sans"/>
              <a:cs typeface="Lucida San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39152" y="4246514"/>
            <a:ext cx="41205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i="1" spc="15" dirty="0">
                <a:solidFill>
                  <a:srgbClr val="7F7F7F"/>
                </a:solidFill>
                <a:latin typeface="Calibri"/>
                <a:cs typeface="Calibri"/>
              </a:rPr>
              <a:t>Geen </a:t>
            </a:r>
            <a:r>
              <a:rPr sz="1400" i="1" spc="35" dirty="0">
                <a:solidFill>
                  <a:srgbClr val="7F7F7F"/>
                </a:solidFill>
                <a:latin typeface="Calibri"/>
                <a:cs typeface="Calibri"/>
              </a:rPr>
              <a:t>verschil </a:t>
            </a:r>
            <a:r>
              <a:rPr sz="1400" i="1" spc="50" dirty="0">
                <a:solidFill>
                  <a:srgbClr val="7F7F7F"/>
                </a:solidFill>
                <a:latin typeface="Calibri"/>
                <a:cs typeface="Calibri"/>
              </a:rPr>
              <a:t>tussen </a:t>
            </a:r>
            <a:r>
              <a:rPr sz="1400" b="1" i="1" spc="30" dirty="0">
                <a:solidFill>
                  <a:srgbClr val="7F7F7F"/>
                </a:solidFill>
                <a:latin typeface="Arial Narrow"/>
                <a:cs typeface="Arial Narrow"/>
              </a:rPr>
              <a:t>loontrekkenden </a:t>
            </a:r>
            <a:r>
              <a:rPr sz="1400" i="1" spc="25" dirty="0">
                <a:solidFill>
                  <a:srgbClr val="7F7F7F"/>
                </a:solidFill>
                <a:latin typeface="Calibri"/>
                <a:cs typeface="Calibri"/>
              </a:rPr>
              <a:t>en</a:t>
            </a:r>
            <a:r>
              <a:rPr sz="1400" i="1" spc="-9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 i="1" spc="50" dirty="0">
                <a:solidFill>
                  <a:srgbClr val="7F7F7F"/>
                </a:solidFill>
                <a:latin typeface="Arial Narrow"/>
                <a:cs typeface="Arial Narrow"/>
              </a:rPr>
              <a:t>zelfstandigen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96592" y="4174940"/>
            <a:ext cx="3175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ED8B02"/>
                </a:solidFill>
                <a:latin typeface="MS Gothic"/>
                <a:cs typeface="MS Gothic"/>
              </a:rPr>
              <a:t>➜</a:t>
            </a:r>
            <a:endParaRPr sz="2400">
              <a:latin typeface="MS Gothic"/>
              <a:cs typeface="MS Gothic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20967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4350" y="742950"/>
            <a:ext cx="8267700" cy="0"/>
          </a:xfrm>
          <a:custGeom>
            <a:avLst/>
            <a:gdLst/>
            <a:ahLst/>
            <a:cxnLst/>
            <a:rect l="l" t="t" r="r" b="b"/>
            <a:pathLst>
              <a:path w="8267700">
                <a:moveTo>
                  <a:pt x="0" y="0"/>
                </a:moveTo>
                <a:lnTo>
                  <a:pt x="8267701" y="1"/>
                </a:lnTo>
              </a:path>
            </a:pathLst>
          </a:custGeom>
          <a:ln w="12700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2375" y="191843"/>
            <a:ext cx="32781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5" dirty="0"/>
              <a:t>Rechten: </a:t>
            </a:r>
            <a:r>
              <a:rPr lang="nl-BE" spc="-65" dirty="0"/>
              <a:t>Dienstencheques</a:t>
            </a:r>
            <a:endParaRPr b="0" spc="-95" dirty="0">
              <a:latin typeface="Lucida Sans"/>
              <a:cs typeface="Lucida San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889702" y="240546"/>
            <a:ext cx="847898" cy="240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23050" y="1797050"/>
            <a:ext cx="2006600" cy="2006600"/>
          </a:xfrm>
          <a:custGeom>
            <a:avLst/>
            <a:gdLst/>
            <a:ahLst/>
            <a:cxnLst/>
            <a:rect l="l" t="t" r="r" b="b"/>
            <a:pathLst>
              <a:path w="2006600" h="2006600">
                <a:moveTo>
                  <a:pt x="1003300" y="0"/>
                </a:moveTo>
                <a:lnTo>
                  <a:pt x="954689" y="1156"/>
                </a:lnTo>
                <a:lnTo>
                  <a:pt x="906675" y="4592"/>
                </a:lnTo>
                <a:lnTo>
                  <a:pt x="859311" y="10255"/>
                </a:lnTo>
                <a:lnTo>
                  <a:pt x="812649" y="18090"/>
                </a:lnTo>
                <a:lnTo>
                  <a:pt x="766742" y="28048"/>
                </a:lnTo>
                <a:lnTo>
                  <a:pt x="721642" y="40074"/>
                </a:lnTo>
                <a:lnTo>
                  <a:pt x="677402" y="54116"/>
                </a:lnTo>
                <a:lnTo>
                  <a:pt x="634075" y="70121"/>
                </a:lnTo>
                <a:lnTo>
                  <a:pt x="591713" y="88038"/>
                </a:lnTo>
                <a:lnTo>
                  <a:pt x="550368" y="107813"/>
                </a:lnTo>
                <a:lnTo>
                  <a:pt x="510093" y="129393"/>
                </a:lnTo>
                <a:lnTo>
                  <a:pt x="470941" y="152728"/>
                </a:lnTo>
                <a:lnTo>
                  <a:pt x="432964" y="177763"/>
                </a:lnTo>
                <a:lnTo>
                  <a:pt x="396215" y="204446"/>
                </a:lnTo>
                <a:lnTo>
                  <a:pt x="360746" y="232725"/>
                </a:lnTo>
                <a:lnTo>
                  <a:pt x="326610" y="262547"/>
                </a:lnTo>
                <a:lnTo>
                  <a:pt x="293859" y="293859"/>
                </a:lnTo>
                <a:lnTo>
                  <a:pt x="262547" y="326610"/>
                </a:lnTo>
                <a:lnTo>
                  <a:pt x="232725" y="360746"/>
                </a:lnTo>
                <a:lnTo>
                  <a:pt x="204446" y="396215"/>
                </a:lnTo>
                <a:lnTo>
                  <a:pt x="177763" y="432964"/>
                </a:lnTo>
                <a:lnTo>
                  <a:pt x="152728" y="470941"/>
                </a:lnTo>
                <a:lnTo>
                  <a:pt x="129393" y="510093"/>
                </a:lnTo>
                <a:lnTo>
                  <a:pt x="107813" y="550368"/>
                </a:lnTo>
                <a:lnTo>
                  <a:pt x="88038" y="591713"/>
                </a:lnTo>
                <a:lnTo>
                  <a:pt x="70121" y="634075"/>
                </a:lnTo>
                <a:lnTo>
                  <a:pt x="54116" y="677402"/>
                </a:lnTo>
                <a:lnTo>
                  <a:pt x="40074" y="721642"/>
                </a:lnTo>
                <a:lnTo>
                  <a:pt x="28048" y="766742"/>
                </a:lnTo>
                <a:lnTo>
                  <a:pt x="18090" y="812649"/>
                </a:lnTo>
                <a:lnTo>
                  <a:pt x="10255" y="859311"/>
                </a:lnTo>
                <a:lnTo>
                  <a:pt x="4592" y="906675"/>
                </a:lnTo>
                <a:lnTo>
                  <a:pt x="1156" y="954689"/>
                </a:lnTo>
                <a:lnTo>
                  <a:pt x="0" y="1003300"/>
                </a:lnTo>
                <a:lnTo>
                  <a:pt x="1156" y="1051910"/>
                </a:lnTo>
                <a:lnTo>
                  <a:pt x="4592" y="1099924"/>
                </a:lnTo>
                <a:lnTo>
                  <a:pt x="10255" y="1147288"/>
                </a:lnTo>
                <a:lnTo>
                  <a:pt x="18090" y="1193950"/>
                </a:lnTo>
                <a:lnTo>
                  <a:pt x="28048" y="1239857"/>
                </a:lnTo>
                <a:lnTo>
                  <a:pt x="40074" y="1284957"/>
                </a:lnTo>
                <a:lnTo>
                  <a:pt x="54116" y="1329197"/>
                </a:lnTo>
                <a:lnTo>
                  <a:pt x="70121" y="1372524"/>
                </a:lnTo>
                <a:lnTo>
                  <a:pt x="88038" y="1414886"/>
                </a:lnTo>
                <a:lnTo>
                  <a:pt x="107813" y="1456231"/>
                </a:lnTo>
                <a:lnTo>
                  <a:pt x="129393" y="1496506"/>
                </a:lnTo>
                <a:lnTo>
                  <a:pt x="152728" y="1535658"/>
                </a:lnTo>
                <a:lnTo>
                  <a:pt x="177763" y="1573635"/>
                </a:lnTo>
                <a:lnTo>
                  <a:pt x="204446" y="1610384"/>
                </a:lnTo>
                <a:lnTo>
                  <a:pt x="232725" y="1645853"/>
                </a:lnTo>
                <a:lnTo>
                  <a:pt x="262547" y="1679989"/>
                </a:lnTo>
                <a:lnTo>
                  <a:pt x="293859" y="1712740"/>
                </a:lnTo>
                <a:lnTo>
                  <a:pt x="326610" y="1744052"/>
                </a:lnTo>
                <a:lnTo>
                  <a:pt x="360746" y="1773874"/>
                </a:lnTo>
                <a:lnTo>
                  <a:pt x="396215" y="1802153"/>
                </a:lnTo>
                <a:lnTo>
                  <a:pt x="432964" y="1828836"/>
                </a:lnTo>
                <a:lnTo>
                  <a:pt x="470941" y="1853871"/>
                </a:lnTo>
                <a:lnTo>
                  <a:pt x="510093" y="1877206"/>
                </a:lnTo>
                <a:lnTo>
                  <a:pt x="550368" y="1898786"/>
                </a:lnTo>
                <a:lnTo>
                  <a:pt x="591713" y="1918561"/>
                </a:lnTo>
                <a:lnTo>
                  <a:pt x="634075" y="1936478"/>
                </a:lnTo>
                <a:lnTo>
                  <a:pt x="677402" y="1952483"/>
                </a:lnTo>
                <a:lnTo>
                  <a:pt x="721642" y="1966525"/>
                </a:lnTo>
                <a:lnTo>
                  <a:pt x="766742" y="1978551"/>
                </a:lnTo>
                <a:lnTo>
                  <a:pt x="812649" y="1988509"/>
                </a:lnTo>
                <a:lnTo>
                  <a:pt x="859311" y="1996344"/>
                </a:lnTo>
                <a:lnTo>
                  <a:pt x="906675" y="2002007"/>
                </a:lnTo>
                <a:lnTo>
                  <a:pt x="954689" y="2005443"/>
                </a:lnTo>
                <a:lnTo>
                  <a:pt x="1003300" y="2006600"/>
                </a:lnTo>
                <a:lnTo>
                  <a:pt x="1051910" y="2005443"/>
                </a:lnTo>
                <a:lnTo>
                  <a:pt x="1099924" y="2002007"/>
                </a:lnTo>
                <a:lnTo>
                  <a:pt x="1147288" y="1996344"/>
                </a:lnTo>
                <a:lnTo>
                  <a:pt x="1193950" y="1988509"/>
                </a:lnTo>
                <a:lnTo>
                  <a:pt x="1239857" y="1978551"/>
                </a:lnTo>
                <a:lnTo>
                  <a:pt x="1284957" y="1966525"/>
                </a:lnTo>
                <a:lnTo>
                  <a:pt x="1329197" y="1952483"/>
                </a:lnTo>
                <a:lnTo>
                  <a:pt x="1372524" y="1936478"/>
                </a:lnTo>
                <a:lnTo>
                  <a:pt x="1414886" y="1918561"/>
                </a:lnTo>
                <a:lnTo>
                  <a:pt x="1456231" y="1898786"/>
                </a:lnTo>
                <a:lnTo>
                  <a:pt x="1496506" y="1877206"/>
                </a:lnTo>
                <a:lnTo>
                  <a:pt x="1535658" y="1853871"/>
                </a:lnTo>
                <a:lnTo>
                  <a:pt x="1573635" y="1828836"/>
                </a:lnTo>
                <a:lnTo>
                  <a:pt x="1610384" y="1802153"/>
                </a:lnTo>
                <a:lnTo>
                  <a:pt x="1645853" y="1773874"/>
                </a:lnTo>
                <a:lnTo>
                  <a:pt x="1679989" y="1744052"/>
                </a:lnTo>
                <a:lnTo>
                  <a:pt x="1712740" y="1712740"/>
                </a:lnTo>
                <a:lnTo>
                  <a:pt x="1744052" y="1679989"/>
                </a:lnTo>
                <a:lnTo>
                  <a:pt x="1773874" y="1645853"/>
                </a:lnTo>
                <a:lnTo>
                  <a:pt x="1802153" y="1610384"/>
                </a:lnTo>
                <a:lnTo>
                  <a:pt x="1828836" y="1573635"/>
                </a:lnTo>
                <a:lnTo>
                  <a:pt x="1853871" y="1535658"/>
                </a:lnTo>
                <a:lnTo>
                  <a:pt x="1877206" y="1496506"/>
                </a:lnTo>
                <a:lnTo>
                  <a:pt x="1898786" y="1456231"/>
                </a:lnTo>
                <a:lnTo>
                  <a:pt x="1918561" y="1414886"/>
                </a:lnTo>
                <a:lnTo>
                  <a:pt x="1936478" y="1372524"/>
                </a:lnTo>
                <a:lnTo>
                  <a:pt x="1952483" y="1329197"/>
                </a:lnTo>
                <a:lnTo>
                  <a:pt x="1966525" y="1284957"/>
                </a:lnTo>
                <a:lnTo>
                  <a:pt x="1978551" y="1239857"/>
                </a:lnTo>
                <a:lnTo>
                  <a:pt x="1988509" y="1193950"/>
                </a:lnTo>
                <a:lnTo>
                  <a:pt x="1996344" y="1147288"/>
                </a:lnTo>
                <a:lnTo>
                  <a:pt x="2002007" y="1099924"/>
                </a:lnTo>
                <a:lnTo>
                  <a:pt x="2005443" y="1051910"/>
                </a:lnTo>
                <a:lnTo>
                  <a:pt x="2006600" y="1003300"/>
                </a:lnTo>
                <a:lnTo>
                  <a:pt x="2005443" y="954689"/>
                </a:lnTo>
                <a:lnTo>
                  <a:pt x="2002007" y="906675"/>
                </a:lnTo>
                <a:lnTo>
                  <a:pt x="1996344" y="859311"/>
                </a:lnTo>
                <a:lnTo>
                  <a:pt x="1988509" y="812649"/>
                </a:lnTo>
                <a:lnTo>
                  <a:pt x="1978551" y="766742"/>
                </a:lnTo>
                <a:lnTo>
                  <a:pt x="1966525" y="721642"/>
                </a:lnTo>
                <a:lnTo>
                  <a:pt x="1952483" y="677402"/>
                </a:lnTo>
                <a:lnTo>
                  <a:pt x="1936478" y="634075"/>
                </a:lnTo>
                <a:lnTo>
                  <a:pt x="1918561" y="591713"/>
                </a:lnTo>
                <a:lnTo>
                  <a:pt x="1898786" y="550368"/>
                </a:lnTo>
                <a:lnTo>
                  <a:pt x="1877206" y="510093"/>
                </a:lnTo>
                <a:lnTo>
                  <a:pt x="1853871" y="470941"/>
                </a:lnTo>
                <a:lnTo>
                  <a:pt x="1828836" y="432964"/>
                </a:lnTo>
                <a:lnTo>
                  <a:pt x="1802153" y="396215"/>
                </a:lnTo>
                <a:lnTo>
                  <a:pt x="1773874" y="360746"/>
                </a:lnTo>
                <a:lnTo>
                  <a:pt x="1744052" y="326610"/>
                </a:lnTo>
                <a:lnTo>
                  <a:pt x="1712740" y="293859"/>
                </a:lnTo>
                <a:lnTo>
                  <a:pt x="1679989" y="262547"/>
                </a:lnTo>
                <a:lnTo>
                  <a:pt x="1645853" y="232725"/>
                </a:lnTo>
                <a:lnTo>
                  <a:pt x="1610384" y="204446"/>
                </a:lnTo>
                <a:lnTo>
                  <a:pt x="1573635" y="177763"/>
                </a:lnTo>
                <a:lnTo>
                  <a:pt x="1535658" y="152728"/>
                </a:lnTo>
                <a:lnTo>
                  <a:pt x="1496506" y="129393"/>
                </a:lnTo>
                <a:lnTo>
                  <a:pt x="1456231" y="107813"/>
                </a:lnTo>
                <a:lnTo>
                  <a:pt x="1414886" y="88038"/>
                </a:lnTo>
                <a:lnTo>
                  <a:pt x="1372524" y="70121"/>
                </a:lnTo>
                <a:lnTo>
                  <a:pt x="1329197" y="54116"/>
                </a:lnTo>
                <a:lnTo>
                  <a:pt x="1284957" y="40074"/>
                </a:lnTo>
                <a:lnTo>
                  <a:pt x="1239857" y="28048"/>
                </a:lnTo>
                <a:lnTo>
                  <a:pt x="1193950" y="18090"/>
                </a:lnTo>
                <a:lnTo>
                  <a:pt x="1147288" y="10255"/>
                </a:lnTo>
                <a:lnTo>
                  <a:pt x="1099924" y="4592"/>
                </a:lnTo>
                <a:lnTo>
                  <a:pt x="1051910" y="1156"/>
                </a:lnTo>
                <a:lnTo>
                  <a:pt x="1003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23050" y="1797050"/>
            <a:ext cx="2006600" cy="2006600"/>
          </a:xfrm>
          <a:custGeom>
            <a:avLst/>
            <a:gdLst/>
            <a:ahLst/>
            <a:cxnLst/>
            <a:rect l="l" t="t" r="r" b="b"/>
            <a:pathLst>
              <a:path w="2006600" h="2006600">
                <a:moveTo>
                  <a:pt x="0" y="1003300"/>
                </a:moveTo>
                <a:lnTo>
                  <a:pt x="1156" y="954689"/>
                </a:lnTo>
                <a:lnTo>
                  <a:pt x="4592" y="906675"/>
                </a:lnTo>
                <a:lnTo>
                  <a:pt x="10255" y="859311"/>
                </a:lnTo>
                <a:lnTo>
                  <a:pt x="18091" y="812649"/>
                </a:lnTo>
                <a:lnTo>
                  <a:pt x="28048" y="766742"/>
                </a:lnTo>
                <a:lnTo>
                  <a:pt x="40074" y="721642"/>
                </a:lnTo>
                <a:lnTo>
                  <a:pt x="54116" y="677402"/>
                </a:lnTo>
                <a:lnTo>
                  <a:pt x="70121" y="634075"/>
                </a:lnTo>
                <a:lnTo>
                  <a:pt x="88038" y="591713"/>
                </a:lnTo>
                <a:lnTo>
                  <a:pt x="107813" y="550368"/>
                </a:lnTo>
                <a:lnTo>
                  <a:pt x="129394" y="510093"/>
                </a:lnTo>
                <a:lnTo>
                  <a:pt x="152728" y="470941"/>
                </a:lnTo>
                <a:lnTo>
                  <a:pt x="177763" y="432964"/>
                </a:lnTo>
                <a:lnTo>
                  <a:pt x="204446" y="396215"/>
                </a:lnTo>
                <a:lnTo>
                  <a:pt x="232725" y="360746"/>
                </a:lnTo>
                <a:lnTo>
                  <a:pt x="262547" y="326610"/>
                </a:lnTo>
                <a:lnTo>
                  <a:pt x="293859" y="293859"/>
                </a:lnTo>
                <a:lnTo>
                  <a:pt x="326610" y="262547"/>
                </a:lnTo>
                <a:lnTo>
                  <a:pt x="360746" y="232725"/>
                </a:lnTo>
                <a:lnTo>
                  <a:pt x="396215" y="204446"/>
                </a:lnTo>
                <a:lnTo>
                  <a:pt x="432964" y="177763"/>
                </a:lnTo>
                <a:lnTo>
                  <a:pt x="470941" y="152728"/>
                </a:lnTo>
                <a:lnTo>
                  <a:pt x="510093" y="129394"/>
                </a:lnTo>
                <a:lnTo>
                  <a:pt x="550368" y="107813"/>
                </a:lnTo>
                <a:lnTo>
                  <a:pt x="591713" y="88038"/>
                </a:lnTo>
                <a:lnTo>
                  <a:pt x="634075" y="70121"/>
                </a:lnTo>
                <a:lnTo>
                  <a:pt x="677402" y="54116"/>
                </a:lnTo>
                <a:lnTo>
                  <a:pt x="721642" y="40074"/>
                </a:lnTo>
                <a:lnTo>
                  <a:pt x="766742" y="28048"/>
                </a:lnTo>
                <a:lnTo>
                  <a:pt x="812649" y="18091"/>
                </a:lnTo>
                <a:lnTo>
                  <a:pt x="859311" y="10255"/>
                </a:lnTo>
                <a:lnTo>
                  <a:pt x="906675" y="4592"/>
                </a:lnTo>
                <a:lnTo>
                  <a:pt x="954689" y="1156"/>
                </a:lnTo>
                <a:lnTo>
                  <a:pt x="1003300" y="0"/>
                </a:lnTo>
                <a:lnTo>
                  <a:pt x="1051910" y="1156"/>
                </a:lnTo>
                <a:lnTo>
                  <a:pt x="1099924" y="4592"/>
                </a:lnTo>
                <a:lnTo>
                  <a:pt x="1147288" y="10255"/>
                </a:lnTo>
                <a:lnTo>
                  <a:pt x="1193950" y="18091"/>
                </a:lnTo>
                <a:lnTo>
                  <a:pt x="1239857" y="28048"/>
                </a:lnTo>
                <a:lnTo>
                  <a:pt x="1284957" y="40074"/>
                </a:lnTo>
                <a:lnTo>
                  <a:pt x="1329196" y="54116"/>
                </a:lnTo>
                <a:lnTo>
                  <a:pt x="1372524" y="70121"/>
                </a:lnTo>
                <a:lnTo>
                  <a:pt x="1414886" y="88038"/>
                </a:lnTo>
                <a:lnTo>
                  <a:pt x="1456231" y="107813"/>
                </a:lnTo>
                <a:lnTo>
                  <a:pt x="1496506" y="129394"/>
                </a:lnTo>
                <a:lnTo>
                  <a:pt x="1535658" y="152728"/>
                </a:lnTo>
                <a:lnTo>
                  <a:pt x="1573635" y="177763"/>
                </a:lnTo>
                <a:lnTo>
                  <a:pt x="1610384" y="204446"/>
                </a:lnTo>
                <a:lnTo>
                  <a:pt x="1645853" y="232725"/>
                </a:lnTo>
                <a:lnTo>
                  <a:pt x="1679989" y="262547"/>
                </a:lnTo>
                <a:lnTo>
                  <a:pt x="1712740" y="293859"/>
                </a:lnTo>
                <a:lnTo>
                  <a:pt x="1744052" y="326610"/>
                </a:lnTo>
                <a:lnTo>
                  <a:pt x="1773874" y="360746"/>
                </a:lnTo>
                <a:lnTo>
                  <a:pt x="1802153" y="396215"/>
                </a:lnTo>
                <a:lnTo>
                  <a:pt x="1828836" y="432964"/>
                </a:lnTo>
                <a:lnTo>
                  <a:pt x="1853871" y="470941"/>
                </a:lnTo>
                <a:lnTo>
                  <a:pt x="1877205" y="510093"/>
                </a:lnTo>
                <a:lnTo>
                  <a:pt x="1898786" y="550368"/>
                </a:lnTo>
                <a:lnTo>
                  <a:pt x="1918561" y="591713"/>
                </a:lnTo>
                <a:lnTo>
                  <a:pt x="1936478" y="634075"/>
                </a:lnTo>
                <a:lnTo>
                  <a:pt x="1952483" y="677402"/>
                </a:lnTo>
                <a:lnTo>
                  <a:pt x="1966525" y="721642"/>
                </a:lnTo>
                <a:lnTo>
                  <a:pt x="1978551" y="766742"/>
                </a:lnTo>
                <a:lnTo>
                  <a:pt x="1988509" y="812649"/>
                </a:lnTo>
                <a:lnTo>
                  <a:pt x="1996345" y="859311"/>
                </a:lnTo>
                <a:lnTo>
                  <a:pt x="2002007" y="906675"/>
                </a:lnTo>
                <a:lnTo>
                  <a:pt x="2005443" y="954689"/>
                </a:lnTo>
                <a:lnTo>
                  <a:pt x="2006600" y="1003300"/>
                </a:lnTo>
                <a:lnTo>
                  <a:pt x="2005443" y="1051910"/>
                </a:lnTo>
                <a:lnTo>
                  <a:pt x="2002007" y="1099924"/>
                </a:lnTo>
                <a:lnTo>
                  <a:pt x="1996345" y="1147288"/>
                </a:lnTo>
                <a:lnTo>
                  <a:pt x="1988509" y="1193950"/>
                </a:lnTo>
                <a:lnTo>
                  <a:pt x="1978551" y="1239857"/>
                </a:lnTo>
                <a:lnTo>
                  <a:pt x="1966525" y="1284957"/>
                </a:lnTo>
                <a:lnTo>
                  <a:pt x="1952483" y="1329196"/>
                </a:lnTo>
                <a:lnTo>
                  <a:pt x="1936478" y="1372524"/>
                </a:lnTo>
                <a:lnTo>
                  <a:pt x="1918561" y="1414886"/>
                </a:lnTo>
                <a:lnTo>
                  <a:pt x="1898786" y="1456231"/>
                </a:lnTo>
                <a:lnTo>
                  <a:pt x="1877205" y="1496506"/>
                </a:lnTo>
                <a:lnTo>
                  <a:pt x="1853871" y="1535658"/>
                </a:lnTo>
                <a:lnTo>
                  <a:pt x="1828836" y="1573635"/>
                </a:lnTo>
                <a:lnTo>
                  <a:pt x="1802153" y="1610384"/>
                </a:lnTo>
                <a:lnTo>
                  <a:pt x="1773874" y="1645853"/>
                </a:lnTo>
                <a:lnTo>
                  <a:pt x="1744052" y="1679989"/>
                </a:lnTo>
                <a:lnTo>
                  <a:pt x="1712740" y="1712740"/>
                </a:lnTo>
                <a:lnTo>
                  <a:pt x="1679989" y="1744052"/>
                </a:lnTo>
                <a:lnTo>
                  <a:pt x="1645853" y="1773874"/>
                </a:lnTo>
                <a:lnTo>
                  <a:pt x="1610384" y="1802153"/>
                </a:lnTo>
                <a:lnTo>
                  <a:pt x="1573635" y="1828836"/>
                </a:lnTo>
                <a:lnTo>
                  <a:pt x="1535658" y="1853871"/>
                </a:lnTo>
                <a:lnTo>
                  <a:pt x="1496506" y="1877205"/>
                </a:lnTo>
                <a:lnTo>
                  <a:pt x="1456231" y="1898786"/>
                </a:lnTo>
                <a:lnTo>
                  <a:pt x="1414886" y="1918561"/>
                </a:lnTo>
                <a:lnTo>
                  <a:pt x="1372524" y="1936478"/>
                </a:lnTo>
                <a:lnTo>
                  <a:pt x="1329196" y="1952483"/>
                </a:lnTo>
                <a:lnTo>
                  <a:pt x="1284957" y="1966525"/>
                </a:lnTo>
                <a:lnTo>
                  <a:pt x="1239857" y="1978551"/>
                </a:lnTo>
                <a:lnTo>
                  <a:pt x="1193950" y="1988509"/>
                </a:lnTo>
                <a:lnTo>
                  <a:pt x="1147288" y="1996345"/>
                </a:lnTo>
                <a:lnTo>
                  <a:pt x="1099924" y="2002007"/>
                </a:lnTo>
                <a:lnTo>
                  <a:pt x="1051910" y="2005443"/>
                </a:lnTo>
                <a:lnTo>
                  <a:pt x="1003300" y="2006600"/>
                </a:lnTo>
                <a:lnTo>
                  <a:pt x="954689" y="2005443"/>
                </a:lnTo>
                <a:lnTo>
                  <a:pt x="906675" y="2002007"/>
                </a:lnTo>
                <a:lnTo>
                  <a:pt x="859311" y="1996345"/>
                </a:lnTo>
                <a:lnTo>
                  <a:pt x="812649" y="1988509"/>
                </a:lnTo>
                <a:lnTo>
                  <a:pt x="766742" y="1978551"/>
                </a:lnTo>
                <a:lnTo>
                  <a:pt x="721642" y="1966525"/>
                </a:lnTo>
                <a:lnTo>
                  <a:pt x="677402" y="1952483"/>
                </a:lnTo>
                <a:lnTo>
                  <a:pt x="634075" y="1936478"/>
                </a:lnTo>
                <a:lnTo>
                  <a:pt x="591713" y="1918561"/>
                </a:lnTo>
                <a:lnTo>
                  <a:pt x="550368" y="1898786"/>
                </a:lnTo>
                <a:lnTo>
                  <a:pt x="510093" y="1877205"/>
                </a:lnTo>
                <a:lnTo>
                  <a:pt x="470941" y="1853871"/>
                </a:lnTo>
                <a:lnTo>
                  <a:pt x="432964" y="1828836"/>
                </a:lnTo>
                <a:lnTo>
                  <a:pt x="396215" y="1802153"/>
                </a:lnTo>
                <a:lnTo>
                  <a:pt x="360746" y="1773874"/>
                </a:lnTo>
                <a:lnTo>
                  <a:pt x="326610" y="1744052"/>
                </a:lnTo>
                <a:lnTo>
                  <a:pt x="293859" y="1712740"/>
                </a:lnTo>
                <a:lnTo>
                  <a:pt x="262547" y="1679989"/>
                </a:lnTo>
                <a:lnTo>
                  <a:pt x="232725" y="1645853"/>
                </a:lnTo>
                <a:lnTo>
                  <a:pt x="204446" y="1610384"/>
                </a:lnTo>
                <a:lnTo>
                  <a:pt x="177763" y="1573635"/>
                </a:lnTo>
                <a:lnTo>
                  <a:pt x="152728" y="1535658"/>
                </a:lnTo>
                <a:lnTo>
                  <a:pt x="129394" y="1496506"/>
                </a:lnTo>
                <a:lnTo>
                  <a:pt x="107813" y="1456231"/>
                </a:lnTo>
                <a:lnTo>
                  <a:pt x="88038" y="1414886"/>
                </a:lnTo>
                <a:lnTo>
                  <a:pt x="70121" y="1372524"/>
                </a:lnTo>
                <a:lnTo>
                  <a:pt x="54116" y="1329196"/>
                </a:lnTo>
                <a:lnTo>
                  <a:pt x="40074" y="1284957"/>
                </a:lnTo>
                <a:lnTo>
                  <a:pt x="28048" y="1239857"/>
                </a:lnTo>
                <a:lnTo>
                  <a:pt x="18091" y="1193950"/>
                </a:lnTo>
                <a:lnTo>
                  <a:pt x="10255" y="1147288"/>
                </a:lnTo>
                <a:lnTo>
                  <a:pt x="4592" y="1099924"/>
                </a:lnTo>
                <a:lnTo>
                  <a:pt x="1156" y="1051910"/>
                </a:lnTo>
                <a:lnTo>
                  <a:pt x="0" y="1003300"/>
                </a:lnTo>
                <a:close/>
              </a:path>
            </a:pathLst>
          </a:custGeom>
          <a:ln w="12700">
            <a:solidFill>
              <a:srgbClr val="5555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94252" y="2329722"/>
            <a:ext cx="6642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200" dirty="0">
                <a:solidFill>
                  <a:srgbClr val="555555"/>
                </a:solidFill>
                <a:latin typeface="Arial Black"/>
                <a:cs typeface="Arial Black"/>
              </a:rPr>
              <a:t>€</a:t>
            </a:r>
            <a:r>
              <a:rPr sz="1600" b="1" spc="-185" dirty="0">
                <a:solidFill>
                  <a:srgbClr val="555555"/>
                </a:solidFill>
                <a:latin typeface="Arial Black"/>
                <a:cs typeface="Arial Black"/>
              </a:rPr>
              <a:t> </a:t>
            </a:r>
            <a:r>
              <a:rPr sz="1600" b="1" spc="-55" dirty="0">
                <a:solidFill>
                  <a:srgbClr val="555555"/>
                </a:solidFill>
                <a:latin typeface="Trebuchet MS"/>
                <a:cs typeface="Trebuchet MS"/>
              </a:rPr>
              <a:t>945,-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93638" y="3065095"/>
            <a:ext cx="1006475" cy="5765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90"/>
              </a:spcBef>
            </a:pPr>
            <a:r>
              <a:rPr sz="1200" spc="-75" dirty="0">
                <a:solidFill>
                  <a:srgbClr val="555555"/>
                </a:solidFill>
                <a:latin typeface="Lucida Sans"/>
                <a:cs typeface="Lucida Sans"/>
              </a:rPr>
              <a:t>105 </a:t>
            </a:r>
            <a:r>
              <a:rPr sz="1200" spc="-55" dirty="0">
                <a:solidFill>
                  <a:srgbClr val="555555"/>
                </a:solidFill>
                <a:latin typeface="Lucida Sans"/>
                <a:cs typeface="Lucida Sans"/>
              </a:rPr>
              <a:t>diensten-  </a:t>
            </a:r>
            <a:r>
              <a:rPr sz="1200" spc="-45" dirty="0">
                <a:solidFill>
                  <a:srgbClr val="555555"/>
                </a:solidFill>
                <a:latin typeface="Lucida Sans"/>
                <a:cs typeface="Lucida Sans"/>
              </a:rPr>
              <a:t>cheques</a:t>
            </a:r>
            <a:r>
              <a:rPr sz="1200" spc="-80" dirty="0">
                <a:solidFill>
                  <a:srgbClr val="555555"/>
                </a:solidFill>
                <a:latin typeface="Lucida Sans"/>
                <a:cs typeface="Lucida Sans"/>
              </a:rPr>
              <a:t> </a:t>
            </a:r>
            <a:r>
              <a:rPr sz="1200" spc="-55" dirty="0">
                <a:solidFill>
                  <a:srgbClr val="555555"/>
                </a:solidFill>
                <a:latin typeface="Lucida Sans"/>
                <a:cs typeface="Lucida Sans"/>
              </a:rPr>
              <a:t>t.w.v.  </a:t>
            </a:r>
            <a:r>
              <a:rPr sz="1200" spc="-75" dirty="0">
                <a:solidFill>
                  <a:srgbClr val="555555"/>
                </a:solidFill>
                <a:latin typeface="Lucida Sans"/>
                <a:cs typeface="Lucida Sans"/>
              </a:rPr>
              <a:t>945</a:t>
            </a:r>
            <a:r>
              <a:rPr sz="1200" spc="-165" dirty="0">
                <a:solidFill>
                  <a:srgbClr val="555555"/>
                </a:solidFill>
                <a:latin typeface="Lucida Sans"/>
                <a:cs typeface="Lucida Sans"/>
              </a:rPr>
              <a:t> </a:t>
            </a:r>
            <a:r>
              <a:rPr sz="1200" spc="-70" dirty="0">
                <a:solidFill>
                  <a:srgbClr val="555555"/>
                </a:solidFill>
                <a:latin typeface="Lucida Sans"/>
                <a:cs typeface="Lucida Sans"/>
              </a:rPr>
              <a:t>euro</a:t>
            </a:r>
            <a:endParaRPr sz="1200">
              <a:latin typeface="Lucida Sans"/>
              <a:cs typeface="Lucida San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17900" y="2019300"/>
            <a:ext cx="1600200" cy="1562100"/>
          </a:xfrm>
          <a:custGeom>
            <a:avLst/>
            <a:gdLst/>
            <a:ahLst/>
            <a:cxnLst/>
            <a:rect l="l" t="t" r="r" b="b"/>
            <a:pathLst>
              <a:path w="1600200" h="1562100">
                <a:moveTo>
                  <a:pt x="775481" y="0"/>
                </a:moveTo>
                <a:lnTo>
                  <a:pt x="729671" y="1508"/>
                </a:lnTo>
                <a:lnTo>
                  <a:pt x="684165" y="5969"/>
                </a:lnTo>
                <a:lnTo>
                  <a:pt x="639085" y="13284"/>
                </a:lnTo>
                <a:lnTo>
                  <a:pt x="594552" y="23352"/>
                </a:lnTo>
                <a:lnTo>
                  <a:pt x="550688" y="36077"/>
                </a:lnTo>
                <a:lnTo>
                  <a:pt x="507616" y="51359"/>
                </a:lnTo>
                <a:lnTo>
                  <a:pt x="465456" y="69098"/>
                </a:lnTo>
                <a:lnTo>
                  <a:pt x="424332" y="89198"/>
                </a:lnTo>
                <a:lnTo>
                  <a:pt x="384364" y="111558"/>
                </a:lnTo>
                <a:lnTo>
                  <a:pt x="345675" y="136080"/>
                </a:lnTo>
                <a:lnTo>
                  <a:pt x="308386" y="162666"/>
                </a:lnTo>
                <a:lnTo>
                  <a:pt x="272620" y="191216"/>
                </a:lnTo>
                <a:lnTo>
                  <a:pt x="238498" y="221632"/>
                </a:lnTo>
                <a:lnTo>
                  <a:pt x="206142" y="253814"/>
                </a:lnTo>
                <a:lnTo>
                  <a:pt x="175675" y="287666"/>
                </a:lnTo>
                <a:lnTo>
                  <a:pt x="147217" y="323086"/>
                </a:lnTo>
                <a:lnTo>
                  <a:pt x="120891" y="359978"/>
                </a:lnTo>
                <a:lnTo>
                  <a:pt x="96819" y="398241"/>
                </a:lnTo>
                <a:lnTo>
                  <a:pt x="75122" y="437778"/>
                </a:lnTo>
                <a:lnTo>
                  <a:pt x="55923" y="478489"/>
                </a:lnTo>
                <a:lnTo>
                  <a:pt x="39343" y="520276"/>
                </a:lnTo>
                <a:lnTo>
                  <a:pt x="25504" y="563040"/>
                </a:lnTo>
                <a:lnTo>
                  <a:pt x="14529" y="606682"/>
                </a:lnTo>
                <a:lnTo>
                  <a:pt x="6538" y="651104"/>
                </a:lnTo>
                <a:lnTo>
                  <a:pt x="1654" y="696207"/>
                </a:lnTo>
                <a:lnTo>
                  <a:pt x="0" y="741892"/>
                </a:lnTo>
                <a:lnTo>
                  <a:pt x="903" y="784666"/>
                </a:lnTo>
                <a:lnTo>
                  <a:pt x="3625" y="827578"/>
                </a:lnTo>
                <a:lnTo>
                  <a:pt x="8185" y="870497"/>
                </a:lnTo>
                <a:lnTo>
                  <a:pt x="14603" y="913292"/>
                </a:lnTo>
                <a:lnTo>
                  <a:pt x="22897" y="955831"/>
                </a:lnTo>
                <a:lnTo>
                  <a:pt x="33086" y="997984"/>
                </a:lnTo>
                <a:lnTo>
                  <a:pt x="45190" y="1039619"/>
                </a:lnTo>
                <a:lnTo>
                  <a:pt x="59228" y="1080604"/>
                </a:lnTo>
                <a:lnTo>
                  <a:pt x="75218" y="1120810"/>
                </a:lnTo>
                <a:lnTo>
                  <a:pt x="93181" y="1160103"/>
                </a:lnTo>
                <a:lnTo>
                  <a:pt x="113134" y="1198354"/>
                </a:lnTo>
                <a:lnTo>
                  <a:pt x="135098" y="1235430"/>
                </a:lnTo>
                <a:lnTo>
                  <a:pt x="159090" y="1271201"/>
                </a:lnTo>
                <a:lnTo>
                  <a:pt x="185131" y="1305535"/>
                </a:lnTo>
                <a:lnTo>
                  <a:pt x="213240" y="1338302"/>
                </a:lnTo>
                <a:lnTo>
                  <a:pt x="243435" y="1369369"/>
                </a:lnTo>
                <a:lnTo>
                  <a:pt x="275736" y="1398606"/>
                </a:lnTo>
                <a:lnTo>
                  <a:pt x="310161" y="1425881"/>
                </a:lnTo>
                <a:lnTo>
                  <a:pt x="346730" y="1451064"/>
                </a:lnTo>
                <a:lnTo>
                  <a:pt x="385463" y="1474022"/>
                </a:lnTo>
                <a:lnTo>
                  <a:pt x="426377" y="1494625"/>
                </a:lnTo>
                <a:lnTo>
                  <a:pt x="469492" y="1512742"/>
                </a:lnTo>
                <a:lnTo>
                  <a:pt x="514828" y="1528241"/>
                </a:lnTo>
                <a:lnTo>
                  <a:pt x="562403" y="1540991"/>
                </a:lnTo>
                <a:lnTo>
                  <a:pt x="612237" y="1550860"/>
                </a:lnTo>
                <a:lnTo>
                  <a:pt x="664349" y="1557718"/>
                </a:lnTo>
                <a:lnTo>
                  <a:pt x="718757" y="1561433"/>
                </a:lnTo>
                <a:lnTo>
                  <a:pt x="775481" y="1561875"/>
                </a:lnTo>
                <a:lnTo>
                  <a:pt x="832388" y="1559118"/>
                </a:lnTo>
                <a:lnTo>
                  <a:pt x="887330" y="1553403"/>
                </a:lnTo>
                <a:lnTo>
                  <a:pt x="940298" y="1544845"/>
                </a:lnTo>
                <a:lnTo>
                  <a:pt x="991285" y="1533558"/>
                </a:lnTo>
                <a:lnTo>
                  <a:pt x="1040282" y="1519656"/>
                </a:lnTo>
                <a:lnTo>
                  <a:pt x="1087282" y="1503255"/>
                </a:lnTo>
                <a:lnTo>
                  <a:pt x="1132277" y="1484469"/>
                </a:lnTo>
                <a:lnTo>
                  <a:pt x="1175259" y="1463412"/>
                </a:lnTo>
                <a:lnTo>
                  <a:pt x="1216221" y="1440199"/>
                </a:lnTo>
                <a:lnTo>
                  <a:pt x="1255155" y="1414944"/>
                </a:lnTo>
                <a:lnTo>
                  <a:pt x="1292052" y="1387763"/>
                </a:lnTo>
                <a:lnTo>
                  <a:pt x="1326905" y="1358769"/>
                </a:lnTo>
                <a:lnTo>
                  <a:pt x="1359706" y="1328077"/>
                </a:lnTo>
                <a:lnTo>
                  <a:pt x="1390448" y="1295803"/>
                </a:lnTo>
                <a:lnTo>
                  <a:pt x="1419123" y="1262060"/>
                </a:lnTo>
                <a:lnTo>
                  <a:pt x="1445722" y="1226962"/>
                </a:lnTo>
                <a:lnTo>
                  <a:pt x="1470238" y="1190626"/>
                </a:lnTo>
                <a:lnTo>
                  <a:pt x="1492663" y="1153164"/>
                </a:lnTo>
                <a:lnTo>
                  <a:pt x="1512989" y="1114692"/>
                </a:lnTo>
                <a:lnTo>
                  <a:pt x="1531209" y="1075325"/>
                </a:lnTo>
                <a:lnTo>
                  <a:pt x="1547315" y="1035176"/>
                </a:lnTo>
                <a:lnTo>
                  <a:pt x="1561299" y="994361"/>
                </a:lnTo>
                <a:lnTo>
                  <a:pt x="1573153" y="952994"/>
                </a:lnTo>
                <a:lnTo>
                  <a:pt x="1582869" y="911190"/>
                </a:lnTo>
                <a:lnTo>
                  <a:pt x="1590439" y="869062"/>
                </a:lnTo>
                <a:lnTo>
                  <a:pt x="1595856" y="826727"/>
                </a:lnTo>
                <a:lnTo>
                  <a:pt x="1599112" y="784297"/>
                </a:lnTo>
                <a:lnTo>
                  <a:pt x="1600200" y="741889"/>
                </a:lnTo>
                <a:lnTo>
                  <a:pt x="1591966" y="684266"/>
                </a:lnTo>
                <a:lnTo>
                  <a:pt x="1581098" y="629097"/>
                </a:lnTo>
                <a:lnTo>
                  <a:pt x="1567691" y="576366"/>
                </a:lnTo>
                <a:lnTo>
                  <a:pt x="1551839" y="526058"/>
                </a:lnTo>
                <a:lnTo>
                  <a:pt x="1533635" y="478156"/>
                </a:lnTo>
                <a:lnTo>
                  <a:pt x="1513176" y="432644"/>
                </a:lnTo>
                <a:lnTo>
                  <a:pt x="1490554" y="389507"/>
                </a:lnTo>
                <a:lnTo>
                  <a:pt x="1465865" y="348729"/>
                </a:lnTo>
                <a:lnTo>
                  <a:pt x="1439202" y="310294"/>
                </a:lnTo>
                <a:lnTo>
                  <a:pt x="1410660" y="274186"/>
                </a:lnTo>
                <a:lnTo>
                  <a:pt x="1380334" y="240389"/>
                </a:lnTo>
                <a:lnTo>
                  <a:pt x="1348318" y="208887"/>
                </a:lnTo>
                <a:lnTo>
                  <a:pt x="1314705" y="179665"/>
                </a:lnTo>
                <a:lnTo>
                  <a:pt x="1279592" y="152707"/>
                </a:lnTo>
                <a:lnTo>
                  <a:pt x="1243072" y="127996"/>
                </a:lnTo>
                <a:lnTo>
                  <a:pt x="1205238" y="105518"/>
                </a:lnTo>
                <a:lnTo>
                  <a:pt x="1166187" y="85255"/>
                </a:lnTo>
                <a:lnTo>
                  <a:pt x="1126012" y="67193"/>
                </a:lnTo>
                <a:lnTo>
                  <a:pt x="1084808" y="51315"/>
                </a:lnTo>
                <a:lnTo>
                  <a:pt x="1042668" y="37605"/>
                </a:lnTo>
                <a:lnTo>
                  <a:pt x="999688" y="26049"/>
                </a:lnTo>
                <a:lnTo>
                  <a:pt x="955961" y="16629"/>
                </a:lnTo>
                <a:lnTo>
                  <a:pt x="911583" y="9330"/>
                </a:lnTo>
                <a:lnTo>
                  <a:pt x="866647" y="4136"/>
                </a:lnTo>
                <a:lnTo>
                  <a:pt x="821248" y="1031"/>
                </a:lnTo>
                <a:lnTo>
                  <a:pt x="775481" y="0"/>
                </a:lnTo>
                <a:close/>
              </a:path>
            </a:pathLst>
          </a:custGeom>
          <a:solidFill>
            <a:srgbClr val="ED8B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916137" y="2779445"/>
            <a:ext cx="838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3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200" b="1" spc="-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-35" dirty="0">
                <a:solidFill>
                  <a:srgbClr val="FFFFFF"/>
                </a:solidFill>
                <a:latin typeface="Trebuchet MS"/>
                <a:cs typeface="Trebuchet MS"/>
              </a:rPr>
              <a:t>bevalling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16000" y="2730500"/>
            <a:ext cx="152400" cy="165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29300" y="2679700"/>
            <a:ext cx="203200" cy="241300"/>
          </a:xfrm>
          <a:custGeom>
            <a:avLst/>
            <a:gdLst/>
            <a:ahLst/>
            <a:cxnLst/>
            <a:rect l="l" t="t" r="r" b="b"/>
            <a:pathLst>
              <a:path w="203200" h="241300">
                <a:moveTo>
                  <a:pt x="0" y="0"/>
                </a:moveTo>
                <a:lnTo>
                  <a:pt x="0" y="241300"/>
                </a:lnTo>
                <a:lnTo>
                  <a:pt x="203200" y="120650"/>
                </a:lnTo>
                <a:lnTo>
                  <a:pt x="0" y="0"/>
                </a:lnTo>
                <a:close/>
              </a:path>
            </a:pathLst>
          </a:custGeom>
          <a:solidFill>
            <a:srgbClr val="5555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970317" y="2146169"/>
            <a:ext cx="129032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5" dirty="0">
                <a:solidFill>
                  <a:srgbClr val="ED8B02"/>
                </a:solidFill>
                <a:latin typeface="Trebuchet MS"/>
                <a:cs typeface="Trebuchet MS"/>
              </a:rPr>
              <a:t>aanvragen</a:t>
            </a:r>
            <a:r>
              <a:rPr sz="1600" b="1" spc="-240" dirty="0">
                <a:solidFill>
                  <a:srgbClr val="ED8B02"/>
                </a:solidFill>
                <a:latin typeface="Trebuchet MS"/>
                <a:cs typeface="Trebuchet MS"/>
              </a:rPr>
              <a:t> </a:t>
            </a:r>
            <a:r>
              <a:rPr sz="1600" b="1" spc="-40" dirty="0">
                <a:solidFill>
                  <a:srgbClr val="ED8B02"/>
                </a:solidFill>
                <a:latin typeface="Trebuchet MS"/>
                <a:cs typeface="Trebuchet MS"/>
              </a:rPr>
              <a:t>via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25917" y="2387469"/>
            <a:ext cx="6007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30" dirty="0">
                <a:solidFill>
                  <a:srgbClr val="ED8B02"/>
                </a:solidFill>
                <a:latin typeface="Trebuchet MS"/>
                <a:cs typeface="Trebuchet MS"/>
              </a:rPr>
              <a:t>X</a:t>
            </a:r>
            <a:r>
              <a:rPr sz="1600" b="1" spc="-60" dirty="0">
                <a:solidFill>
                  <a:srgbClr val="ED8B02"/>
                </a:solidFill>
                <a:latin typeface="Trebuchet MS"/>
                <a:cs typeface="Trebuchet MS"/>
              </a:rPr>
              <a:t>e</a:t>
            </a:r>
            <a:r>
              <a:rPr sz="1600" b="1" spc="-95" dirty="0">
                <a:solidFill>
                  <a:srgbClr val="ED8B02"/>
                </a:solidFill>
                <a:latin typeface="Trebuchet MS"/>
                <a:cs typeface="Trebuchet MS"/>
              </a:rPr>
              <a:t>r</a:t>
            </a:r>
            <a:r>
              <a:rPr sz="1600" b="1" spc="-80" dirty="0">
                <a:solidFill>
                  <a:srgbClr val="ED8B02"/>
                </a:solidFill>
                <a:latin typeface="Trebuchet MS"/>
                <a:cs typeface="Trebuchet MS"/>
              </a:rPr>
              <a:t>i</a:t>
            </a:r>
            <a:r>
              <a:rPr sz="1600" b="1" spc="-50" dirty="0">
                <a:solidFill>
                  <a:srgbClr val="ED8B02"/>
                </a:solidFill>
                <a:latin typeface="Trebuchet MS"/>
                <a:cs typeface="Trebuchet MS"/>
              </a:rPr>
              <a:t>u</a:t>
            </a:r>
            <a:r>
              <a:rPr sz="1600" b="1" spc="130" dirty="0">
                <a:solidFill>
                  <a:srgbClr val="ED8B02"/>
                </a:solidFill>
                <a:latin typeface="Trebuchet MS"/>
                <a:cs typeface="Trebuchet MS"/>
              </a:rPr>
              <a:t>s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16000" y="1803400"/>
            <a:ext cx="495300" cy="50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567695" y="1968486"/>
            <a:ext cx="4051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ED8B02"/>
                </a:solidFill>
                <a:latin typeface="Trebuchet MS"/>
                <a:cs typeface="Trebuchet MS"/>
              </a:rPr>
              <a:t>x</a:t>
            </a:r>
            <a:r>
              <a:rPr sz="1200" b="1" spc="-135" dirty="0">
                <a:solidFill>
                  <a:srgbClr val="ED8B02"/>
                </a:solidFill>
                <a:latin typeface="Trebuchet MS"/>
                <a:cs typeface="Trebuchet MS"/>
              </a:rPr>
              <a:t> </a:t>
            </a:r>
            <a:r>
              <a:rPr sz="1200" b="1" spc="-15" dirty="0">
                <a:solidFill>
                  <a:srgbClr val="ED8B02"/>
                </a:solidFill>
                <a:latin typeface="Trebuchet MS"/>
                <a:cs typeface="Trebuchet MS"/>
              </a:rPr>
              <a:t>105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01650" y="2702412"/>
            <a:ext cx="79622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87395" algn="l"/>
                <a:tab pos="6271260" algn="l"/>
              </a:tabLst>
            </a:pPr>
            <a:r>
              <a:rPr sz="1800" u="heavy" spc="-127" baseline="41666" dirty="0">
                <a:solidFill>
                  <a:srgbClr val="FFFFFF"/>
                </a:solidFill>
                <a:uFill>
                  <a:solidFill>
                    <a:srgbClr val="555555"/>
                  </a:solidFill>
                </a:uFill>
                <a:latin typeface="Lucida Sans"/>
                <a:cs typeface="Lucida Sans"/>
              </a:rPr>
              <a:t> 	</a:t>
            </a:r>
            <a:r>
              <a:rPr sz="1800" u="heavy" spc="-15" baseline="41666" dirty="0">
                <a:solidFill>
                  <a:srgbClr val="FFFFFF"/>
                </a:solidFill>
                <a:uFill>
                  <a:solidFill>
                    <a:srgbClr val="555555"/>
                  </a:solidFill>
                </a:uFill>
                <a:latin typeface="Lucida Sans"/>
                <a:cs typeface="Lucida Sans"/>
              </a:rPr>
              <a:t>vanaf </a:t>
            </a:r>
            <a:r>
              <a:rPr sz="1800" u="heavy" spc="-75" baseline="41666" dirty="0">
                <a:solidFill>
                  <a:srgbClr val="FFFFFF"/>
                </a:solidFill>
                <a:uFill>
                  <a:solidFill>
                    <a:srgbClr val="555555"/>
                  </a:solidFill>
                </a:uFill>
                <a:latin typeface="Lucida Sans"/>
                <a:cs typeface="Lucida Sans"/>
              </a:rPr>
              <a:t>de</a:t>
            </a:r>
            <a:r>
              <a:rPr sz="1800" u="heavy" spc="-300" baseline="41666" dirty="0">
                <a:solidFill>
                  <a:srgbClr val="FFFFFF"/>
                </a:solidFill>
                <a:uFill>
                  <a:solidFill>
                    <a:srgbClr val="555555"/>
                  </a:solidFill>
                </a:uFill>
                <a:latin typeface="Lucida Sans"/>
                <a:cs typeface="Lucida Sans"/>
              </a:rPr>
              <a:t> </a:t>
            </a:r>
            <a:r>
              <a:rPr sz="1800" b="1" u="heavy" spc="7" baseline="41666" dirty="0">
                <a:solidFill>
                  <a:srgbClr val="FFFFFF"/>
                </a:solidFill>
                <a:uFill>
                  <a:solidFill>
                    <a:srgbClr val="555555"/>
                  </a:solidFill>
                </a:uFill>
                <a:latin typeface="Trebuchet MS"/>
                <a:cs typeface="Trebuchet MS"/>
              </a:rPr>
              <a:t>dag</a:t>
            </a:r>
            <a:r>
              <a:rPr sz="1800" b="1" u="heavy" spc="-60" baseline="41666" dirty="0">
                <a:solidFill>
                  <a:srgbClr val="FFFFFF"/>
                </a:solidFill>
                <a:uFill>
                  <a:solidFill>
                    <a:srgbClr val="555555"/>
                  </a:solidFill>
                </a:uFill>
                <a:latin typeface="Trebuchet MS"/>
                <a:cs typeface="Trebuchet MS"/>
              </a:rPr>
              <a:t> </a:t>
            </a:r>
            <a:r>
              <a:rPr sz="1800" b="1" u="heavy" spc="-15" baseline="41666" dirty="0">
                <a:solidFill>
                  <a:srgbClr val="FFFFFF"/>
                </a:solidFill>
                <a:uFill>
                  <a:solidFill>
                    <a:srgbClr val="555555"/>
                  </a:solidFill>
                </a:uFill>
                <a:latin typeface="Trebuchet MS"/>
                <a:cs typeface="Trebuchet MS"/>
              </a:rPr>
              <a:t>na	</a:t>
            </a:r>
            <a:r>
              <a:rPr sz="1200" spc="-10" dirty="0">
                <a:solidFill>
                  <a:srgbClr val="555555"/>
                </a:solidFill>
                <a:latin typeface="Lucida Sans"/>
                <a:cs typeface="Lucida Sans"/>
              </a:rPr>
              <a:t>vanaf</a:t>
            </a:r>
            <a:r>
              <a:rPr sz="1200" spc="-195" dirty="0">
                <a:solidFill>
                  <a:srgbClr val="555555"/>
                </a:solidFill>
                <a:latin typeface="Lucida Sans"/>
                <a:cs typeface="Lucida Sans"/>
              </a:rPr>
              <a:t> </a:t>
            </a:r>
            <a:r>
              <a:rPr sz="1200" spc="-50" dirty="0">
                <a:solidFill>
                  <a:srgbClr val="555555"/>
                </a:solidFill>
                <a:latin typeface="Lucida Sans"/>
                <a:cs typeface="Lucida Sans"/>
              </a:rPr>
              <a:t>de</a:t>
            </a:r>
            <a:r>
              <a:rPr sz="1200" spc="-15" dirty="0">
                <a:solidFill>
                  <a:srgbClr val="555555"/>
                </a:solidFill>
                <a:latin typeface="Lucida Sans"/>
                <a:cs typeface="Lucida Sans"/>
              </a:rPr>
              <a:t> </a:t>
            </a:r>
            <a:r>
              <a:rPr sz="1200" spc="-55" dirty="0">
                <a:solidFill>
                  <a:srgbClr val="555555"/>
                </a:solidFill>
                <a:latin typeface="Lucida Sans"/>
                <a:cs typeface="Lucida Sans"/>
              </a:rPr>
              <a:t>6e</a:t>
            </a:r>
            <a:r>
              <a:rPr sz="1200" spc="-114" dirty="0">
                <a:solidFill>
                  <a:srgbClr val="555555"/>
                </a:solidFill>
                <a:latin typeface="Lucida Sans"/>
                <a:cs typeface="Lucida Sans"/>
              </a:rPr>
              <a:t> </a:t>
            </a:r>
            <a:r>
              <a:rPr sz="1200" spc="-40" dirty="0">
                <a:solidFill>
                  <a:srgbClr val="555555"/>
                </a:solidFill>
                <a:latin typeface="Lucida Sans"/>
                <a:cs typeface="Lucida Sans"/>
              </a:rPr>
              <a:t>maand</a:t>
            </a:r>
            <a:r>
              <a:rPr sz="1200" spc="-165" dirty="0">
                <a:solidFill>
                  <a:srgbClr val="555555"/>
                </a:solidFill>
                <a:latin typeface="Lucida Sans"/>
                <a:cs typeface="Lucida Sans"/>
              </a:rPr>
              <a:t> </a:t>
            </a:r>
            <a:r>
              <a:rPr sz="1200" spc="-20" dirty="0">
                <a:solidFill>
                  <a:srgbClr val="555555"/>
                </a:solidFill>
                <a:latin typeface="Lucida Sans"/>
                <a:cs typeface="Lucida Sans"/>
              </a:rPr>
              <a:t>van</a:t>
            </a:r>
            <a:endParaRPr sz="1200">
              <a:latin typeface="Lucida Sans"/>
              <a:cs typeface="Lucida San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815241" y="2892912"/>
            <a:ext cx="1678939" cy="5765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0699"/>
              </a:lnSpc>
              <a:spcBef>
                <a:spcPts val="90"/>
              </a:spcBef>
            </a:pPr>
            <a:r>
              <a:rPr sz="1200" spc="-55" dirty="0">
                <a:solidFill>
                  <a:srgbClr val="555555"/>
                </a:solidFill>
                <a:latin typeface="Lucida Sans"/>
                <a:cs typeface="Lucida Sans"/>
              </a:rPr>
              <a:t>je </a:t>
            </a:r>
            <a:r>
              <a:rPr sz="1200" spc="-45" dirty="0">
                <a:solidFill>
                  <a:srgbClr val="555555"/>
                </a:solidFill>
                <a:latin typeface="Lucida Sans"/>
                <a:cs typeface="Lucida Sans"/>
              </a:rPr>
              <a:t>zwangerschap tot </a:t>
            </a:r>
            <a:r>
              <a:rPr sz="1200" b="1" spc="-60" dirty="0">
                <a:solidFill>
                  <a:srgbClr val="555555"/>
                </a:solidFill>
                <a:latin typeface="Trebuchet MS"/>
                <a:cs typeface="Trebuchet MS"/>
              </a:rPr>
              <a:t>het  </a:t>
            </a:r>
            <a:r>
              <a:rPr sz="1200" b="1" spc="-50" dirty="0">
                <a:solidFill>
                  <a:srgbClr val="555555"/>
                </a:solidFill>
                <a:latin typeface="Trebuchet MS"/>
                <a:cs typeface="Trebuchet MS"/>
              </a:rPr>
              <a:t>einde </a:t>
            </a:r>
            <a:r>
              <a:rPr sz="1200" b="1" spc="-40" dirty="0">
                <a:solidFill>
                  <a:srgbClr val="555555"/>
                </a:solidFill>
                <a:latin typeface="Trebuchet MS"/>
                <a:cs typeface="Trebuchet MS"/>
              </a:rPr>
              <a:t>van </a:t>
            </a:r>
            <a:r>
              <a:rPr sz="1200" b="1" spc="-30" dirty="0">
                <a:solidFill>
                  <a:srgbClr val="555555"/>
                </a:solidFill>
                <a:latin typeface="Trebuchet MS"/>
                <a:cs typeface="Trebuchet MS"/>
              </a:rPr>
              <a:t>de </a:t>
            </a:r>
            <a:r>
              <a:rPr sz="1200" b="1" spc="-25" dirty="0">
                <a:solidFill>
                  <a:srgbClr val="555555"/>
                </a:solidFill>
                <a:latin typeface="Trebuchet MS"/>
                <a:cs typeface="Trebuchet MS"/>
              </a:rPr>
              <a:t>15e </a:t>
            </a:r>
            <a:r>
              <a:rPr sz="1200" b="1" spc="-65" dirty="0">
                <a:solidFill>
                  <a:srgbClr val="555555"/>
                </a:solidFill>
                <a:latin typeface="Trebuchet MS"/>
                <a:cs typeface="Trebuchet MS"/>
              </a:rPr>
              <a:t>week  </a:t>
            </a:r>
            <a:r>
              <a:rPr sz="1200" b="1" spc="-10" dirty="0">
                <a:solidFill>
                  <a:srgbClr val="555555"/>
                </a:solidFill>
                <a:latin typeface="Trebuchet MS"/>
                <a:cs typeface="Trebuchet MS"/>
              </a:rPr>
              <a:t>na </a:t>
            </a:r>
            <a:r>
              <a:rPr sz="1200" b="1" spc="-100" dirty="0">
                <a:solidFill>
                  <a:srgbClr val="555555"/>
                </a:solidFill>
                <a:latin typeface="Trebuchet MS"/>
                <a:cs typeface="Trebuchet MS"/>
              </a:rPr>
              <a:t>je</a:t>
            </a:r>
            <a:r>
              <a:rPr sz="1200" b="1" spc="-110" dirty="0">
                <a:solidFill>
                  <a:srgbClr val="555555"/>
                </a:solidFill>
                <a:latin typeface="Trebuchet MS"/>
                <a:cs typeface="Trebuchet MS"/>
              </a:rPr>
              <a:t> </a:t>
            </a:r>
            <a:r>
              <a:rPr sz="1200" b="1" spc="-35" dirty="0">
                <a:solidFill>
                  <a:srgbClr val="555555"/>
                </a:solidFill>
                <a:latin typeface="Trebuchet MS"/>
                <a:cs typeface="Trebuchet MS"/>
              </a:rPr>
              <a:t>bevalling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590800" y="2679700"/>
            <a:ext cx="215900" cy="241300"/>
          </a:xfrm>
          <a:custGeom>
            <a:avLst/>
            <a:gdLst/>
            <a:ahLst/>
            <a:cxnLst/>
            <a:rect l="l" t="t" r="r" b="b"/>
            <a:pathLst>
              <a:path w="215900" h="241300">
                <a:moveTo>
                  <a:pt x="0" y="0"/>
                </a:moveTo>
                <a:lnTo>
                  <a:pt x="0" y="241300"/>
                </a:lnTo>
                <a:lnTo>
                  <a:pt x="215900" y="120650"/>
                </a:lnTo>
                <a:lnTo>
                  <a:pt x="0" y="0"/>
                </a:lnTo>
                <a:close/>
              </a:path>
            </a:pathLst>
          </a:custGeom>
          <a:solidFill>
            <a:srgbClr val="55555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8927044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36600"/>
            <a:ext cx="9144000" cy="4406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4350" y="742950"/>
            <a:ext cx="8267700" cy="0"/>
          </a:xfrm>
          <a:custGeom>
            <a:avLst/>
            <a:gdLst/>
            <a:ahLst/>
            <a:cxnLst/>
            <a:rect l="l" t="t" r="r" b="b"/>
            <a:pathLst>
              <a:path w="8267700">
                <a:moveTo>
                  <a:pt x="0" y="0"/>
                </a:moveTo>
                <a:lnTo>
                  <a:pt x="8267701" y="1"/>
                </a:lnTo>
              </a:path>
            </a:pathLst>
          </a:custGeom>
          <a:ln w="12700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62375" y="-234231"/>
            <a:ext cx="391541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BE" spc="-65" dirty="0"/>
              <a:t/>
            </a:r>
            <a:br>
              <a:rPr lang="nl-BE" spc="-65" dirty="0"/>
            </a:br>
            <a:r>
              <a:rPr spc="-65" dirty="0" err="1"/>
              <a:t>Rechten</a:t>
            </a:r>
            <a:r>
              <a:rPr spc="-65" dirty="0"/>
              <a:t>: </a:t>
            </a:r>
            <a:r>
              <a:rPr b="0" spc="-75" dirty="0">
                <a:latin typeface="Lucida Sans"/>
                <a:cs typeface="Lucida Sans"/>
              </a:rPr>
              <a:t>Nieuw </a:t>
            </a:r>
            <a:r>
              <a:rPr b="0" spc="-50" dirty="0">
                <a:latin typeface="Lucida Sans"/>
                <a:cs typeface="Lucida Sans"/>
              </a:rPr>
              <a:t>vanaf</a:t>
            </a:r>
            <a:r>
              <a:rPr b="0" spc="-95" dirty="0">
                <a:latin typeface="Lucida Sans"/>
                <a:cs typeface="Lucida Sans"/>
              </a:rPr>
              <a:t> </a:t>
            </a:r>
            <a:r>
              <a:rPr b="0" spc="-175" dirty="0">
                <a:latin typeface="Lucida Sans"/>
                <a:cs typeface="Lucida Sans"/>
              </a:rPr>
              <a:t>01/01/2017</a:t>
            </a:r>
          </a:p>
        </p:txBody>
      </p:sp>
      <p:sp>
        <p:nvSpPr>
          <p:cNvPr id="5" name="object 5"/>
          <p:cNvSpPr/>
          <p:nvPr/>
        </p:nvSpPr>
        <p:spPr>
          <a:xfrm>
            <a:off x="7889702" y="240546"/>
            <a:ext cx="847898" cy="2402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92800" y="1092200"/>
            <a:ext cx="2844800" cy="2794000"/>
          </a:xfrm>
          <a:custGeom>
            <a:avLst/>
            <a:gdLst/>
            <a:ahLst/>
            <a:cxnLst/>
            <a:rect l="l" t="t" r="r" b="b"/>
            <a:pathLst>
              <a:path w="2844800" h="2794000">
                <a:moveTo>
                  <a:pt x="1378631" y="0"/>
                </a:moveTo>
                <a:lnTo>
                  <a:pt x="1332547" y="866"/>
                </a:lnTo>
                <a:lnTo>
                  <a:pt x="1286605" y="3443"/>
                </a:lnTo>
                <a:lnTo>
                  <a:pt x="1240845" y="7701"/>
                </a:lnTo>
                <a:lnTo>
                  <a:pt x="1195305" y="13605"/>
                </a:lnTo>
                <a:lnTo>
                  <a:pt x="1150025" y="21126"/>
                </a:lnTo>
                <a:lnTo>
                  <a:pt x="1105043" y="30230"/>
                </a:lnTo>
                <a:lnTo>
                  <a:pt x="1060400" y="40886"/>
                </a:lnTo>
                <a:lnTo>
                  <a:pt x="1016134" y="53062"/>
                </a:lnTo>
                <a:lnTo>
                  <a:pt x="972284" y="66726"/>
                </a:lnTo>
                <a:lnTo>
                  <a:pt x="928889" y="81846"/>
                </a:lnTo>
                <a:lnTo>
                  <a:pt x="885989" y="98391"/>
                </a:lnTo>
                <a:lnTo>
                  <a:pt x="843622" y="116328"/>
                </a:lnTo>
                <a:lnTo>
                  <a:pt x="801828" y="135626"/>
                </a:lnTo>
                <a:lnTo>
                  <a:pt x="760646" y="156252"/>
                </a:lnTo>
                <a:lnTo>
                  <a:pt x="720115" y="178175"/>
                </a:lnTo>
                <a:lnTo>
                  <a:pt x="680274" y="201363"/>
                </a:lnTo>
                <a:lnTo>
                  <a:pt x="641163" y="225784"/>
                </a:lnTo>
                <a:lnTo>
                  <a:pt x="602819" y="251406"/>
                </a:lnTo>
                <a:lnTo>
                  <a:pt x="565283" y="278197"/>
                </a:lnTo>
                <a:lnTo>
                  <a:pt x="528594" y="306125"/>
                </a:lnTo>
                <a:lnTo>
                  <a:pt x="492790" y="335159"/>
                </a:lnTo>
                <a:lnTo>
                  <a:pt x="457911" y="365266"/>
                </a:lnTo>
                <a:lnTo>
                  <a:pt x="423997" y="396415"/>
                </a:lnTo>
                <a:lnTo>
                  <a:pt x="391085" y="428573"/>
                </a:lnTo>
                <a:lnTo>
                  <a:pt x="359215" y="461710"/>
                </a:lnTo>
                <a:lnTo>
                  <a:pt x="328427" y="495792"/>
                </a:lnTo>
                <a:lnTo>
                  <a:pt x="298760" y="530788"/>
                </a:lnTo>
                <a:lnTo>
                  <a:pt x="270251" y="566666"/>
                </a:lnTo>
                <a:lnTo>
                  <a:pt x="242942" y="603395"/>
                </a:lnTo>
                <a:lnTo>
                  <a:pt x="216871" y="640942"/>
                </a:lnTo>
                <a:lnTo>
                  <a:pt x="192076" y="679275"/>
                </a:lnTo>
                <a:lnTo>
                  <a:pt x="168598" y="718363"/>
                </a:lnTo>
                <a:lnTo>
                  <a:pt x="146474" y="758174"/>
                </a:lnTo>
                <a:lnTo>
                  <a:pt x="125746" y="798675"/>
                </a:lnTo>
                <a:lnTo>
                  <a:pt x="106450" y="839835"/>
                </a:lnTo>
                <a:lnTo>
                  <a:pt x="88627" y="881622"/>
                </a:lnTo>
                <a:lnTo>
                  <a:pt x="72316" y="924005"/>
                </a:lnTo>
                <a:lnTo>
                  <a:pt x="57556" y="966950"/>
                </a:lnTo>
                <a:lnTo>
                  <a:pt x="44386" y="1010427"/>
                </a:lnTo>
                <a:lnTo>
                  <a:pt x="32845" y="1054403"/>
                </a:lnTo>
                <a:lnTo>
                  <a:pt x="22972" y="1098847"/>
                </a:lnTo>
                <a:lnTo>
                  <a:pt x="14806" y="1143726"/>
                </a:lnTo>
                <a:lnTo>
                  <a:pt x="8387" y="1189009"/>
                </a:lnTo>
                <a:lnTo>
                  <a:pt x="3753" y="1234664"/>
                </a:lnTo>
                <a:lnTo>
                  <a:pt x="944" y="1280659"/>
                </a:lnTo>
                <a:lnTo>
                  <a:pt x="0" y="1326962"/>
                </a:lnTo>
                <a:lnTo>
                  <a:pt x="502" y="1369761"/>
                </a:lnTo>
                <a:lnTo>
                  <a:pt x="2014" y="1412670"/>
                </a:lnTo>
                <a:lnTo>
                  <a:pt x="4542" y="1455648"/>
                </a:lnTo>
                <a:lnTo>
                  <a:pt x="8091" y="1498653"/>
                </a:lnTo>
                <a:lnTo>
                  <a:pt x="12667" y="1541644"/>
                </a:lnTo>
                <a:lnTo>
                  <a:pt x="18277" y="1584581"/>
                </a:lnTo>
                <a:lnTo>
                  <a:pt x="24926" y="1627421"/>
                </a:lnTo>
                <a:lnTo>
                  <a:pt x="32620" y="1670124"/>
                </a:lnTo>
                <a:lnTo>
                  <a:pt x="41365" y="1712648"/>
                </a:lnTo>
                <a:lnTo>
                  <a:pt x="51168" y="1754953"/>
                </a:lnTo>
                <a:lnTo>
                  <a:pt x="62034" y="1796996"/>
                </a:lnTo>
                <a:lnTo>
                  <a:pt x="73969" y="1838737"/>
                </a:lnTo>
                <a:lnTo>
                  <a:pt x="86978" y="1880135"/>
                </a:lnTo>
                <a:lnTo>
                  <a:pt x="101069" y="1921148"/>
                </a:lnTo>
                <a:lnTo>
                  <a:pt x="116247" y="1961734"/>
                </a:lnTo>
                <a:lnTo>
                  <a:pt x="132518" y="2001854"/>
                </a:lnTo>
                <a:lnTo>
                  <a:pt x="149888" y="2041465"/>
                </a:lnTo>
                <a:lnTo>
                  <a:pt x="168362" y="2080527"/>
                </a:lnTo>
                <a:lnTo>
                  <a:pt x="187948" y="2118997"/>
                </a:lnTo>
                <a:lnTo>
                  <a:pt x="208650" y="2156836"/>
                </a:lnTo>
                <a:lnTo>
                  <a:pt x="230476" y="2194001"/>
                </a:lnTo>
                <a:lnTo>
                  <a:pt x="253429" y="2230452"/>
                </a:lnTo>
                <a:lnTo>
                  <a:pt x="277518" y="2266146"/>
                </a:lnTo>
                <a:lnTo>
                  <a:pt x="302747" y="2301044"/>
                </a:lnTo>
                <a:lnTo>
                  <a:pt x="329123" y="2335104"/>
                </a:lnTo>
                <a:lnTo>
                  <a:pt x="356652" y="2368284"/>
                </a:lnTo>
                <a:lnTo>
                  <a:pt x="385339" y="2400544"/>
                </a:lnTo>
                <a:lnTo>
                  <a:pt x="415191" y="2431842"/>
                </a:lnTo>
                <a:lnTo>
                  <a:pt x="446213" y="2462136"/>
                </a:lnTo>
                <a:lnTo>
                  <a:pt x="478412" y="2491386"/>
                </a:lnTo>
                <a:lnTo>
                  <a:pt x="511793" y="2519551"/>
                </a:lnTo>
                <a:lnTo>
                  <a:pt x="546362" y="2546589"/>
                </a:lnTo>
                <a:lnTo>
                  <a:pt x="582126" y="2572459"/>
                </a:lnTo>
                <a:lnTo>
                  <a:pt x="619090" y="2597120"/>
                </a:lnTo>
                <a:lnTo>
                  <a:pt x="657261" y="2620530"/>
                </a:lnTo>
                <a:lnTo>
                  <a:pt x="696644" y="2642648"/>
                </a:lnTo>
                <a:lnTo>
                  <a:pt x="737245" y="2663434"/>
                </a:lnTo>
                <a:lnTo>
                  <a:pt x="779070" y="2682846"/>
                </a:lnTo>
                <a:lnTo>
                  <a:pt x="822125" y="2700842"/>
                </a:lnTo>
                <a:lnTo>
                  <a:pt x="866417" y="2717382"/>
                </a:lnTo>
                <a:lnTo>
                  <a:pt x="911951" y="2732423"/>
                </a:lnTo>
                <a:lnTo>
                  <a:pt x="958732" y="2745926"/>
                </a:lnTo>
                <a:lnTo>
                  <a:pt x="1006768" y="2757849"/>
                </a:lnTo>
                <a:lnTo>
                  <a:pt x="1056064" y="2768150"/>
                </a:lnTo>
                <a:lnTo>
                  <a:pt x="1106625" y="2776788"/>
                </a:lnTo>
                <a:lnTo>
                  <a:pt x="1158459" y="2783723"/>
                </a:lnTo>
                <a:lnTo>
                  <a:pt x="1211570" y="2788912"/>
                </a:lnTo>
                <a:lnTo>
                  <a:pt x="1265966" y="2792315"/>
                </a:lnTo>
                <a:lnTo>
                  <a:pt x="1321651" y="2793891"/>
                </a:lnTo>
                <a:lnTo>
                  <a:pt x="1378631" y="2793598"/>
                </a:lnTo>
                <a:lnTo>
                  <a:pt x="1435716" y="2791500"/>
                </a:lnTo>
                <a:lnTo>
                  <a:pt x="1491707" y="2787716"/>
                </a:lnTo>
                <a:lnTo>
                  <a:pt x="1546601" y="2782279"/>
                </a:lnTo>
                <a:lnTo>
                  <a:pt x="1600395" y="2775228"/>
                </a:lnTo>
                <a:lnTo>
                  <a:pt x="1653089" y="2766596"/>
                </a:lnTo>
                <a:lnTo>
                  <a:pt x="1704679" y="2756422"/>
                </a:lnTo>
                <a:lnTo>
                  <a:pt x="1755162" y="2744739"/>
                </a:lnTo>
                <a:lnTo>
                  <a:pt x="1804537" y="2731586"/>
                </a:lnTo>
                <a:lnTo>
                  <a:pt x="1852800" y="2716996"/>
                </a:lnTo>
                <a:lnTo>
                  <a:pt x="1899950" y="2701007"/>
                </a:lnTo>
                <a:lnTo>
                  <a:pt x="1945984" y="2683655"/>
                </a:lnTo>
                <a:lnTo>
                  <a:pt x="1990899" y="2664974"/>
                </a:lnTo>
                <a:lnTo>
                  <a:pt x="2034694" y="2645003"/>
                </a:lnTo>
                <a:lnTo>
                  <a:pt x="2077365" y="2623775"/>
                </a:lnTo>
                <a:lnTo>
                  <a:pt x="2118910" y="2601328"/>
                </a:lnTo>
                <a:lnTo>
                  <a:pt x="2159327" y="2577698"/>
                </a:lnTo>
                <a:lnTo>
                  <a:pt x="2198614" y="2552919"/>
                </a:lnTo>
                <a:lnTo>
                  <a:pt x="2236767" y="2527029"/>
                </a:lnTo>
                <a:lnTo>
                  <a:pt x="2273785" y="2500064"/>
                </a:lnTo>
                <a:lnTo>
                  <a:pt x="2309665" y="2472059"/>
                </a:lnTo>
                <a:lnTo>
                  <a:pt x="2344404" y="2443050"/>
                </a:lnTo>
                <a:lnTo>
                  <a:pt x="2378000" y="2413073"/>
                </a:lnTo>
                <a:lnTo>
                  <a:pt x="2410451" y="2382164"/>
                </a:lnTo>
                <a:lnTo>
                  <a:pt x="2441755" y="2350360"/>
                </a:lnTo>
                <a:lnTo>
                  <a:pt x="2471908" y="2317697"/>
                </a:lnTo>
                <a:lnTo>
                  <a:pt x="2500909" y="2284209"/>
                </a:lnTo>
                <a:lnTo>
                  <a:pt x="2528754" y="2249934"/>
                </a:lnTo>
                <a:lnTo>
                  <a:pt x="2555442" y="2214907"/>
                </a:lnTo>
                <a:lnTo>
                  <a:pt x="2580971" y="2179164"/>
                </a:lnTo>
                <a:lnTo>
                  <a:pt x="2605336" y="2142741"/>
                </a:lnTo>
                <a:lnTo>
                  <a:pt x="2628537" y="2105675"/>
                </a:lnTo>
                <a:lnTo>
                  <a:pt x="2650571" y="2068000"/>
                </a:lnTo>
                <a:lnTo>
                  <a:pt x="2671435" y="2029754"/>
                </a:lnTo>
                <a:lnTo>
                  <a:pt x="2691127" y="1990972"/>
                </a:lnTo>
                <a:lnTo>
                  <a:pt x="2709644" y="1951691"/>
                </a:lnTo>
                <a:lnTo>
                  <a:pt x="2726985" y="1911945"/>
                </a:lnTo>
                <a:lnTo>
                  <a:pt x="2743146" y="1871772"/>
                </a:lnTo>
                <a:lnTo>
                  <a:pt x="2758125" y="1831206"/>
                </a:lnTo>
                <a:lnTo>
                  <a:pt x="2771919" y="1790285"/>
                </a:lnTo>
                <a:lnTo>
                  <a:pt x="2784527" y="1749044"/>
                </a:lnTo>
                <a:lnTo>
                  <a:pt x="2795946" y="1707519"/>
                </a:lnTo>
                <a:lnTo>
                  <a:pt x="2806173" y="1665746"/>
                </a:lnTo>
                <a:lnTo>
                  <a:pt x="2815206" y="1623761"/>
                </a:lnTo>
                <a:lnTo>
                  <a:pt x="2823043" y="1581600"/>
                </a:lnTo>
                <a:lnTo>
                  <a:pt x="2829681" y="1539300"/>
                </a:lnTo>
                <a:lnTo>
                  <a:pt x="2835117" y="1496895"/>
                </a:lnTo>
                <a:lnTo>
                  <a:pt x="2839349" y="1454422"/>
                </a:lnTo>
                <a:lnTo>
                  <a:pt x="2842376" y="1411918"/>
                </a:lnTo>
                <a:lnTo>
                  <a:pt x="2844193" y="1369417"/>
                </a:lnTo>
                <a:lnTo>
                  <a:pt x="2844800" y="1326956"/>
                </a:lnTo>
                <a:lnTo>
                  <a:pt x="2837291" y="1269397"/>
                </a:lnTo>
                <a:lnTo>
                  <a:pt x="2828326" y="1213185"/>
                </a:lnTo>
                <a:lnTo>
                  <a:pt x="2817934" y="1158316"/>
                </a:lnTo>
                <a:lnTo>
                  <a:pt x="2806143" y="1104784"/>
                </a:lnTo>
                <a:lnTo>
                  <a:pt x="2792981" y="1052584"/>
                </a:lnTo>
                <a:lnTo>
                  <a:pt x="2778477" y="1001712"/>
                </a:lnTo>
                <a:lnTo>
                  <a:pt x="2762659" y="952164"/>
                </a:lnTo>
                <a:lnTo>
                  <a:pt x="2745555" y="903933"/>
                </a:lnTo>
                <a:lnTo>
                  <a:pt x="2727195" y="857016"/>
                </a:lnTo>
                <a:lnTo>
                  <a:pt x="2707605" y="811408"/>
                </a:lnTo>
                <a:lnTo>
                  <a:pt x="2686815" y="767104"/>
                </a:lnTo>
                <a:lnTo>
                  <a:pt x="2664854" y="724098"/>
                </a:lnTo>
                <a:lnTo>
                  <a:pt x="2641749" y="682387"/>
                </a:lnTo>
                <a:lnTo>
                  <a:pt x="2617529" y="641965"/>
                </a:lnTo>
                <a:lnTo>
                  <a:pt x="2592222" y="602828"/>
                </a:lnTo>
                <a:lnTo>
                  <a:pt x="2565857" y="564971"/>
                </a:lnTo>
                <a:lnTo>
                  <a:pt x="2538462" y="528389"/>
                </a:lnTo>
                <a:lnTo>
                  <a:pt x="2510065" y="493077"/>
                </a:lnTo>
                <a:lnTo>
                  <a:pt x="2480696" y="459031"/>
                </a:lnTo>
                <a:lnTo>
                  <a:pt x="2450382" y="426245"/>
                </a:lnTo>
                <a:lnTo>
                  <a:pt x="2419152" y="394715"/>
                </a:lnTo>
                <a:lnTo>
                  <a:pt x="2387034" y="364436"/>
                </a:lnTo>
                <a:lnTo>
                  <a:pt x="2354056" y="335403"/>
                </a:lnTo>
                <a:lnTo>
                  <a:pt x="2320248" y="307612"/>
                </a:lnTo>
                <a:lnTo>
                  <a:pt x="2285637" y="281057"/>
                </a:lnTo>
                <a:lnTo>
                  <a:pt x="2250251" y="255734"/>
                </a:lnTo>
                <a:lnTo>
                  <a:pt x="2214120" y="231638"/>
                </a:lnTo>
                <a:lnTo>
                  <a:pt x="2177272" y="208764"/>
                </a:lnTo>
                <a:lnTo>
                  <a:pt x="2139735" y="187108"/>
                </a:lnTo>
                <a:lnTo>
                  <a:pt x="2101537" y="166664"/>
                </a:lnTo>
                <a:lnTo>
                  <a:pt x="2062707" y="147429"/>
                </a:lnTo>
                <a:lnTo>
                  <a:pt x="2023273" y="129396"/>
                </a:lnTo>
                <a:lnTo>
                  <a:pt x="1983264" y="112561"/>
                </a:lnTo>
                <a:lnTo>
                  <a:pt x="1942707" y="96920"/>
                </a:lnTo>
                <a:lnTo>
                  <a:pt x="1901633" y="82467"/>
                </a:lnTo>
                <a:lnTo>
                  <a:pt x="1860068" y="69199"/>
                </a:lnTo>
                <a:lnTo>
                  <a:pt x="1818041" y="57109"/>
                </a:lnTo>
                <a:lnTo>
                  <a:pt x="1775582" y="46193"/>
                </a:lnTo>
                <a:lnTo>
                  <a:pt x="1732717" y="36447"/>
                </a:lnTo>
                <a:lnTo>
                  <a:pt x="1689476" y="27865"/>
                </a:lnTo>
                <a:lnTo>
                  <a:pt x="1645886" y="20444"/>
                </a:lnTo>
                <a:lnTo>
                  <a:pt x="1601977" y="14177"/>
                </a:lnTo>
                <a:lnTo>
                  <a:pt x="1557777" y="9060"/>
                </a:lnTo>
                <a:lnTo>
                  <a:pt x="1513314" y="5089"/>
                </a:lnTo>
                <a:lnTo>
                  <a:pt x="1468616" y="2258"/>
                </a:lnTo>
                <a:lnTo>
                  <a:pt x="1423713" y="563"/>
                </a:lnTo>
                <a:lnTo>
                  <a:pt x="1378631" y="0"/>
                </a:lnTo>
                <a:close/>
              </a:path>
            </a:pathLst>
          </a:custGeom>
          <a:solidFill>
            <a:srgbClr val="ED8B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406507" y="1258394"/>
            <a:ext cx="1852930" cy="2128520"/>
          </a:xfrm>
          <a:prstGeom prst="rect">
            <a:avLst/>
          </a:prstGeom>
        </p:spPr>
        <p:txBody>
          <a:bodyPr vert="horz" wrap="square" lIns="0" tIns="175260" rIns="0" bIns="0" rtlCol="0">
            <a:spAutoFit/>
          </a:bodyPr>
          <a:lstStyle/>
          <a:p>
            <a:pPr marL="418465">
              <a:lnSpc>
                <a:spcPct val="100000"/>
              </a:lnSpc>
              <a:spcBef>
                <a:spcPts val="1380"/>
              </a:spcBef>
            </a:pPr>
            <a:r>
              <a:rPr sz="2800" b="1" spc="-50" dirty="0">
                <a:solidFill>
                  <a:srgbClr val="555555"/>
                </a:solidFill>
                <a:latin typeface="Trebuchet MS"/>
                <a:cs typeface="Trebuchet MS"/>
              </a:rPr>
              <a:t>KADO!</a:t>
            </a:r>
            <a:endParaRPr sz="2800">
              <a:latin typeface="Trebuchet MS"/>
              <a:cs typeface="Trebuchet MS"/>
            </a:endParaRPr>
          </a:p>
          <a:p>
            <a:pPr marL="12700" marR="5080" algn="ctr">
              <a:lnSpc>
                <a:spcPct val="101200"/>
              </a:lnSpc>
              <a:spcBef>
                <a:spcPts val="620"/>
              </a:spcBef>
            </a:pPr>
            <a:r>
              <a:rPr sz="1400" b="1" spc="-75" dirty="0">
                <a:solidFill>
                  <a:srgbClr val="FFFFFF"/>
                </a:solidFill>
                <a:latin typeface="Trebuchet MS"/>
                <a:cs typeface="Trebuchet MS"/>
              </a:rPr>
              <a:t>Geen </a:t>
            </a:r>
            <a:r>
              <a:rPr sz="1400" b="1" dirty="0">
                <a:solidFill>
                  <a:srgbClr val="FFFFFF"/>
                </a:solidFill>
                <a:latin typeface="Trebuchet MS"/>
                <a:cs typeface="Trebuchet MS"/>
              </a:rPr>
              <a:t>sociale</a:t>
            </a:r>
            <a:r>
              <a:rPr sz="1400" b="1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rebuchet MS"/>
                <a:cs typeface="Trebuchet MS"/>
              </a:rPr>
              <a:t>bijdragen  </a:t>
            </a:r>
            <a:r>
              <a:rPr sz="1400" spc="-30" dirty="0">
                <a:solidFill>
                  <a:srgbClr val="FFFFFF"/>
                </a:solidFill>
                <a:latin typeface="Lucida Sans"/>
                <a:cs typeface="Lucida Sans"/>
              </a:rPr>
              <a:t>kwartaal </a:t>
            </a:r>
            <a:r>
              <a:rPr sz="1400" spc="-65" dirty="0">
                <a:solidFill>
                  <a:srgbClr val="FFFFFF"/>
                </a:solidFill>
                <a:latin typeface="Lucida Sans"/>
                <a:cs typeface="Lucida Sans"/>
              </a:rPr>
              <a:t>volgend </a:t>
            </a:r>
            <a:r>
              <a:rPr sz="1400" spc="-75" dirty="0">
                <a:solidFill>
                  <a:srgbClr val="FFFFFF"/>
                </a:solidFill>
                <a:latin typeface="Lucida Sans"/>
                <a:cs typeface="Lucida Sans"/>
              </a:rPr>
              <a:t>op</a:t>
            </a:r>
            <a:r>
              <a:rPr sz="1400" spc="-28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Lucida Sans"/>
                <a:cs typeface="Lucida Sans"/>
              </a:rPr>
              <a:t>je  </a:t>
            </a:r>
            <a:r>
              <a:rPr sz="1400" spc="-45" dirty="0">
                <a:solidFill>
                  <a:srgbClr val="FFFFFF"/>
                </a:solidFill>
                <a:latin typeface="Lucida Sans"/>
                <a:cs typeface="Lucida Sans"/>
              </a:rPr>
              <a:t>bevalling.</a:t>
            </a:r>
            <a:endParaRPr sz="14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400">
              <a:latin typeface="Times New Roman"/>
              <a:cs typeface="Times New Roman"/>
            </a:endParaRPr>
          </a:p>
          <a:p>
            <a:pPr marL="215265" marR="210185" indent="8255" algn="ctr">
              <a:lnSpc>
                <a:spcPct val="101200"/>
              </a:lnSpc>
              <a:spcBef>
                <a:spcPts val="5"/>
              </a:spcBef>
            </a:pPr>
            <a:r>
              <a:rPr sz="1400" spc="-50" dirty="0">
                <a:solidFill>
                  <a:srgbClr val="FFFFFF"/>
                </a:solidFill>
                <a:latin typeface="Lucida Sans"/>
                <a:cs typeface="Lucida Sans"/>
              </a:rPr>
              <a:t>Wel volledige  </a:t>
            </a:r>
            <a:r>
              <a:rPr sz="1400" spc="-70" dirty="0">
                <a:solidFill>
                  <a:srgbClr val="FFFFFF"/>
                </a:solidFill>
                <a:latin typeface="Lucida Sans"/>
                <a:cs typeface="Lucida Sans"/>
              </a:rPr>
              <a:t>p</a:t>
            </a:r>
            <a:r>
              <a:rPr sz="1400" spc="-105" dirty="0">
                <a:solidFill>
                  <a:srgbClr val="FFFFFF"/>
                </a:solidFill>
                <a:latin typeface="Lucida Sans"/>
                <a:cs typeface="Lucida Sans"/>
              </a:rPr>
              <a:t>e</a:t>
            </a:r>
            <a:r>
              <a:rPr sz="1400" spc="-35" dirty="0">
                <a:solidFill>
                  <a:srgbClr val="FFFFFF"/>
                </a:solidFill>
                <a:latin typeface="Lucida Sans"/>
                <a:cs typeface="Lucida Sans"/>
              </a:rPr>
              <a:t>n</a:t>
            </a:r>
            <a:r>
              <a:rPr sz="1400" spc="-60" dirty="0">
                <a:solidFill>
                  <a:srgbClr val="FFFFFF"/>
                </a:solidFill>
                <a:latin typeface="Lucida Sans"/>
                <a:cs typeface="Lucida Sans"/>
              </a:rPr>
              <a:t>s</a:t>
            </a:r>
            <a:r>
              <a:rPr sz="1400" spc="-15" dirty="0">
                <a:solidFill>
                  <a:srgbClr val="FFFFFF"/>
                </a:solidFill>
                <a:latin typeface="Lucida Sans"/>
                <a:cs typeface="Lucida Sans"/>
              </a:rPr>
              <a:t>i</a:t>
            </a:r>
            <a:r>
              <a:rPr sz="1400" spc="-55" dirty="0">
                <a:solidFill>
                  <a:srgbClr val="FFFFFF"/>
                </a:solidFill>
                <a:latin typeface="Lucida Sans"/>
                <a:cs typeface="Lucida Sans"/>
              </a:rPr>
              <a:t>o</a:t>
            </a:r>
            <a:r>
              <a:rPr sz="1400" spc="-95" dirty="0">
                <a:solidFill>
                  <a:srgbClr val="FFFFFF"/>
                </a:solidFill>
                <a:latin typeface="Lucida Sans"/>
                <a:cs typeface="Lucida Sans"/>
              </a:rPr>
              <a:t>e</a:t>
            </a:r>
            <a:r>
              <a:rPr sz="1400" spc="-65" dirty="0">
                <a:solidFill>
                  <a:srgbClr val="FFFFFF"/>
                </a:solidFill>
                <a:latin typeface="Lucida Sans"/>
                <a:cs typeface="Lucida Sans"/>
              </a:rPr>
              <a:t>nopbou</a:t>
            </a:r>
            <a:r>
              <a:rPr sz="1400" spc="-50" dirty="0">
                <a:solidFill>
                  <a:srgbClr val="FFFFFF"/>
                </a:solidFill>
                <a:latin typeface="Lucida Sans"/>
                <a:cs typeface="Lucida Sans"/>
              </a:rPr>
              <a:t>w</a:t>
            </a:r>
            <a:r>
              <a:rPr sz="1400" spc="-70" dirty="0">
                <a:solidFill>
                  <a:srgbClr val="FFFFFF"/>
                </a:solidFill>
                <a:latin typeface="Lucida Sans"/>
                <a:cs typeface="Lucida Sans"/>
              </a:rPr>
              <a:t>.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067550" y="2762250"/>
            <a:ext cx="498475" cy="0"/>
          </a:xfrm>
          <a:custGeom>
            <a:avLst/>
            <a:gdLst/>
            <a:ahLst/>
            <a:cxnLst/>
            <a:rect l="l" t="t" r="r" b="b"/>
            <a:pathLst>
              <a:path w="498475">
                <a:moveTo>
                  <a:pt x="0" y="0"/>
                </a:moveTo>
                <a:lnTo>
                  <a:pt x="49788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57602" y="2812552"/>
            <a:ext cx="597535" cy="417195"/>
          </a:xfrm>
          <a:custGeom>
            <a:avLst/>
            <a:gdLst/>
            <a:ahLst/>
            <a:cxnLst/>
            <a:rect l="l" t="t" r="r" b="b"/>
            <a:pathLst>
              <a:path w="597535" h="417194">
                <a:moveTo>
                  <a:pt x="432916" y="0"/>
                </a:moveTo>
                <a:lnTo>
                  <a:pt x="0" y="376949"/>
                </a:lnTo>
                <a:lnTo>
                  <a:pt x="63984" y="384529"/>
                </a:lnTo>
                <a:lnTo>
                  <a:pt x="123030" y="390627"/>
                </a:lnTo>
                <a:lnTo>
                  <a:pt x="177843" y="395455"/>
                </a:lnTo>
                <a:lnTo>
                  <a:pt x="229127" y="399225"/>
                </a:lnTo>
                <a:lnTo>
                  <a:pt x="277590" y="402148"/>
                </a:lnTo>
                <a:lnTo>
                  <a:pt x="548611" y="413760"/>
                </a:lnTo>
                <a:lnTo>
                  <a:pt x="597073" y="416683"/>
                </a:lnTo>
                <a:lnTo>
                  <a:pt x="432916" y="0"/>
                </a:lnTo>
                <a:close/>
              </a:path>
            </a:pathLst>
          </a:custGeom>
          <a:solidFill>
            <a:srgbClr val="ED8B0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297169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09900" y="0"/>
            <a:ext cx="6134100" cy="5143500"/>
          </a:xfrm>
          <a:custGeom>
            <a:avLst/>
            <a:gdLst/>
            <a:ahLst/>
            <a:cxnLst/>
            <a:rect l="l" t="t" r="r" b="b"/>
            <a:pathLst>
              <a:path w="6134100" h="5143500">
                <a:moveTo>
                  <a:pt x="0" y="5143500"/>
                </a:moveTo>
                <a:lnTo>
                  <a:pt x="6134100" y="5143500"/>
                </a:lnTo>
                <a:lnTo>
                  <a:pt x="6134100" y="0"/>
                </a:lnTo>
                <a:lnTo>
                  <a:pt x="0" y="0"/>
                </a:lnTo>
                <a:lnTo>
                  <a:pt x="0" y="5143500"/>
                </a:lnTo>
                <a:close/>
              </a:path>
            </a:pathLst>
          </a:custGeom>
          <a:solidFill>
            <a:srgbClr val="D141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71700" y="0"/>
            <a:ext cx="6972300" cy="0"/>
          </a:xfrm>
          <a:custGeom>
            <a:avLst/>
            <a:gdLst/>
            <a:ahLst/>
            <a:cxnLst/>
            <a:rect l="l" t="t" r="r" b="b"/>
            <a:pathLst>
              <a:path w="6972300">
                <a:moveTo>
                  <a:pt x="0" y="0"/>
                </a:moveTo>
                <a:lnTo>
                  <a:pt x="6972300" y="0"/>
                </a:lnTo>
              </a:path>
            </a:pathLst>
          </a:custGeom>
          <a:ln w="25400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3009900" cy="5143500"/>
          </a:xfrm>
          <a:custGeom>
            <a:avLst/>
            <a:gdLst/>
            <a:ahLst/>
            <a:cxnLst/>
            <a:rect l="l" t="t" r="r" b="b"/>
            <a:pathLst>
              <a:path w="3009900" h="5143500">
                <a:moveTo>
                  <a:pt x="0" y="5143500"/>
                </a:moveTo>
                <a:lnTo>
                  <a:pt x="0" y="0"/>
                </a:lnTo>
                <a:lnTo>
                  <a:pt x="3009900" y="0"/>
                </a:lnTo>
                <a:lnTo>
                  <a:pt x="3009900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ED8B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499" y="0"/>
            <a:ext cx="6622986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4350" y="742950"/>
            <a:ext cx="8267700" cy="0"/>
          </a:xfrm>
          <a:custGeom>
            <a:avLst/>
            <a:gdLst/>
            <a:ahLst/>
            <a:cxnLst/>
            <a:rect l="l" t="t" r="r" b="b"/>
            <a:pathLst>
              <a:path w="8267700">
                <a:moveTo>
                  <a:pt x="0" y="0"/>
                </a:moveTo>
                <a:lnTo>
                  <a:pt x="8267701" y="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62375" y="191843"/>
            <a:ext cx="27609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5" dirty="0">
                <a:solidFill>
                  <a:srgbClr val="FFFFFF"/>
                </a:solidFill>
              </a:rPr>
              <a:t>Rechten:</a:t>
            </a:r>
            <a:r>
              <a:rPr spc="-90" dirty="0">
                <a:solidFill>
                  <a:srgbClr val="FFFFFF"/>
                </a:solidFill>
              </a:rPr>
              <a:t> </a:t>
            </a:r>
            <a:r>
              <a:rPr b="0" spc="-75" dirty="0">
                <a:solidFill>
                  <a:srgbClr val="FFFFFF"/>
                </a:solidFill>
                <a:latin typeface="Lucida Sans"/>
                <a:cs typeface="Lucida Sans"/>
              </a:rPr>
              <a:t>zwangerschap</a:t>
            </a:r>
          </a:p>
        </p:txBody>
      </p:sp>
      <p:sp>
        <p:nvSpPr>
          <p:cNvPr id="8" name="object 8"/>
          <p:cNvSpPr/>
          <p:nvPr/>
        </p:nvSpPr>
        <p:spPr>
          <a:xfrm>
            <a:off x="7823200" y="190500"/>
            <a:ext cx="914400" cy="393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3493135" marR="5080">
              <a:lnSpc>
                <a:spcPct val="101899"/>
              </a:lnSpc>
              <a:spcBef>
                <a:spcPts val="15"/>
              </a:spcBef>
            </a:pPr>
            <a:r>
              <a:rPr spc="-5" dirty="0"/>
              <a:t>Je </a:t>
            </a:r>
            <a:r>
              <a:rPr spc="-145" dirty="0"/>
              <a:t>medische </a:t>
            </a:r>
            <a:r>
              <a:rPr spc="-100" dirty="0"/>
              <a:t>kosten  </a:t>
            </a:r>
            <a:r>
              <a:rPr spc="-160" dirty="0"/>
              <a:t>hebt?</a:t>
            </a:r>
          </a:p>
        </p:txBody>
      </p:sp>
      <p:sp>
        <p:nvSpPr>
          <p:cNvPr id="10" name="object 10"/>
          <p:cNvSpPr/>
          <p:nvPr/>
        </p:nvSpPr>
        <p:spPr>
          <a:xfrm>
            <a:off x="0" y="1612900"/>
            <a:ext cx="6108700" cy="3530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5050" y="3803650"/>
            <a:ext cx="3031490" cy="0"/>
          </a:xfrm>
          <a:custGeom>
            <a:avLst/>
            <a:gdLst/>
            <a:ahLst/>
            <a:cxnLst/>
            <a:rect l="l" t="t" r="r" b="b"/>
            <a:pathLst>
              <a:path w="3031490">
                <a:moveTo>
                  <a:pt x="0" y="0"/>
                </a:moveTo>
                <a:lnTo>
                  <a:pt x="303100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918769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Terugbetalingen</a:t>
            </a:r>
            <a:endParaRPr lang="en-GB" dirty="0"/>
          </a:p>
        </p:txBody>
      </p:sp>
      <p:grpSp>
        <p:nvGrpSpPr>
          <p:cNvPr id="5" name="Groeperen 4"/>
          <p:cNvGrpSpPr/>
          <p:nvPr/>
        </p:nvGrpSpPr>
        <p:grpSpPr>
          <a:xfrm>
            <a:off x="518474" y="1715678"/>
            <a:ext cx="8182466" cy="2523030"/>
            <a:chOff x="4581684" y="1932494"/>
            <a:chExt cx="6165076" cy="2089398"/>
          </a:xfrm>
        </p:grpSpPr>
        <p:sp>
          <p:nvSpPr>
            <p:cNvPr id="8" name="Tijdelijke aanduiding voor tekst 13"/>
            <p:cNvSpPr txBox="1">
              <a:spLocks/>
            </p:cNvSpPr>
            <p:nvPr/>
          </p:nvSpPr>
          <p:spPr>
            <a:xfrm>
              <a:off x="4581684" y="1932494"/>
              <a:ext cx="2080211" cy="1046375"/>
            </a:xfrm>
            <a:prstGeom prst="rect">
              <a:avLst/>
            </a:prstGeom>
            <a:solidFill>
              <a:schemeClr val="accent2"/>
            </a:solidFill>
            <a:ln w="25400">
              <a:noFill/>
            </a:ln>
          </p:spPr>
          <p:txBody>
            <a:bodyPr vert="horz" lIns="360000" tIns="360000" rIns="360000" bIns="360000" rtlCol="0" anchor="ctr">
              <a:noAutofit/>
            </a:bodyPr>
            <a:lstStyle>
              <a:lvl1pPr marL="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3429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0287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3716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 err="1"/>
                <a:t>Bezoeken</a:t>
              </a:r>
              <a:r>
                <a:rPr lang="en-GB" dirty="0"/>
                <a:t> </a:t>
              </a:r>
              <a:r>
                <a:rPr lang="en-GB" dirty="0" err="1"/>
                <a:t>en</a:t>
              </a:r>
              <a:r>
                <a:rPr lang="en-GB" dirty="0"/>
                <a:t> </a:t>
              </a:r>
              <a:r>
                <a:rPr lang="en-GB" dirty="0" err="1"/>
                <a:t>raadplegingen</a:t>
              </a:r>
              <a:r>
                <a:rPr lang="en-GB" dirty="0"/>
                <a:t> van </a:t>
              </a:r>
              <a:r>
                <a:rPr lang="en-GB" dirty="0" err="1"/>
                <a:t>huisarts</a:t>
              </a:r>
              <a:r>
                <a:rPr lang="en-GB" dirty="0"/>
                <a:t> </a:t>
              </a:r>
              <a:r>
                <a:rPr lang="en-GB" dirty="0" err="1"/>
                <a:t>en</a:t>
              </a:r>
              <a:r>
                <a:rPr lang="en-GB" dirty="0"/>
                <a:t> specialist</a:t>
              </a:r>
            </a:p>
          </p:txBody>
        </p:sp>
        <p:sp>
          <p:nvSpPr>
            <p:cNvPr id="9" name="Tijdelijke aanduiding voor tekst 13"/>
            <p:cNvSpPr txBox="1">
              <a:spLocks/>
            </p:cNvSpPr>
            <p:nvPr/>
          </p:nvSpPr>
          <p:spPr>
            <a:xfrm>
              <a:off x="6662272" y="1932495"/>
              <a:ext cx="2042816" cy="1046375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txBody>
            <a:bodyPr vert="horz" lIns="360000" tIns="360000" rIns="360000" bIns="360000" rtlCol="0" anchor="ctr">
              <a:noAutofit/>
            </a:bodyPr>
            <a:lstStyle>
              <a:lvl1pPr marL="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3429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0287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3716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 err="1">
                  <a:solidFill>
                    <a:schemeClr val="accent1"/>
                  </a:solidFill>
                </a:rPr>
                <a:t>Kinesitherapie</a:t>
              </a:r>
              <a:endParaRPr lang="en-GB" dirty="0">
                <a:solidFill>
                  <a:schemeClr val="accent1"/>
                </a:solidFill>
              </a:endParaRPr>
            </a:p>
          </p:txBody>
        </p:sp>
        <p:sp>
          <p:nvSpPr>
            <p:cNvPr id="11" name="Tijdelijke aanduiding voor tekst 13"/>
            <p:cNvSpPr txBox="1">
              <a:spLocks/>
            </p:cNvSpPr>
            <p:nvPr/>
          </p:nvSpPr>
          <p:spPr>
            <a:xfrm>
              <a:off x="4581684" y="2975516"/>
              <a:ext cx="2080212" cy="1046375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txBody>
            <a:bodyPr vert="horz" lIns="360000" tIns="360000" rIns="360000" bIns="360000" rtlCol="0" anchor="ctr">
              <a:noAutofit/>
            </a:bodyPr>
            <a:lstStyle>
              <a:lvl1pPr marL="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3429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0287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3716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 err="1">
                  <a:solidFill>
                    <a:schemeClr val="accent1"/>
                  </a:solidFill>
                </a:rPr>
                <a:t>Bevalling</a:t>
              </a:r>
              <a:endParaRPr lang="en-GB" dirty="0">
                <a:solidFill>
                  <a:schemeClr val="accent1"/>
                </a:solidFill>
              </a:endParaRPr>
            </a:p>
          </p:txBody>
        </p:sp>
        <p:sp>
          <p:nvSpPr>
            <p:cNvPr id="12" name="Tijdelijke aanduiding voor tekst 13"/>
            <p:cNvSpPr txBox="1">
              <a:spLocks/>
            </p:cNvSpPr>
            <p:nvPr/>
          </p:nvSpPr>
          <p:spPr>
            <a:xfrm>
              <a:off x="6662272" y="2975517"/>
              <a:ext cx="2042816" cy="1046375"/>
            </a:xfrm>
            <a:prstGeom prst="rect">
              <a:avLst/>
            </a:prstGeom>
            <a:solidFill>
              <a:schemeClr val="accent2"/>
            </a:solidFill>
            <a:ln w="25400">
              <a:noFill/>
            </a:ln>
          </p:spPr>
          <p:txBody>
            <a:bodyPr vert="horz" lIns="180000" tIns="360000" rIns="180000" bIns="360000" rtlCol="0" anchor="ctr">
              <a:noAutofit/>
            </a:bodyPr>
            <a:lstStyle>
              <a:lvl1pPr marL="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3429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0287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3716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 err="1"/>
                <a:t>Verpleging</a:t>
              </a:r>
              <a:r>
                <a:rPr lang="en-GB" dirty="0"/>
                <a:t> in </a:t>
              </a:r>
              <a:br>
                <a:rPr lang="en-GB" dirty="0"/>
              </a:br>
              <a:r>
                <a:rPr lang="en-GB" dirty="0"/>
                <a:t>het </a:t>
              </a:r>
              <a:r>
                <a:rPr lang="en-GB" dirty="0" err="1"/>
                <a:t>ziekenhuis</a:t>
              </a:r>
              <a:endParaRPr lang="en-GB" dirty="0"/>
            </a:p>
          </p:txBody>
        </p:sp>
        <p:sp>
          <p:nvSpPr>
            <p:cNvPr id="13" name="Tijdelijke aanduiding voor tekst 13"/>
            <p:cNvSpPr txBox="1">
              <a:spLocks/>
            </p:cNvSpPr>
            <p:nvPr/>
          </p:nvSpPr>
          <p:spPr>
            <a:xfrm>
              <a:off x="8703944" y="1932495"/>
              <a:ext cx="2042816" cy="1046375"/>
            </a:xfrm>
            <a:prstGeom prst="rect">
              <a:avLst/>
            </a:prstGeom>
            <a:solidFill>
              <a:schemeClr val="accent2"/>
            </a:solidFill>
            <a:ln w="25400">
              <a:noFill/>
            </a:ln>
          </p:spPr>
          <p:txBody>
            <a:bodyPr vert="horz" lIns="180000" tIns="360000" rIns="180000" bIns="360000" rtlCol="0" anchor="ctr">
              <a:noAutofit/>
            </a:bodyPr>
            <a:lstStyle>
              <a:lvl1pPr marL="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3429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0287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3716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 err="1"/>
                <a:t>Aankoop</a:t>
              </a:r>
              <a:r>
                <a:rPr lang="en-GB" dirty="0"/>
                <a:t> van </a:t>
              </a:r>
              <a:br>
                <a:rPr lang="en-GB" dirty="0"/>
              </a:br>
              <a:r>
                <a:rPr lang="en-GB" dirty="0" err="1"/>
                <a:t>geneesmiddelen</a:t>
              </a:r>
              <a:endParaRPr lang="en-GB" dirty="0"/>
            </a:p>
          </p:txBody>
        </p:sp>
        <p:sp>
          <p:nvSpPr>
            <p:cNvPr id="14" name="Tijdelijke aanduiding voor tekst 13"/>
            <p:cNvSpPr txBox="1">
              <a:spLocks/>
            </p:cNvSpPr>
            <p:nvPr/>
          </p:nvSpPr>
          <p:spPr>
            <a:xfrm>
              <a:off x="8703944" y="2975517"/>
              <a:ext cx="2042816" cy="1046375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txBody>
            <a:bodyPr vert="horz" lIns="180000" tIns="360000" rIns="180000" bIns="360000" rtlCol="0" anchor="ctr">
              <a:noAutofit/>
            </a:bodyPr>
            <a:lstStyle>
              <a:lvl1pPr marL="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3429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0287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3716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 err="1">
                  <a:solidFill>
                    <a:schemeClr val="accent1"/>
                  </a:solidFill>
                </a:rPr>
                <a:t>Bezoek</a:t>
              </a:r>
              <a:r>
                <a:rPr lang="en-GB" dirty="0">
                  <a:solidFill>
                    <a:schemeClr val="accent1"/>
                  </a:solidFill>
                </a:rPr>
                <a:t> </a:t>
              </a:r>
              <a:r>
                <a:rPr lang="en-GB" dirty="0" err="1">
                  <a:solidFill>
                    <a:schemeClr val="accent1"/>
                  </a:solidFill>
                </a:rPr>
                <a:t>aan</a:t>
              </a:r>
              <a:r>
                <a:rPr lang="en-GB" dirty="0">
                  <a:solidFill>
                    <a:schemeClr val="accent1"/>
                  </a:solidFill>
                </a:rPr>
                <a:t> </a:t>
              </a:r>
              <a:br>
                <a:rPr lang="en-GB" dirty="0">
                  <a:solidFill>
                    <a:schemeClr val="accent1"/>
                  </a:solidFill>
                </a:rPr>
              </a:br>
              <a:r>
                <a:rPr lang="en-GB" dirty="0">
                  <a:solidFill>
                    <a:schemeClr val="accent1"/>
                  </a:solidFill>
                </a:rPr>
                <a:t>de </a:t>
              </a:r>
              <a:r>
                <a:rPr lang="en-GB" dirty="0" err="1">
                  <a:solidFill>
                    <a:schemeClr val="accent1"/>
                  </a:solidFill>
                </a:rPr>
                <a:t>tandarts</a:t>
              </a:r>
              <a:endParaRPr lang="en-GB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59712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929"/>
          <a:stretch/>
        </p:blipFill>
        <p:spPr>
          <a:xfrm>
            <a:off x="7826794" y="191526"/>
            <a:ext cx="908671" cy="391019"/>
          </a:xfrm>
          <a:prstGeom prst="rect">
            <a:avLst/>
          </a:prstGeom>
        </p:spPr>
      </p:pic>
      <p:sp>
        <p:nvSpPr>
          <p:cNvPr id="18" name="AutoShape 1"/>
          <p:cNvSpPr>
            <a:spLocks/>
          </p:cNvSpPr>
          <p:nvPr/>
        </p:nvSpPr>
        <p:spPr bwMode="auto">
          <a:xfrm rot="10800000">
            <a:off x="2546450" y="952499"/>
            <a:ext cx="1025128" cy="4191000"/>
          </a:xfrm>
          <a:custGeom>
            <a:avLst/>
            <a:gdLst>
              <a:gd name="T0" fmla="+- 0 11139 679"/>
              <a:gd name="T1" fmla="*/ T0 w 20921"/>
              <a:gd name="T2" fmla="*/ 10800 h 21600"/>
              <a:gd name="T3" fmla="+- 0 11139 679"/>
              <a:gd name="T4" fmla="*/ T3 w 20921"/>
              <a:gd name="T5" fmla="*/ 10800 h 21600"/>
              <a:gd name="T6" fmla="+- 0 11139 679"/>
              <a:gd name="T7" fmla="*/ T6 w 20921"/>
              <a:gd name="T8" fmla="*/ 10800 h 21600"/>
              <a:gd name="T9" fmla="+- 0 11139 679"/>
              <a:gd name="T10" fmla="*/ T9 w 20921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0921" h="21600">
                <a:moveTo>
                  <a:pt x="2180" y="0"/>
                </a:moveTo>
                <a:cubicBezTo>
                  <a:pt x="-581" y="4160"/>
                  <a:pt x="-679" y="8343"/>
                  <a:pt x="1651" y="12419"/>
                </a:cubicBezTo>
                <a:cubicBezTo>
                  <a:pt x="3426" y="15524"/>
                  <a:pt x="6633" y="18604"/>
                  <a:pt x="11318" y="21599"/>
                </a:cubicBezTo>
                <a:cubicBezTo>
                  <a:pt x="6252" y="18057"/>
                  <a:pt x="4519" y="14279"/>
                  <a:pt x="6118" y="10576"/>
                </a:cubicBezTo>
                <a:cubicBezTo>
                  <a:pt x="7718" y="6873"/>
                  <a:pt x="12652" y="3244"/>
                  <a:pt x="20920" y="0"/>
                </a:cubicBezTo>
                <a:lnTo>
                  <a:pt x="2180" y="0"/>
                </a:lnTo>
                <a:close/>
              </a:path>
            </a:pathLst>
          </a:custGeom>
          <a:solidFill>
            <a:srgbClr val="ED8B02"/>
          </a:solidFill>
          <a:ln>
            <a:noFill/>
          </a:ln>
          <a:effectLst/>
          <a:extLst/>
        </p:spPr>
        <p:txBody>
          <a:bodyPr lIns="50800" tIns="50800" rIns="50800" bIns="50800" anchor="ctr"/>
          <a:lstStyle>
            <a:lvl1pPr>
              <a:defRPr sz="7600">
                <a:solidFill>
                  <a:srgbClr val="77777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1pPr>
            <a:lvl2pPr>
              <a:defRPr sz="7600">
                <a:solidFill>
                  <a:srgbClr val="77777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2pPr>
            <a:lvl3pPr>
              <a:defRPr sz="7600">
                <a:solidFill>
                  <a:srgbClr val="77777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3pPr>
            <a:lvl4pPr>
              <a:defRPr sz="7600">
                <a:solidFill>
                  <a:srgbClr val="77777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4pPr>
            <a:lvl5pPr>
              <a:defRPr sz="7600">
                <a:solidFill>
                  <a:srgbClr val="77777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5pPr>
            <a:lvl6pPr marL="3924300" indent="-927100" algn="ctr" defTabSz="82550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75000"/>
              <a:buChar char="•"/>
              <a:defRPr sz="7600">
                <a:solidFill>
                  <a:srgbClr val="77777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6pPr>
            <a:lvl7pPr marL="4381500" indent="-927100" algn="ctr" defTabSz="82550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75000"/>
              <a:buChar char="•"/>
              <a:defRPr sz="7600">
                <a:solidFill>
                  <a:srgbClr val="77777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7pPr>
            <a:lvl8pPr marL="4838700" indent="-927100" algn="ctr" defTabSz="82550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75000"/>
              <a:buChar char="•"/>
              <a:defRPr sz="7600">
                <a:solidFill>
                  <a:srgbClr val="77777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8pPr>
            <a:lvl9pPr marL="5295900" indent="-927100" algn="ctr" defTabSz="82550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75000"/>
              <a:buChar char="•"/>
              <a:defRPr sz="7600">
                <a:solidFill>
                  <a:srgbClr val="77777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9pPr>
          </a:lstStyle>
          <a:p>
            <a:pPr marL="0" marR="0" lvl="0" indent="0" algn="ctr" defTabSz="8255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d-ID" sz="3200" b="0" i="0" u="none" strike="noStrike" kern="0" cap="none" spc="0" normalizeH="0" baseline="0" noProof="0">
              <a:ln>
                <a:noFill/>
              </a:ln>
              <a:solidFill>
                <a:srgbClr val="F2CD7D"/>
              </a:solidFill>
              <a:effectLst/>
              <a:uLnTx/>
              <a:uFillTx/>
              <a:latin typeface="Helvetica Light" charset="0"/>
              <a:ea typeface="Helvetica Light"/>
              <a:cs typeface="Open Sans" panose="020B0606030504020204" pitchFamily="34" charset="0"/>
              <a:sym typeface="Helvetica Light" charset="0"/>
            </a:endParaRPr>
          </a:p>
        </p:txBody>
      </p:sp>
      <p:pic>
        <p:nvPicPr>
          <p:cNvPr id="19" name="Picture Placeholder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796" r="17786"/>
          <a:stretch/>
        </p:blipFill>
        <p:spPr>
          <a:xfrm>
            <a:off x="-1455746" y="0"/>
            <a:ext cx="4757143" cy="5143499"/>
          </a:xfrm>
          <a:custGeom>
            <a:avLst/>
            <a:gdLst>
              <a:gd name="connsiteX0" fmla="*/ 0 w 12685713"/>
              <a:gd name="connsiteY0" fmla="*/ 0 h 13716000"/>
              <a:gd name="connsiteX1" fmla="*/ 10677027 w 12685713"/>
              <a:gd name="connsiteY1" fmla="*/ 0 h 13716000"/>
              <a:gd name="connsiteX2" fmla="*/ 10763048 w 12685713"/>
              <a:gd name="connsiteY2" fmla="*/ 124846 h 13716000"/>
              <a:gd name="connsiteX3" fmla="*/ 12685713 w 12685713"/>
              <a:gd name="connsiteY3" fmla="*/ 6858000 h 13716000"/>
              <a:gd name="connsiteX4" fmla="*/ 10763048 w 12685713"/>
              <a:gd name="connsiteY4" fmla="*/ 13591155 h 13716000"/>
              <a:gd name="connsiteX5" fmla="*/ 10677027 w 12685713"/>
              <a:gd name="connsiteY5" fmla="*/ 13716000 h 13716000"/>
              <a:gd name="connsiteX6" fmla="*/ 0 w 12685713"/>
              <a:gd name="connsiteY6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85713" h="13716000">
                <a:moveTo>
                  <a:pt x="0" y="0"/>
                </a:moveTo>
                <a:lnTo>
                  <a:pt x="10677027" y="0"/>
                </a:lnTo>
                <a:lnTo>
                  <a:pt x="10763048" y="124846"/>
                </a:lnTo>
                <a:cubicBezTo>
                  <a:pt x="11964177" y="1954588"/>
                  <a:pt x="12685713" y="4300362"/>
                  <a:pt x="12685713" y="6858000"/>
                </a:cubicBezTo>
                <a:cubicBezTo>
                  <a:pt x="12685713" y="9415639"/>
                  <a:pt x="11964177" y="11761412"/>
                  <a:pt x="10763048" y="13591155"/>
                </a:cubicBezTo>
                <a:lnTo>
                  <a:pt x="10677027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accent1"/>
          </a:solidFill>
        </p:spPr>
      </p:pic>
      <p:sp>
        <p:nvSpPr>
          <p:cNvPr id="22" name="TextBox 21"/>
          <p:cNvSpPr txBox="1"/>
          <p:nvPr/>
        </p:nvSpPr>
        <p:spPr>
          <a:xfrm>
            <a:off x="4210837" y="2068284"/>
            <a:ext cx="4230134" cy="19594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7938">
              <a:lnSpc>
                <a:spcPct val="150000"/>
              </a:lnSpc>
              <a:spcAft>
                <a:spcPts val="600"/>
              </a:spcAft>
            </a:pPr>
            <a:r>
              <a:rPr lang="en-US" sz="1100" dirty="0" err="1">
                <a:solidFill>
                  <a:srgbClr val="555555"/>
                </a:solidFill>
                <a:latin typeface="Roboto Medium" charset="0"/>
                <a:ea typeface="Roboto Medium" charset="0"/>
                <a:cs typeface="Roboto Medium" charset="0"/>
              </a:rPr>
              <a:t>Xerius</a:t>
            </a:r>
            <a:r>
              <a:rPr lang="en-US" sz="1100" dirty="0">
                <a:solidFill>
                  <a:srgbClr val="555555"/>
                </a:solidFill>
                <a:latin typeface="Roboto Medium" charset="0"/>
                <a:ea typeface="Roboto Medium" charset="0"/>
                <a:cs typeface="Roboto Medium" charset="0"/>
              </a:rPr>
              <a:t> </a:t>
            </a:r>
            <a:r>
              <a:rPr lang="en-US" sz="1100" dirty="0" err="1">
                <a:solidFill>
                  <a:srgbClr val="555555"/>
                </a:solidFill>
                <a:latin typeface="Roboto Medium" charset="0"/>
                <a:ea typeface="Roboto Medium" charset="0"/>
                <a:cs typeface="Roboto Medium" charset="0"/>
              </a:rPr>
              <a:t>begeleidt</a:t>
            </a:r>
            <a:r>
              <a:rPr lang="en-US" sz="1100" dirty="0">
                <a:solidFill>
                  <a:srgbClr val="555555"/>
                </a:solidFill>
                <a:latin typeface="Roboto Medium" charset="0"/>
                <a:ea typeface="Roboto Medium" charset="0"/>
                <a:cs typeface="Roboto Medium" charset="0"/>
              </a:rPr>
              <a:t> </a:t>
            </a:r>
            <a:r>
              <a:rPr lang="en-US" sz="1100" dirty="0" err="1">
                <a:solidFill>
                  <a:srgbClr val="555555"/>
                </a:solidFill>
                <a:latin typeface="Roboto Medium" charset="0"/>
                <a:ea typeface="Roboto Medium" charset="0"/>
                <a:cs typeface="Roboto Medium" charset="0"/>
              </a:rPr>
              <a:t>ondernemers</a:t>
            </a:r>
            <a:r>
              <a:rPr lang="en-US" sz="1100" dirty="0">
                <a:solidFill>
                  <a:srgbClr val="555555"/>
                </a:solidFill>
                <a:latin typeface="Roboto Medium" charset="0"/>
                <a:ea typeface="Roboto Medium" charset="0"/>
                <a:cs typeface="Roboto Medium" charset="0"/>
              </a:rPr>
              <a:t>, </a:t>
            </a:r>
            <a:r>
              <a:rPr lang="en-US" sz="1100" dirty="0" err="1">
                <a:solidFill>
                  <a:srgbClr val="555555"/>
                </a:solidFill>
                <a:latin typeface="Roboto Medium" charset="0"/>
                <a:ea typeface="Roboto Medium" charset="0"/>
                <a:cs typeface="Roboto Medium" charset="0"/>
              </a:rPr>
              <a:t>werkgevers</a:t>
            </a:r>
            <a:r>
              <a:rPr lang="en-US" sz="1100" dirty="0">
                <a:solidFill>
                  <a:srgbClr val="555555"/>
                </a:solidFill>
                <a:latin typeface="Roboto Medium" charset="0"/>
                <a:ea typeface="Roboto Medium" charset="0"/>
                <a:cs typeface="Roboto Medium" charset="0"/>
              </a:rPr>
              <a:t> </a:t>
            </a:r>
            <a:r>
              <a:rPr lang="en-US" sz="1100" dirty="0" err="1">
                <a:solidFill>
                  <a:srgbClr val="555555"/>
                </a:solidFill>
                <a:latin typeface="Roboto Medium" charset="0"/>
                <a:ea typeface="Roboto Medium" charset="0"/>
                <a:cs typeface="Roboto Medium" charset="0"/>
              </a:rPr>
              <a:t>en</a:t>
            </a:r>
            <a:r>
              <a:rPr lang="en-US" sz="1100" dirty="0">
                <a:solidFill>
                  <a:srgbClr val="555555"/>
                </a:solidFill>
                <a:latin typeface="Roboto Medium" charset="0"/>
                <a:ea typeface="Roboto Medium" charset="0"/>
                <a:cs typeface="Roboto Medium" charset="0"/>
              </a:rPr>
              <a:t> </a:t>
            </a:r>
            <a:r>
              <a:rPr lang="en-US" sz="1100" dirty="0" err="1">
                <a:solidFill>
                  <a:srgbClr val="555555"/>
                </a:solidFill>
                <a:latin typeface="Roboto Medium" charset="0"/>
                <a:ea typeface="Roboto Medium" charset="0"/>
                <a:cs typeface="Roboto Medium" charset="0"/>
              </a:rPr>
              <a:t>gezinnen</a:t>
            </a:r>
            <a:r>
              <a:rPr lang="en-US" sz="1100" dirty="0">
                <a:solidFill>
                  <a:srgbClr val="555555"/>
                </a:solidFill>
                <a:latin typeface="Roboto Medium" charset="0"/>
                <a:ea typeface="Roboto Medium" charset="0"/>
                <a:cs typeface="Roboto Medium" charset="0"/>
              </a:rPr>
              <a:t> </a:t>
            </a:r>
            <a:r>
              <a:rPr lang="en-US" sz="1100" dirty="0" err="1">
                <a:solidFill>
                  <a:srgbClr val="555555"/>
                </a:solidFill>
                <a:latin typeface="Roboto Medium" charset="0"/>
                <a:ea typeface="Roboto Medium" charset="0"/>
                <a:cs typeface="Roboto Medium" charset="0"/>
              </a:rPr>
              <a:t>bij</a:t>
            </a:r>
            <a:r>
              <a:rPr lang="en-US" sz="1100" dirty="0">
                <a:solidFill>
                  <a:srgbClr val="555555"/>
                </a:solidFill>
                <a:latin typeface="Roboto Medium" charset="0"/>
                <a:ea typeface="Roboto Medium" charset="0"/>
                <a:cs typeface="Roboto Medium" charset="0"/>
              </a:rPr>
              <a:t> </a:t>
            </a:r>
            <a:r>
              <a:rPr lang="en-US" sz="1100" dirty="0" err="1">
                <a:solidFill>
                  <a:srgbClr val="555555"/>
                </a:solidFill>
                <a:latin typeface="Roboto Medium" charset="0"/>
                <a:ea typeface="Roboto Medium" charset="0"/>
                <a:cs typeface="Roboto Medium" charset="0"/>
              </a:rPr>
              <a:t>hun</a:t>
            </a:r>
            <a:r>
              <a:rPr lang="en-US" sz="1100" dirty="0">
                <a:solidFill>
                  <a:srgbClr val="555555"/>
                </a:solidFill>
                <a:latin typeface="Roboto Medium" charset="0"/>
                <a:ea typeface="Roboto Medium" charset="0"/>
                <a:cs typeface="Roboto Medium" charset="0"/>
              </a:rPr>
              <a:t> </a:t>
            </a:r>
            <a:r>
              <a:rPr lang="en-US" sz="1100" dirty="0" err="1">
                <a:solidFill>
                  <a:srgbClr val="555555"/>
                </a:solidFill>
                <a:latin typeface="Roboto Medium" charset="0"/>
                <a:ea typeface="Roboto Medium" charset="0"/>
                <a:cs typeface="Roboto Medium" charset="0"/>
              </a:rPr>
              <a:t>opstartformaliteiten</a:t>
            </a:r>
            <a:r>
              <a:rPr lang="en-US" sz="1100" dirty="0">
                <a:solidFill>
                  <a:srgbClr val="555555"/>
                </a:solidFill>
                <a:latin typeface="Roboto Medium" charset="0"/>
                <a:ea typeface="Roboto Medium" charset="0"/>
                <a:cs typeface="Roboto Medium" charset="0"/>
              </a:rPr>
              <a:t>, </a:t>
            </a:r>
            <a:r>
              <a:rPr lang="en-US" sz="1100" dirty="0" err="1">
                <a:solidFill>
                  <a:srgbClr val="555555"/>
                </a:solidFill>
                <a:latin typeface="Roboto Medium" charset="0"/>
                <a:ea typeface="Roboto Medium" charset="0"/>
                <a:cs typeface="Roboto Medium" charset="0"/>
              </a:rPr>
              <a:t>sociale</a:t>
            </a:r>
            <a:r>
              <a:rPr lang="en-US" sz="1100" dirty="0">
                <a:solidFill>
                  <a:srgbClr val="555555"/>
                </a:solidFill>
                <a:latin typeface="Roboto Medium" charset="0"/>
                <a:ea typeface="Roboto Medium" charset="0"/>
                <a:cs typeface="Roboto Medium" charset="0"/>
              </a:rPr>
              <a:t> </a:t>
            </a:r>
            <a:r>
              <a:rPr lang="en-US" sz="1100" dirty="0" err="1">
                <a:solidFill>
                  <a:srgbClr val="555555"/>
                </a:solidFill>
                <a:latin typeface="Roboto Medium" charset="0"/>
                <a:ea typeface="Roboto Medium" charset="0"/>
                <a:cs typeface="Roboto Medium" charset="0"/>
              </a:rPr>
              <a:t>zekerheid</a:t>
            </a:r>
            <a:r>
              <a:rPr lang="en-US" sz="1100" dirty="0">
                <a:solidFill>
                  <a:srgbClr val="555555"/>
                </a:solidFill>
                <a:latin typeface="Roboto Medium" charset="0"/>
                <a:ea typeface="Roboto Medium" charset="0"/>
                <a:cs typeface="Roboto Medium" charset="0"/>
              </a:rPr>
              <a:t>, </a:t>
            </a:r>
            <a:r>
              <a:rPr lang="en-US" sz="1100" dirty="0" err="1">
                <a:solidFill>
                  <a:srgbClr val="555555"/>
                </a:solidFill>
                <a:latin typeface="Roboto Medium" charset="0"/>
                <a:ea typeface="Roboto Medium" charset="0"/>
                <a:cs typeface="Roboto Medium" charset="0"/>
              </a:rPr>
              <a:t>aanvullende</a:t>
            </a:r>
            <a:r>
              <a:rPr lang="en-US" sz="1100" dirty="0">
                <a:solidFill>
                  <a:srgbClr val="555555"/>
                </a:solidFill>
                <a:latin typeface="Roboto Medium" charset="0"/>
                <a:ea typeface="Roboto Medium" charset="0"/>
                <a:cs typeface="Roboto Medium" charset="0"/>
              </a:rPr>
              <a:t> </a:t>
            </a:r>
            <a:r>
              <a:rPr lang="en-US" sz="1100" dirty="0" err="1">
                <a:solidFill>
                  <a:srgbClr val="555555"/>
                </a:solidFill>
                <a:latin typeface="Roboto Medium" charset="0"/>
                <a:ea typeface="Roboto Medium" charset="0"/>
                <a:cs typeface="Roboto Medium" charset="0"/>
              </a:rPr>
              <a:t>verzekeringen</a:t>
            </a:r>
            <a:r>
              <a:rPr lang="en-US" sz="1100" dirty="0">
                <a:solidFill>
                  <a:srgbClr val="555555"/>
                </a:solidFill>
                <a:latin typeface="Roboto Medium" charset="0"/>
                <a:ea typeface="Roboto Medium" charset="0"/>
                <a:cs typeface="Roboto Medium" charset="0"/>
              </a:rPr>
              <a:t> </a:t>
            </a:r>
            <a:r>
              <a:rPr lang="en-US" sz="1100" dirty="0" err="1">
                <a:solidFill>
                  <a:srgbClr val="555555"/>
                </a:solidFill>
                <a:latin typeface="Roboto Medium" charset="0"/>
                <a:ea typeface="Roboto Medium" charset="0"/>
                <a:cs typeface="Roboto Medium" charset="0"/>
              </a:rPr>
              <a:t>en</a:t>
            </a:r>
            <a:r>
              <a:rPr lang="en-US" sz="1100" dirty="0">
                <a:solidFill>
                  <a:srgbClr val="555555"/>
                </a:solidFill>
                <a:latin typeface="Roboto Medium" charset="0"/>
                <a:ea typeface="Roboto Medium" charset="0"/>
                <a:cs typeface="Roboto Medium" charset="0"/>
              </a:rPr>
              <a:t> </a:t>
            </a:r>
            <a:r>
              <a:rPr lang="en-US" sz="1100" dirty="0" err="1">
                <a:solidFill>
                  <a:srgbClr val="555555"/>
                </a:solidFill>
                <a:latin typeface="Roboto Medium" charset="0"/>
                <a:ea typeface="Roboto Medium" charset="0"/>
                <a:cs typeface="Roboto Medium" charset="0"/>
              </a:rPr>
              <a:t>kinderbijslag</a:t>
            </a:r>
            <a:r>
              <a:rPr lang="en-US" sz="1100" dirty="0">
                <a:solidFill>
                  <a:srgbClr val="555555"/>
                </a:solidFill>
                <a:latin typeface="Roboto Medium" charset="0"/>
                <a:ea typeface="Roboto Medium" charset="0"/>
                <a:cs typeface="Roboto Medium" charset="0"/>
              </a:rPr>
              <a:t>.</a:t>
            </a:r>
          </a:p>
          <a:p>
            <a:pPr marL="7938">
              <a:lnSpc>
                <a:spcPct val="150000"/>
              </a:lnSpc>
              <a:spcAft>
                <a:spcPts val="600"/>
              </a:spcAft>
            </a:pPr>
            <a:r>
              <a:rPr lang="en-US" sz="1100" dirty="0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We </a:t>
            </a:r>
            <a:r>
              <a:rPr lang="en-US" sz="1100" dirty="0" err="1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doen</a:t>
            </a:r>
            <a:r>
              <a:rPr lang="en-US" sz="1100" dirty="0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 </a:t>
            </a:r>
            <a:r>
              <a:rPr lang="en-US" sz="1100" dirty="0" err="1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dit</a:t>
            </a:r>
            <a:r>
              <a:rPr lang="en-US" sz="1100" dirty="0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 </a:t>
            </a:r>
            <a:r>
              <a:rPr lang="en-US" sz="1100" dirty="0" err="1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volgens</a:t>
            </a:r>
            <a:r>
              <a:rPr lang="en-US" sz="1100" dirty="0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 de </a:t>
            </a:r>
            <a:r>
              <a:rPr lang="en-US" sz="1100" dirty="0" err="1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hoogste</a:t>
            </a:r>
            <a:r>
              <a:rPr lang="en-US" sz="1100" dirty="0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 </a:t>
            </a:r>
            <a:r>
              <a:rPr lang="en-US" sz="1100" dirty="0" err="1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standaard</a:t>
            </a:r>
            <a:r>
              <a:rPr lang="en-US" sz="1100" dirty="0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, op </a:t>
            </a:r>
            <a:r>
              <a:rPr lang="en-US" sz="1100" dirty="0" err="1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een</a:t>
            </a:r>
            <a:r>
              <a:rPr lang="en-US" sz="1100" dirty="0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 </a:t>
            </a:r>
            <a:r>
              <a:rPr lang="en-US" sz="1100" dirty="0" err="1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menselijke</a:t>
            </a:r>
            <a:r>
              <a:rPr lang="en-US" sz="1100" dirty="0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 </a:t>
            </a:r>
            <a:r>
              <a:rPr lang="en-US" sz="1100" dirty="0" err="1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manier</a:t>
            </a:r>
            <a:r>
              <a:rPr lang="en-US" sz="1100" dirty="0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 </a:t>
            </a:r>
            <a:r>
              <a:rPr lang="en-US" sz="1100" dirty="0" err="1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en</a:t>
            </a:r>
            <a:r>
              <a:rPr lang="en-US" sz="1100" dirty="0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 in </a:t>
            </a:r>
            <a:r>
              <a:rPr lang="en-US" sz="1100" dirty="0" err="1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duidelijke</a:t>
            </a:r>
            <a:r>
              <a:rPr lang="en-US" sz="1100" dirty="0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 </a:t>
            </a:r>
            <a:r>
              <a:rPr lang="en-US" sz="1100" dirty="0" err="1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taal</a:t>
            </a:r>
            <a:r>
              <a:rPr lang="en-US" sz="1100" dirty="0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. Zo </a:t>
            </a:r>
            <a:r>
              <a:rPr lang="en-US" sz="1100" dirty="0" err="1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kunnen</a:t>
            </a:r>
            <a:r>
              <a:rPr lang="en-US" sz="1100" dirty="0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 </a:t>
            </a:r>
            <a:r>
              <a:rPr lang="en-US" sz="1100" dirty="0" err="1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onze</a:t>
            </a:r>
            <a:r>
              <a:rPr lang="en-US" sz="1100" dirty="0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 </a:t>
            </a:r>
            <a:r>
              <a:rPr lang="en-US" sz="1100" dirty="0" err="1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klanten</a:t>
            </a:r>
            <a:r>
              <a:rPr lang="en-US" sz="1100" dirty="0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 </a:t>
            </a:r>
            <a:r>
              <a:rPr lang="en-US" sz="1100" dirty="0" err="1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zich</a:t>
            </a:r>
            <a:r>
              <a:rPr lang="en-US" sz="1100" dirty="0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 </a:t>
            </a:r>
            <a:r>
              <a:rPr lang="en-US" sz="1100" dirty="0" err="1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focussen</a:t>
            </a:r>
            <a:r>
              <a:rPr lang="en-US" sz="1100" dirty="0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 op wat </a:t>
            </a:r>
            <a:r>
              <a:rPr lang="en-US" sz="1100" dirty="0" err="1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voor</a:t>
            </a:r>
            <a:r>
              <a:rPr lang="en-US" sz="1100" dirty="0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 hen </a:t>
            </a:r>
            <a:r>
              <a:rPr lang="en-US" sz="1100" dirty="0" err="1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belangrijk</a:t>
            </a:r>
            <a:r>
              <a:rPr lang="en-US" sz="1100" dirty="0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 is: de </a:t>
            </a:r>
            <a:r>
              <a:rPr lang="en-US" sz="1100" dirty="0" err="1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opstart</a:t>
            </a:r>
            <a:r>
              <a:rPr lang="en-US" sz="1100" dirty="0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 </a:t>
            </a:r>
            <a:r>
              <a:rPr lang="en-US" sz="1100" dirty="0" err="1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en</a:t>
            </a:r>
            <a:r>
              <a:rPr lang="en-US" sz="1100" dirty="0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 de </a:t>
            </a:r>
            <a:r>
              <a:rPr lang="en-US" sz="1100" dirty="0" err="1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uitbouw</a:t>
            </a:r>
            <a:r>
              <a:rPr lang="en-US" sz="1100" dirty="0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 van </a:t>
            </a:r>
            <a:r>
              <a:rPr lang="en-US" sz="1100" dirty="0" err="1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hun</a:t>
            </a:r>
            <a:r>
              <a:rPr lang="en-US" sz="1100" dirty="0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 </a:t>
            </a:r>
            <a:r>
              <a:rPr lang="en-US" sz="1100" dirty="0" err="1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zaak</a:t>
            </a:r>
            <a:r>
              <a:rPr lang="en-US" sz="1100" dirty="0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, </a:t>
            </a:r>
            <a:r>
              <a:rPr lang="en-US" sz="1100" dirty="0" err="1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hun</a:t>
            </a:r>
            <a:r>
              <a:rPr lang="en-US" sz="1100" dirty="0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 </a:t>
            </a:r>
            <a:r>
              <a:rPr lang="en-US" sz="1100" dirty="0" err="1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klanten</a:t>
            </a:r>
            <a:r>
              <a:rPr lang="en-US" sz="1100" dirty="0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, </a:t>
            </a:r>
            <a:r>
              <a:rPr lang="en-US" sz="1100" dirty="0" err="1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hun</a:t>
            </a:r>
            <a:r>
              <a:rPr lang="en-US" sz="1100" dirty="0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 </a:t>
            </a:r>
            <a:r>
              <a:rPr lang="en-US" sz="1100" dirty="0" err="1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medewerkers</a:t>
            </a:r>
            <a:r>
              <a:rPr lang="en-US" sz="1100" dirty="0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 </a:t>
            </a:r>
            <a:r>
              <a:rPr lang="en-US" sz="1100" dirty="0" err="1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en</a:t>
            </a:r>
            <a:r>
              <a:rPr lang="en-US" sz="1100" dirty="0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 </a:t>
            </a:r>
            <a:r>
              <a:rPr lang="en-US" sz="1100" dirty="0" err="1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hun</a:t>
            </a:r>
            <a:r>
              <a:rPr lang="en-US" sz="1100" dirty="0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 </a:t>
            </a:r>
            <a:r>
              <a:rPr lang="en-US" sz="1100" dirty="0" err="1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gezin</a:t>
            </a:r>
            <a:r>
              <a:rPr lang="en-US" sz="1100" dirty="0">
                <a:solidFill>
                  <a:srgbClr val="555555"/>
                </a:solidFill>
                <a:latin typeface="Roboto Light" charset="0"/>
                <a:ea typeface="Roboto Light" charset="0"/>
                <a:cs typeface="Roboto Light" charset="0"/>
              </a:rPr>
              <a:t>.</a:t>
            </a:r>
            <a:endParaRPr sz="1100" dirty="0">
              <a:solidFill>
                <a:srgbClr val="555555"/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10837" y="1256184"/>
            <a:ext cx="3851883" cy="3970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7938">
              <a:spcAft>
                <a:spcPts val="600"/>
              </a:spcAft>
            </a:pPr>
            <a:r>
              <a:rPr lang="nl-B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charset="0"/>
                <a:ea typeface="Roboto" charset="0"/>
                <a:cs typeface="Roboto" charset="0"/>
              </a:rPr>
              <a:t>Voorstelling: </a:t>
            </a:r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charset="0"/>
                <a:ea typeface="Roboto" charset="0"/>
                <a:cs typeface="Roboto" charset="0"/>
              </a:rPr>
              <a:t>Wie zijn wij?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27" name="Line 2"/>
          <p:cNvSpPr>
            <a:spLocks noChangeShapeType="1"/>
          </p:cNvSpPr>
          <p:nvPr/>
        </p:nvSpPr>
        <p:spPr bwMode="auto">
          <a:xfrm>
            <a:off x="4324295" y="1828888"/>
            <a:ext cx="656267" cy="0"/>
          </a:xfrm>
          <a:prstGeom prst="line">
            <a:avLst/>
          </a:prstGeom>
          <a:noFill/>
          <a:ln w="12700" cap="flat" cmpd="sng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457200">
              <a:defRPr sz="7600">
                <a:solidFill>
                  <a:srgbClr val="77777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1pPr>
            <a:lvl2pPr defTabSz="457200">
              <a:defRPr sz="7600">
                <a:solidFill>
                  <a:srgbClr val="77777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2pPr>
            <a:lvl3pPr defTabSz="457200">
              <a:defRPr sz="7600">
                <a:solidFill>
                  <a:srgbClr val="77777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3pPr>
            <a:lvl4pPr defTabSz="457200">
              <a:defRPr sz="7600">
                <a:solidFill>
                  <a:srgbClr val="77777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4pPr>
            <a:lvl5pPr defTabSz="457200">
              <a:defRPr sz="7600">
                <a:solidFill>
                  <a:srgbClr val="77777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5pPr>
            <a:lvl6pPr marL="3924300" indent="-927100" algn="ctr" defTabSz="45720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75000"/>
              <a:buChar char="•"/>
              <a:defRPr sz="7600">
                <a:solidFill>
                  <a:srgbClr val="77777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6pPr>
            <a:lvl7pPr marL="4381500" indent="-927100" algn="ctr" defTabSz="45720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75000"/>
              <a:buChar char="•"/>
              <a:defRPr sz="7600">
                <a:solidFill>
                  <a:srgbClr val="77777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7pPr>
            <a:lvl8pPr marL="4838700" indent="-927100" algn="ctr" defTabSz="45720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75000"/>
              <a:buChar char="•"/>
              <a:defRPr sz="7600">
                <a:solidFill>
                  <a:srgbClr val="77777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8pPr>
            <a:lvl9pPr marL="5295900" indent="-927100" algn="ctr" defTabSz="45720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75000"/>
              <a:buChar char="•"/>
              <a:defRPr sz="7600">
                <a:solidFill>
                  <a:srgbClr val="77777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9pPr>
          </a:lstStyle>
          <a:p>
            <a:pPr marL="0" indent="0" algn="l">
              <a:lnSpc>
                <a:spcPct val="100000"/>
              </a:lnSpc>
              <a:buSzTx/>
              <a:buFontTx/>
              <a:buNone/>
            </a:pPr>
            <a:endParaRPr lang="id-ID" sz="1200">
              <a:solidFill>
                <a:srgbClr val="FFFFFF"/>
              </a:solidFill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6503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Voorwaarden</a:t>
            </a:r>
            <a:endParaRPr lang="en-GB" dirty="0"/>
          </a:p>
        </p:txBody>
      </p:sp>
      <p:sp>
        <p:nvSpPr>
          <p:cNvPr id="10" name="Tijdelijke aanduiding voor tekst 13"/>
          <p:cNvSpPr txBox="1">
            <a:spLocks/>
          </p:cNvSpPr>
          <p:nvPr/>
        </p:nvSpPr>
        <p:spPr>
          <a:xfrm>
            <a:off x="497107" y="1930400"/>
            <a:ext cx="2060682" cy="1927191"/>
          </a:xfrm>
          <a:prstGeom prst="rect">
            <a:avLst/>
          </a:prstGeom>
          <a:solidFill>
            <a:schemeClr val="bg1"/>
          </a:solidFill>
        </p:spPr>
        <p:txBody>
          <a:bodyPr vert="horz" lIns="360000" tIns="360000" rIns="360000" bIns="360000" rtlCol="0" anchor="ctr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 err="1">
                <a:solidFill>
                  <a:schemeClr val="accent1"/>
                </a:solidFill>
              </a:rPr>
              <a:t>Aangesloten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zijn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br>
              <a:rPr lang="en-GB" dirty="0">
                <a:solidFill>
                  <a:schemeClr val="accent1"/>
                </a:solidFill>
              </a:rPr>
            </a:br>
            <a:r>
              <a:rPr lang="en-GB" dirty="0" err="1">
                <a:solidFill>
                  <a:schemeClr val="accent1"/>
                </a:solidFill>
              </a:rPr>
              <a:t>bij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een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ziekenfonds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5" name="Tijdelijke aanduiding voor tekst 13"/>
          <p:cNvSpPr txBox="1">
            <a:spLocks/>
          </p:cNvSpPr>
          <p:nvPr/>
        </p:nvSpPr>
        <p:spPr>
          <a:xfrm>
            <a:off x="2550895" y="1932495"/>
            <a:ext cx="2042816" cy="1926294"/>
          </a:xfrm>
          <a:prstGeom prst="rect">
            <a:avLst/>
          </a:prstGeom>
          <a:solidFill>
            <a:schemeClr val="accent2"/>
          </a:solidFill>
        </p:spPr>
        <p:txBody>
          <a:bodyPr vert="horz" lIns="360000" tIns="360000" rIns="360000" bIns="360000" rtlCol="0" anchor="ctr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 err="1">
                <a:solidFill>
                  <a:schemeClr val="accent3"/>
                </a:solidFill>
              </a:rPr>
              <a:t>Sociale</a:t>
            </a:r>
            <a:r>
              <a:rPr lang="en-GB" dirty="0">
                <a:solidFill>
                  <a:schemeClr val="accent3"/>
                </a:solidFill>
              </a:rPr>
              <a:t> </a:t>
            </a:r>
            <a:r>
              <a:rPr lang="en-GB" dirty="0" err="1">
                <a:solidFill>
                  <a:schemeClr val="accent3"/>
                </a:solidFill>
              </a:rPr>
              <a:t>bijdragen</a:t>
            </a:r>
            <a:r>
              <a:rPr lang="en-GB" dirty="0">
                <a:solidFill>
                  <a:schemeClr val="accent3"/>
                </a:solidFill>
              </a:rPr>
              <a:t> van 2 </a:t>
            </a:r>
            <a:r>
              <a:rPr lang="en-GB" dirty="0" err="1">
                <a:solidFill>
                  <a:schemeClr val="accent3"/>
                </a:solidFill>
              </a:rPr>
              <a:t>jaar</a:t>
            </a:r>
            <a:r>
              <a:rPr lang="en-GB" dirty="0">
                <a:solidFill>
                  <a:schemeClr val="accent3"/>
                </a:solidFill>
              </a:rPr>
              <a:t> </a:t>
            </a:r>
            <a:r>
              <a:rPr lang="en-GB" dirty="0" err="1">
                <a:solidFill>
                  <a:schemeClr val="accent3"/>
                </a:solidFill>
              </a:rPr>
              <a:t>geleden</a:t>
            </a:r>
            <a:r>
              <a:rPr lang="en-GB" dirty="0">
                <a:solidFill>
                  <a:schemeClr val="accent3"/>
                </a:solidFill>
              </a:rPr>
              <a:t> </a:t>
            </a:r>
            <a:br>
              <a:rPr lang="en-GB" dirty="0">
                <a:solidFill>
                  <a:schemeClr val="accent3"/>
                </a:solidFill>
              </a:rPr>
            </a:br>
            <a:r>
              <a:rPr lang="en-GB" b="1" dirty="0" err="1">
                <a:solidFill>
                  <a:schemeClr val="accent3"/>
                </a:solidFill>
              </a:rPr>
              <a:t>volledig</a:t>
            </a:r>
            <a:r>
              <a:rPr lang="en-GB" b="1" dirty="0">
                <a:solidFill>
                  <a:schemeClr val="accent3"/>
                </a:solidFill>
              </a:rPr>
              <a:t> </a:t>
            </a:r>
            <a:r>
              <a:rPr lang="en-GB" b="1" dirty="0" err="1">
                <a:solidFill>
                  <a:schemeClr val="accent3"/>
                </a:solidFill>
              </a:rPr>
              <a:t>betaald</a:t>
            </a:r>
            <a:r>
              <a:rPr lang="en-GB" b="1" dirty="0">
                <a:solidFill>
                  <a:schemeClr val="accent3"/>
                </a:solidFill>
              </a:rPr>
              <a:t> </a:t>
            </a:r>
            <a:r>
              <a:rPr lang="en-GB" dirty="0" err="1">
                <a:solidFill>
                  <a:schemeClr val="accent3"/>
                </a:solidFill>
              </a:rPr>
              <a:t>hebben</a:t>
            </a:r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6" name="Tijdelijke aanduiding voor tekst 13"/>
          <p:cNvSpPr txBox="1">
            <a:spLocks/>
          </p:cNvSpPr>
          <p:nvPr/>
        </p:nvSpPr>
        <p:spPr>
          <a:xfrm>
            <a:off x="4581684" y="1932494"/>
            <a:ext cx="2080211" cy="1926294"/>
          </a:xfrm>
          <a:prstGeom prst="rect">
            <a:avLst/>
          </a:prstGeom>
          <a:solidFill>
            <a:schemeClr val="bg1"/>
          </a:solidFill>
        </p:spPr>
        <p:txBody>
          <a:bodyPr vert="horz" lIns="360000" tIns="360000" rIns="360000" bIns="360000" rtlCol="0" anchor="ctr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 err="1">
                <a:solidFill>
                  <a:schemeClr val="accent1"/>
                </a:solidFill>
              </a:rPr>
              <a:t>Aangesloten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zijn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b="1" dirty="0" err="1">
                <a:solidFill>
                  <a:schemeClr val="accent1"/>
                </a:solidFill>
              </a:rPr>
              <a:t>als</a:t>
            </a:r>
            <a:r>
              <a:rPr lang="en-GB" b="1" dirty="0">
                <a:solidFill>
                  <a:schemeClr val="accent1"/>
                </a:solidFill>
              </a:rPr>
              <a:t> </a:t>
            </a:r>
            <a:r>
              <a:rPr lang="en-GB" b="1" dirty="0" err="1">
                <a:solidFill>
                  <a:schemeClr val="accent1"/>
                </a:solidFill>
              </a:rPr>
              <a:t>zelfstandige</a:t>
            </a:r>
            <a:r>
              <a:rPr lang="en-GB" b="1" dirty="0">
                <a:solidFill>
                  <a:schemeClr val="accent1"/>
                </a:solidFill>
              </a:rPr>
              <a:t> in </a:t>
            </a:r>
            <a:r>
              <a:rPr lang="en-GB" b="1" dirty="0" err="1">
                <a:solidFill>
                  <a:schemeClr val="accent1"/>
                </a:solidFill>
              </a:rPr>
              <a:t>hoofdberoep</a:t>
            </a:r>
            <a:r>
              <a:rPr lang="en-GB" dirty="0">
                <a:solidFill>
                  <a:schemeClr val="accent1"/>
                </a:solidFill>
              </a:rPr>
              <a:t> of </a:t>
            </a:r>
            <a:r>
              <a:rPr lang="en-GB" dirty="0" err="1">
                <a:solidFill>
                  <a:schemeClr val="accent1"/>
                </a:solidFill>
              </a:rPr>
              <a:t>als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meewerkende</a:t>
            </a:r>
            <a:r>
              <a:rPr lang="en-GB" dirty="0">
                <a:solidFill>
                  <a:schemeClr val="accent1"/>
                </a:solidFill>
              </a:rPr>
              <a:t> partner</a:t>
            </a:r>
          </a:p>
        </p:txBody>
      </p:sp>
      <p:sp>
        <p:nvSpPr>
          <p:cNvPr id="17" name="Tijdelijke aanduiding voor tekst 13"/>
          <p:cNvSpPr txBox="1">
            <a:spLocks/>
          </p:cNvSpPr>
          <p:nvPr/>
        </p:nvSpPr>
        <p:spPr>
          <a:xfrm>
            <a:off x="6662272" y="1932495"/>
            <a:ext cx="2042816" cy="1926294"/>
          </a:xfrm>
          <a:prstGeom prst="rect">
            <a:avLst/>
          </a:prstGeom>
          <a:solidFill>
            <a:schemeClr val="accent2"/>
          </a:solidFill>
        </p:spPr>
        <p:txBody>
          <a:bodyPr vert="horz" lIns="360000" tIns="360000" rIns="360000" bIns="360000" rtlCol="0" anchor="ctr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 err="1">
                <a:solidFill>
                  <a:schemeClr val="accent3"/>
                </a:solidFill>
              </a:rPr>
              <a:t>Uitstel</a:t>
            </a:r>
            <a:r>
              <a:rPr lang="en-GB" dirty="0">
                <a:solidFill>
                  <a:schemeClr val="accent3"/>
                </a:solidFill>
              </a:rPr>
              <a:t> van </a:t>
            </a:r>
            <a:r>
              <a:rPr lang="en-GB" dirty="0" err="1">
                <a:solidFill>
                  <a:schemeClr val="accent3"/>
                </a:solidFill>
              </a:rPr>
              <a:t>betaling</a:t>
            </a:r>
            <a:r>
              <a:rPr lang="en-GB" dirty="0">
                <a:solidFill>
                  <a:schemeClr val="accent3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464787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je </a:t>
            </a:r>
            <a:r>
              <a:rPr lang="en-GB" dirty="0" err="1"/>
              <a:t>inkomen</a:t>
            </a:r>
            <a:r>
              <a:rPr lang="en-GB" dirty="0"/>
              <a:t> </a:t>
            </a:r>
            <a:r>
              <a:rPr lang="en-GB" dirty="0" err="1"/>
              <a:t>wegvalt</a:t>
            </a:r>
            <a:r>
              <a:rPr lang="en-GB" dirty="0"/>
              <a:t> door </a:t>
            </a:r>
            <a:r>
              <a:rPr lang="en-GB" dirty="0" err="1"/>
              <a:t>ziekte</a:t>
            </a:r>
            <a:r>
              <a:rPr lang="en-GB" dirty="0"/>
              <a:t> of </a:t>
            </a:r>
            <a:r>
              <a:rPr lang="en-GB" dirty="0" err="1"/>
              <a:t>ongeval</a:t>
            </a:r>
            <a:r>
              <a:rPr lang="en-GB" dirty="0"/>
              <a:t>?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1340" y="377825"/>
            <a:ext cx="1571625" cy="450850"/>
          </a:xfrm>
        </p:spPr>
        <p:txBody>
          <a:bodyPr/>
          <a:lstStyle/>
          <a:p>
            <a:pPr algn="r"/>
            <a:r>
              <a:rPr lang="en-GB" dirty="0">
                <a:solidFill>
                  <a:schemeClr val="accent1"/>
                </a:solidFill>
              </a:rPr>
              <a:t>WAT ALS </a:t>
            </a:r>
            <a:r>
              <a:rPr lang="is-IS" dirty="0">
                <a:solidFill>
                  <a:schemeClr val="accent1"/>
                </a:solidFill>
              </a:rPr>
              <a:t>…</a:t>
            </a:r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69" t="17142" r="53132" b="16717"/>
          <a:stretch/>
        </p:blipFill>
        <p:spPr bwMode="auto">
          <a:xfrm>
            <a:off x="2413262" y="245098"/>
            <a:ext cx="1885362" cy="4364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272" t="19284" b="11762"/>
          <a:stretch/>
        </p:blipFill>
        <p:spPr bwMode="auto">
          <a:xfrm>
            <a:off x="4421171" y="386499"/>
            <a:ext cx="4515439" cy="4550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17654724"/>
      </p:ext>
    </p:extLst>
  </p:cSld>
  <p:clrMapOvr>
    <a:masterClrMapping/>
  </p:clrMapOvr>
  <p:transition spd="slow">
    <p:cove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Recht</a:t>
            </a:r>
            <a:r>
              <a:rPr lang="en-GB" dirty="0"/>
              <a:t> op </a:t>
            </a:r>
            <a:r>
              <a:rPr lang="is-IS" dirty="0"/>
              <a:t>…</a:t>
            </a:r>
            <a:endParaRPr lang="en-GB" dirty="0"/>
          </a:p>
        </p:txBody>
      </p:sp>
      <p:grpSp>
        <p:nvGrpSpPr>
          <p:cNvPr id="9" name="Groeperen 8"/>
          <p:cNvGrpSpPr/>
          <p:nvPr/>
        </p:nvGrpSpPr>
        <p:grpSpPr>
          <a:xfrm>
            <a:off x="487680" y="1932494"/>
            <a:ext cx="8081285" cy="1926295"/>
            <a:chOff x="487680" y="1932494"/>
            <a:chExt cx="6174215" cy="1926295"/>
          </a:xfrm>
        </p:grpSpPr>
        <p:sp>
          <p:nvSpPr>
            <p:cNvPr id="5" name="Tijdelijke aanduiding voor tekst 13"/>
            <p:cNvSpPr txBox="1">
              <a:spLocks/>
            </p:cNvSpPr>
            <p:nvPr/>
          </p:nvSpPr>
          <p:spPr>
            <a:xfrm>
              <a:off x="487680" y="1936743"/>
              <a:ext cx="2060682" cy="1920848"/>
            </a:xfrm>
            <a:prstGeom prst="rect">
              <a:avLst/>
            </a:prstGeom>
            <a:solidFill>
              <a:schemeClr val="accent1"/>
            </a:solidFill>
          </p:spPr>
          <p:txBody>
            <a:bodyPr vert="horz" lIns="360000" tIns="360000" rIns="360000" bIns="360000" rtlCol="0" anchor="ctr">
              <a:noAutofit/>
            </a:bodyPr>
            <a:lstStyle>
              <a:lvl1pPr marL="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3429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0287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3716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 err="1">
                  <a:solidFill>
                    <a:schemeClr val="bg1"/>
                  </a:solidFill>
                </a:rPr>
                <a:t>Uitkering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  <a:r>
                <a:rPr lang="en-GB" dirty="0" err="1">
                  <a:solidFill>
                    <a:schemeClr val="bg1"/>
                  </a:solidFill>
                </a:rPr>
                <a:t>bij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  <a:r>
                <a:rPr lang="en-GB" dirty="0" err="1">
                  <a:solidFill>
                    <a:schemeClr val="bg1"/>
                  </a:solidFill>
                </a:rPr>
                <a:t>arbeidsongeschiktheid</a:t>
              </a:r>
              <a:endParaRPr lang="en-GB" dirty="0">
                <a:solidFill>
                  <a:schemeClr val="bg1"/>
                </a:solidFill>
              </a:endParaRPr>
            </a:p>
            <a:p>
              <a:pPr algn="ctr"/>
              <a:r>
                <a:rPr lang="en-GB" sz="1000" dirty="0" err="1">
                  <a:solidFill>
                    <a:schemeClr val="bg1"/>
                  </a:solidFill>
                </a:rPr>
                <a:t>na</a:t>
              </a:r>
              <a:r>
                <a:rPr lang="en-GB" sz="1000" dirty="0">
                  <a:solidFill>
                    <a:schemeClr val="bg1"/>
                  </a:solidFill>
                </a:rPr>
                <a:t> 14 </a:t>
              </a:r>
              <a:r>
                <a:rPr lang="en-GB" sz="1000" dirty="0" err="1">
                  <a:solidFill>
                    <a:schemeClr val="bg1"/>
                  </a:solidFill>
                </a:rPr>
                <a:t>dagen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sp>
          <p:nvSpPr>
            <p:cNvPr id="6" name="Tijdelijke aanduiding voor tekst 13"/>
            <p:cNvSpPr txBox="1">
              <a:spLocks/>
            </p:cNvSpPr>
            <p:nvPr/>
          </p:nvSpPr>
          <p:spPr>
            <a:xfrm>
              <a:off x="2550895" y="1932495"/>
              <a:ext cx="2042816" cy="1926294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360000" tIns="360000" rIns="360000" bIns="360000" rtlCol="0" anchor="ctr">
              <a:noAutofit/>
            </a:bodyPr>
            <a:lstStyle>
              <a:lvl1pPr marL="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3429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0287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3716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 err="1">
                  <a:solidFill>
                    <a:schemeClr val="accent3"/>
                  </a:solidFill>
                </a:rPr>
                <a:t>Terugbetaling</a:t>
              </a:r>
              <a:r>
                <a:rPr lang="en-GB" dirty="0">
                  <a:solidFill>
                    <a:schemeClr val="accent3"/>
                  </a:solidFill>
                </a:rPr>
                <a:t> </a:t>
              </a:r>
              <a:br>
                <a:rPr lang="en-GB" dirty="0">
                  <a:solidFill>
                    <a:schemeClr val="accent3"/>
                  </a:solidFill>
                </a:rPr>
              </a:br>
              <a:r>
                <a:rPr lang="en-GB" dirty="0" err="1">
                  <a:solidFill>
                    <a:schemeClr val="accent3"/>
                  </a:solidFill>
                </a:rPr>
                <a:t>medische</a:t>
              </a:r>
              <a:r>
                <a:rPr lang="en-GB" dirty="0">
                  <a:solidFill>
                    <a:schemeClr val="accent3"/>
                  </a:solidFill>
                </a:rPr>
                <a:t> </a:t>
              </a:r>
              <a:r>
                <a:rPr lang="en-GB" dirty="0" err="1">
                  <a:solidFill>
                    <a:schemeClr val="accent3"/>
                  </a:solidFill>
                </a:rPr>
                <a:t>kosten</a:t>
              </a:r>
              <a:endParaRPr lang="en-GB" dirty="0">
                <a:solidFill>
                  <a:schemeClr val="accent3"/>
                </a:solidFill>
              </a:endParaRPr>
            </a:p>
          </p:txBody>
        </p:sp>
        <p:sp>
          <p:nvSpPr>
            <p:cNvPr id="7" name="Tijdelijke aanduiding voor tekst 13"/>
            <p:cNvSpPr txBox="1">
              <a:spLocks/>
            </p:cNvSpPr>
            <p:nvPr/>
          </p:nvSpPr>
          <p:spPr>
            <a:xfrm>
              <a:off x="4581684" y="1932494"/>
              <a:ext cx="2080211" cy="1926294"/>
            </a:xfrm>
            <a:prstGeom prst="rect">
              <a:avLst/>
            </a:prstGeom>
            <a:solidFill>
              <a:schemeClr val="accent1"/>
            </a:solidFill>
          </p:spPr>
          <p:txBody>
            <a:bodyPr vert="horz" lIns="360000" tIns="360000" rIns="360000" bIns="360000" rtlCol="0" anchor="ctr">
              <a:noAutofit/>
            </a:bodyPr>
            <a:lstStyle>
              <a:lvl1pPr marL="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3429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0287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3716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 err="1">
                  <a:solidFill>
                    <a:schemeClr val="bg1"/>
                  </a:solidFill>
                </a:rPr>
                <a:t>Eventueel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  <a:r>
                <a:rPr lang="en-GB" dirty="0" err="1">
                  <a:solidFill>
                    <a:schemeClr val="bg1"/>
                  </a:solidFill>
                </a:rPr>
                <a:t>vrijstelling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 err="1">
                  <a:solidFill>
                    <a:schemeClr val="bg1"/>
                  </a:solidFill>
                </a:rPr>
                <a:t>sociale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  <a:r>
                <a:rPr lang="en-GB" dirty="0" err="1">
                  <a:solidFill>
                    <a:schemeClr val="bg1"/>
                  </a:solidFill>
                </a:rPr>
                <a:t>bijdragen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en-GB" i="1" dirty="0" err="1">
                  <a:solidFill>
                    <a:schemeClr val="bg1"/>
                  </a:solidFill>
                </a:rPr>
                <a:t>gelijkstelling</a:t>
              </a:r>
              <a:r>
                <a:rPr lang="en-GB" i="1" dirty="0">
                  <a:solidFill>
                    <a:schemeClr val="bg1"/>
                  </a:solidFill>
                </a:rPr>
                <a:t> </a:t>
              </a:r>
              <a:r>
                <a:rPr lang="en-GB" i="1" dirty="0" err="1">
                  <a:solidFill>
                    <a:schemeClr val="bg1"/>
                  </a:solidFill>
                </a:rPr>
                <a:t>wegens</a:t>
              </a:r>
              <a:r>
                <a:rPr lang="en-GB" i="1" dirty="0">
                  <a:solidFill>
                    <a:schemeClr val="bg1"/>
                  </a:solidFill>
                </a:rPr>
                <a:t> </a:t>
              </a:r>
              <a:r>
                <a:rPr lang="en-GB" i="1" dirty="0" err="1">
                  <a:solidFill>
                    <a:schemeClr val="bg1"/>
                  </a:solidFill>
                </a:rPr>
                <a:t>ziekte</a:t>
              </a:r>
              <a:endParaRPr lang="en-GB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872073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Aanvullend</a:t>
            </a:r>
            <a:r>
              <a:rPr lang="en-GB" dirty="0"/>
              <a:t> </a:t>
            </a:r>
            <a:r>
              <a:rPr lang="is-IS" dirty="0"/>
              <a:t>…</a:t>
            </a:r>
            <a:endParaRPr lang="en-GB" dirty="0"/>
          </a:p>
        </p:txBody>
      </p:sp>
      <p:grpSp>
        <p:nvGrpSpPr>
          <p:cNvPr id="9" name="Groeperen 8"/>
          <p:cNvGrpSpPr/>
          <p:nvPr/>
        </p:nvGrpSpPr>
        <p:grpSpPr>
          <a:xfrm>
            <a:off x="487680" y="1931297"/>
            <a:ext cx="8081285" cy="1927491"/>
            <a:chOff x="487680" y="1931297"/>
            <a:chExt cx="6174215" cy="1927491"/>
          </a:xfrm>
        </p:grpSpPr>
        <p:sp>
          <p:nvSpPr>
            <p:cNvPr id="5" name="Tijdelijke aanduiding voor tekst 13"/>
            <p:cNvSpPr txBox="1">
              <a:spLocks/>
            </p:cNvSpPr>
            <p:nvPr/>
          </p:nvSpPr>
          <p:spPr>
            <a:xfrm>
              <a:off x="487680" y="1936743"/>
              <a:ext cx="2060682" cy="1920848"/>
            </a:xfrm>
            <a:prstGeom prst="rect">
              <a:avLst/>
            </a:prstGeom>
            <a:solidFill>
              <a:schemeClr val="accent1"/>
            </a:solidFill>
          </p:spPr>
          <p:txBody>
            <a:bodyPr vert="horz" lIns="360000" tIns="360000" rIns="360000" bIns="360000" rtlCol="0" anchor="ctr">
              <a:noAutofit/>
            </a:bodyPr>
            <a:lstStyle>
              <a:lvl1pPr marL="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3429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0287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3716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 err="1">
                  <a:solidFill>
                    <a:schemeClr val="bg1"/>
                  </a:solidFill>
                </a:rPr>
                <a:t>Gewaarborgd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  <a:r>
                <a:rPr lang="en-GB" dirty="0" err="1">
                  <a:solidFill>
                    <a:schemeClr val="bg1"/>
                  </a:solidFill>
                </a:rPr>
                <a:t>Inkomen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sp>
          <p:nvSpPr>
            <p:cNvPr id="6" name="Tijdelijke aanduiding voor tekst 13"/>
            <p:cNvSpPr txBox="1">
              <a:spLocks/>
            </p:cNvSpPr>
            <p:nvPr/>
          </p:nvSpPr>
          <p:spPr>
            <a:xfrm>
              <a:off x="2538868" y="1931297"/>
              <a:ext cx="2042816" cy="1926294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360000" tIns="360000" rIns="360000" bIns="360000" rtlCol="0" anchor="ctr">
              <a:noAutofit/>
            </a:bodyPr>
            <a:lstStyle>
              <a:lvl1pPr marL="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3429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0287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3716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 err="1">
                  <a:solidFill>
                    <a:schemeClr val="accent3"/>
                  </a:solidFill>
                </a:rPr>
                <a:t>Volledig</a:t>
              </a:r>
              <a:r>
                <a:rPr lang="en-GB" dirty="0">
                  <a:solidFill>
                    <a:schemeClr val="accent3"/>
                  </a:solidFill>
                </a:rPr>
                <a:t> </a:t>
              </a:r>
              <a:r>
                <a:rPr lang="en-GB" dirty="0" err="1">
                  <a:solidFill>
                    <a:schemeClr val="accent3"/>
                  </a:solidFill>
                </a:rPr>
                <a:t>fiscaal</a:t>
              </a:r>
              <a:r>
                <a:rPr lang="en-GB" dirty="0">
                  <a:solidFill>
                    <a:schemeClr val="accent3"/>
                  </a:solidFill>
                </a:rPr>
                <a:t> </a:t>
              </a:r>
              <a:r>
                <a:rPr lang="en-GB" dirty="0" err="1">
                  <a:solidFill>
                    <a:schemeClr val="accent3"/>
                  </a:solidFill>
                </a:rPr>
                <a:t>aftrekbaar</a:t>
              </a:r>
              <a:endParaRPr lang="en-GB" dirty="0">
                <a:solidFill>
                  <a:schemeClr val="accent3"/>
                </a:solidFill>
              </a:endParaRPr>
            </a:p>
          </p:txBody>
        </p:sp>
        <p:sp>
          <p:nvSpPr>
            <p:cNvPr id="7" name="Tijdelijke aanduiding voor tekst 13"/>
            <p:cNvSpPr txBox="1">
              <a:spLocks/>
            </p:cNvSpPr>
            <p:nvPr/>
          </p:nvSpPr>
          <p:spPr>
            <a:xfrm>
              <a:off x="4581684" y="1932494"/>
              <a:ext cx="2080211" cy="1926294"/>
            </a:xfrm>
            <a:prstGeom prst="rect">
              <a:avLst/>
            </a:prstGeom>
            <a:solidFill>
              <a:schemeClr val="accent1"/>
            </a:solidFill>
          </p:spPr>
          <p:txBody>
            <a:bodyPr vert="horz" lIns="360000" tIns="360000" rIns="360000" bIns="360000" rtlCol="0" anchor="ctr">
              <a:noAutofit/>
            </a:bodyPr>
            <a:lstStyle>
              <a:lvl1pPr marL="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3429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0287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3716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 err="1">
                  <a:solidFill>
                    <a:schemeClr val="bg1"/>
                  </a:solidFill>
                </a:rPr>
                <a:t>Afhankelijk</a:t>
              </a:r>
              <a:r>
                <a:rPr lang="en-GB" dirty="0">
                  <a:solidFill>
                    <a:schemeClr val="bg1"/>
                  </a:solidFill>
                </a:rPr>
                <a:t> van parameters (</a:t>
              </a:r>
              <a:r>
                <a:rPr lang="en-GB" dirty="0" err="1">
                  <a:solidFill>
                    <a:schemeClr val="bg1"/>
                  </a:solidFill>
                </a:rPr>
                <a:t>inkomen</a:t>
              </a:r>
              <a:r>
                <a:rPr lang="en-GB" dirty="0">
                  <a:solidFill>
                    <a:schemeClr val="bg1"/>
                  </a:solidFill>
                </a:rPr>
                <a:t>, </a:t>
              </a:r>
              <a:r>
                <a:rPr lang="en-GB" dirty="0" err="1">
                  <a:solidFill>
                    <a:schemeClr val="bg1"/>
                  </a:solidFill>
                </a:rPr>
                <a:t>beroep</a:t>
              </a:r>
              <a:r>
                <a:rPr lang="en-GB" dirty="0">
                  <a:solidFill>
                    <a:schemeClr val="bg1"/>
                  </a:solidFill>
                </a:rPr>
                <a:t>, </a:t>
              </a:r>
              <a:r>
                <a:rPr lang="en-GB" dirty="0" err="1">
                  <a:solidFill>
                    <a:schemeClr val="bg1"/>
                  </a:solidFill>
                </a:rPr>
                <a:t>instapleeftijd</a:t>
              </a:r>
              <a:r>
                <a:rPr lang="en-GB" dirty="0">
                  <a:solidFill>
                    <a:schemeClr val="bg1"/>
                  </a:solidFill>
                </a:rPr>
                <a:t>, </a:t>
              </a:r>
              <a:r>
                <a:rPr lang="en-GB" dirty="0" err="1">
                  <a:solidFill>
                    <a:schemeClr val="bg1"/>
                  </a:solidFill>
                </a:rPr>
                <a:t>eigen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  <a:r>
                <a:rPr lang="en-GB" dirty="0" err="1">
                  <a:solidFill>
                    <a:schemeClr val="bg1"/>
                  </a:solidFill>
                </a:rPr>
                <a:t>risicotermijn</a:t>
              </a:r>
              <a:r>
                <a:rPr lang="en-GB" dirty="0">
                  <a:solidFill>
                    <a:schemeClr val="bg1"/>
                  </a:solidFill>
                </a:rPr>
                <a:t> en </a:t>
              </a:r>
              <a:r>
                <a:rPr lang="en-GB" dirty="0" err="1">
                  <a:solidFill>
                    <a:schemeClr val="bg1"/>
                  </a:solidFill>
                </a:rPr>
                <a:t>renteformule</a:t>
              </a:r>
              <a:r>
                <a:rPr lang="en-GB" dirty="0">
                  <a:solidFill>
                    <a:schemeClr val="bg1"/>
                  </a:solidFill>
                </a:rPr>
                <a:t>)</a:t>
              </a:r>
              <a:endParaRPr lang="en-GB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20470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een gezinslid zwaar ziek wordt?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1340" y="377825"/>
            <a:ext cx="1571625" cy="450850"/>
          </a:xfrm>
        </p:spPr>
        <p:txBody>
          <a:bodyPr/>
          <a:lstStyle/>
          <a:p>
            <a:pPr algn="r"/>
            <a:r>
              <a:rPr lang="en-GB" dirty="0">
                <a:solidFill>
                  <a:schemeClr val="accent2"/>
                </a:solidFill>
              </a:rPr>
              <a:t>WAT ALS </a:t>
            </a:r>
            <a:r>
              <a:rPr lang="is-IS" dirty="0">
                <a:solidFill>
                  <a:schemeClr val="accent2"/>
                </a:solidFill>
              </a:rPr>
              <a:t>…</a:t>
            </a:r>
            <a:endParaRPr lang="en-GB" dirty="0">
              <a:solidFill>
                <a:schemeClr val="accent2"/>
              </a:solidFill>
            </a:endParaRPr>
          </a:p>
        </p:txBody>
      </p:sp>
      <p:pic>
        <p:nvPicPr>
          <p:cNvPr id="6" name="Picture 3" descr="C:\Users\DSMEDTD\Downloads\teddy-teddy-bear-association-ill-42230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039" t="6088" b="21069"/>
          <a:stretch/>
        </p:blipFill>
        <p:spPr bwMode="auto">
          <a:xfrm>
            <a:off x="4250266" y="239441"/>
            <a:ext cx="4699001" cy="384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DSMEDTD\Downloads\teddy-teddy-bear-association-ill-42230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039" t="81173" b="4890"/>
          <a:stretch/>
        </p:blipFill>
        <p:spPr bwMode="auto">
          <a:xfrm>
            <a:off x="4241799" y="4207933"/>
            <a:ext cx="4699001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DSMEDTD\Downloads\teddy-teddy-bear-association-ill-42230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" t="11649" r="73517" b="13379"/>
          <a:stretch/>
        </p:blipFill>
        <p:spPr bwMode="auto">
          <a:xfrm>
            <a:off x="2413001" y="541866"/>
            <a:ext cx="1727199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50758915"/>
      </p:ext>
    </p:extLst>
  </p:cSld>
  <p:clrMapOvr>
    <a:masterClrMapping/>
  </p:clrMapOvr>
  <p:transition spd="slow">
    <p:cover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Je </a:t>
            </a:r>
            <a:r>
              <a:rPr lang="en-GB" dirty="0" err="1"/>
              <a:t>krijgt</a:t>
            </a:r>
            <a:r>
              <a:rPr lang="en-GB" dirty="0"/>
              <a:t> </a:t>
            </a:r>
            <a:r>
              <a:rPr lang="en-GB" dirty="0" err="1"/>
              <a:t>steun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>
                <a:solidFill>
                  <a:schemeClr val="tx1"/>
                </a:solidFill>
              </a:rPr>
              <a:t>als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zelfstandige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bij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is-IS" dirty="0">
                <a:solidFill>
                  <a:schemeClr val="tx1"/>
                </a:solidFill>
              </a:rPr>
              <a:t>…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5" name="Groeperen 4"/>
          <p:cNvGrpSpPr/>
          <p:nvPr/>
        </p:nvGrpSpPr>
        <p:grpSpPr>
          <a:xfrm>
            <a:off x="496147" y="1930400"/>
            <a:ext cx="8072818" cy="1928389"/>
            <a:chOff x="494149" y="1930400"/>
            <a:chExt cx="6167746" cy="1928389"/>
          </a:xfrm>
        </p:grpSpPr>
        <p:sp>
          <p:nvSpPr>
            <p:cNvPr id="6" name="Tijdelijke aanduiding voor tekst 13"/>
            <p:cNvSpPr txBox="1">
              <a:spLocks/>
            </p:cNvSpPr>
            <p:nvPr/>
          </p:nvSpPr>
          <p:spPr>
            <a:xfrm>
              <a:off x="494149" y="1930400"/>
              <a:ext cx="2060682" cy="1927191"/>
            </a:xfrm>
            <a:prstGeom prst="rect">
              <a:avLst/>
            </a:prstGeom>
            <a:solidFill>
              <a:schemeClr val="accent2"/>
            </a:solidFill>
          </p:spPr>
          <p:txBody>
            <a:bodyPr vert="horz" lIns="360000" tIns="360000" rIns="360000" bIns="360000" rtlCol="0" anchor="ctr">
              <a:noAutofit/>
            </a:bodyPr>
            <a:lstStyle>
              <a:lvl1pPr marL="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3429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0287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3716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 err="1"/>
                <a:t>Zorg</a:t>
              </a:r>
              <a:r>
                <a:rPr lang="en-GB" dirty="0"/>
                <a:t> </a:t>
              </a:r>
              <a:r>
                <a:rPr lang="en-GB" dirty="0" err="1"/>
                <a:t>voor</a:t>
              </a:r>
              <a:r>
                <a:rPr lang="en-GB" dirty="0"/>
                <a:t> </a:t>
              </a:r>
              <a:br>
                <a:rPr lang="en-GB" dirty="0"/>
              </a:br>
              <a:r>
                <a:rPr lang="en-GB" b="1" dirty="0" err="1"/>
                <a:t>ernstig</a:t>
              </a:r>
              <a:r>
                <a:rPr lang="en-GB" b="1" dirty="0"/>
                <a:t> </a:t>
              </a:r>
              <a:r>
                <a:rPr lang="en-GB" b="1" dirty="0" err="1"/>
                <a:t>ziek</a:t>
              </a:r>
              <a:r>
                <a:rPr lang="en-GB" b="1" dirty="0"/>
                <a:t> </a:t>
              </a:r>
              <a:r>
                <a:rPr lang="en-GB" b="1" dirty="0" err="1"/>
                <a:t>gezinslid</a:t>
              </a:r>
              <a:endParaRPr lang="en-GB" b="1" dirty="0"/>
            </a:p>
          </p:txBody>
        </p:sp>
        <p:sp>
          <p:nvSpPr>
            <p:cNvPr id="7" name="Tijdelijke aanduiding voor tekst 13"/>
            <p:cNvSpPr txBox="1">
              <a:spLocks/>
            </p:cNvSpPr>
            <p:nvPr/>
          </p:nvSpPr>
          <p:spPr>
            <a:xfrm>
              <a:off x="2550895" y="1932495"/>
              <a:ext cx="2042816" cy="1926294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360000" tIns="360000" rIns="360000" bIns="360000" rtlCol="0" anchor="ctr">
              <a:noAutofit/>
            </a:bodyPr>
            <a:lstStyle>
              <a:lvl1pPr marL="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3429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0287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3716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b="1" dirty="0" err="1">
                  <a:solidFill>
                    <a:schemeClr val="accent1"/>
                  </a:solidFill>
                </a:rPr>
                <a:t>Palliatieve</a:t>
              </a:r>
              <a:r>
                <a:rPr lang="en-GB" b="1" dirty="0">
                  <a:solidFill>
                    <a:schemeClr val="accent1"/>
                  </a:solidFill>
                </a:rPr>
                <a:t> </a:t>
              </a:r>
              <a:r>
                <a:rPr lang="en-GB" b="1" dirty="0" err="1">
                  <a:solidFill>
                    <a:schemeClr val="accent1"/>
                  </a:solidFill>
                </a:rPr>
                <a:t>zorgen</a:t>
              </a:r>
              <a:r>
                <a:rPr lang="en-GB" dirty="0">
                  <a:solidFill>
                    <a:schemeClr val="accent1"/>
                  </a:solidFill>
                </a:rPr>
                <a:t> </a:t>
              </a:r>
              <a:br>
                <a:rPr lang="en-GB" dirty="0">
                  <a:solidFill>
                    <a:schemeClr val="accent1"/>
                  </a:solidFill>
                </a:rPr>
              </a:br>
              <a:r>
                <a:rPr lang="en-GB" dirty="0" err="1">
                  <a:solidFill>
                    <a:schemeClr val="accent1"/>
                  </a:solidFill>
                </a:rPr>
                <a:t>aan</a:t>
              </a:r>
              <a:r>
                <a:rPr lang="en-GB" dirty="0">
                  <a:solidFill>
                    <a:schemeClr val="accent1"/>
                  </a:solidFill>
                </a:rPr>
                <a:t> </a:t>
              </a:r>
              <a:r>
                <a:rPr lang="en-GB" dirty="0" err="1">
                  <a:solidFill>
                    <a:schemeClr val="accent1"/>
                  </a:solidFill>
                </a:rPr>
                <a:t>een</a:t>
              </a:r>
              <a:r>
                <a:rPr lang="en-GB" dirty="0">
                  <a:solidFill>
                    <a:schemeClr val="accent1"/>
                  </a:solidFill>
                </a:rPr>
                <a:t> </a:t>
              </a:r>
              <a:r>
                <a:rPr lang="en-GB" dirty="0" err="1">
                  <a:solidFill>
                    <a:schemeClr val="accent1"/>
                  </a:solidFill>
                </a:rPr>
                <a:t>gezinslid</a:t>
              </a:r>
              <a:endParaRPr lang="en-GB" dirty="0">
                <a:solidFill>
                  <a:schemeClr val="accent1"/>
                </a:solidFill>
              </a:endParaRPr>
            </a:p>
          </p:txBody>
        </p:sp>
        <p:sp>
          <p:nvSpPr>
            <p:cNvPr id="8" name="Tijdelijke aanduiding voor tekst 13"/>
            <p:cNvSpPr txBox="1">
              <a:spLocks/>
            </p:cNvSpPr>
            <p:nvPr/>
          </p:nvSpPr>
          <p:spPr>
            <a:xfrm>
              <a:off x="4581684" y="1932494"/>
              <a:ext cx="2080211" cy="1926294"/>
            </a:xfrm>
            <a:prstGeom prst="rect">
              <a:avLst/>
            </a:prstGeom>
            <a:solidFill>
              <a:schemeClr val="accent2"/>
            </a:solidFill>
          </p:spPr>
          <p:txBody>
            <a:bodyPr vert="horz" lIns="360000" tIns="360000" rIns="360000" bIns="360000" rtlCol="0" anchor="ctr">
              <a:noAutofit/>
            </a:bodyPr>
            <a:lstStyle>
              <a:lvl1pPr marL="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3429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0287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3716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 err="1"/>
                <a:t>zorg</a:t>
              </a:r>
              <a:r>
                <a:rPr lang="en-GB" dirty="0"/>
                <a:t> </a:t>
              </a:r>
              <a:r>
                <a:rPr lang="en-GB" dirty="0" err="1"/>
                <a:t>voor</a:t>
              </a:r>
              <a:r>
                <a:rPr lang="en-GB" dirty="0"/>
                <a:t> </a:t>
              </a:r>
              <a:br>
                <a:rPr lang="en-GB" dirty="0"/>
              </a:br>
              <a:r>
                <a:rPr lang="en-GB" b="1" dirty="0"/>
                <a:t>je </a:t>
              </a:r>
              <a:r>
                <a:rPr lang="en-GB" b="1" dirty="0" err="1"/>
                <a:t>gehandicapt</a:t>
              </a:r>
              <a:r>
                <a:rPr lang="en-GB" b="1" dirty="0"/>
                <a:t> kind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395007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Je </a:t>
            </a:r>
            <a:r>
              <a:rPr lang="en-GB" dirty="0" err="1"/>
              <a:t>krijgt</a:t>
            </a:r>
            <a:r>
              <a:rPr lang="en-GB" dirty="0"/>
              <a:t> </a:t>
            </a:r>
            <a:r>
              <a:rPr lang="en-GB" dirty="0" err="1"/>
              <a:t>steun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>
                <a:solidFill>
                  <a:schemeClr val="tx1"/>
                </a:solidFill>
              </a:rPr>
              <a:t>als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zelfstandige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bij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is-IS" dirty="0">
                <a:solidFill>
                  <a:schemeClr val="tx1"/>
                </a:solidFill>
              </a:rPr>
              <a:t>…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5" name="Groeperen 4"/>
          <p:cNvGrpSpPr/>
          <p:nvPr/>
        </p:nvGrpSpPr>
        <p:grpSpPr>
          <a:xfrm>
            <a:off x="496147" y="1930400"/>
            <a:ext cx="8072818" cy="1928389"/>
            <a:chOff x="494149" y="1930400"/>
            <a:chExt cx="6167746" cy="1928389"/>
          </a:xfrm>
        </p:grpSpPr>
        <p:sp>
          <p:nvSpPr>
            <p:cNvPr id="6" name="Tijdelijke aanduiding voor tekst 13"/>
            <p:cNvSpPr txBox="1">
              <a:spLocks/>
            </p:cNvSpPr>
            <p:nvPr/>
          </p:nvSpPr>
          <p:spPr>
            <a:xfrm>
              <a:off x="494149" y="1930400"/>
              <a:ext cx="2060682" cy="1927191"/>
            </a:xfrm>
            <a:prstGeom prst="rect">
              <a:avLst/>
            </a:prstGeom>
            <a:solidFill>
              <a:schemeClr val="accent2"/>
            </a:solidFill>
          </p:spPr>
          <p:txBody>
            <a:bodyPr vert="horz" lIns="360000" tIns="360000" rIns="360000" bIns="360000" rtlCol="0" anchor="ctr">
              <a:noAutofit/>
            </a:bodyPr>
            <a:lstStyle>
              <a:lvl1pPr marL="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3429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0287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3716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b="1" dirty="0" err="1"/>
                <a:t>Een</a:t>
              </a:r>
              <a:r>
                <a:rPr lang="en-GB" b="1" dirty="0"/>
                <a:t> </a:t>
              </a:r>
              <a:r>
                <a:rPr lang="en-GB" b="1" dirty="0" err="1"/>
                <a:t>volledige</a:t>
              </a:r>
              <a:r>
                <a:rPr lang="en-GB" b="1" dirty="0"/>
                <a:t> </a:t>
              </a:r>
              <a:r>
                <a:rPr lang="en-GB" b="1" dirty="0" err="1"/>
                <a:t>onderbreking</a:t>
              </a:r>
              <a:endParaRPr lang="en-GB" b="1" dirty="0"/>
            </a:p>
            <a:p>
              <a:pPr algn="ctr"/>
              <a:r>
                <a:rPr lang="en-GB" dirty="0" err="1"/>
                <a:t>Krijg</a:t>
              </a:r>
              <a:r>
                <a:rPr lang="en-GB" dirty="0"/>
                <a:t> je 1.192,09 euro/</a:t>
              </a:r>
              <a:r>
                <a:rPr lang="en-GB" dirty="0" err="1"/>
                <a:t>maand</a:t>
              </a:r>
              <a:endParaRPr lang="en-GB" dirty="0"/>
            </a:p>
          </p:txBody>
        </p:sp>
        <p:sp>
          <p:nvSpPr>
            <p:cNvPr id="7" name="Tijdelijke aanduiding voor tekst 13"/>
            <p:cNvSpPr txBox="1">
              <a:spLocks/>
            </p:cNvSpPr>
            <p:nvPr/>
          </p:nvSpPr>
          <p:spPr>
            <a:xfrm>
              <a:off x="2550895" y="1932495"/>
              <a:ext cx="2042816" cy="1926294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360000" tIns="360000" rIns="360000" bIns="360000" rtlCol="0" anchor="ctr">
              <a:noAutofit/>
            </a:bodyPr>
            <a:lstStyle>
              <a:lvl1pPr marL="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3429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0287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3716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b="1" dirty="0" err="1">
                  <a:solidFill>
                    <a:schemeClr val="accent1"/>
                  </a:solidFill>
                </a:rPr>
                <a:t>Een</a:t>
              </a:r>
              <a:r>
                <a:rPr lang="en-GB" b="1" dirty="0">
                  <a:solidFill>
                    <a:schemeClr val="accent1"/>
                  </a:solidFill>
                </a:rPr>
                <a:t> </a:t>
              </a:r>
              <a:r>
                <a:rPr lang="en-GB" b="1" dirty="0" err="1">
                  <a:solidFill>
                    <a:schemeClr val="accent1"/>
                  </a:solidFill>
                </a:rPr>
                <a:t>gedeeltelijke</a:t>
              </a:r>
              <a:r>
                <a:rPr lang="en-GB" b="1" dirty="0">
                  <a:solidFill>
                    <a:schemeClr val="accent1"/>
                  </a:solidFill>
                </a:rPr>
                <a:t> </a:t>
              </a:r>
              <a:r>
                <a:rPr lang="en-GB" b="1" dirty="0" err="1">
                  <a:solidFill>
                    <a:schemeClr val="accent1"/>
                  </a:solidFill>
                </a:rPr>
                <a:t>onderbreking</a:t>
              </a:r>
              <a:r>
                <a:rPr lang="en-GB" b="1" dirty="0">
                  <a:solidFill>
                    <a:schemeClr val="accent1"/>
                  </a:solidFill>
                </a:rPr>
                <a:t> (</a:t>
              </a:r>
              <a:r>
                <a:rPr lang="en-GB" b="1" dirty="0" err="1">
                  <a:solidFill>
                    <a:schemeClr val="accent1"/>
                  </a:solidFill>
                </a:rPr>
                <a:t>minstens</a:t>
              </a:r>
              <a:r>
                <a:rPr lang="en-GB" b="1" dirty="0">
                  <a:solidFill>
                    <a:schemeClr val="accent1"/>
                  </a:solidFill>
                </a:rPr>
                <a:t> 50%)</a:t>
              </a:r>
            </a:p>
            <a:p>
              <a:pPr algn="ctr"/>
              <a:r>
                <a:rPr lang="en-GB" dirty="0" err="1">
                  <a:solidFill>
                    <a:schemeClr val="accent1"/>
                  </a:solidFill>
                </a:rPr>
                <a:t>Krijg</a:t>
              </a:r>
              <a:r>
                <a:rPr lang="en-GB" dirty="0">
                  <a:solidFill>
                    <a:schemeClr val="accent1"/>
                  </a:solidFill>
                </a:rPr>
                <a:t> </a:t>
              </a:r>
              <a:r>
                <a:rPr lang="en-GB">
                  <a:solidFill>
                    <a:schemeClr val="accent1"/>
                  </a:solidFill>
                </a:rPr>
                <a:t>je 596,05 </a:t>
              </a:r>
              <a:r>
                <a:rPr lang="en-GB" dirty="0">
                  <a:solidFill>
                    <a:schemeClr val="accent1"/>
                  </a:solidFill>
                </a:rPr>
                <a:t>euro/</a:t>
              </a:r>
              <a:r>
                <a:rPr lang="en-GB" dirty="0" err="1">
                  <a:solidFill>
                    <a:schemeClr val="accent1"/>
                  </a:solidFill>
                </a:rPr>
                <a:t>maand</a:t>
              </a:r>
              <a:endParaRPr lang="en-GB" dirty="0">
                <a:solidFill>
                  <a:schemeClr val="accent1"/>
                </a:solidFill>
              </a:endParaRPr>
            </a:p>
          </p:txBody>
        </p:sp>
        <p:sp>
          <p:nvSpPr>
            <p:cNvPr id="8" name="Tijdelijke aanduiding voor tekst 13"/>
            <p:cNvSpPr txBox="1">
              <a:spLocks/>
            </p:cNvSpPr>
            <p:nvPr/>
          </p:nvSpPr>
          <p:spPr>
            <a:xfrm>
              <a:off x="4581684" y="1932494"/>
              <a:ext cx="2080211" cy="1926294"/>
            </a:xfrm>
            <a:prstGeom prst="rect">
              <a:avLst/>
            </a:prstGeom>
            <a:solidFill>
              <a:schemeClr val="accent2"/>
            </a:solidFill>
          </p:spPr>
          <p:txBody>
            <a:bodyPr vert="horz" lIns="360000" tIns="360000" rIns="360000" bIns="360000" rtlCol="0" anchor="ctr">
              <a:noAutofit/>
            </a:bodyPr>
            <a:lstStyle>
              <a:lvl1pPr marL="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3429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0287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3716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b="1" dirty="0" err="1"/>
                <a:t>Drie</a:t>
              </a:r>
              <a:r>
                <a:rPr lang="en-GB" b="1" dirty="0"/>
                <a:t> </a:t>
              </a:r>
              <a:r>
                <a:rPr lang="en-GB" b="1" dirty="0" err="1"/>
                <a:t>opeenvolgende</a:t>
              </a:r>
              <a:r>
                <a:rPr lang="en-GB" b="1" dirty="0"/>
                <a:t> </a:t>
              </a:r>
              <a:r>
                <a:rPr lang="en-GB" b="1" dirty="0" err="1"/>
                <a:t>maanden</a:t>
              </a:r>
              <a:r>
                <a:rPr lang="en-GB" b="1" dirty="0"/>
                <a:t> </a:t>
              </a:r>
              <a:r>
                <a:rPr lang="en-GB" b="1" dirty="0" err="1"/>
                <a:t>een</a:t>
              </a:r>
              <a:r>
                <a:rPr lang="en-GB" b="1" dirty="0"/>
                <a:t> </a:t>
              </a:r>
              <a:r>
                <a:rPr lang="en-GB" b="1" dirty="0" err="1"/>
                <a:t>volledige</a:t>
              </a:r>
              <a:r>
                <a:rPr lang="en-GB" b="1" dirty="0"/>
                <a:t> </a:t>
              </a:r>
              <a:r>
                <a:rPr lang="en-GB" b="1" dirty="0" err="1"/>
                <a:t>uitkering</a:t>
              </a:r>
              <a:endParaRPr lang="en-GB" b="1" dirty="0"/>
            </a:p>
            <a:p>
              <a:pPr algn="ctr"/>
              <a:r>
                <a:rPr lang="en-GB" dirty="0" err="1"/>
                <a:t>Een</a:t>
              </a:r>
              <a:r>
                <a:rPr lang="en-GB" dirty="0"/>
                <a:t> </a:t>
              </a:r>
              <a:r>
                <a:rPr lang="en-GB" dirty="0" err="1"/>
                <a:t>kwartaal</a:t>
              </a:r>
              <a:r>
                <a:rPr lang="en-GB" dirty="0"/>
                <a:t> </a:t>
              </a:r>
              <a:r>
                <a:rPr lang="en-GB" dirty="0" err="1"/>
                <a:t>vrijstelling</a:t>
              </a:r>
              <a:r>
                <a:rPr lang="en-GB" dirty="0"/>
                <a:t> van </a:t>
              </a:r>
              <a:r>
                <a:rPr lang="en-GB" dirty="0" err="1"/>
                <a:t>sociale</a:t>
              </a:r>
              <a:r>
                <a:rPr lang="en-GB" dirty="0"/>
                <a:t> </a:t>
              </a:r>
              <a:r>
                <a:rPr lang="en-GB" dirty="0" err="1"/>
                <a:t>bijdragen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813619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je </a:t>
            </a:r>
            <a:r>
              <a:rPr lang="en-GB" dirty="0" err="1"/>
              <a:t>tijdelijk</a:t>
            </a:r>
            <a:r>
              <a:rPr lang="en-GB" dirty="0"/>
              <a:t> je </a:t>
            </a:r>
            <a:r>
              <a:rPr lang="en-GB" dirty="0" err="1"/>
              <a:t>bedrijf</a:t>
            </a:r>
            <a:r>
              <a:rPr lang="en-GB" dirty="0"/>
              <a:t> </a:t>
            </a:r>
            <a:r>
              <a:rPr lang="en-GB" dirty="0" err="1"/>
              <a:t>moet</a:t>
            </a:r>
            <a:r>
              <a:rPr lang="en-GB" dirty="0"/>
              <a:t> </a:t>
            </a:r>
            <a:r>
              <a:rPr lang="en-GB" dirty="0" err="1"/>
              <a:t>stopzetten</a:t>
            </a:r>
            <a:r>
              <a:rPr lang="en-GB" dirty="0"/>
              <a:t>?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1340" y="377825"/>
            <a:ext cx="1571625" cy="450850"/>
          </a:xfrm>
        </p:spPr>
        <p:txBody>
          <a:bodyPr/>
          <a:lstStyle/>
          <a:p>
            <a:pPr algn="r"/>
            <a:r>
              <a:rPr lang="en-GB" dirty="0">
                <a:solidFill>
                  <a:schemeClr val="accent1"/>
                </a:solidFill>
              </a:rPr>
              <a:t>WAT ALS </a:t>
            </a:r>
            <a:r>
              <a:rPr lang="is-IS" dirty="0">
                <a:solidFill>
                  <a:schemeClr val="accent1"/>
                </a:solidFill>
              </a:rPr>
              <a:t>…</a:t>
            </a:r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5827"/>
          <a:stretch/>
        </p:blipFill>
        <p:spPr>
          <a:xfrm>
            <a:off x="2396067" y="228600"/>
            <a:ext cx="4538133" cy="471593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969" r="7691" b="36445"/>
          <a:stretch/>
        </p:blipFill>
        <p:spPr>
          <a:xfrm>
            <a:off x="7069667" y="228601"/>
            <a:ext cx="1862666" cy="2997199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969" t="65710" r="18227" b="20646"/>
          <a:stretch/>
        </p:blipFill>
        <p:spPr>
          <a:xfrm>
            <a:off x="7078134" y="3335867"/>
            <a:ext cx="1117599" cy="64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5378216"/>
      </p:ext>
    </p:extLst>
  </p:cSld>
  <p:clrMapOvr>
    <a:masterClrMapping/>
  </p:clrMapOvr>
  <p:transition spd="slow">
    <p:cover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64949" y="274638"/>
            <a:ext cx="4648918" cy="554521"/>
          </a:xfrm>
        </p:spPr>
        <p:txBody>
          <a:bodyPr/>
          <a:lstStyle/>
          <a:p>
            <a:r>
              <a:rPr lang="en-GB" dirty="0"/>
              <a:t>Je </a:t>
            </a:r>
            <a:r>
              <a:rPr lang="en-GB" dirty="0" err="1"/>
              <a:t>krijgt</a:t>
            </a:r>
            <a:r>
              <a:rPr lang="en-GB" dirty="0"/>
              <a:t> </a:t>
            </a:r>
            <a:r>
              <a:rPr lang="en-GB" dirty="0" err="1"/>
              <a:t>steun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zelfstandige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>
                <a:solidFill>
                  <a:schemeClr val="tx1"/>
                </a:solidFill>
              </a:rPr>
              <a:t>bij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gedwongen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stopzetting</a:t>
            </a:r>
            <a:r>
              <a:rPr lang="en-GB" dirty="0">
                <a:solidFill>
                  <a:schemeClr val="tx1"/>
                </a:solidFill>
              </a:rPr>
              <a:t> door </a:t>
            </a:r>
            <a:r>
              <a:rPr lang="is-IS" dirty="0">
                <a:solidFill>
                  <a:schemeClr val="tx1"/>
                </a:solidFill>
              </a:rPr>
              <a:t>…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Driehoek 13"/>
          <p:cNvSpPr/>
          <p:nvPr/>
        </p:nvSpPr>
        <p:spPr>
          <a:xfrm rot="5400000">
            <a:off x="5766927" y="2701246"/>
            <a:ext cx="442510" cy="381476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eperen 8"/>
          <p:cNvGrpSpPr/>
          <p:nvPr/>
        </p:nvGrpSpPr>
        <p:grpSpPr>
          <a:xfrm>
            <a:off x="497107" y="1951347"/>
            <a:ext cx="8147163" cy="1926295"/>
            <a:chOff x="487680" y="1932494"/>
            <a:chExt cx="8270059" cy="1926295"/>
          </a:xfrm>
        </p:grpSpPr>
        <p:sp>
          <p:nvSpPr>
            <p:cNvPr id="15" name="Tijdelijke aanduiding voor tekst 13"/>
            <p:cNvSpPr txBox="1">
              <a:spLocks/>
            </p:cNvSpPr>
            <p:nvPr/>
          </p:nvSpPr>
          <p:spPr>
            <a:xfrm>
              <a:off x="487680" y="1936743"/>
              <a:ext cx="2060682" cy="1920848"/>
            </a:xfrm>
            <a:prstGeom prst="rect">
              <a:avLst/>
            </a:prstGeom>
            <a:solidFill>
              <a:schemeClr val="accent1"/>
            </a:solidFill>
          </p:spPr>
          <p:txBody>
            <a:bodyPr vert="horz" lIns="360000" tIns="360000" rIns="360000" bIns="360000" rtlCol="0" anchor="ctr">
              <a:noAutofit/>
            </a:bodyPr>
            <a:lstStyle>
              <a:lvl1pPr marL="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3429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0287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3716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>
                  <a:solidFill>
                    <a:schemeClr val="bg1"/>
                  </a:solidFill>
                </a:rPr>
                <a:t>Brand</a:t>
              </a:r>
            </a:p>
          </p:txBody>
        </p:sp>
        <p:sp>
          <p:nvSpPr>
            <p:cNvPr id="16" name="Tijdelijke aanduiding voor tekst 13"/>
            <p:cNvSpPr txBox="1">
              <a:spLocks/>
            </p:cNvSpPr>
            <p:nvPr/>
          </p:nvSpPr>
          <p:spPr>
            <a:xfrm>
              <a:off x="2550895" y="1932495"/>
              <a:ext cx="2042816" cy="1926294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360000" tIns="360000" rIns="360000" bIns="360000" rtlCol="0" anchor="ctr">
              <a:noAutofit/>
            </a:bodyPr>
            <a:lstStyle>
              <a:lvl1pPr marL="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3429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0287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3716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 err="1">
                  <a:solidFill>
                    <a:schemeClr val="accent3"/>
                  </a:solidFill>
                </a:rPr>
                <a:t>Vernielingen</a:t>
              </a:r>
              <a:endParaRPr lang="en-GB" dirty="0">
                <a:solidFill>
                  <a:schemeClr val="accent3"/>
                </a:solidFill>
              </a:endParaRPr>
            </a:p>
          </p:txBody>
        </p:sp>
        <p:sp>
          <p:nvSpPr>
            <p:cNvPr id="17" name="Tijdelijke aanduiding voor tekst 13"/>
            <p:cNvSpPr txBox="1">
              <a:spLocks/>
            </p:cNvSpPr>
            <p:nvPr/>
          </p:nvSpPr>
          <p:spPr>
            <a:xfrm>
              <a:off x="6677528" y="1932494"/>
              <a:ext cx="2080211" cy="1926294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360000" tIns="180000" rIns="180000" bIns="180000" rtlCol="0" anchor="ctr">
              <a:noAutofit/>
            </a:bodyPr>
            <a:lstStyle>
              <a:lvl1pPr marL="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3429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0287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3716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 err="1"/>
                <a:t>Allergieën</a:t>
              </a:r>
              <a:endParaRPr lang="en-GB" dirty="0"/>
            </a:p>
          </p:txBody>
        </p:sp>
        <p:sp>
          <p:nvSpPr>
            <p:cNvPr id="18" name="Tijdelijke aanduiding voor tekst 13"/>
            <p:cNvSpPr txBox="1">
              <a:spLocks/>
            </p:cNvSpPr>
            <p:nvPr/>
          </p:nvSpPr>
          <p:spPr>
            <a:xfrm>
              <a:off x="4593469" y="1932494"/>
              <a:ext cx="2080211" cy="1926294"/>
            </a:xfrm>
            <a:prstGeom prst="rect">
              <a:avLst/>
            </a:prstGeom>
            <a:solidFill>
              <a:schemeClr val="accent1"/>
            </a:solidFill>
          </p:spPr>
          <p:txBody>
            <a:bodyPr vert="horz" lIns="360000" tIns="360000" rIns="360000" bIns="360000" rtlCol="0" anchor="ctr">
              <a:noAutofit/>
            </a:bodyPr>
            <a:lstStyle>
              <a:lvl1pPr marL="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3429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0287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3716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 err="1">
                  <a:solidFill>
                    <a:schemeClr val="bg1"/>
                  </a:solidFill>
                </a:rPr>
                <a:t>Natuurrampen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694567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je op </a:t>
            </a:r>
            <a:r>
              <a:rPr lang="en-GB" dirty="0" err="1"/>
              <a:t>pensioen</a:t>
            </a:r>
            <a:r>
              <a:rPr lang="en-GB" dirty="0"/>
              <a:t> gaat?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1340" y="377825"/>
            <a:ext cx="1571625" cy="450850"/>
          </a:xfrm>
        </p:spPr>
        <p:txBody>
          <a:bodyPr/>
          <a:lstStyle/>
          <a:p>
            <a:pPr algn="r"/>
            <a:r>
              <a:rPr lang="en-GB" dirty="0">
                <a:solidFill>
                  <a:schemeClr val="accent1"/>
                </a:solidFill>
              </a:rPr>
              <a:t>WAT ALS </a:t>
            </a:r>
            <a:r>
              <a:rPr lang="is-IS" dirty="0">
                <a:solidFill>
                  <a:schemeClr val="accent1"/>
                </a:solidFill>
              </a:rPr>
              <a:t>…</a:t>
            </a:r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816" b="199"/>
          <a:stretch/>
        </p:blipFill>
        <p:spPr>
          <a:xfrm>
            <a:off x="2383367" y="220133"/>
            <a:ext cx="3857177" cy="472893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546" t="35906" r="7435" b="199"/>
          <a:stretch/>
        </p:blipFill>
        <p:spPr>
          <a:xfrm>
            <a:off x="6400799" y="1923068"/>
            <a:ext cx="2564091" cy="3027576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546" t="261" r="28512" b="66117"/>
          <a:stretch/>
        </p:blipFill>
        <p:spPr>
          <a:xfrm>
            <a:off x="6430652" y="235671"/>
            <a:ext cx="1063658" cy="159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1108414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4350" y="742950"/>
            <a:ext cx="8267700" cy="0"/>
          </a:xfrm>
          <a:custGeom>
            <a:avLst/>
            <a:gdLst/>
            <a:ahLst/>
            <a:cxnLst/>
            <a:rect l="l" t="t" r="r" b="b"/>
            <a:pathLst>
              <a:path w="8267700">
                <a:moveTo>
                  <a:pt x="0" y="0"/>
                </a:moveTo>
                <a:lnTo>
                  <a:pt x="8267701" y="1"/>
                </a:lnTo>
              </a:path>
            </a:pathLst>
          </a:custGeom>
          <a:ln w="12700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97801" y="-269464"/>
            <a:ext cx="313118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BE" spc="-50" dirty="0"/>
              <a:t/>
            </a:r>
            <a:br>
              <a:rPr lang="nl-BE" spc="-50" dirty="0"/>
            </a:br>
            <a:r>
              <a:rPr spc="-50" dirty="0" err="1"/>
              <a:t>Voorstelling</a:t>
            </a:r>
            <a:r>
              <a:rPr spc="-50" dirty="0"/>
              <a:t>: </a:t>
            </a:r>
            <a:r>
              <a:rPr b="0" spc="0" dirty="0">
                <a:latin typeface="Lucida Sans"/>
                <a:cs typeface="Lucida Sans"/>
              </a:rPr>
              <a:t>Wat </a:t>
            </a:r>
            <a:r>
              <a:rPr b="0" spc="-105" dirty="0">
                <a:latin typeface="Lucida Sans"/>
                <a:cs typeface="Lucida Sans"/>
              </a:rPr>
              <a:t>doen</a:t>
            </a:r>
            <a:r>
              <a:rPr b="0" spc="-155" dirty="0">
                <a:latin typeface="Lucida Sans"/>
                <a:cs typeface="Lucida Sans"/>
              </a:rPr>
              <a:t> </a:t>
            </a:r>
            <a:r>
              <a:rPr b="0" spc="-35" dirty="0">
                <a:latin typeface="Lucida Sans"/>
                <a:cs typeface="Lucida Sans"/>
              </a:rPr>
              <a:t>wij?</a:t>
            </a:r>
          </a:p>
        </p:txBody>
      </p:sp>
      <p:sp>
        <p:nvSpPr>
          <p:cNvPr id="4" name="object 4"/>
          <p:cNvSpPr/>
          <p:nvPr/>
        </p:nvSpPr>
        <p:spPr>
          <a:xfrm>
            <a:off x="7889702" y="240546"/>
            <a:ext cx="847898" cy="240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1266" y="2207870"/>
            <a:ext cx="710565" cy="673100"/>
          </a:xfrm>
          <a:custGeom>
            <a:avLst/>
            <a:gdLst/>
            <a:ahLst/>
            <a:cxnLst/>
            <a:rect l="l" t="t" r="r" b="b"/>
            <a:pathLst>
              <a:path w="710564" h="673100">
                <a:moveTo>
                  <a:pt x="291984" y="0"/>
                </a:moveTo>
                <a:lnTo>
                  <a:pt x="240459" y="1953"/>
                </a:lnTo>
                <a:lnTo>
                  <a:pt x="190960" y="10081"/>
                </a:lnTo>
                <a:lnTo>
                  <a:pt x="145068" y="25022"/>
                </a:lnTo>
                <a:lnTo>
                  <a:pt x="104364" y="47413"/>
                </a:lnTo>
                <a:lnTo>
                  <a:pt x="70429" y="77893"/>
                </a:lnTo>
                <a:lnTo>
                  <a:pt x="45609" y="112202"/>
                </a:lnTo>
                <a:lnTo>
                  <a:pt x="26179" y="150855"/>
                </a:lnTo>
                <a:lnTo>
                  <a:pt x="12116" y="192969"/>
                </a:lnTo>
                <a:lnTo>
                  <a:pt x="3397" y="237660"/>
                </a:lnTo>
                <a:lnTo>
                  <a:pt x="0" y="284043"/>
                </a:lnTo>
                <a:lnTo>
                  <a:pt x="1901" y="331234"/>
                </a:lnTo>
                <a:lnTo>
                  <a:pt x="9078" y="378350"/>
                </a:lnTo>
                <a:lnTo>
                  <a:pt x="21509" y="424507"/>
                </a:lnTo>
                <a:lnTo>
                  <a:pt x="39171" y="468820"/>
                </a:lnTo>
                <a:lnTo>
                  <a:pt x="62041" y="510405"/>
                </a:lnTo>
                <a:lnTo>
                  <a:pt x="90095" y="548379"/>
                </a:lnTo>
                <a:lnTo>
                  <a:pt x="123313" y="581857"/>
                </a:lnTo>
                <a:lnTo>
                  <a:pt x="161611" y="610163"/>
                </a:lnTo>
                <a:lnTo>
                  <a:pt x="204251" y="633214"/>
                </a:lnTo>
                <a:lnTo>
                  <a:pt x="250223" y="651019"/>
                </a:lnTo>
                <a:lnTo>
                  <a:pt x="298518" y="663587"/>
                </a:lnTo>
                <a:lnTo>
                  <a:pt x="348127" y="670926"/>
                </a:lnTo>
                <a:lnTo>
                  <a:pt x="398040" y="673043"/>
                </a:lnTo>
                <a:lnTo>
                  <a:pt x="447247" y="669948"/>
                </a:lnTo>
                <a:lnTo>
                  <a:pt x="494740" y="661648"/>
                </a:lnTo>
                <a:lnTo>
                  <a:pt x="539509" y="648153"/>
                </a:lnTo>
                <a:lnTo>
                  <a:pt x="580544" y="629469"/>
                </a:lnTo>
                <a:lnTo>
                  <a:pt x="616837" y="605606"/>
                </a:lnTo>
                <a:lnTo>
                  <a:pt x="647377" y="576572"/>
                </a:lnTo>
                <a:lnTo>
                  <a:pt x="678368" y="532603"/>
                </a:lnTo>
                <a:lnTo>
                  <a:pt x="698412" y="486503"/>
                </a:lnTo>
                <a:lnTo>
                  <a:pt x="708684" y="439064"/>
                </a:lnTo>
                <a:lnTo>
                  <a:pt x="710357" y="391076"/>
                </a:lnTo>
                <a:lnTo>
                  <a:pt x="704606" y="343330"/>
                </a:lnTo>
                <a:lnTo>
                  <a:pt x="692607" y="296614"/>
                </a:lnTo>
                <a:lnTo>
                  <a:pt x="675532" y="251721"/>
                </a:lnTo>
                <a:lnTo>
                  <a:pt x="654558" y="209440"/>
                </a:lnTo>
                <a:lnTo>
                  <a:pt x="630857" y="170561"/>
                </a:lnTo>
                <a:lnTo>
                  <a:pt x="605606" y="135876"/>
                </a:lnTo>
                <a:lnTo>
                  <a:pt x="579978" y="106174"/>
                </a:lnTo>
                <a:lnTo>
                  <a:pt x="524667" y="60540"/>
                </a:lnTo>
                <a:lnTo>
                  <a:pt x="486726" y="41183"/>
                </a:lnTo>
                <a:lnTo>
                  <a:pt x="442906" y="24813"/>
                </a:lnTo>
                <a:lnTo>
                  <a:pt x="394788" y="12067"/>
                </a:lnTo>
                <a:lnTo>
                  <a:pt x="343954" y="3584"/>
                </a:lnTo>
                <a:lnTo>
                  <a:pt x="291984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4400" y="2247900"/>
            <a:ext cx="685800" cy="635000"/>
          </a:xfrm>
          <a:custGeom>
            <a:avLst/>
            <a:gdLst/>
            <a:ahLst/>
            <a:cxnLst/>
            <a:rect l="l" t="t" r="r" b="b"/>
            <a:pathLst>
              <a:path w="685800" h="635000">
                <a:moveTo>
                  <a:pt x="332348" y="0"/>
                </a:moveTo>
                <a:lnTo>
                  <a:pt x="261648" y="13152"/>
                </a:lnTo>
                <a:lnTo>
                  <a:pt x="222207" y="28796"/>
                </a:lnTo>
                <a:lnTo>
                  <a:pt x="181974" y="49780"/>
                </a:lnTo>
                <a:lnTo>
                  <a:pt x="142399" y="75573"/>
                </a:lnTo>
                <a:lnTo>
                  <a:pt x="104932" y="105644"/>
                </a:lnTo>
                <a:lnTo>
                  <a:pt x="71025" y="139464"/>
                </a:lnTo>
                <a:lnTo>
                  <a:pt x="42127" y="176502"/>
                </a:lnTo>
                <a:lnTo>
                  <a:pt x="19690" y="216228"/>
                </a:lnTo>
                <a:lnTo>
                  <a:pt x="5164" y="258112"/>
                </a:lnTo>
                <a:lnTo>
                  <a:pt x="0" y="301625"/>
                </a:lnTo>
                <a:lnTo>
                  <a:pt x="3905" y="345876"/>
                </a:lnTo>
                <a:lnTo>
                  <a:pt x="15156" y="389788"/>
                </a:lnTo>
                <a:lnTo>
                  <a:pt x="33060" y="432544"/>
                </a:lnTo>
                <a:lnTo>
                  <a:pt x="56920" y="473327"/>
                </a:lnTo>
                <a:lnTo>
                  <a:pt x="86041" y="511322"/>
                </a:lnTo>
                <a:lnTo>
                  <a:pt x="119730" y="545710"/>
                </a:lnTo>
                <a:lnTo>
                  <a:pt x="157290" y="575677"/>
                </a:lnTo>
                <a:lnTo>
                  <a:pt x="198027" y="600406"/>
                </a:lnTo>
                <a:lnTo>
                  <a:pt x="241246" y="619080"/>
                </a:lnTo>
                <a:lnTo>
                  <a:pt x="286251" y="630884"/>
                </a:lnTo>
                <a:lnTo>
                  <a:pt x="332348" y="635000"/>
                </a:lnTo>
                <a:lnTo>
                  <a:pt x="378937" y="630858"/>
                </a:lnTo>
                <a:lnTo>
                  <a:pt x="425290" y="618988"/>
                </a:lnTo>
                <a:lnTo>
                  <a:pt x="470522" y="600221"/>
                </a:lnTo>
                <a:lnTo>
                  <a:pt x="513748" y="575389"/>
                </a:lnTo>
                <a:lnTo>
                  <a:pt x="554083" y="545324"/>
                </a:lnTo>
                <a:lnTo>
                  <a:pt x="590641" y="510857"/>
                </a:lnTo>
                <a:lnTo>
                  <a:pt x="622538" y="472822"/>
                </a:lnTo>
                <a:lnTo>
                  <a:pt x="648887" y="432049"/>
                </a:lnTo>
                <a:lnTo>
                  <a:pt x="668804" y="389371"/>
                </a:lnTo>
                <a:lnTo>
                  <a:pt x="681403" y="345618"/>
                </a:lnTo>
                <a:lnTo>
                  <a:pt x="685800" y="301625"/>
                </a:lnTo>
                <a:lnTo>
                  <a:pt x="681028" y="250150"/>
                </a:lnTo>
                <a:lnTo>
                  <a:pt x="667555" y="204009"/>
                </a:lnTo>
                <a:lnTo>
                  <a:pt x="646646" y="163039"/>
                </a:lnTo>
                <a:lnTo>
                  <a:pt x="619564" y="127076"/>
                </a:lnTo>
                <a:lnTo>
                  <a:pt x="587573" y="95957"/>
                </a:lnTo>
                <a:lnTo>
                  <a:pt x="551936" y="69518"/>
                </a:lnTo>
                <a:lnTo>
                  <a:pt x="513919" y="47594"/>
                </a:lnTo>
                <a:lnTo>
                  <a:pt x="474784" y="30024"/>
                </a:lnTo>
                <a:lnTo>
                  <a:pt x="435795" y="16643"/>
                </a:lnTo>
                <a:lnTo>
                  <a:pt x="398217" y="7288"/>
                </a:lnTo>
                <a:lnTo>
                  <a:pt x="332348" y="0"/>
                </a:lnTo>
                <a:close/>
              </a:path>
            </a:pathLst>
          </a:custGeom>
          <a:solidFill>
            <a:srgbClr val="ED8B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31454" y="1759678"/>
            <a:ext cx="701675" cy="648335"/>
          </a:xfrm>
          <a:custGeom>
            <a:avLst/>
            <a:gdLst/>
            <a:ahLst/>
            <a:cxnLst/>
            <a:rect l="l" t="t" r="r" b="b"/>
            <a:pathLst>
              <a:path w="701675" h="648335">
                <a:moveTo>
                  <a:pt x="275016" y="0"/>
                </a:moveTo>
                <a:lnTo>
                  <a:pt x="218502" y="2488"/>
                </a:lnTo>
                <a:lnTo>
                  <a:pt x="165929" y="9187"/>
                </a:lnTo>
                <a:lnTo>
                  <a:pt x="119594" y="20189"/>
                </a:lnTo>
                <a:lnTo>
                  <a:pt x="81793" y="35584"/>
                </a:lnTo>
                <a:lnTo>
                  <a:pt x="37183" y="80006"/>
                </a:lnTo>
                <a:lnTo>
                  <a:pt x="11298" y="150497"/>
                </a:lnTo>
                <a:lnTo>
                  <a:pt x="3672" y="193767"/>
                </a:lnTo>
                <a:lnTo>
                  <a:pt x="0" y="240601"/>
                </a:lnTo>
                <a:lnTo>
                  <a:pt x="590" y="289660"/>
                </a:lnTo>
                <a:lnTo>
                  <a:pt x="5750" y="339604"/>
                </a:lnTo>
                <a:lnTo>
                  <a:pt x="15790" y="389095"/>
                </a:lnTo>
                <a:lnTo>
                  <a:pt x="31015" y="436794"/>
                </a:lnTo>
                <a:lnTo>
                  <a:pt x="51736" y="481361"/>
                </a:lnTo>
                <a:lnTo>
                  <a:pt x="78258" y="521458"/>
                </a:lnTo>
                <a:lnTo>
                  <a:pt x="110891" y="555744"/>
                </a:lnTo>
                <a:lnTo>
                  <a:pt x="149156" y="584089"/>
                </a:lnTo>
                <a:lnTo>
                  <a:pt x="191700" y="607251"/>
                </a:lnTo>
                <a:lnTo>
                  <a:pt x="237520" y="625233"/>
                </a:lnTo>
                <a:lnTo>
                  <a:pt x="285612" y="638035"/>
                </a:lnTo>
                <a:lnTo>
                  <a:pt x="334974" y="645660"/>
                </a:lnTo>
                <a:lnTo>
                  <a:pt x="384602" y="648107"/>
                </a:lnTo>
                <a:lnTo>
                  <a:pt x="433493" y="645378"/>
                </a:lnTo>
                <a:lnTo>
                  <a:pt x="480643" y="637475"/>
                </a:lnTo>
                <a:lnTo>
                  <a:pt x="525049" y="624398"/>
                </a:lnTo>
                <a:lnTo>
                  <a:pt x="565709" y="606150"/>
                </a:lnTo>
                <a:lnTo>
                  <a:pt x="601618" y="582730"/>
                </a:lnTo>
                <a:lnTo>
                  <a:pt x="631773" y="554142"/>
                </a:lnTo>
                <a:lnTo>
                  <a:pt x="662893" y="510844"/>
                </a:lnTo>
                <a:lnTo>
                  <a:pt x="684212" y="465540"/>
                </a:lnTo>
                <a:lnTo>
                  <a:pt x="696683" y="418986"/>
                </a:lnTo>
                <a:lnTo>
                  <a:pt x="701261" y="371937"/>
                </a:lnTo>
                <a:lnTo>
                  <a:pt x="698899" y="325148"/>
                </a:lnTo>
                <a:lnTo>
                  <a:pt x="690552" y="279376"/>
                </a:lnTo>
                <a:lnTo>
                  <a:pt x="677173" y="235375"/>
                </a:lnTo>
                <a:lnTo>
                  <a:pt x="659717" y="193903"/>
                </a:lnTo>
                <a:lnTo>
                  <a:pt x="639137" y="155713"/>
                </a:lnTo>
                <a:lnTo>
                  <a:pt x="616387" y="121563"/>
                </a:lnTo>
                <a:lnTo>
                  <a:pt x="568196" y="68402"/>
                </a:lnTo>
                <a:lnTo>
                  <a:pt x="536283" y="47537"/>
                </a:lnTo>
                <a:lnTo>
                  <a:pt x="494527" y="30336"/>
                </a:lnTo>
                <a:lnTo>
                  <a:pt x="445225" y="16890"/>
                </a:lnTo>
                <a:lnTo>
                  <a:pt x="390675" y="7292"/>
                </a:lnTo>
                <a:lnTo>
                  <a:pt x="333172" y="1631"/>
                </a:lnTo>
                <a:lnTo>
                  <a:pt x="275016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01900" y="1727200"/>
            <a:ext cx="685800" cy="673100"/>
          </a:xfrm>
          <a:custGeom>
            <a:avLst/>
            <a:gdLst/>
            <a:ahLst/>
            <a:cxnLst/>
            <a:rect l="l" t="t" r="r" b="b"/>
            <a:pathLst>
              <a:path w="685800" h="673100">
                <a:moveTo>
                  <a:pt x="332348" y="0"/>
                </a:moveTo>
                <a:lnTo>
                  <a:pt x="261648" y="13941"/>
                </a:lnTo>
                <a:lnTo>
                  <a:pt x="222207" y="30524"/>
                </a:lnTo>
                <a:lnTo>
                  <a:pt x="181974" y="52767"/>
                </a:lnTo>
                <a:lnTo>
                  <a:pt x="142399" y="80107"/>
                </a:lnTo>
                <a:lnTo>
                  <a:pt x="104932" y="111983"/>
                </a:lnTo>
                <a:lnTo>
                  <a:pt x="71025" y="147832"/>
                </a:lnTo>
                <a:lnTo>
                  <a:pt x="42127" y="187092"/>
                </a:lnTo>
                <a:lnTo>
                  <a:pt x="19690" y="229202"/>
                </a:lnTo>
                <a:lnTo>
                  <a:pt x="5164" y="273599"/>
                </a:lnTo>
                <a:lnTo>
                  <a:pt x="0" y="319722"/>
                </a:lnTo>
                <a:lnTo>
                  <a:pt x="3289" y="362722"/>
                </a:lnTo>
                <a:lnTo>
                  <a:pt x="12800" y="405480"/>
                </a:lnTo>
                <a:lnTo>
                  <a:pt x="27998" y="447329"/>
                </a:lnTo>
                <a:lnTo>
                  <a:pt x="48347" y="487603"/>
                </a:lnTo>
                <a:lnTo>
                  <a:pt x="73313" y="525635"/>
                </a:lnTo>
                <a:lnTo>
                  <a:pt x="102358" y="560759"/>
                </a:lnTo>
                <a:lnTo>
                  <a:pt x="134949" y="592308"/>
                </a:lnTo>
                <a:lnTo>
                  <a:pt x="170551" y="619615"/>
                </a:lnTo>
                <a:lnTo>
                  <a:pt x="208626" y="642015"/>
                </a:lnTo>
                <a:lnTo>
                  <a:pt x="248641" y="658840"/>
                </a:lnTo>
                <a:lnTo>
                  <a:pt x="290061" y="669423"/>
                </a:lnTo>
                <a:lnTo>
                  <a:pt x="332348" y="673100"/>
                </a:lnTo>
                <a:lnTo>
                  <a:pt x="375051" y="669400"/>
                </a:lnTo>
                <a:lnTo>
                  <a:pt x="417618" y="658755"/>
                </a:lnTo>
                <a:lnTo>
                  <a:pt x="459368" y="641844"/>
                </a:lnTo>
                <a:lnTo>
                  <a:pt x="499617" y="619346"/>
                </a:lnTo>
                <a:lnTo>
                  <a:pt x="537685" y="591939"/>
                </a:lnTo>
                <a:lnTo>
                  <a:pt x="572890" y="560304"/>
                </a:lnTo>
                <a:lnTo>
                  <a:pt x="604549" y="525119"/>
                </a:lnTo>
                <a:lnTo>
                  <a:pt x="631981" y="487064"/>
                </a:lnTo>
                <a:lnTo>
                  <a:pt x="654504" y="446817"/>
                </a:lnTo>
                <a:lnTo>
                  <a:pt x="671436" y="405059"/>
                </a:lnTo>
                <a:lnTo>
                  <a:pt x="682095" y="362467"/>
                </a:lnTo>
                <a:lnTo>
                  <a:pt x="685800" y="319722"/>
                </a:lnTo>
                <a:lnTo>
                  <a:pt x="681028" y="265159"/>
                </a:lnTo>
                <a:lnTo>
                  <a:pt x="667555" y="216250"/>
                </a:lnTo>
                <a:lnTo>
                  <a:pt x="646646" y="172822"/>
                </a:lnTo>
                <a:lnTo>
                  <a:pt x="619564" y="134701"/>
                </a:lnTo>
                <a:lnTo>
                  <a:pt x="587573" y="101714"/>
                </a:lnTo>
                <a:lnTo>
                  <a:pt x="551936" y="73689"/>
                </a:lnTo>
                <a:lnTo>
                  <a:pt x="513919" y="50450"/>
                </a:lnTo>
                <a:lnTo>
                  <a:pt x="474784" y="31826"/>
                </a:lnTo>
                <a:lnTo>
                  <a:pt x="435795" y="17642"/>
                </a:lnTo>
                <a:lnTo>
                  <a:pt x="398217" y="7725"/>
                </a:lnTo>
                <a:lnTo>
                  <a:pt x="332348" y="0"/>
                </a:lnTo>
                <a:close/>
              </a:path>
            </a:pathLst>
          </a:custGeom>
          <a:solidFill>
            <a:srgbClr val="ED8B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17022" y="1571307"/>
            <a:ext cx="734060" cy="694690"/>
          </a:xfrm>
          <a:custGeom>
            <a:avLst/>
            <a:gdLst/>
            <a:ahLst/>
            <a:cxnLst/>
            <a:rect l="l" t="t" r="r" b="b"/>
            <a:pathLst>
              <a:path w="734060" h="694689">
                <a:moveTo>
                  <a:pt x="278933" y="0"/>
                </a:moveTo>
                <a:lnTo>
                  <a:pt x="230725" y="3948"/>
                </a:lnTo>
                <a:lnTo>
                  <a:pt x="184732" y="13435"/>
                </a:lnTo>
                <a:lnTo>
                  <a:pt x="142211" y="28969"/>
                </a:lnTo>
                <a:lnTo>
                  <a:pt x="104421" y="51057"/>
                </a:lnTo>
                <a:lnTo>
                  <a:pt x="72616" y="80207"/>
                </a:lnTo>
                <a:lnTo>
                  <a:pt x="47013" y="115602"/>
                </a:lnTo>
                <a:lnTo>
                  <a:pt x="26973" y="155483"/>
                </a:lnTo>
                <a:lnTo>
                  <a:pt x="12474" y="198936"/>
                </a:lnTo>
                <a:lnTo>
                  <a:pt x="3490" y="245050"/>
                </a:lnTo>
                <a:lnTo>
                  <a:pt x="0" y="292912"/>
                </a:lnTo>
                <a:lnTo>
                  <a:pt x="1977" y="341610"/>
                </a:lnTo>
                <a:lnTo>
                  <a:pt x="9400" y="390232"/>
                </a:lnTo>
                <a:lnTo>
                  <a:pt x="22244" y="437866"/>
                </a:lnTo>
                <a:lnTo>
                  <a:pt x="40485" y="483599"/>
                </a:lnTo>
                <a:lnTo>
                  <a:pt x="64100" y="526519"/>
                </a:lnTo>
                <a:lnTo>
                  <a:pt x="93065" y="565714"/>
                </a:lnTo>
                <a:lnTo>
                  <a:pt x="127357" y="600272"/>
                </a:lnTo>
                <a:lnTo>
                  <a:pt x="163677" y="627438"/>
                </a:lnTo>
                <a:lnTo>
                  <a:pt x="203882" y="649985"/>
                </a:lnTo>
                <a:lnTo>
                  <a:pt x="247152" y="667919"/>
                </a:lnTo>
                <a:lnTo>
                  <a:pt x="292669" y="681247"/>
                </a:lnTo>
                <a:lnTo>
                  <a:pt x="339611" y="689976"/>
                </a:lnTo>
                <a:lnTo>
                  <a:pt x="387162" y="694110"/>
                </a:lnTo>
                <a:lnTo>
                  <a:pt x="434500" y="693658"/>
                </a:lnTo>
                <a:lnTo>
                  <a:pt x="480807" y="688626"/>
                </a:lnTo>
                <a:lnTo>
                  <a:pt x="525263" y="679020"/>
                </a:lnTo>
                <a:lnTo>
                  <a:pt x="567049" y="664847"/>
                </a:lnTo>
                <a:lnTo>
                  <a:pt x="605346" y="646113"/>
                </a:lnTo>
                <a:lnTo>
                  <a:pt x="639334" y="622825"/>
                </a:lnTo>
                <a:lnTo>
                  <a:pt x="668195" y="594988"/>
                </a:lnTo>
                <a:lnTo>
                  <a:pt x="698122" y="553204"/>
                </a:lnTo>
                <a:lnTo>
                  <a:pt x="718342" y="509490"/>
                </a:lnTo>
                <a:lnTo>
                  <a:pt x="729809" y="464488"/>
                </a:lnTo>
                <a:lnTo>
                  <a:pt x="733477" y="418841"/>
                </a:lnTo>
                <a:lnTo>
                  <a:pt x="730299" y="373190"/>
                </a:lnTo>
                <a:lnTo>
                  <a:pt x="721228" y="328177"/>
                </a:lnTo>
                <a:lnTo>
                  <a:pt x="707220" y="284444"/>
                </a:lnTo>
                <a:lnTo>
                  <a:pt x="689226" y="242631"/>
                </a:lnTo>
                <a:lnTo>
                  <a:pt x="668200" y="203383"/>
                </a:lnTo>
                <a:lnTo>
                  <a:pt x="645096" y="167339"/>
                </a:lnTo>
                <a:lnTo>
                  <a:pt x="620868" y="135142"/>
                </a:lnTo>
                <a:lnTo>
                  <a:pt x="572854" y="84855"/>
                </a:lnTo>
                <a:lnTo>
                  <a:pt x="509219" y="45595"/>
                </a:lnTo>
                <a:lnTo>
                  <a:pt x="468786" y="29455"/>
                </a:lnTo>
                <a:lnTo>
                  <a:pt x="424283" y="16319"/>
                </a:lnTo>
                <a:lnTo>
                  <a:pt x="376969" y="6692"/>
                </a:lnTo>
                <a:lnTo>
                  <a:pt x="328100" y="1083"/>
                </a:lnTo>
                <a:lnTo>
                  <a:pt x="278933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203700" y="1612900"/>
            <a:ext cx="698500" cy="647700"/>
          </a:xfrm>
          <a:custGeom>
            <a:avLst/>
            <a:gdLst/>
            <a:ahLst/>
            <a:cxnLst/>
            <a:rect l="l" t="t" r="r" b="b"/>
            <a:pathLst>
              <a:path w="698500" h="647700">
                <a:moveTo>
                  <a:pt x="338503" y="0"/>
                </a:moveTo>
                <a:lnTo>
                  <a:pt x="266493" y="13415"/>
                </a:lnTo>
                <a:lnTo>
                  <a:pt x="226323" y="29372"/>
                </a:lnTo>
                <a:lnTo>
                  <a:pt x="185344" y="50776"/>
                </a:lnTo>
                <a:lnTo>
                  <a:pt x="145036" y="77085"/>
                </a:lnTo>
                <a:lnTo>
                  <a:pt x="106876" y="107757"/>
                </a:lnTo>
                <a:lnTo>
                  <a:pt x="72340" y="142254"/>
                </a:lnTo>
                <a:lnTo>
                  <a:pt x="42907" y="180033"/>
                </a:lnTo>
                <a:lnTo>
                  <a:pt x="20055" y="220554"/>
                </a:lnTo>
                <a:lnTo>
                  <a:pt x="5260" y="263276"/>
                </a:lnTo>
                <a:lnTo>
                  <a:pt x="0" y="307658"/>
                </a:lnTo>
                <a:lnTo>
                  <a:pt x="3977" y="352795"/>
                </a:lnTo>
                <a:lnTo>
                  <a:pt x="15437" y="397585"/>
                </a:lnTo>
                <a:lnTo>
                  <a:pt x="33672" y="441195"/>
                </a:lnTo>
                <a:lnTo>
                  <a:pt x="57974" y="482794"/>
                </a:lnTo>
                <a:lnTo>
                  <a:pt x="87635" y="521548"/>
                </a:lnTo>
                <a:lnTo>
                  <a:pt x="121947" y="556625"/>
                </a:lnTo>
                <a:lnTo>
                  <a:pt x="160203" y="587191"/>
                </a:lnTo>
                <a:lnTo>
                  <a:pt x="201694" y="612414"/>
                </a:lnTo>
                <a:lnTo>
                  <a:pt x="245713" y="631462"/>
                </a:lnTo>
                <a:lnTo>
                  <a:pt x="291552" y="643501"/>
                </a:lnTo>
                <a:lnTo>
                  <a:pt x="338503" y="647700"/>
                </a:lnTo>
                <a:lnTo>
                  <a:pt x="381997" y="644140"/>
                </a:lnTo>
                <a:lnTo>
                  <a:pt x="425352" y="633897"/>
                </a:lnTo>
                <a:lnTo>
                  <a:pt x="467875" y="617624"/>
                </a:lnTo>
                <a:lnTo>
                  <a:pt x="508869" y="595974"/>
                </a:lnTo>
                <a:lnTo>
                  <a:pt x="547642" y="569602"/>
                </a:lnTo>
                <a:lnTo>
                  <a:pt x="583499" y="539160"/>
                </a:lnTo>
                <a:lnTo>
                  <a:pt x="615744" y="505303"/>
                </a:lnTo>
                <a:lnTo>
                  <a:pt x="643684" y="468684"/>
                </a:lnTo>
                <a:lnTo>
                  <a:pt x="666624" y="429956"/>
                </a:lnTo>
                <a:lnTo>
                  <a:pt x="683870" y="389773"/>
                </a:lnTo>
                <a:lnTo>
                  <a:pt x="694726" y="348789"/>
                </a:lnTo>
                <a:lnTo>
                  <a:pt x="698500" y="307657"/>
                </a:lnTo>
                <a:lnTo>
                  <a:pt x="693639" y="255153"/>
                </a:lnTo>
                <a:lnTo>
                  <a:pt x="679918" y="208089"/>
                </a:lnTo>
                <a:lnTo>
                  <a:pt x="658621" y="166300"/>
                </a:lnTo>
                <a:lnTo>
                  <a:pt x="631037" y="129618"/>
                </a:lnTo>
                <a:lnTo>
                  <a:pt x="598454" y="97876"/>
                </a:lnTo>
                <a:lnTo>
                  <a:pt x="562158" y="70908"/>
                </a:lnTo>
                <a:lnTo>
                  <a:pt x="523436" y="48546"/>
                </a:lnTo>
                <a:lnTo>
                  <a:pt x="483576" y="30625"/>
                </a:lnTo>
                <a:lnTo>
                  <a:pt x="443866" y="16976"/>
                </a:lnTo>
                <a:lnTo>
                  <a:pt x="405592" y="7433"/>
                </a:lnTo>
                <a:lnTo>
                  <a:pt x="338503" y="0"/>
                </a:lnTo>
                <a:close/>
              </a:path>
            </a:pathLst>
          </a:custGeom>
          <a:solidFill>
            <a:srgbClr val="ED8B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04454" y="1765727"/>
            <a:ext cx="662940" cy="653415"/>
          </a:xfrm>
          <a:custGeom>
            <a:avLst/>
            <a:gdLst/>
            <a:ahLst/>
            <a:cxnLst/>
            <a:rect l="l" t="t" r="r" b="b"/>
            <a:pathLst>
              <a:path w="662940" h="653414">
                <a:moveTo>
                  <a:pt x="401020" y="0"/>
                </a:moveTo>
                <a:lnTo>
                  <a:pt x="352377" y="10"/>
                </a:lnTo>
                <a:lnTo>
                  <a:pt x="301770" y="5459"/>
                </a:lnTo>
                <a:lnTo>
                  <a:pt x="251315" y="15963"/>
                </a:lnTo>
                <a:lnTo>
                  <a:pt x="203133" y="31134"/>
                </a:lnTo>
                <a:lnTo>
                  <a:pt x="159341" y="50588"/>
                </a:lnTo>
                <a:lnTo>
                  <a:pt x="122059" y="73940"/>
                </a:lnTo>
                <a:lnTo>
                  <a:pt x="93405" y="100805"/>
                </a:lnTo>
                <a:lnTo>
                  <a:pt x="53289" y="173577"/>
                </a:lnTo>
                <a:lnTo>
                  <a:pt x="36182" y="222270"/>
                </a:lnTo>
                <a:lnTo>
                  <a:pt x="21760" y="276128"/>
                </a:lnTo>
                <a:lnTo>
                  <a:pt x="10563" y="332872"/>
                </a:lnTo>
                <a:lnTo>
                  <a:pt x="3130" y="390223"/>
                </a:lnTo>
                <a:lnTo>
                  <a:pt x="0" y="445901"/>
                </a:lnTo>
                <a:lnTo>
                  <a:pt x="1711" y="497627"/>
                </a:lnTo>
                <a:lnTo>
                  <a:pt x="8804" y="543122"/>
                </a:lnTo>
                <a:lnTo>
                  <a:pt x="21816" y="580106"/>
                </a:lnTo>
                <a:lnTo>
                  <a:pt x="65266" y="621828"/>
                </a:lnTo>
                <a:lnTo>
                  <a:pt x="136699" y="643920"/>
                </a:lnTo>
                <a:lnTo>
                  <a:pt x="181333" y="650228"/>
                </a:lnTo>
                <a:lnTo>
                  <a:pt x="230034" y="653205"/>
                </a:lnTo>
                <a:lnTo>
                  <a:pt x="281389" y="652724"/>
                </a:lnTo>
                <a:lnTo>
                  <a:pt x="333990" y="648654"/>
                </a:lnTo>
                <a:lnTo>
                  <a:pt x="386426" y="640867"/>
                </a:lnTo>
                <a:lnTo>
                  <a:pt x="437287" y="629235"/>
                </a:lnTo>
                <a:lnTo>
                  <a:pt x="485163" y="613628"/>
                </a:lnTo>
                <a:lnTo>
                  <a:pt x="528644" y="593919"/>
                </a:lnTo>
                <a:lnTo>
                  <a:pt x="566321" y="569978"/>
                </a:lnTo>
                <a:lnTo>
                  <a:pt x="596782" y="541676"/>
                </a:lnTo>
                <a:lnTo>
                  <a:pt x="627081" y="499294"/>
                </a:lnTo>
                <a:lnTo>
                  <a:pt x="647499" y="454946"/>
                </a:lnTo>
                <a:lnTo>
                  <a:pt x="659063" y="409329"/>
                </a:lnTo>
                <a:lnTo>
                  <a:pt x="662802" y="363138"/>
                </a:lnTo>
                <a:lnTo>
                  <a:pt x="659743" y="317070"/>
                </a:lnTo>
                <a:lnTo>
                  <a:pt x="650916" y="271821"/>
                </a:lnTo>
                <a:lnTo>
                  <a:pt x="637348" y="228087"/>
                </a:lnTo>
                <a:lnTo>
                  <a:pt x="620067" y="186562"/>
                </a:lnTo>
                <a:lnTo>
                  <a:pt x="600103" y="147944"/>
                </a:lnTo>
                <a:lnTo>
                  <a:pt x="578483" y="112928"/>
                </a:lnTo>
                <a:lnTo>
                  <a:pt x="534388" y="56487"/>
                </a:lnTo>
                <a:lnTo>
                  <a:pt x="483935" y="17836"/>
                </a:lnTo>
                <a:lnTo>
                  <a:pt x="445579" y="5813"/>
                </a:lnTo>
                <a:lnTo>
                  <a:pt x="40102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43600" y="1752600"/>
            <a:ext cx="673100" cy="673100"/>
          </a:xfrm>
          <a:custGeom>
            <a:avLst/>
            <a:gdLst/>
            <a:ahLst/>
            <a:cxnLst/>
            <a:rect l="l" t="t" r="r" b="b"/>
            <a:pathLst>
              <a:path w="673100" h="673100">
                <a:moveTo>
                  <a:pt x="326194" y="0"/>
                </a:moveTo>
                <a:lnTo>
                  <a:pt x="256803" y="13941"/>
                </a:lnTo>
                <a:lnTo>
                  <a:pt x="218093" y="30524"/>
                </a:lnTo>
                <a:lnTo>
                  <a:pt x="178605" y="52767"/>
                </a:lnTo>
                <a:lnTo>
                  <a:pt x="139762" y="80107"/>
                </a:lnTo>
                <a:lnTo>
                  <a:pt x="102989" y="111983"/>
                </a:lnTo>
                <a:lnTo>
                  <a:pt x="69710" y="147832"/>
                </a:lnTo>
                <a:lnTo>
                  <a:pt x="41347" y="187092"/>
                </a:lnTo>
                <a:lnTo>
                  <a:pt x="19325" y="229202"/>
                </a:lnTo>
                <a:lnTo>
                  <a:pt x="5068" y="273599"/>
                </a:lnTo>
                <a:lnTo>
                  <a:pt x="0" y="319722"/>
                </a:lnTo>
                <a:lnTo>
                  <a:pt x="3832" y="366629"/>
                </a:lnTo>
                <a:lnTo>
                  <a:pt x="14875" y="413176"/>
                </a:lnTo>
                <a:lnTo>
                  <a:pt x="32447" y="458497"/>
                </a:lnTo>
                <a:lnTo>
                  <a:pt x="55866" y="501727"/>
                </a:lnTo>
                <a:lnTo>
                  <a:pt x="84448" y="542001"/>
                </a:lnTo>
                <a:lnTo>
                  <a:pt x="117513" y="578453"/>
                </a:lnTo>
                <a:lnTo>
                  <a:pt x="154377" y="610218"/>
                </a:lnTo>
                <a:lnTo>
                  <a:pt x="194360" y="636431"/>
                </a:lnTo>
                <a:lnTo>
                  <a:pt x="236778" y="656225"/>
                </a:lnTo>
                <a:lnTo>
                  <a:pt x="280950" y="668737"/>
                </a:lnTo>
                <a:lnTo>
                  <a:pt x="326194" y="673100"/>
                </a:lnTo>
                <a:lnTo>
                  <a:pt x="368106" y="669400"/>
                </a:lnTo>
                <a:lnTo>
                  <a:pt x="409885" y="658755"/>
                </a:lnTo>
                <a:lnTo>
                  <a:pt x="450861" y="641844"/>
                </a:lnTo>
                <a:lnTo>
                  <a:pt x="490365" y="619346"/>
                </a:lnTo>
                <a:lnTo>
                  <a:pt x="527728" y="591939"/>
                </a:lnTo>
                <a:lnTo>
                  <a:pt x="562281" y="560304"/>
                </a:lnTo>
                <a:lnTo>
                  <a:pt x="593354" y="525119"/>
                </a:lnTo>
                <a:lnTo>
                  <a:pt x="620277" y="487064"/>
                </a:lnTo>
                <a:lnTo>
                  <a:pt x="642383" y="446817"/>
                </a:lnTo>
                <a:lnTo>
                  <a:pt x="659002" y="405059"/>
                </a:lnTo>
                <a:lnTo>
                  <a:pt x="669464" y="362467"/>
                </a:lnTo>
                <a:lnTo>
                  <a:pt x="673100" y="319722"/>
                </a:lnTo>
                <a:lnTo>
                  <a:pt x="668416" y="265159"/>
                </a:lnTo>
                <a:lnTo>
                  <a:pt x="655193" y="216250"/>
                </a:lnTo>
                <a:lnTo>
                  <a:pt x="634671" y="172822"/>
                </a:lnTo>
                <a:lnTo>
                  <a:pt x="608091" y="134701"/>
                </a:lnTo>
                <a:lnTo>
                  <a:pt x="576692" y="101714"/>
                </a:lnTo>
                <a:lnTo>
                  <a:pt x="541715" y="73689"/>
                </a:lnTo>
                <a:lnTo>
                  <a:pt x="504402" y="50450"/>
                </a:lnTo>
                <a:lnTo>
                  <a:pt x="465991" y="31826"/>
                </a:lnTo>
                <a:lnTo>
                  <a:pt x="427725" y="17642"/>
                </a:lnTo>
                <a:lnTo>
                  <a:pt x="390843" y="7725"/>
                </a:lnTo>
                <a:lnTo>
                  <a:pt x="326194" y="0"/>
                </a:lnTo>
                <a:close/>
              </a:path>
            </a:pathLst>
          </a:custGeom>
          <a:solidFill>
            <a:srgbClr val="ED8B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493197" y="2215651"/>
            <a:ext cx="736600" cy="645795"/>
          </a:xfrm>
          <a:custGeom>
            <a:avLst/>
            <a:gdLst/>
            <a:ahLst/>
            <a:cxnLst/>
            <a:rect l="l" t="t" r="r" b="b"/>
            <a:pathLst>
              <a:path w="736600" h="645794">
                <a:moveTo>
                  <a:pt x="266188" y="0"/>
                </a:moveTo>
                <a:lnTo>
                  <a:pt x="219816" y="1702"/>
                </a:lnTo>
                <a:lnTo>
                  <a:pt x="174692" y="10373"/>
                </a:lnTo>
                <a:lnTo>
                  <a:pt x="131731" y="26888"/>
                </a:lnTo>
                <a:lnTo>
                  <a:pt x="91848" y="52123"/>
                </a:lnTo>
                <a:lnTo>
                  <a:pt x="62736" y="81197"/>
                </a:lnTo>
                <a:lnTo>
                  <a:pt x="39565" y="116968"/>
                </a:lnTo>
                <a:lnTo>
                  <a:pt x="22022" y="158134"/>
                </a:lnTo>
                <a:lnTo>
                  <a:pt x="9789" y="203391"/>
                </a:lnTo>
                <a:lnTo>
                  <a:pt x="2554" y="251437"/>
                </a:lnTo>
                <a:lnTo>
                  <a:pt x="0" y="300967"/>
                </a:lnTo>
                <a:lnTo>
                  <a:pt x="1812" y="350678"/>
                </a:lnTo>
                <a:lnTo>
                  <a:pt x="7677" y="399268"/>
                </a:lnTo>
                <a:lnTo>
                  <a:pt x="17278" y="445434"/>
                </a:lnTo>
                <a:lnTo>
                  <a:pt x="30302" y="487871"/>
                </a:lnTo>
                <a:lnTo>
                  <a:pt x="46432" y="525276"/>
                </a:lnTo>
                <a:lnTo>
                  <a:pt x="86755" y="579781"/>
                </a:lnTo>
                <a:lnTo>
                  <a:pt x="149854" y="613296"/>
                </a:lnTo>
                <a:lnTo>
                  <a:pt x="192683" y="626064"/>
                </a:lnTo>
                <a:lnTo>
                  <a:pt x="241034" y="635855"/>
                </a:lnTo>
                <a:lnTo>
                  <a:pt x="293411" y="642431"/>
                </a:lnTo>
                <a:lnTo>
                  <a:pt x="348317" y="645556"/>
                </a:lnTo>
                <a:lnTo>
                  <a:pt x="404255" y="644990"/>
                </a:lnTo>
                <a:lnTo>
                  <a:pt x="459728" y="640497"/>
                </a:lnTo>
                <a:lnTo>
                  <a:pt x="513239" y="631839"/>
                </a:lnTo>
                <a:lnTo>
                  <a:pt x="563291" y="618778"/>
                </a:lnTo>
                <a:lnTo>
                  <a:pt x="608386" y="601077"/>
                </a:lnTo>
                <a:lnTo>
                  <a:pt x="647028" y="578498"/>
                </a:lnTo>
                <a:lnTo>
                  <a:pt x="677719" y="550803"/>
                </a:lnTo>
                <a:lnTo>
                  <a:pt x="709237" y="506470"/>
                </a:lnTo>
                <a:lnTo>
                  <a:pt x="728163" y="462340"/>
                </a:lnTo>
                <a:lnTo>
                  <a:pt x="735970" y="418766"/>
                </a:lnTo>
                <a:lnTo>
                  <a:pt x="734131" y="376098"/>
                </a:lnTo>
                <a:lnTo>
                  <a:pt x="724119" y="334688"/>
                </a:lnTo>
                <a:lnTo>
                  <a:pt x="707408" y="294889"/>
                </a:lnTo>
                <a:lnTo>
                  <a:pt x="685471" y="257051"/>
                </a:lnTo>
                <a:lnTo>
                  <a:pt x="659780" y="221526"/>
                </a:lnTo>
                <a:lnTo>
                  <a:pt x="631810" y="188666"/>
                </a:lnTo>
                <a:lnTo>
                  <a:pt x="603032" y="158823"/>
                </a:lnTo>
                <a:lnTo>
                  <a:pt x="574921" y="132348"/>
                </a:lnTo>
                <a:lnTo>
                  <a:pt x="519438" y="87051"/>
                </a:lnTo>
                <a:lnTo>
                  <a:pt x="484775" y="65344"/>
                </a:lnTo>
                <a:lnTo>
                  <a:pt x="445875" y="45348"/>
                </a:lnTo>
                <a:lnTo>
                  <a:pt x="403652" y="27939"/>
                </a:lnTo>
                <a:lnTo>
                  <a:pt x="359020" y="13994"/>
                </a:lnTo>
                <a:lnTo>
                  <a:pt x="312894" y="4389"/>
                </a:lnTo>
                <a:lnTo>
                  <a:pt x="266188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505700" y="2222500"/>
            <a:ext cx="685800" cy="660400"/>
          </a:xfrm>
          <a:custGeom>
            <a:avLst/>
            <a:gdLst/>
            <a:ahLst/>
            <a:cxnLst/>
            <a:rect l="l" t="t" r="r" b="b"/>
            <a:pathLst>
              <a:path w="685800" h="660400">
                <a:moveTo>
                  <a:pt x="332348" y="0"/>
                </a:moveTo>
                <a:lnTo>
                  <a:pt x="261648" y="13678"/>
                </a:lnTo>
                <a:lnTo>
                  <a:pt x="222207" y="29948"/>
                </a:lnTo>
                <a:lnTo>
                  <a:pt x="181974" y="51771"/>
                </a:lnTo>
                <a:lnTo>
                  <a:pt x="142399" y="78596"/>
                </a:lnTo>
                <a:lnTo>
                  <a:pt x="104932" y="109870"/>
                </a:lnTo>
                <a:lnTo>
                  <a:pt x="71025" y="145042"/>
                </a:lnTo>
                <a:lnTo>
                  <a:pt x="42127" y="183562"/>
                </a:lnTo>
                <a:lnTo>
                  <a:pt x="19690" y="224877"/>
                </a:lnTo>
                <a:lnTo>
                  <a:pt x="5164" y="268437"/>
                </a:lnTo>
                <a:lnTo>
                  <a:pt x="0" y="313689"/>
                </a:lnTo>
                <a:lnTo>
                  <a:pt x="3905" y="359711"/>
                </a:lnTo>
                <a:lnTo>
                  <a:pt x="15156" y="405380"/>
                </a:lnTo>
                <a:lnTo>
                  <a:pt x="33060" y="449846"/>
                </a:lnTo>
                <a:lnTo>
                  <a:pt x="56920" y="492261"/>
                </a:lnTo>
                <a:lnTo>
                  <a:pt x="86041" y="531775"/>
                </a:lnTo>
                <a:lnTo>
                  <a:pt x="119730" y="567539"/>
                </a:lnTo>
                <a:lnTo>
                  <a:pt x="157290" y="598705"/>
                </a:lnTo>
                <a:lnTo>
                  <a:pt x="198027" y="624423"/>
                </a:lnTo>
                <a:lnTo>
                  <a:pt x="241246" y="643844"/>
                </a:lnTo>
                <a:lnTo>
                  <a:pt x="286251" y="656119"/>
                </a:lnTo>
                <a:lnTo>
                  <a:pt x="332348" y="660400"/>
                </a:lnTo>
                <a:lnTo>
                  <a:pt x="375051" y="656770"/>
                </a:lnTo>
                <a:lnTo>
                  <a:pt x="417618" y="646326"/>
                </a:lnTo>
                <a:lnTo>
                  <a:pt x="459368" y="629734"/>
                </a:lnTo>
                <a:lnTo>
                  <a:pt x="499617" y="607660"/>
                </a:lnTo>
                <a:lnTo>
                  <a:pt x="537685" y="580770"/>
                </a:lnTo>
                <a:lnTo>
                  <a:pt x="572890" y="549732"/>
                </a:lnTo>
                <a:lnTo>
                  <a:pt x="604549" y="515211"/>
                </a:lnTo>
                <a:lnTo>
                  <a:pt x="631981" y="477873"/>
                </a:lnTo>
                <a:lnTo>
                  <a:pt x="654504" y="438386"/>
                </a:lnTo>
                <a:lnTo>
                  <a:pt x="671436" y="397416"/>
                </a:lnTo>
                <a:lnTo>
                  <a:pt x="682095" y="355628"/>
                </a:lnTo>
                <a:lnTo>
                  <a:pt x="685800" y="313689"/>
                </a:lnTo>
                <a:lnTo>
                  <a:pt x="681028" y="260156"/>
                </a:lnTo>
                <a:lnTo>
                  <a:pt x="667555" y="212170"/>
                </a:lnTo>
                <a:lnTo>
                  <a:pt x="646646" y="169561"/>
                </a:lnTo>
                <a:lnTo>
                  <a:pt x="619564" y="132159"/>
                </a:lnTo>
                <a:lnTo>
                  <a:pt x="587573" y="99795"/>
                </a:lnTo>
                <a:lnTo>
                  <a:pt x="551936" y="72298"/>
                </a:lnTo>
                <a:lnTo>
                  <a:pt x="513919" y="49498"/>
                </a:lnTo>
                <a:lnTo>
                  <a:pt x="474784" y="31225"/>
                </a:lnTo>
                <a:lnTo>
                  <a:pt x="435795" y="17309"/>
                </a:lnTo>
                <a:lnTo>
                  <a:pt x="398217" y="7579"/>
                </a:lnTo>
                <a:lnTo>
                  <a:pt x="332348" y="0"/>
                </a:lnTo>
                <a:close/>
              </a:path>
            </a:pathLst>
          </a:custGeom>
          <a:solidFill>
            <a:srgbClr val="ED8B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658100" y="2349500"/>
            <a:ext cx="355600" cy="342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343400" y="1752600"/>
            <a:ext cx="406400" cy="342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692400" y="1866900"/>
            <a:ext cx="355600" cy="355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79500" y="2374900"/>
            <a:ext cx="355600" cy="355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070600" y="1866900"/>
            <a:ext cx="406400" cy="406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36271" y="2995148"/>
            <a:ext cx="1452880" cy="850265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304800" indent="-203200">
              <a:lnSpc>
                <a:spcPct val="100000"/>
              </a:lnSpc>
              <a:spcBef>
                <a:spcPts val="890"/>
              </a:spcBef>
            </a:pPr>
            <a:r>
              <a:rPr sz="1200" b="1" spc="-25" dirty="0">
                <a:solidFill>
                  <a:srgbClr val="555555"/>
                </a:solidFill>
                <a:latin typeface="Trebuchet MS"/>
                <a:cs typeface="Trebuchet MS"/>
              </a:rPr>
              <a:t>Start </a:t>
            </a:r>
            <a:r>
              <a:rPr sz="1200" b="1" spc="-100" dirty="0">
                <a:solidFill>
                  <a:srgbClr val="555555"/>
                </a:solidFill>
                <a:latin typeface="Trebuchet MS"/>
                <a:cs typeface="Trebuchet MS"/>
              </a:rPr>
              <a:t>je </a:t>
            </a:r>
            <a:r>
              <a:rPr sz="1200" b="1" spc="-40" dirty="0">
                <a:solidFill>
                  <a:srgbClr val="555555"/>
                </a:solidFill>
                <a:latin typeface="Trebuchet MS"/>
                <a:cs typeface="Trebuchet MS"/>
              </a:rPr>
              <a:t>eigen</a:t>
            </a:r>
            <a:r>
              <a:rPr sz="1200" b="1" spc="65" dirty="0">
                <a:solidFill>
                  <a:srgbClr val="555555"/>
                </a:solidFill>
                <a:latin typeface="Trebuchet MS"/>
                <a:cs typeface="Trebuchet MS"/>
              </a:rPr>
              <a:t> </a:t>
            </a:r>
            <a:r>
              <a:rPr sz="1200" b="1" spc="-35" dirty="0">
                <a:solidFill>
                  <a:srgbClr val="555555"/>
                </a:solidFill>
                <a:latin typeface="Trebuchet MS"/>
                <a:cs typeface="Trebuchet MS"/>
              </a:rPr>
              <a:t>zaak</a:t>
            </a:r>
            <a:endParaRPr sz="1200">
              <a:latin typeface="Trebuchet MS"/>
              <a:cs typeface="Trebuchet MS"/>
            </a:endParaRPr>
          </a:p>
          <a:p>
            <a:pPr marL="12065" marR="5080" indent="-5715" algn="ctr">
              <a:lnSpc>
                <a:spcPct val="100000"/>
              </a:lnSpc>
              <a:spcBef>
                <a:spcPts val="660"/>
              </a:spcBef>
            </a:pPr>
            <a:r>
              <a:rPr sz="1000" spc="-50" dirty="0">
                <a:solidFill>
                  <a:srgbClr val="7F7F7F"/>
                </a:solidFill>
                <a:latin typeface="Lucida Sans"/>
                <a:cs typeface="Lucida Sans"/>
              </a:rPr>
              <a:t>Voorbereiding,  voorwaarden </a:t>
            </a:r>
            <a:r>
              <a:rPr sz="1000" spc="-45" dirty="0">
                <a:solidFill>
                  <a:srgbClr val="7F7F7F"/>
                </a:solidFill>
                <a:latin typeface="Lucida Sans"/>
                <a:cs typeface="Lucida Sans"/>
              </a:rPr>
              <a:t>om </a:t>
            </a:r>
            <a:r>
              <a:rPr sz="1000" spc="-20" dirty="0">
                <a:solidFill>
                  <a:srgbClr val="7F7F7F"/>
                </a:solidFill>
                <a:latin typeface="Lucida Sans"/>
                <a:cs typeface="Lucida Sans"/>
              </a:rPr>
              <a:t>je</a:t>
            </a:r>
            <a:r>
              <a:rPr sz="1000" spc="-130" dirty="0">
                <a:solidFill>
                  <a:srgbClr val="7F7F7F"/>
                </a:solidFill>
                <a:latin typeface="Lucida Sans"/>
                <a:cs typeface="Lucida Sans"/>
              </a:rPr>
              <a:t> </a:t>
            </a:r>
            <a:r>
              <a:rPr sz="1000" spc="-50" dirty="0">
                <a:solidFill>
                  <a:srgbClr val="7F7F7F"/>
                </a:solidFill>
                <a:latin typeface="Lucida Sans"/>
                <a:cs typeface="Lucida Sans"/>
              </a:rPr>
              <a:t>eigen  </a:t>
            </a:r>
            <a:r>
              <a:rPr sz="1000" spc="-65" dirty="0">
                <a:solidFill>
                  <a:srgbClr val="7F7F7F"/>
                </a:solidFill>
                <a:latin typeface="Lucida Sans"/>
                <a:cs typeface="Lucida Sans"/>
              </a:rPr>
              <a:t>zaak </a:t>
            </a:r>
            <a:r>
              <a:rPr sz="1000" spc="-55" dirty="0">
                <a:solidFill>
                  <a:srgbClr val="7F7F7F"/>
                </a:solidFill>
                <a:latin typeface="Lucida Sans"/>
                <a:cs typeface="Lucida Sans"/>
              </a:rPr>
              <a:t>te</a:t>
            </a:r>
            <a:r>
              <a:rPr sz="1000" spc="-185" dirty="0">
                <a:solidFill>
                  <a:srgbClr val="7F7F7F"/>
                </a:solidFill>
                <a:latin typeface="Lucida Sans"/>
                <a:cs typeface="Lucida Sans"/>
              </a:rPr>
              <a:t> </a:t>
            </a:r>
            <a:r>
              <a:rPr sz="1000" spc="-60" dirty="0">
                <a:solidFill>
                  <a:srgbClr val="7F7F7F"/>
                </a:solidFill>
                <a:latin typeface="Lucida Sans"/>
                <a:cs typeface="Lucida Sans"/>
              </a:rPr>
              <a:t>starten.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278708" y="2507316"/>
            <a:ext cx="1216660" cy="1002665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63500" indent="-50800">
              <a:lnSpc>
                <a:spcPct val="100000"/>
              </a:lnSpc>
              <a:spcBef>
                <a:spcPts val="890"/>
              </a:spcBef>
            </a:pPr>
            <a:r>
              <a:rPr sz="1200" b="1" spc="-10" dirty="0">
                <a:solidFill>
                  <a:srgbClr val="555555"/>
                </a:solidFill>
                <a:latin typeface="Trebuchet MS"/>
                <a:cs typeface="Trebuchet MS"/>
              </a:rPr>
              <a:t>Sociale</a:t>
            </a:r>
            <a:r>
              <a:rPr sz="1200" b="1" spc="-15" dirty="0">
                <a:solidFill>
                  <a:srgbClr val="555555"/>
                </a:solidFill>
                <a:latin typeface="Trebuchet MS"/>
                <a:cs typeface="Trebuchet MS"/>
              </a:rPr>
              <a:t> </a:t>
            </a:r>
            <a:r>
              <a:rPr sz="1200" b="1" spc="-70" dirty="0">
                <a:solidFill>
                  <a:srgbClr val="555555"/>
                </a:solidFill>
                <a:latin typeface="Trebuchet MS"/>
                <a:cs typeface="Trebuchet MS"/>
              </a:rPr>
              <a:t>zekerheid</a:t>
            </a:r>
            <a:endParaRPr sz="1200">
              <a:latin typeface="Trebuchet MS"/>
              <a:cs typeface="Trebuchet MS"/>
            </a:endParaRPr>
          </a:p>
          <a:p>
            <a:pPr marL="12700" marR="14604" indent="-3175" algn="ctr">
              <a:lnSpc>
                <a:spcPct val="100000"/>
              </a:lnSpc>
              <a:spcBef>
                <a:spcPts val="660"/>
              </a:spcBef>
            </a:pPr>
            <a:r>
              <a:rPr sz="1000" spc="-5" dirty="0">
                <a:solidFill>
                  <a:srgbClr val="7F7F7F"/>
                </a:solidFill>
                <a:latin typeface="Arial"/>
                <a:cs typeface="Arial"/>
              </a:rPr>
              <a:t>Wat </a:t>
            </a:r>
            <a:r>
              <a:rPr sz="1000" spc="-20" dirty="0">
                <a:solidFill>
                  <a:srgbClr val="7F7F7F"/>
                </a:solidFill>
                <a:latin typeface="Arial"/>
                <a:cs typeface="Arial"/>
              </a:rPr>
              <a:t>krijg </a:t>
            </a:r>
            <a:r>
              <a:rPr sz="1000" spc="-15" dirty="0">
                <a:solidFill>
                  <a:srgbClr val="7F7F7F"/>
                </a:solidFill>
                <a:latin typeface="Arial"/>
                <a:cs typeface="Arial"/>
              </a:rPr>
              <a:t>je </a:t>
            </a:r>
            <a:r>
              <a:rPr sz="1000" spc="10" dirty="0">
                <a:solidFill>
                  <a:srgbClr val="7F7F7F"/>
                </a:solidFill>
                <a:latin typeface="Arial"/>
                <a:cs typeface="Arial"/>
              </a:rPr>
              <a:t>terug?,  </a:t>
            </a:r>
            <a:r>
              <a:rPr sz="1000" spc="0" dirty="0">
                <a:solidFill>
                  <a:srgbClr val="7F7F7F"/>
                </a:solidFill>
                <a:latin typeface="Arial"/>
                <a:cs typeface="Arial"/>
              </a:rPr>
              <a:t>berekeningswijze</a:t>
            </a:r>
            <a:r>
              <a:rPr sz="1000" spc="-60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000" spc="30" dirty="0">
                <a:solidFill>
                  <a:srgbClr val="7F7F7F"/>
                </a:solidFill>
                <a:latin typeface="Arial"/>
                <a:cs typeface="Arial"/>
              </a:rPr>
              <a:t>en  </a:t>
            </a:r>
            <a:r>
              <a:rPr sz="1000" spc="10" dirty="0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sz="1000" spc="5" dirty="0">
                <a:solidFill>
                  <a:srgbClr val="7F7F7F"/>
                </a:solidFill>
                <a:latin typeface="Arial"/>
                <a:cs typeface="Arial"/>
              </a:rPr>
              <a:t>vennootschaps-  bijdrage</a:t>
            </a:r>
            <a:r>
              <a:rPr sz="1000" spc="5" dirty="0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856231" y="2353782"/>
            <a:ext cx="1493520" cy="850265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 indent="254000">
              <a:lnSpc>
                <a:spcPct val="100000"/>
              </a:lnSpc>
              <a:spcBef>
                <a:spcPts val="890"/>
              </a:spcBef>
            </a:pPr>
            <a:r>
              <a:rPr sz="1200" b="1" spc="-55" dirty="0">
                <a:solidFill>
                  <a:srgbClr val="555555"/>
                </a:solidFill>
                <a:latin typeface="Trebuchet MS"/>
                <a:cs typeface="Trebuchet MS"/>
              </a:rPr>
              <a:t>Verzekeringen</a:t>
            </a:r>
            <a:endParaRPr sz="1200" dirty="0">
              <a:latin typeface="Trebuchet MS"/>
              <a:cs typeface="Trebuchet MS"/>
            </a:endParaRPr>
          </a:p>
          <a:p>
            <a:pPr marL="12700" marR="5080" algn="ctr">
              <a:lnSpc>
                <a:spcPct val="100000"/>
              </a:lnSpc>
              <a:spcBef>
                <a:spcPts val="660"/>
              </a:spcBef>
            </a:pPr>
            <a:r>
              <a:rPr sz="1000" spc="0" dirty="0">
                <a:solidFill>
                  <a:srgbClr val="7F7F7F"/>
                </a:solidFill>
                <a:latin typeface="Arial"/>
                <a:cs typeface="Arial"/>
              </a:rPr>
              <a:t>groepsverzekering </a:t>
            </a:r>
            <a:r>
              <a:rPr sz="1000" spc="10" dirty="0">
                <a:solidFill>
                  <a:srgbClr val="7F7F7F"/>
                </a:solidFill>
                <a:latin typeface="Arial"/>
                <a:cs typeface="Arial"/>
              </a:rPr>
              <a:t>of</a:t>
            </a:r>
            <a:r>
              <a:rPr sz="1000" spc="-70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7F7F7F"/>
                </a:solidFill>
                <a:latin typeface="Arial"/>
                <a:cs typeface="Arial"/>
              </a:rPr>
              <a:t>een  </a:t>
            </a:r>
            <a:r>
              <a:rPr sz="1000" dirty="0">
                <a:solidFill>
                  <a:srgbClr val="7F7F7F"/>
                </a:solidFill>
                <a:latin typeface="Arial"/>
                <a:cs typeface="Arial"/>
              </a:rPr>
              <a:t>arbeidsongeschiktheid  </a:t>
            </a:r>
            <a:r>
              <a:rPr sz="1000" spc="0" dirty="0">
                <a:solidFill>
                  <a:srgbClr val="7F7F7F"/>
                </a:solidFill>
                <a:latin typeface="Arial"/>
                <a:cs typeface="Arial"/>
              </a:rPr>
              <a:t>verzekering.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553584" y="2507316"/>
            <a:ext cx="1546860" cy="850265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 indent="317500">
              <a:lnSpc>
                <a:spcPct val="100000"/>
              </a:lnSpc>
              <a:spcBef>
                <a:spcPts val="890"/>
              </a:spcBef>
            </a:pPr>
            <a:r>
              <a:rPr sz="1200" b="1" spc="-35" dirty="0">
                <a:solidFill>
                  <a:srgbClr val="555555"/>
                </a:solidFill>
                <a:latin typeface="Trebuchet MS"/>
                <a:cs typeface="Trebuchet MS"/>
              </a:rPr>
              <a:t>Kinderbijslag</a:t>
            </a:r>
            <a:endParaRPr sz="1200">
              <a:latin typeface="Trebuchet MS"/>
              <a:cs typeface="Trebuchet MS"/>
            </a:endParaRPr>
          </a:p>
          <a:p>
            <a:pPr marL="12065" marR="5080" algn="ctr">
              <a:lnSpc>
                <a:spcPct val="100000"/>
              </a:lnSpc>
              <a:spcBef>
                <a:spcPts val="660"/>
              </a:spcBef>
            </a:pPr>
            <a:r>
              <a:rPr sz="1000" spc="5" dirty="0">
                <a:solidFill>
                  <a:srgbClr val="7F7F7F"/>
                </a:solidFill>
                <a:latin typeface="Arial"/>
                <a:cs typeface="Arial"/>
              </a:rPr>
              <a:t>Voorwaarden, </a:t>
            </a:r>
            <a:r>
              <a:rPr sz="1000" spc="-5" dirty="0">
                <a:solidFill>
                  <a:srgbClr val="7F7F7F"/>
                </a:solidFill>
                <a:latin typeface="Arial"/>
                <a:cs typeface="Arial"/>
              </a:rPr>
              <a:t>berekening,  </a:t>
            </a:r>
            <a:r>
              <a:rPr sz="1000" spc="15" dirty="0">
                <a:solidFill>
                  <a:srgbClr val="7F7F7F"/>
                </a:solidFill>
                <a:latin typeface="Arial"/>
                <a:cs typeface="Arial"/>
              </a:rPr>
              <a:t>bedragen </a:t>
            </a:r>
            <a:r>
              <a:rPr sz="1000" spc="10" dirty="0">
                <a:solidFill>
                  <a:srgbClr val="7F7F7F"/>
                </a:solidFill>
                <a:latin typeface="Arial"/>
                <a:cs typeface="Arial"/>
              </a:rPr>
              <a:t>en </a:t>
            </a:r>
            <a:r>
              <a:rPr sz="1000" dirty="0">
                <a:solidFill>
                  <a:srgbClr val="7F7F7F"/>
                </a:solidFill>
                <a:latin typeface="Arial"/>
                <a:cs typeface="Arial"/>
              </a:rPr>
              <a:t>betaling </a:t>
            </a:r>
            <a:r>
              <a:rPr sz="1000" spc="5" dirty="0">
                <a:solidFill>
                  <a:srgbClr val="7F7F7F"/>
                </a:solidFill>
                <a:latin typeface="Arial"/>
                <a:cs typeface="Arial"/>
              </a:rPr>
              <a:t>van  </a:t>
            </a:r>
            <a:r>
              <a:rPr sz="1000" spc="-15" dirty="0">
                <a:solidFill>
                  <a:srgbClr val="7F7F7F"/>
                </a:solidFill>
                <a:latin typeface="Arial"/>
                <a:cs typeface="Arial"/>
              </a:rPr>
              <a:t>je</a:t>
            </a:r>
            <a:r>
              <a:rPr sz="1000" spc="55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7F7F7F"/>
                </a:solidFill>
                <a:latin typeface="Arial"/>
                <a:cs typeface="Arial"/>
              </a:rPr>
              <a:t>kinderbijslag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196153" y="2995148"/>
            <a:ext cx="1442720" cy="850265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38100" indent="355600">
              <a:lnSpc>
                <a:spcPct val="100000"/>
              </a:lnSpc>
              <a:spcBef>
                <a:spcPts val="890"/>
              </a:spcBef>
            </a:pPr>
            <a:r>
              <a:rPr sz="1200" b="1" spc="-15" dirty="0">
                <a:solidFill>
                  <a:srgbClr val="555555"/>
                </a:solidFill>
                <a:latin typeface="Trebuchet MS"/>
                <a:cs typeface="Trebuchet MS"/>
              </a:rPr>
              <a:t>Pensioen</a:t>
            </a:r>
            <a:endParaRPr sz="1200">
              <a:latin typeface="Trebuchet MS"/>
              <a:cs typeface="Trebuchet MS"/>
            </a:endParaRPr>
          </a:p>
          <a:p>
            <a:pPr marL="12065" marR="5080" indent="-22860" algn="ctr">
              <a:lnSpc>
                <a:spcPct val="100000"/>
              </a:lnSpc>
              <a:spcBef>
                <a:spcPts val="660"/>
              </a:spcBef>
            </a:pPr>
            <a:r>
              <a:rPr sz="1000" spc="15" dirty="0">
                <a:solidFill>
                  <a:srgbClr val="7F7F7F"/>
                </a:solidFill>
                <a:latin typeface="Arial"/>
                <a:cs typeface="Arial"/>
              </a:rPr>
              <a:t>Berekenen, </a:t>
            </a:r>
            <a:r>
              <a:rPr sz="1000" spc="-10" dirty="0">
                <a:solidFill>
                  <a:srgbClr val="7F7F7F"/>
                </a:solidFill>
                <a:latin typeface="Arial"/>
                <a:cs typeface="Arial"/>
              </a:rPr>
              <a:t>aanvragen,  </a:t>
            </a:r>
            <a:r>
              <a:rPr sz="1000" spc="5" dirty="0">
                <a:solidFill>
                  <a:srgbClr val="7F7F7F"/>
                </a:solidFill>
                <a:latin typeface="Arial"/>
                <a:cs typeface="Arial"/>
              </a:rPr>
              <a:t>pensioenraming,</a:t>
            </a:r>
            <a:r>
              <a:rPr sz="1000" spc="-55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7F7F7F"/>
                </a:solidFill>
                <a:latin typeface="Arial"/>
                <a:cs typeface="Arial"/>
              </a:rPr>
              <a:t>werken  </a:t>
            </a:r>
            <a:r>
              <a:rPr sz="1000" spc="5" dirty="0">
                <a:solidFill>
                  <a:srgbClr val="7F7F7F"/>
                </a:solidFill>
                <a:latin typeface="Arial"/>
                <a:cs typeface="Arial"/>
              </a:rPr>
              <a:t>tijdens </a:t>
            </a:r>
            <a:r>
              <a:rPr sz="1000" spc="-15" dirty="0">
                <a:solidFill>
                  <a:srgbClr val="7F7F7F"/>
                </a:solidFill>
                <a:latin typeface="Arial"/>
                <a:cs typeface="Arial"/>
              </a:rPr>
              <a:t>je</a:t>
            </a:r>
            <a:r>
              <a:rPr sz="1000" spc="-140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7F7F7F"/>
                </a:solidFill>
                <a:latin typeface="Arial"/>
                <a:cs typeface="Arial"/>
              </a:rPr>
              <a:t>pensioen..</a:t>
            </a:r>
            <a:endParaRPr sz="1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07124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 </a:t>
            </a:r>
            <a:r>
              <a:rPr lang="en-GB" dirty="0" err="1"/>
              <a:t>belangrijkste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>
                <a:solidFill>
                  <a:schemeClr val="tx1"/>
                </a:solidFill>
              </a:rPr>
              <a:t>factoren</a:t>
            </a:r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13" name="Groeperen 12"/>
          <p:cNvGrpSpPr/>
          <p:nvPr/>
        </p:nvGrpSpPr>
        <p:grpSpPr>
          <a:xfrm>
            <a:off x="487680" y="1932494"/>
            <a:ext cx="8081285" cy="1926295"/>
            <a:chOff x="487680" y="1932494"/>
            <a:chExt cx="6174215" cy="1926295"/>
          </a:xfrm>
        </p:grpSpPr>
        <p:sp>
          <p:nvSpPr>
            <p:cNvPr id="14" name="Tijdelijke aanduiding voor tekst 13"/>
            <p:cNvSpPr txBox="1">
              <a:spLocks/>
            </p:cNvSpPr>
            <p:nvPr/>
          </p:nvSpPr>
          <p:spPr>
            <a:xfrm>
              <a:off x="487680" y="1936743"/>
              <a:ext cx="2060682" cy="1920848"/>
            </a:xfrm>
            <a:prstGeom prst="rect">
              <a:avLst/>
            </a:prstGeom>
            <a:solidFill>
              <a:schemeClr val="accent1"/>
            </a:solidFill>
          </p:spPr>
          <p:txBody>
            <a:bodyPr vert="horz" lIns="360000" tIns="360000" rIns="360000" bIns="360000" rtlCol="0" anchor="ctr">
              <a:noAutofit/>
            </a:bodyPr>
            <a:lstStyle>
              <a:lvl1pPr marL="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3429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0287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3716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b="1" dirty="0" err="1">
                  <a:solidFill>
                    <a:schemeClr val="bg1"/>
                  </a:solidFill>
                </a:rPr>
                <a:t>Inkomen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5" name="Tijdelijke aanduiding voor tekst 13"/>
            <p:cNvSpPr txBox="1">
              <a:spLocks/>
            </p:cNvSpPr>
            <p:nvPr/>
          </p:nvSpPr>
          <p:spPr>
            <a:xfrm>
              <a:off x="2550895" y="1932495"/>
              <a:ext cx="2042816" cy="1926294"/>
            </a:xfrm>
            <a:prstGeom prst="rect">
              <a:avLst/>
            </a:prstGeom>
            <a:solidFill>
              <a:schemeClr val="accent5"/>
            </a:solidFill>
          </p:spPr>
          <p:txBody>
            <a:bodyPr vert="horz" lIns="360000" tIns="360000" rIns="360000" bIns="360000" rtlCol="0" anchor="ctr">
              <a:noAutofit/>
            </a:bodyPr>
            <a:lstStyle>
              <a:lvl1pPr marL="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3429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0287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3716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b="1" dirty="0" err="1">
                  <a:solidFill>
                    <a:schemeClr val="bg1"/>
                  </a:solidFill>
                </a:rPr>
                <a:t>Gezinssituatie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Tijdelijke aanduiding voor tekst 13"/>
            <p:cNvSpPr txBox="1">
              <a:spLocks/>
            </p:cNvSpPr>
            <p:nvPr/>
          </p:nvSpPr>
          <p:spPr>
            <a:xfrm>
              <a:off x="4581684" y="1932494"/>
              <a:ext cx="2080211" cy="1926294"/>
            </a:xfrm>
            <a:prstGeom prst="rect">
              <a:avLst/>
            </a:prstGeom>
            <a:solidFill>
              <a:schemeClr val="accent6"/>
            </a:solidFill>
          </p:spPr>
          <p:txBody>
            <a:bodyPr vert="horz" lIns="360000" tIns="360000" rIns="360000" bIns="360000" rtlCol="0" anchor="ctr">
              <a:noAutofit/>
            </a:bodyPr>
            <a:lstStyle>
              <a:lvl1pPr marL="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3429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0287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3716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b="1" dirty="0" err="1">
                  <a:solidFill>
                    <a:schemeClr val="bg1"/>
                  </a:solidFill>
                </a:rPr>
                <a:t>Loopbaanjaren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8" name="Rechte verbindingslijn 17"/>
          <p:cNvCxnSpPr>
            <a:endCxn id="19" idx="0"/>
          </p:cNvCxnSpPr>
          <p:nvPr/>
        </p:nvCxnSpPr>
        <p:spPr>
          <a:xfrm>
            <a:off x="4515439" y="-20538"/>
            <a:ext cx="9427" cy="701013"/>
          </a:xfrm>
          <a:prstGeom prst="line">
            <a:avLst/>
          </a:prstGeom>
          <a:ln w="508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al 18"/>
          <p:cNvSpPr/>
          <p:nvPr/>
        </p:nvSpPr>
        <p:spPr>
          <a:xfrm>
            <a:off x="4441770" y="680475"/>
            <a:ext cx="166192" cy="1661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0507566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5656082" y="0"/>
            <a:ext cx="348791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al 8"/>
          <p:cNvSpPr/>
          <p:nvPr/>
        </p:nvSpPr>
        <p:spPr>
          <a:xfrm>
            <a:off x="6872140" y="1027523"/>
            <a:ext cx="1074656" cy="10746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Minimumpensioen</a:t>
            </a:r>
            <a:endParaRPr lang="en-GB" dirty="0"/>
          </a:p>
        </p:txBody>
      </p:sp>
      <p:sp>
        <p:nvSpPr>
          <p:cNvPr id="5" name="Tijdelijke aanduiding voor tekst 3"/>
          <p:cNvSpPr txBox="1">
            <a:spLocks/>
          </p:cNvSpPr>
          <p:nvPr/>
        </p:nvSpPr>
        <p:spPr>
          <a:xfrm>
            <a:off x="476053" y="1488636"/>
            <a:ext cx="4868945" cy="28948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/>
              <a:t>Voor</a:t>
            </a:r>
            <a:r>
              <a:rPr lang="en-GB" dirty="0"/>
              <a:t> </a:t>
            </a:r>
            <a:r>
              <a:rPr lang="en-GB" dirty="0" err="1"/>
              <a:t>een</a:t>
            </a:r>
            <a:r>
              <a:rPr lang="en-GB" dirty="0"/>
              <a:t> </a:t>
            </a:r>
            <a:r>
              <a:rPr lang="en-GB" dirty="0" err="1"/>
              <a:t>volledige</a:t>
            </a:r>
            <a:r>
              <a:rPr lang="en-GB" dirty="0"/>
              <a:t> </a:t>
            </a:r>
            <a:r>
              <a:rPr lang="en-GB" dirty="0" err="1"/>
              <a:t>loopbaan</a:t>
            </a:r>
            <a:r>
              <a:rPr lang="en-GB" dirty="0"/>
              <a:t> van 45 </a:t>
            </a:r>
            <a:r>
              <a:rPr lang="en-GB" dirty="0" err="1"/>
              <a:t>jaar</a:t>
            </a:r>
            <a:r>
              <a:rPr lang="en-GB" dirty="0"/>
              <a:t> </a:t>
            </a:r>
            <a:r>
              <a:rPr lang="en-GB" dirty="0" err="1"/>
              <a:t>gelden</a:t>
            </a:r>
            <a:r>
              <a:rPr lang="en-GB" dirty="0"/>
              <a:t> </a:t>
            </a:r>
            <a:r>
              <a:rPr lang="en-GB" dirty="0" err="1"/>
              <a:t>volgende</a:t>
            </a:r>
            <a:r>
              <a:rPr lang="en-GB" dirty="0"/>
              <a:t> </a:t>
            </a:r>
            <a:r>
              <a:rPr lang="en-GB" dirty="0" err="1"/>
              <a:t>minimumpensioenen</a:t>
            </a:r>
            <a:r>
              <a:rPr lang="en-GB" dirty="0"/>
              <a:t>.</a:t>
            </a:r>
          </a:p>
        </p:txBody>
      </p:sp>
      <p:graphicFrame>
        <p:nvGraphicFramePr>
          <p:cNvPr id="6" name="Tabel 5"/>
          <p:cNvGraphicFramePr>
            <a:graphicFrameLocks noGrp="1"/>
          </p:cNvGraphicFramePr>
          <p:nvPr>
            <p:extLst/>
          </p:nvPr>
        </p:nvGraphicFramePr>
        <p:xfrm>
          <a:off x="487900" y="2139219"/>
          <a:ext cx="4027539" cy="14899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25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425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425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93192">
                <a:tc>
                  <a:txBody>
                    <a:bodyPr/>
                    <a:lstStyle/>
                    <a:p>
                      <a:endParaRPr lang="en-GB" sz="10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>
                          <a:solidFill>
                            <a:schemeClr val="accent1"/>
                          </a:solidFill>
                        </a:rPr>
                        <a:t>ZELFSTANDIGE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accent1"/>
                          </a:solidFill>
                        </a:rPr>
                        <a:t>WERKNEMER</a:t>
                      </a:r>
                      <a:endParaRPr lang="en-GB" sz="1000" i="1" dirty="0">
                        <a:solidFill>
                          <a:schemeClr val="accent3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8373">
                <a:tc>
                  <a:txBody>
                    <a:bodyPr/>
                    <a:lstStyle/>
                    <a:p>
                      <a:r>
                        <a:rPr lang="en-GB" sz="1000" b="1" dirty="0"/>
                        <a:t>ALS ALLEENSTAANDE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/>
                        <a:t>14.024,72 euro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/>
                        <a:t>14.024,72 euro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8373">
                <a:tc>
                  <a:txBody>
                    <a:bodyPr/>
                    <a:lstStyle/>
                    <a:p>
                      <a:r>
                        <a:rPr lang="en-GB" sz="1000" b="1" dirty="0"/>
                        <a:t>ALS GEZIN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dirty="0"/>
                        <a:t>17.525,38 euro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/>
                        <a:t>17.525,38 euro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0" name="Ovaal 9"/>
          <p:cNvSpPr/>
          <p:nvPr/>
        </p:nvSpPr>
        <p:spPr>
          <a:xfrm>
            <a:off x="6872140" y="2340280"/>
            <a:ext cx="1074656" cy="10746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jdelijke aanduiding voor tekst 3"/>
          <p:cNvSpPr txBox="1">
            <a:spLocks/>
          </p:cNvSpPr>
          <p:nvPr/>
        </p:nvSpPr>
        <p:spPr>
          <a:xfrm>
            <a:off x="6174557" y="527903"/>
            <a:ext cx="2456156" cy="37518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chemeClr val="bg1"/>
                </a:solidFill>
              </a:rPr>
              <a:t>IN </a:t>
            </a:r>
            <a:r>
              <a:rPr lang="en-GB" b="1">
                <a:solidFill>
                  <a:schemeClr val="bg1"/>
                </a:solidFill>
              </a:rPr>
              <a:t>DE PRAKTIJK</a:t>
            </a:r>
            <a:br>
              <a:rPr lang="en-GB" b="1">
                <a:solidFill>
                  <a:schemeClr val="bg1"/>
                </a:solidFill>
              </a:rPr>
            </a:br>
            <a:endParaRPr lang="en-GB" b="1" dirty="0">
              <a:solidFill>
                <a:schemeClr val="bg1"/>
              </a:solidFill>
            </a:endParaRPr>
          </a:p>
          <a:p>
            <a:pPr algn="ctr"/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sz="1000" b="1" dirty="0" err="1">
                <a:solidFill>
                  <a:schemeClr val="accent1"/>
                </a:solidFill>
              </a:rPr>
              <a:t>Alleen</a:t>
            </a:r>
            <a:r>
              <a:rPr lang="en-GB" sz="1000" b="1" dirty="0">
                <a:solidFill>
                  <a:schemeClr val="accent1"/>
                </a:solidFill>
              </a:rPr>
              <a:t>-</a:t>
            </a:r>
            <a:br>
              <a:rPr lang="en-GB" sz="1000" b="1" dirty="0">
                <a:solidFill>
                  <a:schemeClr val="accent1"/>
                </a:solidFill>
              </a:rPr>
            </a:br>
            <a:r>
              <a:rPr lang="en-GB" sz="1000" b="1" dirty="0" err="1">
                <a:solidFill>
                  <a:schemeClr val="accent1"/>
                </a:solidFill>
              </a:rPr>
              <a:t>staande</a:t>
            </a:r>
            <a:r>
              <a:rPr lang="en-GB" sz="1000" b="1" dirty="0">
                <a:solidFill>
                  <a:schemeClr val="accent1"/>
                </a:solidFill>
              </a:rPr>
              <a:t> </a:t>
            </a:r>
            <a:br>
              <a:rPr lang="en-GB" sz="1000" b="1" dirty="0">
                <a:solidFill>
                  <a:schemeClr val="accent1"/>
                </a:solidFill>
              </a:rPr>
            </a:br>
            <a:r>
              <a:rPr lang="en-GB" sz="1000" b="1" dirty="0" err="1">
                <a:solidFill>
                  <a:schemeClr val="accent1"/>
                </a:solidFill>
              </a:rPr>
              <a:t>zelfstandige</a:t>
            </a:r>
            <a:r>
              <a:rPr lang="en-GB" b="1" dirty="0">
                <a:solidFill>
                  <a:schemeClr val="accent1"/>
                </a:solidFill>
              </a:rPr>
              <a:t> </a:t>
            </a:r>
          </a:p>
          <a:p>
            <a:pPr algn="ctr"/>
            <a:endParaRPr lang="en-GB" dirty="0">
              <a:solidFill>
                <a:schemeClr val="accent1"/>
              </a:solidFill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/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b="1" dirty="0">
                <a:solidFill>
                  <a:schemeClr val="accent1"/>
                </a:solidFill>
              </a:rPr>
              <a:t>35</a:t>
            </a:r>
            <a:r>
              <a:rPr lang="en-GB" sz="2000" dirty="0">
                <a:solidFill>
                  <a:schemeClr val="accent1"/>
                </a:solidFill>
              </a:rPr>
              <a:t> </a:t>
            </a:r>
            <a:r>
              <a:rPr lang="en-GB" dirty="0">
                <a:solidFill>
                  <a:schemeClr val="accent1"/>
                </a:solidFill>
              </a:rPr>
              <a:t/>
            </a:r>
            <a:br>
              <a:rPr lang="en-GB" dirty="0">
                <a:solidFill>
                  <a:schemeClr val="accent1"/>
                </a:solidFill>
              </a:rPr>
            </a:br>
            <a:r>
              <a:rPr lang="en-GB" b="1" dirty="0" err="1">
                <a:solidFill>
                  <a:schemeClr val="accent1"/>
                </a:solidFill>
              </a:rPr>
              <a:t>loopbaan</a:t>
            </a:r>
            <a:r>
              <a:rPr lang="en-GB" b="1" dirty="0">
                <a:solidFill>
                  <a:schemeClr val="accent1"/>
                </a:solidFill>
              </a:rPr>
              <a:t>-</a:t>
            </a:r>
            <a:br>
              <a:rPr lang="en-GB" b="1" dirty="0">
                <a:solidFill>
                  <a:schemeClr val="accent1"/>
                </a:solidFill>
              </a:rPr>
            </a:br>
            <a:r>
              <a:rPr lang="en-GB" b="1" dirty="0" err="1">
                <a:solidFill>
                  <a:schemeClr val="accent1"/>
                </a:solidFill>
              </a:rPr>
              <a:t>jaren</a:t>
            </a:r>
            <a:r>
              <a:rPr lang="en-GB" b="1" dirty="0">
                <a:solidFill>
                  <a:schemeClr val="accent1"/>
                </a:solidFill>
              </a:rPr>
              <a:t> </a:t>
            </a:r>
            <a:br>
              <a:rPr lang="en-GB" b="1" dirty="0">
                <a:solidFill>
                  <a:schemeClr val="accent1"/>
                </a:solidFill>
              </a:rPr>
            </a:br>
            <a:r>
              <a:rPr lang="en-GB" b="1" dirty="0">
                <a:solidFill>
                  <a:schemeClr val="accent1"/>
                </a:solidFill>
              </a:rPr>
              <a:t/>
            </a:r>
            <a:br>
              <a:rPr lang="en-GB" b="1" dirty="0">
                <a:solidFill>
                  <a:schemeClr val="accent1"/>
                </a:solidFill>
              </a:rPr>
            </a:br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b="1" dirty="0" err="1">
                <a:solidFill>
                  <a:schemeClr val="bg1"/>
                </a:solidFill>
              </a:rPr>
              <a:t>Minimumpensioen</a:t>
            </a:r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van [14.024,72 / 45] x 35 =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 10.908,12 euro</a:t>
            </a:r>
          </a:p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7409468" y="2083325"/>
            <a:ext cx="0" cy="169683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>
            <a:off x="7409468" y="3367246"/>
            <a:ext cx="0" cy="169683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riehoek 13"/>
          <p:cNvSpPr/>
          <p:nvPr/>
        </p:nvSpPr>
        <p:spPr>
          <a:xfrm rot="5400000">
            <a:off x="5539385" y="2497948"/>
            <a:ext cx="668913" cy="576649"/>
          </a:xfrm>
          <a:prstGeom prst="triangle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051550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Wat </a:t>
            </a:r>
            <a:r>
              <a:rPr lang="en-GB" dirty="0" err="1"/>
              <a:t>als</a:t>
            </a:r>
            <a:r>
              <a:rPr lang="en-GB" dirty="0"/>
              <a:t>…</a:t>
            </a:r>
            <a:br>
              <a:rPr lang="en-GB" dirty="0"/>
            </a:br>
            <a:r>
              <a:rPr lang="en-GB" dirty="0">
                <a:solidFill>
                  <a:schemeClr val="tx1"/>
                </a:solidFill>
              </a:rPr>
              <a:t>je op </a:t>
            </a:r>
            <a:r>
              <a:rPr lang="en-GB" dirty="0" err="1">
                <a:solidFill>
                  <a:schemeClr val="tx1"/>
                </a:solidFill>
              </a:rPr>
              <a:t>pensioen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gaat</a:t>
            </a:r>
            <a:r>
              <a:rPr lang="en-GB" dirty="0">
                <a:solidFill>
                  <a:schemeClr val="tx1"/>
                </a:solidFill>
              </a:rPr>
              <a:t>?</a:t>
            </a:r>
          </a:p>
        </p:txBody>
      </p:sp>
      <p:graphicFrame>
        <p:nvGraphicFramePr>
          <p:cNvPr id="6" name="Group 70"/>
          <p:cNvGraphicFramePr>
            <a:graphicFrameLocks noGrp="1"/>
          </p:cNvGraphicFramePr>
          <p:nvPr>
            <p:extLst/>
          </p:nvPr>
        </p:nvGraphicFramePr>
        <p:xfrm>
          <a:off x="653474" y="1489434"/>
          <a:ext cx="7906065" cy="2725970"/>
        </p:xfrm>
        <a:graphic>
          <a:graphicData uri="http://schemas.openxmlformats.org/drawingml/2006/table">
            <a:tbl>
              <a:tblPr/>
              <a:tblGrid>
                <a:gridCol w="18653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369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554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0120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3773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093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30303">
                <a:tc rowSpan="2">
                  <a:txBody>
                    <a:bodyPr/>
                    <a:lstStyle>
                      <a:lvl1pPr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buSzPct val="115000"/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altLang="nl-B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€ 1.000/MAAND</a:t>
                      </a:r>
                      <a:endParaRPr kumimoji="0" lang="en-US" altLang="nl-BE" sz="1000" b="1" i="0" u="none" strike="noStrike" cap="none" normalizeH="0" baseline="3000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altLang="nl-B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VANAF 65 JAAR… TOT?</a:t>
                      </a:r>
                    </a:p>
                  </a:txBody>
                  <a:tcPr marL="92075" marR="92075" marT="46017" marB="460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buSzPct val="115000"/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altLang="nl-B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KANS</a:t>
                      </a:r>
                      <a:endParaRPr kumimoji="0" lang="nl-BE" altLang="nl-BE" sz="1000" b="1" i="0" u="none" strike="noStrike" cap="none" normalizeH="0" baseline="3000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2075" marR="92075" marT="46017" marB="460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>
                      <a:lvl1pPr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buSzPct val="115000"/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altLang="nl-B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BELEGGINGSRENDEMENT</a:t>
                      </a:r>
                    </a:p>
                  </a:txBody>
                  <a:tcPr marL="92075" marR="92075" marT="46017" marB="460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17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>
                      <a:lvl1pPr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buSzPct val="115000"/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BE" altLang="nl-BE" sz="1000" b="1" i="0" u="none" strike="noStrike" cap="none" normalizeH="0" baseline="3000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2075" marR="92075" marT="46017" marB="460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1BB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buSzPct val="115000"/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altLang="nl-B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2%</a:t>
                      </a:r>
                    </a:p>
                  </a:txBody>
                  <a:tcPr marL="92075" marR="92075" marT="46017" marB="460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buSzPct val="115000"/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altLang="nl-B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3%</a:t>
                      </a:r>
                    </a:p>
                  </a:txBody>
                  <a:tcPr marL="92075" marR="92075" marT="46017" marB="460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buSzPct val="115000"/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altLang="nl-B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4%</a:t>
                      </a:r>
                    </a:p>
                  </a:txBody>
                  <a:tcPr marL="92075" marR="92075" marT="46017" marB="460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buSzPct val="115000"/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altLang="nl-B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5%</a:t>
                      </a:r>
                    </a:p>
                  </a:txBody>
                  <a:tcPr marL="92075" marR="92075" marT="46017" marB="460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2447">
                <a:tc>
                  <a:txBody>
                    <a:bodyPr/>
                    <a:lstStyle>
                      <a:lvl1pPr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buSzPct val="115000"/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altLang="nl-B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… 80 jaar</a:t>
                      </a:r>
                    </a:p>
                  </a:txBody>
                  <a:tcPr marL="92075" marR="92075" marT="46017" marB="460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buSzPct val="115000"/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altLang="nl-BE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75,03%</a:t>
                      </a:r>
                    </a:p>
                  </a:txBody>
                  <a:tcPr marL="92075" marR="92075" marT="46017" marB="460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buSzPct val="115000"/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altLang="nl-BE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178.082 €</a:t>
                      </a:r>
                    </a:p>
                  </a:txBody>
                  <a:tcPr marL="92075" marR="92075" marT="46017" marB="4601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buSzPct val="115000"/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altLang="nl-BE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165.600 €</a:t>
                      </a:r>
                    </a:p>
                  </a:txBody>
                  <a:tcPr marL="92075" marR="92075" marT="46017" marB="4601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buSzPct val="115000"/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altLang="nl-BE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154.372 €</a:t>
                      </a:r>
                    </a:p>
                  </a:txBody>
                  <a:tcPr marL="92075" marR="92075" marT="46017" marB="4601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buSzPct val="115000"/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altLang="nl-BE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144.250 €</a:t>
                      </a:r>
                    </a:p>
                  </a:txBody>
                  <a:tcPr marL="92075" marR="92075" marT="46017" marB="4601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2447">
                <a:tc>
                  <a:txBody>
                    <a:bodyPr/>
                    <a:lstStyle>
                      <a:lvl1pPr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buSzPct val="115000"/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altLang="nl-B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… 90 jaar</a:t>
                      </a:r>
                    </a:p>
                  </a:txBody>
                  <a:tcPr marL="92075" marR="92075" marT="46017" marB="460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buSzPct val="115000"/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altLang="nl-BE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41,33%</a:t>
                      </a:r>
                    </a:p>
                  </a:txBody>
                  <a:tcPr marL="92075" marR="92075" marT="46017" marB="460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buSzPct val="115000"/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altLang="nl-BE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296.804 €</a:t>
                      </a:r>
                    </a:p>
                  </a:txBody>
                  <a:tcPr marL="92075" marR="92075" marT="46017" marB="4601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buSzPct val="115000"/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altLang="nl-BE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263.277 €</a:t>
                      </a:r>
                    </a:p>
                  </a:txBody>
                  <a:tcPr marL="92075" marR="92075" marT="46017" marB="4601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buSzPct val="115000"/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altLang="nl-BE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234.949 €</a:t>
                      </a:r>
                    </a:p>
                  </a:txBody>
                  <a:tcPr marL="92075" marR="92075" marT="46017" marB="4601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buSzPct val="115000"/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altLang="nl-BE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210.894 €</a:t>
                      </a:r>
                    </a:p>
                  </a:txBody>
                  <a:tcPr marL="92075" marR="92075" marT="46017" marB="4601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2447">
                <a:tc>
                  <a:txBody>
                    <a:bodyPr/>
                    <a:lstStyle>
                      <a:lvl1pPr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buSzPct val="115000"/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altLang="nl-B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… 100 jaar</a:t>
                      </a:r>
                    </a:p>
                  </a:txBody>
                  <a:tcPr marL="92075" marR="92075" marT="46017" marB="460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buSzPct val="115000"/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altLang="nl-BE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8,74%</a:t>
                      </a:r>
                    </a:p>
                  </a:txBody>
                  <a:tcPr marL="92075" marR="92075" marT="46017" marB="460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buSzPct val="115000"/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altLang="nl-BE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415.526 €</a:t>
                      </a:r>
                    </a:p>
                  </a:txBody>
                  <a:tcPr marL="92075" marR="92075" marT="46017" marB="4601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buSzPct val="115000"/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altLang="nl-BE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351.874 €</a:t>
                      </a:r>
                    </a:p>
                  </a:txBody>
                  <a:tcPr marL="92075" marR="92075" marT="46017" marB="4601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buSzPct val="115000"/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altLang="nl-BE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301.305 €</a:t>
                      </a:r>
                    </a:p>
                  </a:txBody>
                  <a:tcPr marL="92075" marR="92075" marT="46017" marB="4601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buSzPct val="115000"/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altLang="nl-BE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260.768 €</a:t>
                      </a:r>
                    </a:p>
                  </a:txBody>
                  <a:tcPr marL="92075" marR="92075" marT="46017" marB="4601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2447">
                <a:tc>
                  <a:txBody>
                    <a:bodyPr/>
                    <a:lstStyle>
                      <a:lvl1pPr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buSzPct val="115000"/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altLang="nl-B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… 110 jaar</a:t>
                      </a:r>
                    </a:p>
                  </a:txBody>
                  <a:tcPr marL="92075" marR="92075" marT="46017" marB="460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buSzPct val="115000"/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altLang="nl-BE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0,15%</a:t>
                      </a:r>
                    </a:p>
                  </a:txBody>
                  <a:tcPr marL="92075" marR="92075" marT="46017" marB="460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buSzPct val="115000"/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altLang="nl-BE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534.247 €</a:t>
                      </a:r>
                    </a:p>
                  </a:txBody>
                  <a:tcPr marL="92075" marR="92075" marT="46017" marB="4601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buSzPct val="115000"/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altLang="nl-BE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432.236 €</a:t>
                      </a:r>
                    </a:p>
                  </a:txBody>
                  <a:tcPr marL="92075" marR="92075" marT="46017" marB="4601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buSzPct val="115000"/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altLang="nl-BE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355.950 €</a:t>
                      </a:r>
                    </a:p>
                  </a:txBody>
                  <a:tcPr marL="92075" marR="92075" marT="46017" marB="4601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buSzPct val="115000"/>
                        <a:defRPr sz="24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5000"/>
                        <a:defRPr sz="2000">
                          <a:solidFill>
                            <a:srgbClr val="DDDDDD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altLang="nl-BE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298.091 €</a:t>
                      </a:r>
                    </a:p>
                  </a:txBody>
                  <a:tcPr marL="92075" marR="92075" marT="46017" marB="4601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" name="Tekstvak 1"/>
          <p:cNvSpPr txBox="1"/>
          <p:nvPr/>
        </p:nvSpPr>
        <p:spPr>
          <a:xfrm>
            <a:off x="-1055802" y="669303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7938">
              <a:spcAft>
                <a:spcPts val="600"/>
              </a:spcAft>
            </a:pP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4001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Wat </a:t>
            </a:r>
            <a:r>
              <a:rPr lang="en-GB" dirty="0" err="1"/>
              <a:t>als</a:t>
            </a:r>
            <a:r>
              <a:rPr lang="en-GB" dirty="0"/>
              <a:t>…</a:t>
            </a:r>
            <a:br>
              <a:rPr lang="en-GB" dirty="0"/>
            </a:br>
            <a:r>
              <a:rPr lang="en-GB" dirty="0">
                <a:solidFill>
                  <a:schemeClr val="tx1"/>
                </a:solidFill>
              </a:rPr>
              <a:t>je op </a:t>
            </a:r>
            <a:r>
              <a:rPr lang="en-GB" dirty="0" err="1">
                <a:solidFill>
                  <a:schemeClr val="tx1"/>
                </a:solidFill>
              </a:rPr>
              <a:t>pensioen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gaat</a:t>
            </a:r>
            <a:r>
              <a:rPr lang="en-GB" dirty="0">
                <a:solidFill>
                  <a:schemeClr val="tx1"/>
                </a:solidFill>
              </a:rPr>
              <a:t>?</a:t>
            </a:r>
          </a:p>
        </p:txBody>
      </p:sp>
      <p:graphicFrame>
        <p:nvGraphicFramePr>
          <p:cNvPr id="8" name="Diagram 7"/>
          <p:cNvGraphicFramePr/>
          <p:nvPr>
            <p:extLst/>
          </p:nvPr>
        </p:nvGraphicFramePr>
        <p:xfrm>
          <a:off x="4108025" y="1304043"/>
          <a:ext cx="3216602" cy="2948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kstvak 8"/>
          <p:cNvSpPr txBox="1"/>
          <p:nvPr/>
        </p:nvSpPr>
        <p:spPr>
          <a:xfrm>
            <a:off x="1508289" y="1621411"/>
            <a:ext cx="2083324" cy="490194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marL="7938" algn="r">
              <a:spcAft>
                <a:spcPts val="600"/>
              </a:spcAft>
            </a:pPr>
            <a:r>
              <a:rPr lang="en-GB" sz="1400" dirty="0" err="1">
                <a:solidFill>
                  <a:schemeClr val="accent3"/>
                </a:solidFill>
              </a:rPr>
              <a:t>Wettelijk</a:t>
            </a:r>
            <a:r>
              <a:rPr lang="en-GB" sz="1400" dirty="0">
                <a:solidFill>
                  <a:schemeClr val="accent3"/>
                </a:solidFill>
              </a:rPr>
              <a:t> </a:t>
            </a:r>
            <a:r>
              <a:rPr lang="en-GB" sz="1400" dirty="0" err="1">
                <a:solidFill>
                  <a:schemeClr val="accent3"/>
                </a:solidFill>
              </a:rPr>
              <a:t>pensioen</a:t>
            </a:r>
            <a:endParaRPr lang="en-GB" sz="1400" dirty="0">
              <a:solidFill>
                <a:schemeClr val="accent3"/>
              </a:solidFill>
            </a:endParaRPr>
          </a:p>
        </p:txBody>
      </p:sp>
      <p:cxnSp>
        <p:nvCxnSpPr>
          <p:cNvPr id="11" name="Rechte verbindingslijn 10"/>
          <p:cNvCxnSpPr/>
          <p:nvPr/>
        </p:nvCxnSpPr>
        <p:spPr>
          <a:xfrm flipH="1">
            <a:off x="3799002" y="1875934"/>
            <a:ext cx="1640264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/>
          <p:cNvCxnSpPr/>
          <p:nvPr/>
        </p:nvCxnSpPr>
        <p:spPr>
          <a:xfrm flipH="1">
            <a:off x="3799002" y="2715766"/>
            <a:ext cx="1640264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 flipH="1">
            <a:off x="3799002" y="3723878"/>
            <a:ext cx="1640264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/>
          <p:cNvSpPr txBox="1"/>
          <p:nvPr/>
        </p:nvSpPr>
        <p:spPr>
          <a:xfrm>
            <a:off x="1508289" y="2427734"/>
            <a:ext cx="2083324" cy="490194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marL="7938" algn="r">
              <a:spcAft>
                <a:spcPts val="600"/>
              </a:spcAft>
            </a:pPr>
            <a:r>
              <a:rPr lang="en-GB" sz="1400">
                <a:solidFill>
                  <a:schemeClr val="accent3"/>
                </a:solidFill>
              </a:rPr>
              <a:t>(S)VAPZ - POZ - IPT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1508289" y="3435846"/>
            <a:ext cx="2083324" cy="490194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marL="7938" algn="r">
              <a:spcAft>
                <a:spcPts val="600"/>
              </a:spcAft>
            </a:pPr>
            <a:r>
              <a:rPr lang="en-GB" sz="1400" dirty="0" err="1">
                <a:solidFill>
                  <a:schemeClr val="accent3"/>
                </a:solidFill>
              </a:rPr>
              <a:t>Pensioensparen</a:t>
            </a:r>
            <a:endParaRPr lang="en-GB" sz="1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342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Wat </a:t>
            </a:r>
            <a:r>
              <a:rPr lang="en-GB" dirty="0" err="1"/>
              <a:t>als</a:t>
            </a:r>
            <a:r>
              <a:rPr lang="en-GB" dirty="0"/>
              <a:t>…</a:t>
            </a:r>
            <a:br>
              <a:rPr lang="en-GB" dirty="0"/>
            </a:br>
            <a:r>
              <a:rPr lang="en-GB" dirty="0">
                <a:solidFill>
                  <a:schemeClr val="tx1"/>
                </a:solidFill>
              </a:rPr>
              <a:t>je op </a:t>
            </a:r>
            <a:r>
              <a:rPr lang="en-GB" dirty="0" err="1">
                <a:solidFill>
                  <a:schemeClr val="tx1"/>
                </a:solidFill>
              </a:rPr>
              <a:t>pensioen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gaat</a:t>
            </a:r>
            <a:r>
              <a:rPr lang="en-GB" dirty="0">
                <a:solidFill>
                  <a:schemeClr val="tx1"/>
                </a:solidFill>
              </a:rPr>
              <a:t>?</a:t>
            </a:r>
            <a:endParaRPr lang="en-GB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Box 7"/>
          <p:cNvSpPr txBox="1"/>
          <p:nvPr/>
        </p:nvSpPr>
        <p:spPr>
          <a:xfrm rot="5400000">
            <a:off x="184065" y="2628218"/>
            <a:ext cx="2632485" cy="1108512"/>
          </a:xfrm>
          <a:prstGeom prst="rect">
            <a:avLst/>
          </a:prstGeom>
          <a:solidFill>
            <a:schemeClr val="accent1"/>
          </a:solidFill>
        </p:spPr>
        <p:txBody>
          <a:bodyPr vert="vert270" anchor="ctr"/>
          <a:lstStyle/>
          <a:p>
            <a:pPr algn="ctr">
              <a:buNone/>
              <a:defRPr/>
            </a:pPr>
            <a:r>
              <a:rPr lang="nl-BE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AMBTENAAR</a:t>
            </a:r>
          </a:p>
        </p:txBody>
      </p:sp>
      <p:sp>
        <p:nvSpPr>
          <p:cNvPr id="6" name="TextBox 8"/>
          <p:cNvSpPr txBox="1"/>
          <p:nvPr/>
        </p:nvSpPr>
        <p:spPr>
          <a:xfrm rot="5400000">
            <a:off x="2721088" y="2303466"/>
            <a:ext cx="1569167" cy="2816108"/>
          </a:xfrm>
          <a:prstGeom prst="rect">
            <a:avLst/>
          </a:prstGeom>
          <a:solidFill>
            <a:schemeClr val="accent1"/>
          </a:solidFill>
        </p:spPr>
        <p:txBody>
          <a:bodyPr vert="vert270" anchor="ctr"/>
          <a:lstStyle/>
          <a:p>
            <a:pPr algn="ctr">
              <a:buNone/>
              <a:defRPr/>
            </a:pPr>
            <a:r>
              <a:rPr lang="nl-BE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WERKNEMER</a:t>
            </a:r>
          </a:p>
        </p:txBody>
      </p:sp>
      <p:sp>
        <p:nvSpPr>
          <p:cNvPr id="7" name="TextBox 9"/>
          <p:cNvSpPr txBox="1"/>
          <p:nvPr/>
        </p:nvSpPr>
        <p:spPr>
          <a:xfrm>
            <a:off x="4973872" y="3453240"/>
            <a:ext cx="2616252" cy="1039434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/>
          <a:p>
            <a:pPr algn="ctr">
              <a:buNone/>
              <a:defRPr/>
            </a:pPr>
            <a:r>
              <a:rPr lang="nl-BE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ZELFSTANDIGE</a:t>
            </a:r>
          </a:p>
        </p:txBody>
      </p:sp>
      <p:sp>
        <p:nvSpPr>
          <p:cNvPr id="8" name="TextBox 13"/>
          <p:cNvSpPr txBox="1"/>
          <p:nvPr/>
        </p:nvSpPr>
        <p:spPr>
          <a:xfrm>
            <a:off x="4973872" y="2924235"/>
            <a:ext cx="2603278" cy="474885"/>
          </a:xfrm>
          <a:prstGeom prst="rect">
            <a:avLst/>
          </a:prstGeom>
          <a:solidFill>
            <a:schemeClr val="accent6"/>
          </a:solidFill>
        </p:spPr>
        <p:txBody>
          <a:bodyPr anchor="ctr"/>
          <a:lstStyle/>
          <a:p>
            <a:pPr algn="ctr">
              <a:buNone/>
              <a:defRPr/>
            </a:pPr>
            <a:r>
              <a:rPr lang="nl-BE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VAPZ</a:t>
            </a:r>
          </a:p>
        </p:txBody>
      </p:sp>
      <p:sp>
        <p:nvSpPr>
          <p:cNvPr id="9" name="TextBox 14"/>
          <p:cNvSpPr txBox="1"/>
          <p:nvPr/>
        </p:nvSpPr>
        <p:spPr>
          <a:xfrm rot="5400000">
            <a:off x="2997995" y="966609"/>
            <a:ext cx="1006133" cy="2816106"/>
          </a:xfrm>
          <a:prstGeom prst="rect">
            <a:avLst/>
          </a:prstGeom>
          <a:solidFill>
            <a:schemeClr val="accent6"/>
          </a:solidFill>
        </p:spPr>
        <p:txBody>
          <a:bodyPr vert="vert270" anchor="ctr"/>
          <a:lstStyle/>
          <a:p>
            <a:pPr algn="ctr">
              <a:buNone/>
              <a:defRPr/>
            </a:pPr>
            <a:r>
              <a:rPr lang="nl-BE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GROEPSVERZEKERING </a:t>
            </a:r>
            <a:br>
              <a:rPr lang="nl-BE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nl-BE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WERKNEMER</a:t>
            </a:r>
          </a:p>
        </p:txBody>
      </p:sp>
      <p:sp>
        <p:nvSpPr>
          <p:cNvPr id="10" name="TextBox 15"/>
          <p:cNvSpPr txBox="1"/>
          <p:nvPr/>
        </p:nvSpPr>
        <p:spPr>
          <a:xfrm rot="5400000">
            <a:off x="5146369" y="1705957"/>
            <a:ext cx="1004767" cy="1342800"/>
          </a:xfrm>
          <a:prstGeom prst="rect">
            <a:avLst/>
          </a:prstGeom>
          <a:solidFill>
            <a:schemeClr val="accent6"/>
          </a:solidFill>
        </p:spPr>
        <p:txBody>
          <a:bodyPr vert="vert270" anchor="ctr"/>
          <a:lstStyle/>
          <a:p>
            <a:pPr algn="ctr">
              <a:buNone/>
              <a:defRPr/>
            </a:pPr>
            <a:r>
              <a:rPr lang="nl-BE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IPT</a:t>
            </a:r>
          </a:p>
        </p:txBody>
      </p:sp>
      <p:sp>
        <p:nvSpPr>
          <p:cNvPr id="11" name="TextBox 16"/>
          <p:cNvSpPr txBox="1"/>
          <p:nvPr/>
        </p:nvSpPr>
        <p:spPr>
          <a:xfrm rot="5400000">
            <a:off x="6480158" y="1797339"/>
            <a:ext cx="1013506" cy="1151294"/>
          </a:xfrm>
          <a:prstGeom prst="rect">
            <a:avLst/>
          </a:prstGeom>
          <a:solidFill>
            <a:schemeClr val="accent5"/>
          </a:solidFill>
        </p:spPr>
        <p:txBody>
          <a:bodyPr vert="vert270" anchor="ctr"/>
          <a:lstStyle/>
          <a:p>
            <a:pPr algn="ctr">
              <a:buNone/>
              <a:defRPr/>
            </a:pPr>
            <a:r>
              <a:rPr lang="nl-BE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POZ</a:t>
            </a:r>
          </a:p>
        </p:txBody>
      </p:sp>
      <p:cxnSp>
        <p:nvCxnSpPr>
          <p:cNvPr id="12" name="Straight Connector 18"/>
          <p:cNvCxnSpPr>
            <a:cxnSpLocks noChangeShapeType="1"/>
          </p:cNvCxnSpPr>
          <p:nvPr/>
        </p:nvCxnSpPr>
        <p:spPr bwMode="auto">
          <a:xfrm>
            <a:off x="2093010" y="1824461"/>
            <a:ext cx="6123881" cy="0"/>
          </a:xfrm>
          <a:prstGeom prst="line">
            <a:avLst/>
          </a:prstGeom>
          <a:noFill/>
          <a:ln w="41275" algn="ctr">
            <a:solidFill>
              <a:schemeClr val="accent4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6523349" y="1564848"/>
            <a:ext cx="1715678" cy="16927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0000"/>
              <a:buBlip>
                <a:blip r:embed="rId2"/>
              </a:buBlip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115000"/>
              <a:buChar char="•"/>
              <a:defRPr sz="2800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15000"/>
              <a:buChar char="•"/>
              <a:defRPr sz="2400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15000"/>
              <a:buChar char="•"/>
              <a:defRPr sz="2400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115000"/>
              <a:buChar char="•"/>
              <a:defRPr sz="2400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Char char="•"/>
              <a:defRPr sz="2400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Char char="•"/>
              <a:defRPr sz="2400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Char char="•"/>
              <a:defRPr sz="2400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Char char="•"/>
              <a:defRPr sz="2400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nl-BE" altLang="nl-BE" sz="1100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MAXIMUM 80% GRENS</a:t>
            </a:r>
          </a:p>
        </p:txBody>
      </p:sp>
      <p:sp>
        <p:nvSpPr>
          <p:cNvPr id="14" name="TextBox 22"/>
          <p:cNvSpPr txBox="1"/>
          <p:nvPr/>
        </p:nvSpPr>
        <p:spPr>
          <a:xfrm>
            <a:off x="7628555" y="2177593"/>
            <a:ext cx="714168" cy="361574"/>
          </a:xfrm>
          <a:prstGeom prst="rect">
            <a:avLst/>
          </a:prstGeom>
          <a:solidFill>
            <a:schemeClr val="accent6"/>
          </a:solidFill>
        </p:spPr>
        <p:txBody>
          <a:bodyPr anchor="ctr"/>
          <a:lstStyle/>
          <a:p>
            <a:pPr algn="ctr">
              <a:buNone/>
              <a:defRPr/>
            </a:pPr>
            <a:r>
              <a:rPr lang="nl-BE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RIZIV</a:t>
            </a:r>
          </a:p>
        </p:txBody>
      </p:sp>
      <p:sp>
        <p:nvSpPr>
          <p:cNvPr id="17" name="Rechthoek 16"/>
          <p:cNvSpPr/>
          <p:nvPr/>
        </p:nvSpPr>
        <p:spPr>
          <a:xfrm>
            <a:off x="6749591" y="367645"/>
            <a:ext cx="131976" cy="1319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9"/>
          <p:cNvSpPr txBox="1">
            <a:spLocks noChangeArrowheads="1"/>
          </p:cNvSpPr>
          <p:nvPr/>
        </p:nvSpPr>
        <p:spPr bwMode="auto">
          <a:xfrm>
            <a:off x="7004113" y="303227"/>
            <a:ext cx="1613555" cy="76174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0000"/>
              <a:buBlip>
                <a:blip r:embed="rId2"/>
              </a:buBlip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115000"/>
              <a:buChar char="•"/>
              <a:defRPr sz="2800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15000"/>
              <a:buChar char="•"/>
              <a:defRPr sz="2400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15000"/>
              <a:buChar char="•"/>
              <a:defRPr sz="2400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115000"/>
              <a:buChar char="•"/>
              <a:defRPr sz="2400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Char char="•"/>
              <a:defRPr sz="2400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Char char="•"/>
              <a:defRPr sz="2400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Char char="•"/>
              <a:defRPr sz="2400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Char char="•"/>
              <a:defRPr sz="2400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nl-BE" altLang="nl-BE" sz="1100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1</a:t>
            </a:r>
            <a:r>
              <a:rPr lang="nl-BE" altLang="nl-BE" sz="1100" baseline="30000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nl-BE" altLang="nl-BE" sz="1100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pijler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nl-BE" altLang="nl-BE" sz="1100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nl-BE" altLang="nl-BE" sz="1100" baseline="30000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nl-BE" altLang="nl-BE" sz="1100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pijler</a:t>
            </a:r>
            <a:br>
              <a:rPr lang="nl-BE" altLang="nl-BE" sz="1100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nl-BE" altLang="nl-BE" sz="1100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??</a:t>
            </a:r>
          </a:p>
        </p:txBody>
      </p:sp>
      <p:sp>
        <p:nvSpPr>
          <p:cNvPr id="19" name="Rechthoek 18"/>
          <p:cNvSpPr/>
          <p:nvPr/>
        </p:nvSpPr>
        <p:spPr>
          <a:xfrm>
            <a:off x="6749591" y="627534"/>
            <a:ext cx="131976" cy="1319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hthoek 19"/>
          <p:cNvSpPr/>
          <p:nvPr/>
        </p:nvSpPr>
        <p:spPr>
          <a:xfrm>
            <a:off x="6749591" y="881266"/>
            <a:ext cx="131976" cy="1319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Rechte verbindingslijn 21"/>
          <p:cNvCxnSpPr/>
          <p:nvPr/>
        </p:nvCxnSpPr>
        <p:spPr>
          <a:xfrm>
            <a:off x="4515439" y="4760536"/>
            <a:ext cx="0" cy="382964"/>
          </a:xfrm>
          <a:prstGeom prst="line">
            <a:avLst/>
          </a:prstGeom>
          <a:ln w="508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49979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/>
      <p:bldP spid="1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/>
          <p:cNvSpPr/>
          <p:nvPr/>
        </p:nvSpPr>
        <p:spPr>
          <a:xfrm>
            <a:off x="4581427" y="0"/>
            <a:ext cx="4562573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al 13"/>
          <p:cNvSpPr/>
          <p:nvPr/>
        </p:nvSpPr>
        <p:spPr>
          <a:xfrm>
            <a:off x="6249970" y="650451"/>
            <a:ext cx="1489436" cy="14894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Rechte verbindingslijn 14"/>
          <p:cNvCxnSpPr/>
          <p:nvPr/>
        </p:nvCxnSpPr>
        <p:spPr>
          <a:xfrm flipH="1">
            <a:off x="6994688" y="2115575"/>
            <a:ext cx="1" cy="184568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Fiscaal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>
                <a:solidFill>
                  <a:schemeClr val="tx1"/>
                </a:solidFill>
              </a:rPr>
              <a:t>voordeel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/>
              <a:t>VAPZ – voor wie?</a:t>
            </a:r>
          </a:p>
        </p:txBody>
      </p:sp>
      <p:sp>
        <p:nvSpPr>
          <p:cNvPr id="12" name="Tijdelijke aanduiding voor tekst 3"/>
          <p:cNvSpPr txBox="1">
            <a:spLocks/>
          </p:cNvSpPr>
          <p:nvPr/>
        </p:nvSpPr>
        <p:spPr>
          <a:xfrm>
            <a:off x="476054" y="1488636"/>
            <a:ext cx="3332376" cy="289482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500" dirty="0" err="1"/>
              <a:t>Zelfstandigen</a:t>
            </a:r>
            <a:r>
              <a:rPr lang="en-GB" sz="1500" dirty="0"/>
              <a:t> in</a:t>
            </a:r>
            <a:r>
              <a:rPr lang="en-GB" sz="1500" b="1" dirty="0">
                <a:solidFill>
                  <a:schemeClr val="accent1"/>
                </a:solidFill>
              </a:rPr>
              <a:t> </a:t>
            </a:r>
            <a:br>
              <a:rPr lang="en-GB" sz="1500" b="1" dirty="0">
                <a:solidFill>
                  <a:schemeClr val="accent1"/>
                </a:solidFill>
              </a:rPr>
            </a:br>
            <a:r>
              <a:rPr lang="en-GB" sz="1500" b="1" dirty="0" err="1">
                <a:solidFill>
                  <a:schemeClr val="accent1"/>
                </a:solidFill>
              </a:rPr>
              <a:t>hoofdberoep</a:t>
            </a:r>
            <a:r>
              <a:rPr lang="en-GB" sz="1500" b="1" dirty="0">
                <a:solidFill>
                  <a:schemeClr val="accent1"/>
                </a:solidFill>
              </a:rPr>
              <a:t> / </a:t>
            </a:r>
            <a:br>
              <a:rPr lang="en-GB" sz="1500" b="1" dirty="0">
                <a:solidFill>
                  <a:schemeClr val="accent1"/>
                </a:solidFill>
              </a:rPr>
            </a:br>
            <a:r>
              <a:rPr lang="en-GB" sz="1500" b="1" dirty="0" err="1">
                <a:solidFill>
                  <a:schemeClr val="accent1"/>
                </a:solidFill>
              </a:rPr>
              <a:t>meewerkende</a:t>
            </a:r>
            <a:r>
              <a:rPr lang="en-GB" sz="1500" b="1" dirty="0">
                <a:solidFill>
                  <a:schemeClr val="accent1"/>
                </a:solidFill>
              </a:rPr>
              <a:t> </a:t>
            </a:r>
            <a:r>
              <a:rPr lang="en-GB" sz="1500" b="1" dirty="0" err="1">
                <a:solidFill>
                  <a:schemeClr val="accent1"/>
                </a:solidFill>
              </a:rPr>
              <a:t>echtgenote</a:t>
            </a:r>
            <a:endParaRPr lang="en-GB" sz="1500" b="1" dirty="0">
              <a:solidFill>
                <a:schemeClr val="accent1"/>
              </a:solidFill>
            </a:endParaRPr>
          </a:p>
          <a:p>
            <a:pPr algn="ctr"/>
            <a:r>
              <a:rPr lang="en-GB" sz="1500" dirty="0" err="1"/>
              <a:t>Pensioenopbouw</a:t>
            </a:r>
            <a:r>
              <a:rPr lang="en-GB" sz="1500" dirty="0"/>
              <a:t> tot 8,17%/9,4% </a:t>
            </a:r>
            <a:br>
              <a:rPr lang="en-GB" sz="1500" dirty="0"/>
            </a:br>
            <a:r>
              <a:rPr lang="en-GB" sz="1500" dirty="0"/>
              <a:t>(tot 3.598,05 euro) van NBI</a:t>
            </a:r>
          </a:p>
          <a:p>
            <a:pPr algn="ctr"/>
            <a:r>
              <a:rPr lang="en-GB" sz="1500" dirty="0" err="1"/>
              <a:t>Fiscaal</a:t>
            </a:r>
            <a:r>
              <a:rPr lang="en-GB" sz="1500"/>
              <a:t> en </a:t>
            </a:r>
            <a:r>
              <a:rPr lang="en-GB" sz="1500" dirty="0" err="1"/>
              <a:t>sociaal</a:t>
            </a:r>
            <a:r>
              <a:rPr lang="en-GB" sz="1500" dirty="0"/>
              <a:t> </a:t>
            </a:r>
            <a:r>
              <a:rPr lang="en-GB" sz="1500" dirty="0" err="1"/>
              <a:t>voordeel</a:t>
            </a:r>
            <a:endParaRPr lang="en-GB" sz="1500" dirty="0"/>
          </a:p>
          <a:p>
            <a:pPr algn="ctr"/>
            <a:r>
              <a:rPr lang="en-GB" sz="1500" dirty="0" err="1"/>
              <a:t>Kapitaalsgarantie</a:t>
            </a:r>
            <a:endParaRPr lang="en-GB" sz="1500" dirty="0"/>
          </a:p>
          <a:p>
            <a:pPr algn="ctr"/>
            <a:r>
              <a:rPr lang="en-GB" sz="1500" dirty="0"/>
              <a:t>Interest en </a:t>
            </a:r>
            <a:r>
              <a:rPr lang="en-GB" sz="1500" dirty="0" err="1"/>
              <a:t>winstdeling</a:t>
            </a:r>
            <a:endParaRPr lang="en-GB" sz="1500" dirty="0"/>
          </a:p>
          <a:p>
            <a:pPr algn="ctr"/>
            <a:endParaRPr lang="en-GB" sz="1500" b="1" dirty="0">
              <a:solidFill>
                <a:schemeClr val="accent1"/>
              </a:solidFill>
            </a:endParaRPr>
          </a:p>
        </p:txBody>
      </p:sp>
      <p:sp>
        <p:nvSpPr>
          <p:cNvPr id="13" name="Tijdelijke aanduiding voor tekst 3"/>
          <p:cNvSpPr txBox="1">
            <a:spLocks/>
          </p:cNvSpPr>
          <p:nvPr/>
        </p:nvSpPr>
        <p:spPr>
          <a:xfrm>
            <a:off x="5292080" y="603250"/>
            <a:ext cx="3332376" cy="352569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500" dirty="0" err="1">
                <a:solidFill>
                  <a:schemeClr val="accent1"/>
                </a:solidFill>
              </a:rPr>
              <a:t>Zelfstandigen</a:t>
            </a:r>
            <a:r>
              <a:rPr lang="en-GB" sz="1500" dirty="0">
                <a:solidFill>
                  <a:schemeClr val="accent1"/>
                </a:solidFill>
              </a:rPr>
              <a:t> </a:t>
            </a:r>
            <a:br>
              <a:rPr lang="en-GB" sz="1500" dirty="0">
                <a:solidFill>
                  <a:schemeClr val="accent1"/>
                </a:solidFill>
              </a:rPr>
            </a:br>
            <a:r>
              <a:rPr lang="en-GB" sz="1500" dirty="0">
                <a:solidFill>
                  <a:schemeClr val="accent1"/>
                </a:solidFill>
              </a:rPr>
              <a:t>in </a:t>
            </a:r>
            <a:r>
              <a:rPr lang="en-GB" sz="1500" b="1" dirty="0" err="1">
                <a:solidFill>
                  <a:schemeClr val="accent1"/>
                </a:solidFill>
              </a:rPr>
              <a:t>bijberoep</a:t>
            </a:r>
            <a:r>
              <a:rPr lang="en-GB" sz="1500" b="1" dirty="0">
                <a:solidFill>
                  <a:schemeClr val="accent1"/>
                </a:solidFill>
              </a:rPr>
              <a:t>:</a:t>
            </a:r>
          </a:p>
          <a:p>
            <a:pPr algn="ctr"/>
            <a:endParaRPr lang="en-GB" sz="1500" b="1" dirty="0">
              <a:solidFill>
                <a:schemeClr val="accent1"/>
              </a:solidFill>
            </a:endParaRPr>
          </a:p>
          <a:p>
            <a:pPr algn="ctr"/>
            <a:r>
              <a:rPr lang="en-GB" sz="1500" dirty="0">
                <a:solidFill>
                  <a:schemeClr val="bg1"/>
                </a:solidFill>
              </a:rPr>
              <a:t/>
            </a:r>
            <a:br>
              <a:rPr lang="en-GB" sz="1500" dirty="0">
                <a:solidFill>
                  <a:schemeClr val="bg1"/>
                </a:solidFill>
              </a:rPr>
            </a:br>
            <a:r>
              <a:rPr lang="en-GB" sz="1500" dirty="0" err="1">
                <a:solidFill>
                  <a:schemeClr val="bg1"/>
                </a:solidFill>
              </a:rPr>
              <a:t>enkel</a:t>
            </a:r>
            <a:r>
              <a:rPr lang="en-GB" sz="1500" dirty="0">
                <a:solidFill>
                  <a:schemeClr val="bg1"/>
                </a:solidFill>
              </a:rPr>
              <a:t> </a:t>
            </a:r>
            <a:r>
              <a:rPr lang="en-GB" sz="1500" dirty="0" err="1">
                <a:solidFill>
                  <a:schemeClr val="bg1"/>
                </a:solidFill>
              </a:rPr>
              <a:t>gevestigde</a:t>
            </a:r>
            <a:r>
              <a:rPr lang="en-GB" sz="1500" dirty="0">
                <a:solidFill>
                  <a:schemeClr val="bg1"/>
                </a:solidFill>
              </a:rPr>
              <a:t> </a:t>
            </a:r>
            <a:r>
              <a:rPr lang="en-GB" sz="1500" dirty="0" err="1">
                <a:solidFill>
                  <a:schemeClr val="bg1"/>
                </a:solidFill>
              </a:rPr>
              <a:t>zelfstandigen</a:t>
            </a:r>
            <a:endParaRPr lang="en-GB" sz="1500" dirty="0">
              <a:solidFill>
                <a:schemeClr val="bg1"/>
              </a:solidFill>
            </a:endParaRPr>
          </a:p>
          <a:p>
            <a:pPr algn="ctr"/>
            <a:r>
              <a:rPr lang="en-GB" sz="1500" dirty="0" err="1">
                <a:solidFill>
                  <a:schemeClr val="bg1"/>
                </a:solidFill>
              </a:rPr>
              <a:t>bij</a:t>
            </a:r>
            <a:r>
              <a:rPr lang="en-GB" sz="1500" dirty="0">
                <a:solidFill>
                  <a:schemeClr val="bg1"/>
                </a:solidFill>
              </a:rPr>
              <a:t> </a:t>
            </a:r>
            <a:r>
              <a:rPr lang="en-GB" sz="1500" dirty="0" err="1">
                <a:solidFill>
                  <a:schemeClr val="bg1"/>
                </a:solidFill>
              </a:rPr>
              <a:t>een</a:t>
            </a:r>
            <a:r>
              <a:rPr lang="en-GB" sz="1500" dirty="0">
                <a:solidFill>
                  <a:schemeClr val="bg1"/>
                </a:solidFill>
              </a:rPr>
              <a:t> NBI </a:t>
            </a:r>
            <a:r>
              <a:rPr lang="en-GB" sz="1500" dirty="0" err="1">
                <a:solidFill>
                  <a:schemeClr val="bg1"/>
                </a:solidFill>
              </a:rPr>
              <a:t>vanaf</a:t>
            </a:r>
            <a:r>
              <a:rPr lang="en-GB" sz="1500" dirty="0">
                <a:solidFill>
                  <a:schemeClr val="bg1"/>
                </a:solidFill>
              </a:rPr>
              <a:t> €13.296,25  </a:t>
            </a:r>
          </a:p>
          <a:p>
            <a:pPr algn="ctr"/>
            <a:endParaRPr lang="en-GB" sz="1500" b="1" dirty="0">
              <a:solidFill>
                <a:schemeClr val="bg1"/>
              </a:solidFill>
            </a:endParaRPr>
          </a:p>
          <a:p>
            <a:pPr algn="ctr"/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16" name="Tijdelijke aanduiding voor tekst 3"/>
          <p:cNvSpPr txBox="1">
            <a:spLocks/>
          </p:cNvSpPr>
          <p:nvPr/>
        </p:nvSpPr>
        <p:spPr>
          <a:xfrm>
            <a:off x="5292080" y="3987537"/>
            <a:ext cx="3332376" cy="60331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 err="1">
                <a:solidFill>
                  <a:schemeClr val="bg1"/>
                </a:solidFill>
              </a:rPr>
              <a:t>Geconventioneerde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loontrekkende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zorgverleners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17" name="Rechte verbindingslijn 16"/>
          <p:cNvCxnSpPr/>
          <p:nvPr/>
        </p:nvCxnSpPr>
        <p:spPr>
          <a:xfrm>
            <a:off x="6702458" y="3761295"/>
            <a:ext cx="603315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riehoek 17"/>
          <p:cNvSpPr/>
          <p:nvPr/>
        </p:nvSpPr>
        <p:spPr>
          <a:xfrm rot="16200000">
            <a:off x="3969036" y="2122159"/>
            <a:ext cx="668913" cy="576649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Driehoek 18"/>
          <p:cNvSpPr/>
          <p:nvPr/>
        </p:nvSpPr>
        <p:spPr>
          <a:xfrm rot="5400000">
            <a:off x="4502436" y="2761898"/>
            <a:ext cx="668913" cy="576649"/>
          </a:xfrm>
          <a:prstGeom prst="triangle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709444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al 29"/>
          <p:cNvSpPr/>
          <p:nvPr/>
        </p:nvSpPr>
        <p:spPr>
          <a:xfrm>
            <a:off x="5966056" y="1536569"/>
            <a:ext cx="2658364" cy="26583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5" name="Groeperen 24"/>
          <p:cNvGrpSpPr/>
          <p:nvPr/>
        </p:nvGrpSpPr>
        <p:grpSpPr>
          <a:xfrm>
            <a:off x="4517261" y="1885360"/>
            <a:ext cx="2279144" cy="1885366"/>
            <a:chOff x="1432874" y="2196447"/>
            <a:chExt cx="1800520" cy="1489436"/>
          </a:xfrm>
          <a:solidFill>
            <a:schemeClr val="accent5"/>
          </a:solidFill>
        </p:grpSpPr>
        <p:sp>
          <p:nvSpPr>
            <p:cNvPr id="26" name="Ovaal 25"/>
            <p:cNvSpPr/>
            <p:nvPr/>
          </p:nvSpPr>
          <p:spPr>
            <a:xfrm>
              <a:off x="1432874" y="2196447"/>
              <a:ext cx="1489436" cy="14894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Driehoek 26"/>
            <p:cNvSpPr/>
            <p:nvPr/>
          </p:nvSpPr>
          <p:spPr>
            <a:xfrm rot="5400000">
              <a:off x="2821401" y="2749603"/>
              <a:ext cx="442510" cy="38147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Tijdelijke aanduiding voor tekst 3"/>
          <p:cNvSpPr txBox="1">
            <a:spLocks/>
          </p:cNvSpPr>
          <p:nvPr/>
        </p:nvSpPr>
        <p:spPr>
          <a:xfrm>
            <a:off x="4795032" y="2121031"/>
            <a:ext cx="1341818" cy="140379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b="1">
                <a:solidFill>
                  <a:schemeClr val="bg1"/>
                </a:solidFill>
              </a:rPr>
              <a:t>Netto</a:t>
            </a:r>
            <a:r>
              <a:rPr lang="en-GB" sz="1400" b="1" dirty="0">
                <a:solidFill>
                  <a:schemeClr val="bg1"/>
                </a:solidFill>
              </a:rPr>
              <a:t> </a:t>
            </a:r>
            <a:r>
              <a:rPr lang="en-GB" sz="1400" b="1" dirty="0" err="1">
                <a:solidFill>
                  <a:schemeClr val="bg1"/>
                </a:solidFill>
              </a:rPr>
              <a:t>belastbaar</a:t>
            </a:r>
            <a:r>
              <a:rPr lang="en-GB" sz="1400" b="1" dirty="0">
                <a:solidFill>
                  <a:schemeClr val="bg1"/>
                </a:solidFill>
              </a:rPr>
              <a:t> </a:t>
            </a:r>
            <a:r>
              <a:rPr lang="en-GB" sz="1400" b="1" dirty="0" err="1">
                <a:solidFill>
                  <a:schemeClr val="bg1"/>
                </a:solidFill>
              </a:rPr>
              <a:t>inkomen</a:t>
            </a:r>
            <a:endParaRPr lang="en-GB" sz="1400" b="1" dirty="0">
              <a:solidFill>
                <a:schemeClr val="bg1"/>
              </a:solidFill>
            </a:endParaRPr>
          </a:p>
        </p:txBody>
      </p:sp>
      <p:grpSp>
        <p:nvGrpSpPr>
          <p:cNvPr id="21" name="Groeperen 20"/>
          <p:cNvGrpSpPr/>
          <p:nvPr/>
        </p:nvGrpSpPr>
        <p:grpSpPr>
          <a:xfrm>
            <a:off x="2557834" y="1885360"/>
            <a:ext cx="2279144" cy="1885366"/>
            <a:chOff x="1432874" y="2196447"/>
            <a:chExt cx="1800520" cy="1489436"/>
          </a:xfrm>
        </p:grpSpPr>
        <p:sp>
          <p:nvSpPr>
            <p:cNvPr id="22" name="Ovaal 21"/>
            <p:cNvSpPr/>
            <p:nvPr/>
          </p:nvSpPr>
          <p:spPr>
            <a:xfrm>
              <a:off x="1432874" y="2196447"/>
              <a:ext cx="1489436" cy="148943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Driehoek 22"/>
            <p:cNvSpPr/>
            <p:nvPr/>
          </p:nvSpPr>
          <p:spPr>
            <a:xfrm rot="5400000">
              <a:off x="2821401" y="2749603"/>
              <a:ext cx="442510" cy="381476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ijdelijke aanduiding voor tekst 3"/>
          <p:cNvSpPr txBox="1">
            <a:spLocks/>
          </p:cNvSpPr>
          <p:nvPr/>
        </p:nvSpPr>
        <p:spPr>
          <a:xfrm>
            <a:off x="2698527" y="2121031"/>
            <a:ext cx="1615974" cy="140379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b="1" dirty="0">
                <a:solidFill>
                  <a:schemeClr val="bg1"/>
                </a:solidFill>
              </a:rPr>
              <a:t>(S)VAPZ     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>100%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br>
              <a:rPr lang="en-GB" sz="1400" dirty="0">
                <a:solidFill>
                  <a:schemeClr val="bg1"/>
                </a:solidFill>
              </a:rPr>
            </a:br>
            <a:r>
              <a:rPr lang="en-GB" sz="1400" dirty="0" err="1">
                <a:solidFill>
                  <a:schemeClr val="bg1"/>
                </a:solidFill>
              </a:rPr>
              <a:t>aftrekbaar</a:t>
            </a:r>
            <a:endParaRPr lang="en-GB" sz="1400" dirty="0">
              <a:solidFill>
                <a:schemeClr val="bg1"/>
              </a:solidFill>
            </a:endParaRPr>
          </a:p>
        </p:txBody>
      </p:sp>
      <p:grpSp>
        <p:nvGrpSpPr>
          <p:cNvPr id="2" name="Groeperen 1"/>
          <p:cNvGrpSpPr/>
          <p:nvPr/>
        </p:nvGrpSpPr>
        <p:grpSpPr>
          <a:xfrm>
            <a:off x="571393" y="1885360"/>
            <a:ext cx="2279144" cy="1885366"/>
            <a:chOff x="1432874" y="2196447"/>
            <a:chExt cx="1800520" cy="1489436"/>
          </a:xfrm>
          <a:solidFill>
            <a:schemeClr val="accent6"/>
          </a:solidFill>
        </p:grpSpPr>
        <p:sp>
          <p:nvSpPr>
            <p:cNvPr id="18" name="Ovaal 17"/>
            <p:cNvSpPr/>
            <p:nvPr/>
          </p:nvSpPr>
          <p:spPr>
            <a:xfrm>
              <a:off x="1432874" y="2196447"/>
              <a:ext cx="1489436" cy="14894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Driehoek 19"/>
            <p:cNvSpPr/>
            <p:nvPr/>
          </p:nvSpPr>
          <p:spPr>
            <a:xfrm rot="5400000">
              <a:off x="2821401" y="2749603"/>
              <a:ext cx="442510" cy="38147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Fiscaal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>
                <a:solidFill>
                  <a:schemeClr val="tx1"/>
                </a:solidFill>
              </a:rPr>
              <a:t>voordeel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/>
              <a:t>(S)VAPZ</a:t>
            </a:r>
          </a:p>
          <a:p>
            <a:endParaRPr lang="nl-BE" dirty="0"/>
          </a:p>
        </p:txBody>
      </p:sp>
      <p:sp>
        <p:nvSpPr>
          <p:cNvPr id="12" name="Tijdelijke aanduiding voor tekst 3"/>
          <p:cNvSpPr txBox="1">
            <a:spLocks/>
          </p:cNvSpPr>
          <p:nvPr/>
        </p:nvSpPr>
        <p:spPr>
          <a:xfrm>
            <a:off x="853156" y="2243579"/>
            <a:ext cx="1333834" cy="11586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b="1" dirty="0" err="1">
                <a:solidFill>
                  <a:schemeClr val="bg1"/>
                </a:solidFill>
              </a:rPr>
              <a:t>Bruto</a:t>
            </a:r>
            <a:r>
              <a:rPr lang="en-GB" sz="1400" b="1" dirty="0">
                <a:solidFill>
                  <a:schemeClr val="bg1"/>
                </a:solidFill>
              </a:rPr>
              <a:t> </a:t>
            </a:r>
            <a:br>
              <a:rPr lang="en-GB" sz="1400" b="1" dirty="0">
                <a:solidFill>
                  <a:schemeClr val="bg1"/>
                </a:solidFill>
              </a:rPr>
            </a:br>
            <a:r>
              <a:rPr lang="en-GB" sz="1400" b="1" dirty="0" err="1">
                <a:solidFill>
                  <a:schemeClr val="bg1"/>
                </a:solidFill>
              </a:rPr>
              <a:t>belastbaar</a:t>
            </a:r>
            <a:r>
              <a:rPr lang="en-GB" sz="1400" b="1" dirty="0">
                <a:solidFill>
                  <a:schemeClr val="bg1"/>
                </a:solidFill>
              </a:rPr>
              <a:t> </a:t>
            </a:r>
            <a:br>
              <a:rPr lang="en-GB" sz="1400" b="1" dirty="0">
                <a:solidFill>
                  <a:schemeClr val="bg1"/>
                </a:solidFill>
              </a:rPr>
            </a:br>
            <a:r>
              <a:rPr lang="en-GB" sz="1400" b="1" dirty="0" err="1">
                <a:solidFill>
                  <a:schemeClr val="bg1"/>
                </a:solidFill>
              </a:rPr>
              <a:t>inkomen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32" name="Tijdelijke aanduiding voor tekst 3"/>
          <p:cNvSpPr txBox="1">
            <a:spLocks/>
          </p:cNvSpPr>
          <p:nvPr/>
        </p:nvSpPr>
        <p:spPr>
          <a:xfrm>
            <a:off x="6262190" y="2163854"/>
            <a:ext cx="2066096" cy="140379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dirty="0" err="1"/>
              <a:t>Sociale</a:t>
            </a:r>
            <a:r>
              <a:rPr lang="en-GB" sz="1400" dirty="0"/>
              <a:t> </a:t>
            </a:r>
            <a:br>
              <a:rPr lang="en-GB" sz="1400" dirty="0"/>
            </a:br>
            <a:r>
              <a:rPr lang="en-GB" sz="1400" dirty="0" err="1"/>
              <a:t>bijdragen</a:t>
            </a:r>
            <a:endParaRPr lang="en-GB" sz="1400" dirty="0"/>
          </a:p>
          <a:p>
            <a:pPr algn="ctr"/>
            <a:r>
              <a:rPr lang="en-GB" sz="1400" dirty="0" err="1"/>
              <a:t>Personen</a:t>
            </a:r>
            <a:r>
              <a:rPr lang="en-GB" sz="1400" dirty="0"/>
              <a:t>-</a:t>
            </a:r>
            <a:br>
              <a:rPr lang="en-GB" sz="1400" dirty="0"/>
            </a:br>
            <a:r>
              <a:rPr lang="en-GB" sz="1400" dirty="0" err="1"/>
              <a:t>belasting</a:t>
            </a:r>
            <a:endParaRPr lang="en-GB" sz="1400" dirty="0"/>
          </a:p>
          <a:p>
            <a:pPr algn="ctr"/>
            <a:r>
              <a:rPr lang="en-GB" sz="1400" dirty="0"/>
              <a:t>+- 60%</a:t>
            </a:r>
          </a:p>
        </p:txBody>
      </p:sp>
    </p:spTree>
    <p:extLst>
      <p:ext uri="{BB962C8B-B14F-4D97-AF65-F5344CB8AC3E}">
        <p14:creationId xmlns:p14="http://schemas.microsoft.com/office/powerpoint/2010/main" xmlns="" val="1217438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Fiscaal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>
                <a:solidFill>
                  <a:schemeClr val="tx1"/>
                </a:solidFill>
              </a:rPr>
              <a:t>voordeel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/>
              <a:t>klassiek pensioensparen vs. VAPZ</a:t>
            </a:r>
            <a:endParaRPr lang="en-GB" dirty="0"/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/>
          </p:nvPr>
        </p:nvGraphicFramePr>
        <p:xfrm>
          <a:off x="487900" y="1677306"/>
          <a:ext cx="8052786" cy="2038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42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842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842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93192">
                <a:tc>
                  <a:txBody>
                    <a:bodyPr/>
                    <a:lstStyle/>
                    <a:p>
                      <a:endParaRPr lang="en-GB" sz="10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>
                          <a:solidFill>
                            <a:schemeClr val="accent1"/>
                          </a:solidFill>
                        </a:rPr>
                        <a:t>KLASSIEK PENSIOENSPAREN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accent1"/>
                          </a:solidFill>
                        </a:rPr>
                        <a:t>VAPZ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8373">
                <a:tc>
                  <a:txBody>
                    <a:bodyPr/>
                    <a:lstStyle/>
                    <a:p>
                      <a:r>
                        <a:rPr lang="en-GB" sz="1000" b="1"/>
                        <a:t>SPAARBEDRAG</a:t>
                      </a:r>
                      <a:endParaRPr lang="en-GB" sz="1000" b="1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/>
                        <a:t>€ 940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dirty="0"/>
                        <a:t>€ 940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8373">
                <a:tc>
                  <a:txBody>
                    <a:bodyPr/>
                    <a:lstStyle/>
                    <a:p>
                      <a:r>
                        <a:rPr lang="en-GB" sz="1000" b="1"/>
                        <a:t>FISCAAL VOORDEEL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000" dirty="0"/>
                        <a:t>€ 282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/>
                        <a:t>€ 596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8373">
                <a:tc>
                  <a:txBody>
                    <a:bodyPr/>
                    <a:lstStyle/>
                    <a:p>
                      <a:r>
                        <a:rPr lang="en-GB" sz="1000" b="1" dirty="0"/>
                        <a:t>‘NETTO-KOST’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dirty="0"/>
                        <a:t>€ 658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/>
                        <a:t>€ 344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43277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al 20"/>
          <p:cNvSpPr/>
          <p:nvPr/>
        </p:nvSpPr>
        <p:spPr>
          <a:xfrm>
            <a:off x="2539389" y="1473200"/>
            <a:ext cx="2294902" cy="2294902"/>
          </a:xfrm>
          <a:prstGeom prst="ellipse">
            <a:avLst/>
          </a:prstGeom>
          <a:solidFill>
            <a:schemeClr val="accent5"/>
          </a:solidFill>
          <a:ln w="254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al 5"/>
          <p:cNvSpPr/>
          <p:nvPr/>
        </p:nvSpPr>
        <p:spPr>
          <a:xfrm>
            <a:off x="2581547" y="1506891"/>
            <a:ext cx="2227520" cy="2227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Fiscaal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>
                <a:solidFill>
                  <a:schemeClr val="tx1"/>
                </a:solidFill>
              </a:rPr>
              <a:t>voordeel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VAPZ &gt; &lt; Sociaal VAPZ</a:t>
            </a:r>
          </a:p>
        </p:txBody>
      </p:sp>
      <p:sp>
        <p:nvSpPr>
          <p:cNvPr id="12" name="Tijdelijke aanduiding voor tekst 3"/>
          <p:cNvSpPr txBox="1">
            <a:spLocks/>
          </p:cNvSpPr>
          <p:nvPr/>
        </p:nvSpPr>
        <p:spPr>
          <a:xfrm>
            <a:off x="2798056" y="1979629"/>
            <a:ext cx="1780364" cy="12529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000" b="1" dirty="0">
                <a:solidFill>
                  <a:schemeClr val="accent5"/>
                </a:solidFill>
              </a:rPr>
              <a:t>+ 15% </a:t>
            </a:r>
            <a:r>
              <a:rPr lang="en-GB" sz="1400" b="1" dirty="0">
                <a:solidFill>
                  <a:schemeClr val="accent5"/>
                </a:solidFill>
              </a:rPr>
              <a:t/>
            </a:r>
            <a:br>
              <a:rPr lang="en-GB" sz="1400" b="1" dirty="0">
                <a:solidFill>
                  <a:schemeClr val="accent5"/>
                </a:solidFill>
              </a:rPr>
            </a:br>
            <a:r>
              <a:rPr lang="en-GB" sz="1400" b="1" dirty="0" err="1">
                <a:solidFill>
                  <a:schemeClr val="accent5"/>
                </a:solidFill>
              </a:rPr>
              <a:t>storten</a:t>
            </a:r>
            <a:r>
              <a:rPr lang="en-GB" sz="1400" b="1" dirty="0">
                <a:solidFill>
                  <a:schemeClr val="accent5"/>
                </a:solidFill>
              </a:rPr>
              <a:t> in </a:t>
            </a:r>
            <a:br>
              <a:rPr lang="en-GB" sz="1400" b="1" dirty="0">
                <a:solidFill>
                  <a:schemeClr val="accent5"/>
                </a:solidFill>
              </a:rPr>
            </a:br>
            <a:r>
              <a:rPr lang="en-GB" sz="1400" b="1" dirty="0" err="1">
                <a:solidFill>
                  <a:schemeClr val="accent5"/>
                </a:solidFill>
              </a:rPr>
              <a:t>een</a:t>
            </a:r>
            <a:r>
              <a:rPr lang="en-GB" sz="1400" b="1" dirty="0">
                <a:solidFill>
                  <a:schemeClr val="accent5"/>
                </a:solidFill>
              </a:rPr>
              <a:t> SVAPZ</a:t>
            </a:r>
          </a:p>
        </p:txBody>
      </p:sp>
      <p:sp>
        <p:nvSpPr>
          <p:cNvPr id="13" name="Ovaal 12"/>
          <p:cNvSpPr/>
          <p:nvPr/>
        </p:nvSpPr>
        <p:spPr>
          <a:xfrm>
            <a:off x="4842209" y="565608"/>
            <a:ext cx="1659116" cy="16591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ijdelijke aanduiding voor tekst 3"/>
          <p:cNvSpPr txBox="1">
            <a:spLocks/>
          </p:cNvSpPr>
          <p:nvPr/>
        </p:nvSpPr>
        <p:spPr>
          <a:xfrm>
            <a:off x="4928595" y="697583"/>
            <a:ext cx="1472206" cy="12529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b="1" dirty="0">
                <a:solidFill>
                  <a:schemeClr val="accent1"/>
                </a:solidFill>
              </a:rPr>
              <a:t>5%</a:t>
            </a:r>
            <a:r>
              <a:rPr lang="en-GB" sz="3000" b="1" dirty="0">
                <a:solidFill>
                  <a:schemeClr val="accent1"/>
                </a:solidFill>
              </a:rPr>
              <a:t> </a:t>
            </a:r>
            <a:r>
              <a:rPr lang="en-GB" sz="1400" b="1" dirty="0">
                <a:solidFill>
                  <a:schemeClr val="accent1"/>
                </a:solidFill>
              </a:rPr>
              <a:t/>
            </a:r>
            <a:br>
              <a:rPr lang="en-GB" sz="1400" b="1" dirty="0">
                <a:solidFill>
                  <a:schemeClr val="accent1"/>
                </a:solidFill>
              </a:rPr>
            </a:br>
            <a:r>
              <a:rPr lang="en-GB" dirty="0" err="1">
                <a:solidFill>
                  <a:schemeClr val="accent1"/>
                </a:solidFill>
              </a:rPr>
              <a:t>gaat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naar</a:t>
            </a:r>
            <a:r>
              <a:rPr lang="en-GB" dirty="0">
                <a:solidFill>
                  <a:schemeClr val="accent1"/>
                </a:solidFill>
              </a:rPr>
              <a:t> extra </a:t>
            </a:r>
            <a:r>
              <a:rPr lang="en-GB" dirty="0" err="1">
                <a:solidFill>
                  <a:schemeClr val="accent1"/>
                </a:solidFill>
              </a:rPr>
              <a:t>pensioen</a:t>
            </a:r>
            <a:r>
              <a:rPr lang="en-GB" dirty="0">
                <a:solidFill>
                  <a:schemeClr val="accent1"/>
                </a:solidFill>
              </a:rPr>
              <a:t>-</a:t>
            </a:r>
            <a:br>
              <a:rPr lang="en-GB" dirty="0">
                <a:solidFill>
                  <a:schemeClr val="accent1"/>
                </a:solidFill>
              </a:rPr>
            </a:br>
            <a:r>
              <a:rPr lang="en-GB" dirty="0" err="1">
                <a:solidFill>
                  <a:schemeClr val="accent1"/>
                </a:solidFill>
              </a:rPr>
              <a:t>opbouw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5" name="Ovaal 14"/>
          <p:cNvSpPr/>
          <p:nvPr/>
        </p:nvSpPr>
        <p:spPr>
          <a:xfrm>
            <a:off x="4842209" y="2883864"/>
            <a:ext cx="1659116" cy="16591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ijdelijke aanduiding voor tekst 3"/>
          <p:cNvSpPr txBox="1">
            <a:spLocks/>
          </p:cNvSpPr>
          <p:nvPr/>
        </p:nvSpPr>
        <p:spPr>
          <a:xfrm>
            <a:off x="4947448" y="3072400"/>
            <a:ext cx="1434500" cy="12529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b="1" dirty="0">
                <a:solidFill>
                  <a:schemeClr val="accent1"/>
                </a:solidFill>
              </a:rPr>
              <a:t>10% </a:t>
            </a:r>
            <a:br>
              <a:rPr lang="en-GB" sz="2000" b="1" dirty="0">
                <a:solidFill>
                  <a:schemeClr val="accent1"/>
                </a:solidFill>
              </a:rPr>
            </a:br>
            <a:r>
              <a:rPr lang="en-GB" dirty="0" err="1">
                <a:solidFill>
                  <a:schemeClr val="accent1"/>
                </a:solidFill>
              </a:rPr>
              <a:t>gaat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naar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aanvullende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waarborgen</a:t>
            </a:r>
            <a:endParaRPr lang="en-GB" dirty="0">
              <a:solidFill>
                <a:schemeClr val="accent1"/>
              </a:solidFill>
            </a:endParaRPr>
          </a:p>
        </p:txBody>
      </p:sp>
      <p:cxnSp>
        <p:nvCxnSpPr>
          <p:cNvPr id="7" name="Rechte verbindingslijn 6"/>
          <p:cNvCxnSpPr/>
          <p:nvPr/>
        </p:nvCxnSpPr>
        <p:spPr>
          <a:xfrm flipH="1">
            <a:off x="4515440" y="1743959"/>
            <a:ext cx="499620" cy="20739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/>
          <p:cNvCxnSpPr/>
          <p:nvPr/>
        </p:nvCxnSpPr>
        <p:spPr>
          <a:xfrm flipH="1" flipV="1">
            <a:off x="4535865" y="3272673"/>
            <a:ext cx="526329" cy="21524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59266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je </a:t>
            </a:r>
            <a:r>
              <a:rPr lang="en-GB" dirty="0" err="1"/>
              <a:t>failliet</a:t>
            </a:r>
            <a:r>
              <a:rPr lang="en-GB" dirty="0"/>
              <a:t> </a:t>
            </a:r>
            <a:r>
              <a:rPr lang="en-GB" dirty="0" err="1"/>
              <a:t>gaat</a:t>
            </a:r>
            <a:r>
              <a:rPr lang="en-GB" dirty="0"/>
              <a:t>?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1340" y="377825"/>
            <a:ext cx="1571625" cy="450850"/>
          </a:xfrm>
        </p:spPr>
        <p:txBody>
          <a:bodyPr/>
          <a:lstStyle/>
          <a:p>
            <a:pPr algn="r"/>
            <a:r>
              <a:rPr lang="en-GB" dirty="0">
                <a:solidFill>
                  <a:schemeClr val="accent2"/>
                </a:solidFill>
              </a:rPr>
              <a:t>WAT ALS </a:t>
            </a:r>
            <a:r>
              <a:rPr lang="is-IS" dirty="0">
                <a:solidFill>
                  <a:schemeClr val="accent2"/>
                </a:solidFill>
              </a:rPr>
              <a:t>…</a:t>
            </a:r>
            <a:endParaRPr lang="en-GB" dirty="0">
              <a:solidFill>
                <a:schemeClr val="accent2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86" t="18572" r="71790" b="2149"/>
          <a:stretch/>
        </p:blipFill>
        <p:spPr>
          <a:xfrm>
            <a:off x="2393592" y="1032933"/>
            <a:ext cx="1323275" cy="3903133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159" r="13532" b="2148"/>
          <a:stretch/>
        </p:blipFill>
        <p:spPr>
          <a:xfrm>
            <a:off x="3860800" y="118533"/>
            <a:ext cx="4157133" cy="4817533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418" t="-1" r="228" b="36887"/>
          <a:stretch/>
        </p:blipFill>
        <p:spPr>
          <a:xfrm>
            <a:off x="8170333" y="110068"/>
            <a:ext cx="838200" cy="31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4586468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7071" y="1767554"/>
            <a:ext cx="3840479" cy="966469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sz="2800" spc="-65" dirty="0"/>
              <a:t>Keuze</a:t>
            </a:r>
            <a:r>
              <a:rPr sz="2800" spc="-135" dirty="0"/>
              <a:t> </a:t>
            </a:r>
            <a:r>
              <a:rPr sz="2800" spc="-50" dirty="0"/>
              <a:t>maken</a:t>
            </a:r>
            <a:endParaRPr sz="2800"/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2400" b="0" spc="-70" dirty="0">
                <a:solidFill>
                  <a:srgbClr val="7F7F7F"/>
                </a:solidFill>
                <a:latin typeface="Lucida Sans"/>
                <a:cs typeface="Lucida Sans"/>
              </a:rPr>
              <a:t>Zelfstandige of</a:t>
            </a:r>
            <a:r>
              <a:rPr sz="2400" b="0" spc="-355" dirty="0">
                <a:solidFill>
                  <a:srgbClr val="7F7F7F"/>
                </a:solidFill>
                <a:latin typeface="Lucida Sans"/>
                <a:cs typeface="Lucida Sans"/>
              </a:rPr>
              <a:t> </a:t>
            </a:r>
            <a:r>
              <a:rPr sz="2400" b="0" spc="-90" dirty="0">
                <a:solidFill>
                  <a:srgbClr val="7F7F7F"/>
                </a:solidFill>
                <a:latin typeface="Lucida Sans"/>
                <a:cs typeface="Lucida Sans"/>
              </a:rPr>
              <a:t>werknemer?</a:t>
            </a:r>
            <a:endParaRPr sz="2400">
              <a:latin typeface="Lucida Sans"/>
              <a:cs typeface="Lucida San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603500" y="342900"/>
            <a:ext cx="444500" cy="406400"/>
          </a:xfrm>
          <a:custGeom>
            <a:avLst/>
            <a:gdLst/>
            <a:ahLst/>
            <a:cxnLst/>
            <a:rect l="l" t="t" r="r" b="b"/>
            <a:pathLst>
              <a:path w="444500" h="406400">
                <a:moveTo>
                  <a:pt x="215411" y="0"/>
                </a:moveTo>
                <a:lnTo>
                  <a:pt x="140307" y="20147"/>
                </a:lnTo>
                <a:lnTo>
                  <a:pt x="99526" y="43356"/>
                </a:lnTo>
                <a:lnTo>
                  <a:pt x="61456" y="73566"/>
                </a:lnTo>
                <a:lnTo>
                  <a:pt x="29746" y="109461"/>
                </a:lnTo>
                <a:lnTo>
                  <a:pt x="8044" y="149725"/>
                </a:lnTo>
                <a:lnTo>
                  <a:pt x="0" y="193039"/>
                </a:lnTo>
                <a:lnTo>
                  <a:pt x="6144" y="237480"/>
                </a:lnTo>
                <a:lnTo>
                  <a:pt x="23411" y="280646"/>
                </a:lnTo>
                <a:lnTo>
                  <a:pt x="50053" y="320511"/>
                </a:lnTo>
                <a:lnTo>
                  <a:pt x="84322" y="355046"/>
                </a:lnTo>
                <a:lnTo>
                  <a:pt x="124470" y="382224"/>
                </a:lnTo>
                <a:lnTo>
                  <a:pt x="168749" y="400018"/>
                </a:lnTo>
                <a:lnTo>
                  <a:pt x="215411" y="406400"/>
                </a:lnTo>
                <a:lnTo>
                  <a:pt x="262830" y="399979"/>
                </a:lnTo>
                <a:lnTo>
                  <a:pt x="309064" y="382096"/>
                </a:lnTo>
                <a:lnTo>
                  <a:pt x="351883" y="354815"/>
                </a:lnTo>
                <a:lnTo>
                  <a:pt x="389063" y="320203"/>
                </a:lnTo>
                <a:lnTo>
                  <a:pt x="418377" y="280326"/>
                </a:lnTo>
                <a:lnTo>
                  <a:pt x="437598" y="237249"/>
                </a:lnTo>
                <a:lnTo>
                  <a:pt x="444500" y="193039"/>
                </a:lnTo>
                <a:lnTo>
                  <a:pt x="435697" y="138661"/>
                </a:lnTo>
                <a:lnTo>
                  <a:pt x="412042" y="94095"/>
                </a:lnTo>
                <a:lnTo>
                  <a:pt x="377660" y="58814"/>
                </a:lnTo>
                <a:lnTo>
                  <a:pt x="336679" y="32292"/>
                </a:lnTo>
                <a:lnTo>
                  <a:pt x="293225" y="14000"/>
                </a:lnTo>
                <a:lnTo>
                  <a:pt x="251427" y="3412"/>
                </a:lnTo>
                <a:lnTo>
                  <a:pt x="215411" y="0"/>
                </a:lnTo>
                <a:close/>
              </a:path>
            </a:pathLst>
          </a:custGeom>
          <a:solidFill>
            <a:srgbClr val="ED8B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756528" y="409981"/>
            <a:ext cx="1384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546100"/>
            <a:ext cx="2601595" cy="0"/>
          </a:xfrm>
          <a:custGeom>
            <a:avLst/>
            <a:gdLst/>
            <a:ahLst/>
            <a:cxnLst/>
            <a:rect l="l" t="t" r="r" b="b"/>
            <a:pathLst>
              <a:path w="2601595">
                <a:moveTo>
                  <a:pt x="0" y="0"/>
                </a:moveTo>
                <a:lnTo>
                  <a:pt x="2601064" y="1"/>
                </a:lnTo>
              </a:path>
            </a:pathLst>
          </a:custGeom>
          <a:ln w="25400">
            <a:solidFill>
              <a:srgbClr val="ED8B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72400" y="4635500"/>
            <a:ext cx="1155699" cy="317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41330788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Wat </a:t>
            </a:r>
            <a:r>
              <a:rPr lang="en-GB" dirty="0" err="1"/>
              <a:t>als</a:t>
            </a:r>
            <a:r>
              <a:rPr lang="en-GB" dirty="0"/>
              <a:t>…</a:t>
            </a:r>
            <a:br>
              <a:rPr lang="en-GB" dirty="0"/>
            </a:br>
            <a:r>
              <a:rPr lang="en-GB" dirty="0">
                <a:solidFill>
                  <a:schemeClr val="tx1"/>
                </a:solidFill>
              </a:rPr>
              <a:t>je </a:t>
            </a:r>
            <a:r>
              <a:rPr lang="en-GB" dirty="0" err="1">
                <a:solidFill>
                  <a:schemeClr val="tx1"/>
                </a:solidFill>
              </a:rPr>
              <a:t>failliet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gaat</a:t>
            </a:r>
            <a:r>
              <a:rPr lang="en-GB" dirty="0">
                <a:solidFill>
                  <a:schemeClr val="tx1"/>
                </a:solidFill>
              </a:rPr>
              <a:t>?</a:t>
            </a:r>
            <a:endParaRPr lang="en-GB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/>
              <a:t>Uitkeringen</a:t>
            </a:r>
            <a:endParaRPr lang="en-GB" dirty="0"/>
          </a:p>
        </p:txBody>
      </p:sp>
      <p:grpSp>
        <p:nvGrpSpPr>
          <p:cNvPr id="5" name="Groeperen 4"/>
          <p:cNvGrpSpPr/>
          <p:nvPr/>
        </p:nvGrpSpPr>
        <p:grpSpPr>
          <a:xfrm>
            <a:off x="496147" y="1930400"/>
            <a:ext cx="8072818" cy="1928389"/>
            <a:chOff x="494149" y="1930400"/>
            <a:chExt cx="6167746" cy="1928389"/>
          </a:xfrm>
        </p:grpSpPr>
        <p:sp>
          <p:nvSpPr>
            <p:cNvPr id="6" name="Tijdelijke aanduiding voor tekst 13"/>
            <p:cNvSpPr txBox="1">
              <a:spLocks/>
            </p:cNvSpPr>
            <p:nvPr/>
          </p:nvSpPr>
          <p:spPr>
            <a:xfrm>
              <a:off x="494149" y="1930400"/>
              <a:ext cx="2060682" cy="1927191"/>
            </a:xfrm>
            <a:prstGeom prst="rect">
              <a:avLst/>
            </a:prstGeom>
            <a:solidFill>
              <a:schemeClr val="accent2"/>
            </a:solidFill>
          </p:spPr>
          <p:txBody>
            <a:bodyPr vert="horz" lIns="360000" tIns="360000" rIns="360000" bIns="360000" rtlCol="0" anchor="ctr">
              <a:noAutofit/>
            </a:bodyPr>
            <a:lstStyle>
              <a:lvl1pPr marL="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3429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0287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3716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b="1" dirty="0" err="1"/>
                <a:t>Overbruggingsrecht</a:t>
              </a:r>
              <a:endParaRPr lang="en-GB" b="1" dirty="0"/>
            </a:p>
            <a:p>
              <a:pPr algn="ctr"/>
              <a:r>
                <a:rPr lang="en-GB" dirty="0" err="1"/>
                <a:t>maximaal</a:t>
              </a:r>
              <a:r>
                <a:rPr lang="en-GB" dirty="0"/>
                <a:t> 12 </a:t>
              </a:r>
              <a:r>
                <a:rPr lang="en-GB" dirty="0" err="1"/>
                <a:t>maanden</a:t>
              </a:r>
              <a:r>
                <a:rPr lang="en-GB" dirty="0"/>
                <a:t> </a:t>
              </a:r>
            </a:p>
            <a:p>
              <a:pPr algn="ctr"/>
              <a:r>
                <a:rPr lang="en-GB" dirty="0"/>
                <a:t>1.168,73 euro/</a:t>
              </a:r>
              <a:r>
                <a:rPr lang="en-GB" dirty="0" err="1"/>
                <a:t>maand</a:t>
              </a:r>
              <a:endParaRPr lang="en-GB" dirty="0"/>
            </a:p>
            <a:p>
              <a:pPr algn="ctr"/>
              <a:r>
                <a:rPr lang="en-GB" dirty="0"/>
                <a:t>1.460,45 euro met </a:t>
              </a:r>
              <a:r>
                <a:rPr lang="en-GB" dirty="0" err="1"/>
                <a:t>personen</a:t>
              </a:r>
              <a:r>
                <a:rPr lang="en-GB" dirty="0"/>
                <a:t> ten </a:t>
              </a:r>
              <a:r>
                <a:rPr lang="en-GB" dirty="0" err="1"/>
                <a:t>laste</a:t>
              </a:r>
              <a:endParaRPr lang="en-GB" dirty="0"/>
            </a:p>
          </p:txBody>
        </p:sp>
        <p:sp>
          <p:nvSpPr>
            <p:cNvPr id="7" name="Tijdelijke aanduiding voor tekst 13"/>
            <p:cNvSpPr txBox="1">
              <a:spLocks/>
            </p:cNvSpPr>
            <p:nvPr/>
          </p:nvSpPr>
          <p:spPr>
            <a:xfrm>
              <a:off x="2550895" y="1932495"/>
              <a:ext cx="2042816" cy="1926294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360000" tIns="360000" rIns="360000" bIns="360000" rtlCol="0" anchor="ctr">
              <a:noAutofit/>
            </a:bodyPr>
            <a:lstStyle>
              <a:lvl1pPr marL="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3429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0287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3716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b="1" dirty="0" err="1">
                  <a:solidFill>
                    <a:schemeClr val="accent1"/>
                  </a:solidFill>
                </a:rPr>
                <a:t>Werkloosheidsuitkering</a:t>
              </a:r>
              <a:endParaRPr lang="en-GB" b="1" dirty="0">
                <a:solidFill>
                  <a:schemeClr val="accent1"/>
                </a:solidFill>
              </a:endParaRPr>
            </a:p>
            <a:p>
              <a:pPr algn="ctr"/>
              <a:r>
                <a:rPr lang="en-GB" dirty="0">
                  <a:solidFill>
                    <a:schemeClr val="accent1"/>
                  </a:solidFill>
                </a:rPr>
                <a:t>je </a:t>
              </a:r>
              <a:r>
                <a:rPr lang="en-GB" dirty="0" err="1">
                  <a:solidFill>
                    <a:schemeClr val="accent1"/>
                  </a:solidFill>
                </a:rPr>
                <a:t>uitkering</a:t>
              </a:r>
              <a:r>
                <a:rPr lang="en-GB" dirty="0">
                  <a:solidFill>
                    <a:schemeClr val="accent1"/>
                  </a:solidFill>
                </a:rPr>
                <a:t> </a:t>
              </a:r>
              <a:r>
                <a:rPr lang="en-GB" dirty="0" err="1">
                  <a:solidFill>
                    <a:schemeClr val="accent1"/>
                  </a:solidFill>
                </a:rPr>
                <a:t>wordt</a:t>
              </a:r>
              <a:r>
                <a:rPr lang="en-GB" dirty="0">
                  <a:solidFill>
                    <a:schemeClr val="accent1"/>
                  </a:solidFill>
                </a:rPr>
                <a:t> </a:t>
              </a:r>
              <a:r>
                <a:rPr lang="en-GB" dirty="0" err="1">
                  <a:solidFill>
                    <a:schemeClr val="accent1"/>
                  </a:solidFill>
                </a:rPr>
                <a:t>berekend</a:t>
              </a:r>
              <a:r>
                <a:rPr lang="en-GB" dirty="0">
                  <a:solidFill>
                    <a:schemeClr val="accent1"/>
                  </a:solidFill>
                </a:rPr>
                <a:t> op je </a:t>
              </a:r>
              <a:r>
                <a:rPr lang="en-GB" dirty="0" err="1">
                  <a:solidFill>
                    <a:schemeClr val="accent1"/>
                  </a:solidFill>
                </a:rPr>
                <a:t>laatste</a:t>
              </a:r>
              <a:r>
                <a:rPr lang="en-GB" dirty="0">
                  <a:solidFill>
                    <a:schemeClr val="accent1"/>
                  </a:solidFill>
                </a:rPr>
                <a:t> loon </a:t>
              </a:r>
            </a:p>
            <a:p>
              <a:pPr algn="ctr"/>
              <a:r>
                <a:rPr lang="en-GB" dirty="0" err="1">
                  <a:solidFill>
                    <a:schemeClr val="accent1"/>
                  </a:solidFill>
                </a:rPr>
                <a:t>maximaal</a:t>
              </a:r>
              <a:r>
                <a:rPr lang="en-GB" dirty="0">
                  <a:solidFill>
                    <a:schemeClr val="accent1"/>
                  </a:solidFill>
                </a:rPr>
                <a:t> 15 </a:t>
              </a:r>
              <a:r>
                <a:rPr lang="en-GB" dirty="0" err="1">
                  <a:solidFill>
                    <a:schemeClr val="accent1"/>
                  </a:solidFill>
                </a:rPr>
                <a:t>jaar</a:t>
              </a:r>
              <a:r>
                <a:rPr lang="en-GB" dirty="0">
                  <a:solidFill>
                    <a:schemeClr val="accent1"/>
                  </a:solidFill>
                </a:rPr>
                <a:t> </a:t>
              </a:r>
              <a:r>
                <a:rPr lang="en-GB" dirty="0" err="1">
                  <a:solidFill>
                    <a:schemeClr val="accent1"/>
                  </a:solidFill>
                </a:rPr>
                <a:t>lang</a:t>
              </a:r>
              <a:r>
                <a:rPr lang="en-GB" dirty="0">
                  <a:solidFill>
                    <a:schemeClr val="accent1"/>
                  </a:solidFill>
                </a:rPr>
                <a:t> </a:t>
              </a:r>
              <a:r>
                <a:rPr lang="en-GB" dirty="0" err="1">
                  <a:solidFill>
                    <a:schemeClr val="accent1"/>
                  </a:solidFill>
                </a:rPr>
                <a:t>zelfstandige</a:t>
              </a:r>
              <a:r>
                <a:rPr lang="en-GB" dirty="0">
                  <a:solidFill>
                    <a:schemeClr val="accent1"/>
                  </a:solidFill>
                </a:rPr>
                <a:t> </a:t>
              </a:r>
            </a:p>
          </p:txBody>
        </p:sp>
        <p:sp>
          <p:nvSpPr>
            <p:cNvPr id="8" name="Tijdelijke aanduiding voor tekst 13"/>
            <p:cNvSpPr txBox="1">
              <a:spLocks/>
            </p:cNvSpPr>
            <p:nvPr/>
          </p:nvSpPr>
          <p:spPr>
            <a:xfrm>
              <a:off x="4581684" y="1932494"/>
              <a:ext cx="2080211" cy="1926294"/>
            </a:xfrm>
            <a:prstGeom prst="rect">
              <a:avLst/>
            </a:prstGeom>
            <a:solidFill>
              <a:schemeClr val="accent2"/>
            </a:solidFill>
          </p:spPr>
          <p:txBody>
            <a:bodyPr vert="horz" lIns="360000" tIns="360000" rIns="360000" bIns="360000" rtlCol="0" anchor="ctr">
              <a:noAutofit/>
            </a:bodyPr>
            <a:lstStyle>
              <a:lvl1pPr marL="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3429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0287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371600" indent="0" algn="l" defTabSz="685800" rtl="0" eaLnBrk="1" latinLnBrk="0" hangingPunct="1">
                <a:spcBef>
                  <a:spcPct val="20000"/>
                </a:spcBef>
                <a:spcAft>
                  <a:spcPts val="600"/>
                </a:spcAft>
                <a:buFontTx/>
                <a:buNone/>
                <a:defRPr sz="1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 err="1"/>
                <a:t>Informeer</a:t>
              </a:r>
              <a:r>
                <a:rPr lang="en-GB" dirty="0"/>
                <a:t> je </a:t>
              </a:r>
              <a:r>
                <a:rPr lang="en-GB" dirty="0" err="1"/>
                <a:t>bij</a:t>
              </a:r>
              <a:r>
                <a:rPr lang="en-GB" dirty="0"/>
                <a:t> de RVA </a:t>
              </a:r>
              <a:br>
                <a:rPr lang="en-GB" dirty="0"/>
              </a:br>
              <a:r>
                <a:rPr lang="en-GB" dirty="0" err="1"/>
                <a:t>voor</a:t>
              </a:r>
              <a:r>
                <a:rPr lang="en-GB" dirty="0"/>
                <a:t> de </a:t>
              </a:r>
              <a:r>
                <a:rPr lang="en-GB" dirty="0" err="1"/>
                <a:t>voorwaarden</a:t>
              </a:r>
              <a:r>
                <a:rPr lang="en-GB" dirty="0"/>
                <a:t> </a:t>
              </a:r>
              <a:br>
                <a:rPr lang="en-GB" dirty="0"/>
              </a:br>
              <a:r>
                <a:rPr lang="en-GB" dirty="0" err="1"/>
                <a:t>en</a:t>
              </a:r>
              <a:r>
                <a:rPr lang="en-GB" dirty="0"/>
                <a:t> de </a:t>
              </a:r>
              <a:r>
                <a:rPr lang="en-GB" dirty="0" err="1"/>
                <a:t>aanvraag</a:t>
              </a:r>
              <a:r>
                <a:rPr lang="en-GB" dirty="0"/>
                <a:t>.</a:t>
              </a:r>
            </a:p>
          </p:txBody>
        </p:sp>
      </p:grpSp>
      <p:sp>
        <p:nvSpPr>
          <p:cNvPr id="9" name="Driehoek 8"/>
          <p:cNvSpPr/>
          <p:nvPr/>
        </p:nvSpPr>
        <p:spPr>
          <a:xfrm rot="5400000">
            <a:off x="5765619" y="2701246"/>
            <a:ext cx="442510" cy="381476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722"/>
          <a:stretch/>
        </p:blipFill>
        <p:spPr>
          <a:xfrm>
            <a:off x="-8380" y="0"/>
            <a:ext cx="9152380" cy="51435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alphaModFix amt="37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7348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6987" y="-458788"/>
            <a:ext cx="8785226" cy="1728788"/>
          </a:xfrm>
        </p:spPr>
        <p:txBody>
          <a:bodyPr/>
          <a:lstStyle/>
          <a:p>
            <a:pPr eaLnBrk="1" hangingPunct="1"/>
            <a:r>
              <a:rPr lang="nl-BE" altLang="nl-BE" sz="3200" dirty="0"/>
              <a:t>VRAGEN ?</a:t>
            </a:r>
          </a:p>
        </p:txBody>
      </p:sp>
      <p:sp>
        <p:nvSpPr>
          <p:cNvPr id="83971" name="Rechthoek 1"/>
          <p:cNvSpPr>
            <a:spLocks noChangeArrowheads="1"/>
          </p:cNvSpPr>
          <p:nvPr/>
        </p:nvSpPr>
        <p:spPr bwMode="auto">
          <a:xfrm>
            <a:off x="4699000" y="3145632"/>
            <a:ext cx="410368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1800" dirty="0">
                <a:solidFill>
                  <a:srgbClr val="58595B"/>
                </a:solidFill>
                <a:latin typeface="Arial" pitchFamily="34" charset="0"/>
                <a:cs typeface="Arial" pitchFamily="34" charset="0"/>
              </a:rPr>
              <a:t>Marc Hellemans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1800" dirty="0">
                <a:solidFill>
                  <a:srgbClr val="58595B"/>
                </a:solidFill>
                <a:latin typeface="Arial" pitchFamily="34" charset="0"/>
                <a:cs typeface="Arial" pitchFamily="34" charset="0"/>
              </a:rPr>
              <a:t>Marc.hellemans@xerius.be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1800" dirty="0">
                <a:solidFill>
                  <a:srgbClr val="58595B"/>
                </a:solidFill>
                <a:latin typeface="Arial" pitchFamily="34" charset="0"/>
                <a:cs typeface="Arial" pitchFamily="34" charset="0"/>
              </a:rPr>
              <a:t>0475 41.91.04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1800" dirty="0">
                <a:solidFill>
                  <a:srgbClr val="58595B"/>
                </a:solidFill>
                <a:latin typeface="Arial" pitchFamily="34" charset="0"/>
              </a:rPr>
              <a:t>be.linkedin.com/in/Marc Hellemans/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1800" dirty="0">
                <a:solidFill>
                  <a:srgbClr val="58595B"/>
                </a:solidFill>
                <a:latin typeface="Arial" pitchFamily="34" charset="0"/>
                <a:cs typeface="Arial" pitchFamily="34" charset="0"/>
              </a:rPr>
              <a:t>    </a:t>
            </a:r>
          </a:p>
        </p:txBody>
      </p:sp>
      <p:pic>
        <p:nvPicPr>
          <p:cNvPr id="8397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451" y="1977629"/>
            <a:ext cx="2663825" cy="214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\\xerius.dika.be\data\xer\HELLEMANSM\Desktop\mar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7899" y="2084388"/>
            <a:ext cx="9112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42199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23000" y="2374900"/>
            <a:ext cx="2159000" cy="304800"/>
          </a:xfrm>
          <a:custGeom>
            <a:avLst/>
            <a:gdLst/>
            <a:ahLst/>
            <a:cxnLst/>
            <a:rect l="l" t="t" r="r" b="b"/>
            <a:pathLst>
              <a:path w="2159000" h="304800">
                <a:moveTo>
                  <a:pt x="0" y="0"/>
                </a:moveTo>
                <a:lnTo>
                  <a:pt x="2159000" y="0"/>
                </a:lnTo>
                <a:lnTo>
                  <a:pt x="2159000" y="304800"/>
                </a:lnTo>
                <a:lnTo>
                  <a:pt x="0" y="304800"/>
                </a:lnTo>
                <a:lnTo>
                  <a:pt x="0" y="0"/>
                </a:lnTo>
                <a:close/>
              </a:path>
            </a:pathLst>
          </a:custGeom>
          <a:solidFill>
            <a:srgbClr val="DCDCDC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4700" y="3162300"/>
            <a:ext cx="1447800" cy="292100"/>
          </a:xfrm>
          <a:custGeom>
            <a:avLst/>
            <a:gdLst/>
            <a:ahLst/>
            <a:cxnLst/>
            <a:rect l="l" t="t" r="r" b="b"/>
            <a:pathLst>
              <a:path w="1447800" h="292100">
                <a:moveTo>
                  <a:pt x="0" y="0"/>
                </a:moveTo>
                <a:lnTo>
                  <a:pt x="1447800" y="0"/>
                </a:lnTo>
                <a:lnTo>
                  <a:pt x="1447800" y="292100"/>
                </a:lnTo>
                <a:lnTo>
                  <a:pt x="0" y="292100"/>
                </a:lnTo>
                <a:lnTo>
                  <a:pt x="0" y="0"/>
                </a:lnTo>
                <a:close/>
              </a:path>
            </a:pathLst>
          </a:custGeom>
          <a:solidFill>
            <a:srgbClr val="DCDCDC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00900" y="3416300"/>
            <a:ext cx="1193800" cy="292100"/>
          </a:xfrm>
          <a:custGeom>
            <a:avLst/>
            <a:gdLst/>
            <a:ahLst/>
            <a:cxnLst/>
            <a:rect l="l" t="t" r="r" b="b"/>
            <a:pathLst>
              <a:path w="1193800" h="292100">
                <a:moveTo>
                  <a:pt x="0" y="0"/>
                </a:moveTo>
                <a:lnTo>
                  <a:pt x="1193800" y="0"/>
                </a:lnTo>
                <a:lnTo>
                  <a:pt x="1193800" y="292100"/>
                </a:lnTo>
                <a:lnTo>
                  <a:pt x="0" y="292100"/>
                </a:lnTo>
                <a:lnTo>
                  <a:pt x="0" y="0"/>
                </a:lnTo>
                <a:close/>
              </a:path>
            </a:pathLst>
          </a:custGeom>
          <a:solidFill>
            <a:srgbClr val="DCDCDC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4350" y="742950"/>
            <a:ext cx="8267700" cy="0"/>
          </a:xfrm>
          <a:custGeom>
            <a:avLst/>
            <a:gdLst/>
            <a:ahLst/>
            <a:cxnLst/>
            <a:rect l="l" t="t" r="r" b="b"/>
            <a:pathLst>
              <a:path w="8267700">
                <a:moveTo>
                  <a:pt x="0" y="0"/>
                </a:moveTo>
                <a:lnTo>
                  <a:pt x="8267701" y="1"/>
                </a:lnTo>
              </a:path>
            </a:pathLst>
          </a:custGeom>
          <a:ln w="12700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7801" y="191842"/>
            <a:ext cx="48209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Keuze maken: </a:t>
            </a:r>
            <a:r>
              <a:rPr b="0" spc="-100" dirty="0">
                <a:latin typeface="Lucida Sans"/>
                <a:cs typeface="Lucida Sans"/>
              </a:rPr>
              <a:t>werknemer </a:t>
            </a:r>
            <a:r>
              <a:rPr b="0" spc="-55" dirty="0">
                <a:latin typeface="Lucida Sans"/>
                <a:cs typeface="Lucida Sans"/>
              </a:rPr>
              <a:t>vs.</a:t>
            </a:r>
            <a:r>
              <a:rPr b="0" spc="-170" dirty="0">
                <a:latin typeface="Lucida Sans"/>
                <a:cs typeface="Lucida Sans"/>
              </a:rPr>
              <a:t> </a:t>
            </a:r>
            <a:r>
              <a:rPr b="0" spc="-85" dirty="0">
                <a:latin typeface="Lucida Sans"/>
                <a:cs typeface="Lucida Sans"/>
              </a:rPr>
              <a:t>zelfstandige</a:t>
            </a:r>
          </a:p>
        </p:txBody>
      </p:sp>
      <p:sp>
        <p:nvSpPr>
          <p:cNvPr id="7" name="object 7"/>
          <p:cNvSpPr/>
          <p:nvPr/>
        </p:nvSpPr>
        <p:spPr>
          <a:xfrm>
            <a:off x="7889702" y="240546"/>
            <a:ext cx="847898" cy="240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63600" y="1574805"/>
            <a:ext cx="2425700" cy="292100"/>
          </a:xfrm>
          <a:custGeom>
            <a:avLst/>
            <a:gdLst/>
            <a:ahLst/>
            <a:cxnLst/>
            <a:rect l="l" t="t" r="r" b="b"/>
            <a:pathLst>
              <a:path w="2425700" h="292100">
                <a:moveTo>
                  <a:pt x="0" y="240"/>
                </a:moveTo>
                <a:lnTo>
                  <a:pt x="50005" y="280"/>
                </a:lnTo>
                <a:lnTo>
                  <a:pt x="100011" y="315"/>
                </a:lnTo>
                <a:lnTo>
                  <a:pt x="150016" y="343"/>
                </a:lnTo>
                <a:lnTo>
                  <a:pt x="200021" y="365"/>
                </a:lnTo>
                <a:lnTo>
                  <a:pt x="250024" y="380"/>
                </a:lnTo>
                <a:lnTo>
                  <a:pt x="300027" y="390"/>
                </a:lnTo>
                <a:lnTo>
                  <a:pt x="350027" y="393"/>
                </a:lnTo>
                <a:lnTo>
                  <a:pt x="400027" y="390"/>
                </a:lnTo>
                <a:lnTo>
                  <a:pt x="450024" y="380"/>
                </a:lnTo>
                <a:lnTo>
                  <a:pt x="500019" y="365"/>
                </a:lnTo>
                <a:lnTo>
                  <a:pt x="550011" y="343"/>
                </a:lnTo>
                <a:lnTo>
                  <a:pt x="600001" y="315"/>
                </a:lnTo>
                <a:lnTo>
                  <a:pt x="649988" y="280"/>
                </a:lnTo>
                <a:lnTo>
                  <a:pt x="699971" y="240"/>
                </a:lnTo>
                <a:lnTo>
                  <a:pt x="749977" y="198"/>
                </a:lnTo>
                <a:lnTo>
                  <a:pt x="799983" y="158"/>
                </a:lnTo>
                <a:lnTo>
                  <a:pt x="849989" y="127"/>
                </a:lnTo>
                <a:lnTo>
                  <a:pt x="899995" y="112"/>
                </a:lnTo>
                <a:lnTo>
                  <a:pt x="950001" y="122"/>
                </a:lnTo>
                <a:lnTo>
                  <a:pt x="1000007" y="162"/>
                </a:lnTo>
                <a:lnTo>
                  <a:pt x="1050014" y="240"/>
                </a:lnTo>
                <a:lnTo>
                  <a:pt x="1093744" y="341"/>
                </a:lnTo>
                <a:lnTo>
                  <a:pt x="1137496" y="419"/>
                </a:lnTo>
                <a:lnTo>
                  <a:pt x="1181247" y="406"/>
                </a:lnTo>
                <a:lnTo>
                  <a:pt x="1224978" y="240"/>
                </a:lnTo>
                <a:lnTo>
                  <a:pt x="1246875" y="104"/>
                </a:lnTo>
                <a:lnTo>
                  <a:pt x="1268761" y="0"/>
                </a:lnTo>
                <a:lnTo>
                  <a:pt x="1312461" y="240"/>
                </a:lnTo>
                <a:lnTo>
                  <a:pt x="1358167" y="2677"/>
                </a:lnTo>
                <a:lnTo>
                  <a:pt x="1401853" y="12218"/>
                </a:lnTo>
                <a:lnTo>
                  <a:pt x="1449538" y="38796"/>
                </a:lnTo>
                <a:lnTo>
                  <a:pt x="1490233" y="73091"/>
                </a:lnTo>
                <a:lnTo>
                  <a:pt x="1512298" y="91689"/>
                </a:lnTo>
                <a:lnTo>
                  <a:pt x="1534858" y="109900"/>
                </a:lnTo>
                <a:lnTo>
                  <a:pt x="1557650" y="127919"/>
                </a:lnTo>
                <a:lnTo>
                  <a:pt x="1580411" y="145942"/>
                </a:lnTo>
                <a:lnTo>
                  <a:pt x="1603028" y="164109"/>
                </a:lnTo>
                <a:lnTo>
                  <a:pt x="1625499" y="182376"/>
                </a:lnTo>
                <a:lnTo>
                  <a:pt x="1647970" y="200636"/>
                </a:lnTo>
                <a:lnTo>
                  <a:pt x="1691583" y="235012"/>
                </a:lnTo>
                <a:lnTo>
                  <a:pt x="1736774" y="264032"/>
                </a:lnTo>
                <a:lnTo>
                  <a:pt x="1801503" y="285875"/>
                </a:lnTo>
                <a:lnTo>
                  <a:pt x="1842690" y="290800"/>
                </a:lnTo>
                <a:lnTo>
                  <a:pt x="1884802" y="292046"/>
                </a:lnTo>
                <a:lnTo>
                  <a:pt x="1927084" y="291631"/>
                </a:lnTo>
                <a:lnTo>
                  <a:pt x="1968624" y="291267"/>
                </a:lnTo>
                <a:lnTo>
                  <a:pt x="2010186" y="291233"/>
                </a:lnTo>
                <a:lnTo>
                  <a:pt x="2051748" y="291397"/>
                </a:lnTo>
                <a:lnTo>
                  <a:pt x="2093289" y="291631"/>
                </a:lnTo>
                <a:lnTo>
                  <a:pt x="2140786" y="291856"/>
                </a:lnTo>
                <a:lnTo>
                  <a:pt x="2188273" y="292007"/>
                </a:lnTo>
                <a:lnTo>
                  <a:pt x="2235754" y="292082"/>
                </a:lnTo>
                <a:lnTo>
                  <a:pt x="2283234" y="292082"/>
                </a:lnTo>
                <a:lnTo>
                  <a:pt x="2330715" y="292007"/>
                </a:lnTo>
                <a:lnTo>
                  <a:pt x="2378202" y="291856"/>
                </a:lnTo>
                <a:lnTo>
                  <a:pt x="2425700" y="291631"/>
                </a:lnTo>
              </a:path>
            </a:pathLst>
          </a:custGeom>
          <a:ln w="25400">
            <a:solidFill>
              <a:srgbClr val="ED8B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867400" y="1574805"/>
            <a:ext cx="2438400" cy="292100"/>
          </a:xfrm>
          <a:custGeom>
            <a:avLst/>
            <a:gdLst/>
            <a:ahLst/>
            <a:cxnLst/>
            <a:rect l="l" t="t" r="r" b="b"/>
            <a:pathLst>
              <a:path w="2438400" h="292100">
                <a:moveTo>
                  <a:pt x="2438400" y="240"/>
                </a:moveTo>
                <a:lnTo>
                  <a:pt x="2388132" y="280"/>
                </a:lnTo>
                <a:lnTo>
                  <a:pt x="2337865" y="315"/>
                </a:lnTo>
                <a:lnTo>
                  <a:pt x="2287598" y="343"/>
                </a:lnTo>
                <a:lnTo>
                  <a:pt x="2237331" y="365"/>
                </a:lnTo>
                <a:lnTo>
                  <a:pt x="2187066" y="380"/>
                </a:lnTo>
                <a:lnTo>
                  <a:pt x="2136802" y="390"/>
                </a:lnTo>
                <a:lnTo>
                  <a:pt x="2086540" y="393"/>
                </a:lnTo>
                <a:lnTo>
                  <a:pt x="2036279" y="390"/>
                </a:lnTo>
                <a:lnTo>
                  <a:pt x="1986020" y="380"/>
                </a:lnTo>
                <a:lnTo>
                  <a:pt x="1935763" y="365"/>
                </a:lnTo>
                <a:lnTo>
                  <a:pt x="1885509" y="343"/>
                </a:lnTo>
                <a:lnTo>
                  <a:pt x="1835257" y="315"/>
                </a:lnTo>
                <a:lnTo>
                  <a:pt x="1785009" y="280"/>
                </a:lnTo>
                <a:lnTo>
                  <a:pt x="1734764" y="240"/>
                </a:lnTo>
                <a:lnTo>
                  <a:pt x="1684496" y="198"/>
                </a:lnTo>
                <a:lnTo>
                  <a:pt x="1634228" y="158"/>
                </a:lnTo>
                <a:lnTo>
                  <a:pt x="1583960" y="127"/>
                </a:lnTo>
                <a:lnTo>
                  <a:pt x="1533692" y="112"/>
                </a:lnTo>
                <a:lnTo>
                  <a:pt x="1483424" y="122"/>
                </a:lnTo>
                <a:lnTo>
                  <a:pt x="1433156" y="162"/>
                </a:lnTo>
                <a:lnTo>
                  <a:pt x="1382889" y="240"/>
                </a:lnTo>
                <a:lnTo>
                  <a:pt x="1338929" y="341"/>
                </a:lnTo>
                <a:lnTo>
                  <a:pt x="1294948" y="419"/>
                </a:lnTo>
                <a:lnTo>
                  <a:pt x="1250967" y="406"/>
                </a:lnTo>
                <a:lnTo>
                  <a:pt x="1207008" y="240"/>
                </a:lnTo>
                <a:lnTo>
                  <a:pt x="1184996" y="104"/>
                </a:lnTo>
                <a:lnTo>
                  <a:pt x="1162995" y="0"/>
                </a:lnTo>
                <a:lnTo>
                  <a:pt x="1119067" y="240"/>
                </a:lnTo>
                <a:lnTo>
                  <a:pt x="1073121" y="2677"/>
                </a:lnTo>
                <a:lnTo>
                  <a:pt x="1029208" y="12218"/>
                </a:lnTo>
                <a:lnTo>
                  <a:pt x="981272" y="38796"/>
                </a:lnTo>
                <a:lnTo>
                  <a:pt x="940364" y="73091"/>
                </a:lnTo>
                <a:lnTo>
                  <a:pt x="918183" y="91689"/>
                </a:lnTo>
                <a:lnTo>
                  <a:pt x="895505" y="109900"/>
                </a:lnTo>
                <a:lnTo>
                  <a:pt x="872594" y="127919"/>
                </a:lnTo>
                <a:lnTo>
                  <a:pt x="849714" y="145942"/>
                </a:lnTo>
                <a:lnTo>
                  <a:pt x="826978" y="164109"/>
                </a:lnTo>
                <a:lnTo>
                  <a:pt x="804389" y="182376"/>
                </a:lnTo>
                <a:lnTo>
                  <a:pt x="781801" y="200636"/>
                </a:lnTo>
                <a:lnTo>
                  <a:pt x="737959" y="235012"/>
                </a:lnTo>
                <a:lnTo>
                  <a:pt x="692532" y="264032"/>
                </a:lnTo>
                <a:lnTo>
                  <a:pt x="627464" y="285875"/>
                </a:lnTo>
                <a:lnTo>
                  <a:pt x="586062" y="290800"/>
                </a:lnTo>
                <a:lnTo>
                  <a:pt x="543729" y="292046"/>
                </a:lnTo>
                <a:lnTo>
                  <a:pt x="501226" y="291631"/>
                </a:lnTo>
                <a:lnTo>
                  <a:pt x="459468" y="291267"/>
                </a:lnTo>
                <a:lnTo>
                  <a:pt x="417688" y="291233"/>
                </a:lnTo>
                <a:lnTo>
                  <a:pt x="375909" y="291397"/>
                </a:lnTo>
                <a:lnTo>
                  <a:pt x="334151" y="291631"/>
                </a:lnTo>
                <a:lnTo>
                  <a:pt x="286405" y="291856"/>
                </a:lnTo>
                <a:lnTo>
                  <a:pt x="238669" y="292007"/>
                </a:lnTo>
                <a:lnTo>
                  <a:pt x="190939" y="292082"/>
                </a:lnTo>
                <a:lnTo>
                  <a:pt x="143211" y="292082"/>
                </a:lnTo>
                <a:lnTo>
                  <a:pt x="95481" y="292007"/>
                </a:lnTo>
                <a:lnTo>
                  <a:pt x="47745" y="291856"/>
                </a:lnTo>
                <a:lnTo>
                  <a:pt x="0" y="291631"/>
                </a:lnTo>
              </a:path>
            </a:pathLst>
          </a:custGeom>
          <a:ln w="25400">
            <a:solidFill>
              <a:srgbClr val="991E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46434" y="1889239"/>
            <a:ext cx="10261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30" dirty="0">
                <a:latin typeface="Trebuchet MS"/>
                <a:cs typeface="Trebuchet MS"/>
              </a:rPr>
              <a:t>Bruto</a:t>
            </a:r>
            <a:r>
              <a:rPr sz="1200" b="1" spc="-60" dirty="0">
                <a:latin typeface="Trebuchet MS"/>
                <a:cs typeface="Trebuchet MS"/>
              </a:rPr>
              <a:t> </a:t>
            </a:r>
            <a:r>
              <a:rPr sz="1200" b="1" spc="-45" dirty="0">
                <a:latin typeface="Trebuchet MS"/>
                <a:cs typeface="Trebuchet MS"/>
              </a:rPr>
              <a:t>inkomen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74700" y="2120900"/>
            <a:ext cx="2324100" cy="304800"/>
          </a:xfrm>
          <a:prstGeom prst="rect">
            <a:avLst/>
          </a:prstGeom>
          <a:solidFill>
            <a:srgbClr val="DCDCDC">
              <a:alpha val="59999"/>
            </a:srgbClr>
          </a:solidFill>
        </p:spPr>
        <p:txBody>
          <a:bodyPr vert="horz" wrap="square" lIns="0" tIns="34925" rIns="0" bIns="0" rtlCol="0">
            <a:spAutoFit/>
          </a:bodyPr>
          <a:lstStyle/>
          <a:p>
            <a:pPr marL="261620" indent="-177800">
              <a:lnSpc>
                <a:spcPct val="100000"/>
              </a:lnSpc>
              <a:spcBef>
                <a:spcPts val="275"/>
              </a:spcBef>
              <a:buClr>
                <a:srgbClr val="ED8B02"/>
              </a:buClr>
              <a:buFont typeface="Arial"/>
              <a:buChar char="•"/>
              <a:tabLst>
                <a:tab pos="262255" algn="l"/>
              </a:tabLst>
            </a:pPr>
            <a:r>
              <a:rPr sz="1200" spc="25" dirty="0">
                <a:latin typeface="Lucida Sans"/>
                <a:cs typeface="Lucida Sans"/>
              </a:rPr>
              <a:t>RSZ </a:t>
            </a:r>
            <a:r>
              <a:rPr sz="1200" spc="-40" dirty="0">
                <a:latin typeface="Lucida Sans"/>
                <a:cs typeface="Lucida Sans"/>
              </a:rPr>
              <a:t>(= </a:t>
            </a:r>
            <a:r>
              <a:rPr sz="1200" spc="-30" dirty="0">
                <a:latin typeface="Lucida Sans"/>
                <a:cs typeface="Lucida Sans"/>
              </a:rPr>
              <a:t>sociale </a:t>
            </a:r>
            <a:r>
              <a:rPr sz="1200" spc="-60" dirty="0">
                <a:latin typeface="Lucida Sans"/>
                <a:cs typeface="Lucida Sans"/>
              </a:rPr>
              <a:t>bijdragen</a:t>
            </a:r>
            <a:r>
              <a:rPr sz="1200" spc="-165" dirty="0">
                <a:latin typeface="Lucida Sans"/>
                <a:cs typeface="Lucida Sans"/>
              </a:rPr>
              <a:t> </a:t>
            </a:r>
            <a:r>
              <a:rPr sz="1200" spc="25" dirty="0">
                <a:latin typeface="Lucida Sans"/>
                <a:cs typeface="Lucida Sans"/>
              </a:rPr>
              <a:t>WN)</a:t>
            </a:r>
            <a:endParaRPr sz="1200">
              <a:latin typeface="Lucida Sans"/>
              <a:cs typeface="Lucida San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6434" y="2592819"/>
            <a:ext cx="1788160" cy="5334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b="1" spc="-30" dirty="0">
                <a:latin typeface="Trebuchet MS"/>
                <a:cs typeface="Trebuchet MS"/>
              </a:rPr>
              <a:t>Bruto </a:t>
            </a:r>
            <a:r>
              <a:rPr sz="1200" b="1" spc="-40" dirty="0">
                <a:latin typeface="Trebuchet MS"/>
                <a:cs typeface="Trebuchet MS"/>
              </a:rPr>
              <a:t>belastbaar</a:t>
            </a:r>
            <a:r>
              <a:rPr sz="1200" b="1" spc="110" dirty="0">
                <a:latin typeface="Trebuchet MS"/>
                <a:cs typeface="Trebuchet MS"/>
              </a:rPr>
              <a:t> </a:t>
            </a:r>
            <a:r>
              <a:rPr sz="1200" b="1" spc="-45" dirty="0">
                <a:latin typeface="Trebuchet MS"/>
                <a:cs typeface="Trebuchet MS"/>
              </a:rPr>
              <a:t>inkomen</a:t>
            </a:r>
            <a:endParaRPr sz="1200">
              <a:latin typeface="Trebuchet MS"/>
              <a:cs typeface="Trebuchet MS"/>
            </a:endParaRPr>
          </a:p>
          <a:p>
            <a:pPr marL="190500" indent="-177800">
              <a:lnSpc>
                <a:spcPct val="100000"/>
              </a:lnSpc>
              <a:spcBef>
                <a:spcPts val="560"/>
              </a:spcBef>
              <a:buClr>
                <a:srgbClr val="ED8B02"/>
              </a:buClr>
              <a:buFont typeface="Arial"/>
              <a:buChar char="•"/>
              <a:tabLst>
                <a:tab pos="190500" algn="l"/>
              </a:tabLst>
            </a:pPr>
            <a:r>
              <a:rPr sz="1200" spc="-55" dirty="0">
                <a:latin typeface="Lucida Sans"/>
                <a:cs typeface="Lucida Sans"/>
              </a:rPr>
              <a:t>bedrijfsvoorheffing</a:t>
            </a:r>
            <a:endParaRPr sz="1200">
              <a:latin typeface="Lucida Sans"/>
              <a:cs typeface="Lucida San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6434" y="3184640"/>
            <a:ext cx="11664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0" indent="-177800">
              <a:lnSpc>
                <a:spcPct val="100000"/>
              </a:lnSpc>
              <a:spcBef>
                <a:spcPts val="100"/>
              </a:spcBef>
              <a:buClr>
                <a:srgbClr val="ED8B02"/>
              </a:buClr>
              <a:buFont typeface="Arial"/>
              <a:buChar char="•"/>
              <a:tabLst>
                <a:tab pos="190500" algn="l"/>
              </a:tabLst>
            </a:pPr>
            <a:r>
              <a:rPr sz="1200" spc="-50" dirty="0">
                <a:latin typeface="Lucida Sans"/>
                <a:cs typeface="Lucida Sans"/>
              </a:rPr>
              <a:t>andere</a:t>
            </a:r>
            <a:r>
              <a:rPr sz="1200" spc="-145" dirty="0">
                <a:latin typeface="Lucida Sans"/>
                <a:cs typeface="Lucida Sans"/>
              </a:rPr>
              <a:t> </a:t>
            </a:r>
            <a:r>
              <a:rPr sz="1200" spc="-60" dirty="0">
                <a:latin typeface="Lucida Sans"/>
                <a:cs typeface="Lucida Sans"/>
              </a:rPr>
              <a:t>kosten</a:t>
            </a:r>
            <a:endParaRPr sz="1200">
              <a:latin typeface="Lucida Sans"/>
              <a:cs typeface="Lucida San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46434" y="3608821"/>
            <a:ext cx="1800860" cy="558800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1200" b="1" spc="-55" dirty="0">
                <a:latin typeface="Trebuchet MS"/>
                <a:cs typeface="Trebuchet MS"/>
              </a:rPr>
              <a:t>Netto </a:t>
            </a:r>
            <a:r>
              <a:rPr sz="1200" b="1" spc="-40" dirty="0">
                <a:latin typeface="Trebuchet MS"/>
                <a:cs typeface="Trebuchet MS"/>
              </a:rPr>
              <a:t>belastbaar</a:t>
            </a:r>
            <a:r>
              <a:rPr sz="1200" b="1" spc="25" dirty="0">
                <a:latin typeface="Trebuchet MS"/>
                <a:cs typeface="Trebuchet MS"/>
              </a:rPr>
              <a:t> </a:t>
            </a:r>
            <a:r>
              <a:rPr sz="1200" b="1" spc="-45" dirty="0">
                <a:latin typeface="Trebuchet MS"/>
                <a:cs typeface="Trebuchet MS"/>
              </a:rPr>
              <a:t>inkomen</a:t>
            </a:r>
            <a:endParaRPr sz="1200">
              <a:latin typeface="Trebuchet MS"/>
              <a:cs typeface="Trebuchet MS"/>
            </a:endParaRPr>
          </a:p>
          <a:p>
            <a:pPr marL="190500" indent="-177800">
              <a:lnSpc>
                <a:spcPct val="100000"/>
              </a:lnSpc>
              <a:spcBef>
                <a:spcPts val="660"/>
              </a:spcBef>
              <a:buClr>
                <a:srgbClr val="ED8B02"/>
              </a:buClr>
              <a:buFont typeface="Arial"/>
              <a:buChar char="•"/>
              <a:tabLst>
                <a:tab pos="190500" algn="l"/>
              </a:tabLst>
            </a:pPr>
            <a:r>
              <a:rPr sz="1200" spc="-50" dirty="0">
                <a:latin typeface="Lucida Sans"/>
                <a:cs typeface="Lucida Sans"/>
              </a:rPr>
              <a:t>belastingen</a:t>
            </a:r>
            <a:endParaRPr sz="1200">
              <a:latin typeface="Lucida Sans"/>
              <a:cs typeface="Lucida San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46434" y="4480040"/>
            <a:ext cx="10261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5" dirty="0">
                <a:solidFill>
                  <a:srgbClr val="ED8B02"/>
                </a:solidFill>
                <a:latin typeface="Trebuchet MS"/>
                <a:cs typeface="Trebuchet MS"/>
              </a:rPr>
              <a:t>Netto</a:t>
            </a:r>
            <a:r>
              <a:rPr sz="1200" b="1" spc="25" dirty="0">
                <a:solidFill>
                  <a:srgbClr val="ED8B02"/>
                </a:solidFill>
                <a:latin typeface="Trebuchet MS"/>
                <a:cs typeface="Trebuchet MS"/>
              </a:rPr>
              <a:t> </a:t>
            </a:r>
            <a:r>
              <a:rPr sz="1200" b="1" spc="-45" dirty="0">
                <a:solidFill>
                  <a:srgbClr val="ED8B02"/>
                </a:solidFill>
                <a:latin typeface="Trebuchet MS"/>
                <a:cs typeface="Trebuchet MS"/>
              </a:rPr>
              <a:t>inkomen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103775" y="1810607"/>
            <a:ext cx="1204595" cy="5334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90500">
              <a:lnSpc>
                <a:spcPct val="100000"/>
              </a:lnSpc>
              <a:spcBef>
                <a:spcPts val="660"/>
              </a:spcBef>
            </a:pPr>
            <a:r>
              <a:rPr sz="1200" b="1" spc="-30" dirty="0">
                <a:latin typeface="Trebuchet MS"/>
                <a:cs typeface="Trebuchet MS"/>
              </a:rPr>
              <a:t>Bruto</a:t>
            </a:r>
            <a:r>
              <a:rPr sz="1200" b="1" spc="-60" dirty="0">
                <a:latin typeface="Trebuchet MS"/>
                <a:cs typeface="Trebuchet MS"/>
              </a:rPr>
              <a:t> </a:t>
            </a:r>
            <a:r>
              <a:rPr sz="1200" b="1" spc="-45" dirty="0">
                <a:latin typeface="Trebuchet MS"/>
                <a:cs typeface="Trebuchet MS"/>
              </a:rPr>
              <a:t>inkomen</a:t>
            </a:r>
            <a:endParaRPr sz="1200">
              <a:latin typeface="Trebuchet MS"/>
              <a:cs typeface="Trebuchet MS"/>
            </a:endParaRPr>
          </a:p>
          <a:p>
            <a:pPr marL="190500" indent="-177800">
              <a:lnSpc>
                <a:spcPct val="100000"/>
              </a:lnSpc>
              <a:spcBef>
                <a:spcPts val="560"/>
              </a:spcBef>
              <a:buClr>
                <a:srgbClr val="991E66"/>
              </a:buClr>
              <a:buFont typeface="Arial"/>
              <a:buChar char="•"/>
              <a:tabLst>
                <a:tab pos="190500" algn="l"/>
              </a:tabLst>
            </a:pPr>
            <a:r>
              <a:rPr sz="1200" spc="-60" dirty="0">
                <a:latin typeface="Lucida Sans"/>
                <a:cs typeface="Lucida Sans"/>
              </a:rPr>
              <a:t>beroepskosten</a:t>
            </a:r>
            <a:endParaRPr sz="1200">
              <a:latin typeface="Lucida Sans"/>
              <a:cs typeface="Lucida San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03675" y="2389727"/>
            <a:ext cx="199961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0" indent="-177800">
              <a:lnSpc>
                <a:spcPct val="100000"/>
              </a:lnSpc>
              <a:spcBef>
                <a:spcPts val="100"/>
              </a:spcBef>
              <a:buClr>
                <a:srgbClr val="991E66"/>
              </a:buClr>
              <a:buFont typeface="Arial"/>
              <a:buChar char="•"/>
              <a:tabLst>
                <a:tab pos="190500" algn="l"/>
              </a:tabLst>
            </a:pPr>
            <a:r>
              <a:rPr sz="1200" spc="-35" dirty="0">
                <a:latin typeface="Lucida Sans"/>
                <a:cs typeface="Lucida Sans"/>
              </a:rPr>
              <a:t>betaalde </a:t>
            </a:r>
            <a:r>
              <a:rPr sz="1200" spc="-30" dirty="0">
                <a:latin typeface="Lucida Sans"/>
                <a:cs typeface="Lucida Sans"/>
              </a:rPr>
              <a:t>sociale</a:t>
            </a:r>
            <a:r>
              <a:rPr sz="1200" spc="-210" dirty="0">
                <a:latin typeface="Lucida Sans"/>
                <a:cs typeface="Lucida Sans"/>
              </a:rPr>
              <a:t> </a:t>
            </a:r>
            <a:r>
              <a:rPr sz="1200" spc="-60" dirty="0">
                <a:latin typeface="Lucida Sans"/>
                <a:cs typeface="Lucida Sans"/>
              </a:rPr>
              <a:t>bijdragen</a:t>
            </a:r>
            <a:endParaRPr sz="1200">
              <a:latin typeface="Lucida Sans"/>
              <a:cs typeface="Lucida San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06875" y="2826607"/>
            <a:ext cx="1801495" cy="558800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1200" b="1" spc="-55" dirty="0">
                <a:latin typeface="Trebuchet MS"/>
                <a:cs typeface="Trebuchet MS"/>
              </a:rPr>
              <a:t>Netto </a:t>
            </a:r>
            <a:r>
              <a:rPr sz="1200" b="1" spc="-40" dirty="0">
                <a:latin typeface="Trebuchet MS"/>
                <a:cs typeface="Trebuchet MS"/>
              </a:rPr>
              <a:t>belastbaar</a:t>
            </a:r>
            <a:r>
              <a:rPr sz="1200" b="1" spc="25" dirty="0">
                <a:latin typeface="Trebuchet MS"/>
                <a:cs typeface="Trebuchet MS"/>
              </a:rPr>
              <a:t> </a:t>
            </a:r>
            <a:r>
              <a:rPr sz="1200" b="1" spc="-45" dirty="0">
                <a:latin typeface="Trebuchet MS"/>
                <a:cs typeface="Trebuchet MS"/>
              </a:rPr>
              <a:t>inkomen</a:t>
            </a:r>
            <a:endParaRPr sz="1200">
              <a:latin typeface="Trebuchet MS"/>
              <a:cs typeface="Trebuchet MS"/>
            </a:endParaRPr>
          </a:p>
          <a:p>
            <a:pPr marL="609600" indent="-177800">
              <a:lnSpc>
                <a:spcPct val="100000"/>
              </a:lnSpc>
              <a:spcBef>
                <a:spcPts val="660"/>
              </a:spcBef>
              <a:buClr>
                <a:srgbClr val="991E66"/>
              </a:buClr>
              <a:buFont typeface="Arial"/>
              <a:buChar char="•"/>
              <a:tabLst>
                <a:tab pos="609600" algn="l"/>
              </a:tabLst>
            </a:pPr>
            <a:r>
              <a:rPr sz="1200" spc="-30" dirty="0">
                <a:latin typeface="Lucida Sans"/>
                <a:cs typeface="Lucida Sans"/>
              </a:rPr>
              <a:t>sociale</a:t>
            </a:r>
            <a:r>
              <a:rPr sz="1200" spc="-15" dirty="0">
                <a:latin typeface="Lucida Sans"/>
                <a:cs typeface="Lucida Sans"/>
              </a:rPr>
              <a:t> </a:t>
            </a:r>
            <a:r>
              <a:rPr sz="1200" spc="-60" dirty="0">
                <a:latin typeface="Lucida Sans"/>
                <a:cs typeface="Lucida Sans"/>
              </a:rPr>
              <a:t>bijdragen</a:t>
            </a:r>
            <a:endParaRPr sz="1200">
              <a:latin typeface="Lucida Sans"/>
              <a:cs typeface="Lucida San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306975" y="3431127"/>
            <a:ext cx="9969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0" indent="-177800">
              <a:lnSpc>
                <a:spcPct val="100000"/>
              </a:lnSpc>
              <a:spcBef>
                <a:spcPts val="100"/>
              </a:spcBef>
              <a:buClr>
                <a:srgbClr val="991E66"/>
              </a:buClr>
              <a:buFont typeface="Arial"/>
              <a:buChar char="•"/>
              <a:tabLst>
                <a:tab pos="190500" algn="l"/>
              </a:tabLst>
            </a:pPr>
            <a:r>
              <a:rPr sz="1200" spc="-50" dirty="0">
                <a:latin typeface="Lucida Sans"/>
                <a:cs typeface="Lucida Sans"/>
              </a:rPr>
              <a:t>belastingen</a:t>
            </a:r>
            <a:endParaRPr sz="1200">
              <a:latin typeface="Lucida Sans"/>
              <a:cs typeface="Lucida San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281575" y="3951827"/>
            <a:ext cx="10261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5" dirty="0">
                <a:solidFill>
                  <a:srgbClr val="991E66"/>
                </a:solidFill>
                <a:latin typeface="Trebuchet MS"/>
                <a:cs typeface="Trebuchet MS"/>
              </a:rPr>
              <a:t>Netto</a:t>
            </a:r>
            <a:r>
              <a:rPr sz="1200" b="1" spc="25" dirty="0">
                <a:solidFill>
                  <a:srgbClr val="991E66"/>
                </a:solidFill>
                <a:latin typeface="Trebuchet MS"/>
                <a:cs typeface="Trebuchet MS"/>
              </a:rPr>
              <a:t> </a:t>
            </a:r>
            <a:r>
              <a:rPr sz="1200" b="1" spc="-45" dirty="0">
                <a:solidFill>
                  <a:srgbClr val="991E66"/>
                </a:solidFill>
                <a:latin typeface="Trebuchet MS"/>
                <a:cs typeface="Trebuchet MS"/>
              </a:rPr>
              <a:t>inkomen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36050" y="1162998"/>
            <a:ext cx="126492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35" dirty="0">
                <a:solidFill>
                  <a:srgbClr val="ED8B02"/>
                </a:solidFill>
                <a:latin typeface="Trebuchet MS"/>
                <a:cs typeface="Trebuchet MS"/>
              </a:rPr>
              <a:t>WERKNEMER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869534" y="1162998"/>
            <a:ext cx="143827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5" dirty="0">
                <a:solidFill>
                  <a:srgbClr val="991E66"/>
                </a:solidFill>
                <a:latin typeface="Trebuchet MS"/>
                <a:cs typeface="Trebuchet MS"/>
              </a:rPr>
              <a:t>ZELFSTANDIGE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289331" y="1143000"/>
            <a:ext cx="1323547" cy="26288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635500" y="1143000"/>
            <a:ext cx="1333500" cy="26288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238500" y="1701800"/>
            <a:ext cx="444500" cy="406400"/>
          </a:xfrm>
          <a:custGeom>
            <a:avLst/>
            <a:gdLst/>
            <a:ahLst/>
            <a:cxnLst/>
            <a:rect l="l" t="t" r="r" b="b"/>
            <a:pathLst>
              <a:path w="444500" h="406400">
                <a:moveTo>
                  <a:pt x="215411" y="0"/>
                </a:moveTo>
                <a:lnTo>
                  <a:pt x="140307" y="20147"/>
                </a:lnTo>
                <a:lnTo>
                  <a:pt x="99526" y="43356"/>
                </a:lnTo>
                <a:lnTo>
                  <a:pt x="61456" y="73566"/>
                </a:lnTo>
                <a:lnTo>
                  <a:pt x="29746" y="109461"/>
                </a:lnTo>
                <a:lnTo>
                  <a:pt x="8044" y="149725"/>
                </a:lnTo>
                <a:lnTo>
                  <a:pt x="0" y="193039"/>
                </a:lnTo>
                <a:lnTo>
                  <a:pt x="6144" y="237480"/>
                </a:lnTo>
                <a:lnTo>
                  <a:pt x="23411" y="280646"/>
                </a:lnTo>
                <a:lnTo>
                  <a:pt x="50053" y="320511"/>
                </a:lnTo>
                <a:lnTo>
                  <a:pt x="84322" y="355046"/>
                </a:lnTo>
                <a:lnTo>
                  <a:pt x="124470" y="382224"/>
                </a:lnTo>
                <a:lnTo>
                  <a:pt x="168749" y="400018"/>
                </a:lnTo>
                <a:lnTo>
                  <a:pt x="215411" y="406400"/>
                </a:lnTo>
                <a:lnTo>
                  <a:pt x="262830" y="399979"/>
                </a:lnTo>
                <a:lnTo>
                  <a:pt x="309064" y="382096"/>
                </a:lnTo>
                <a:lnTo>
                  <a:pt x="351883" y="354815"/>
                </a:lnTo>
                <a:lnTo>
                  <a:pt x="389063" y="320203"/>
                </a:lnTo>
                <a:lnTo>
                  <a:pt x="418377" y="280326"/>
                </a:lnTo>
                <a:lnTo>
                  <a:pt x="437598" y="237249"/>
                </a:lnTo>
                <a:lnTo>
                  <a:pt x="444500" y="193039"/>
                </a:lnTo>
                <a:lnTo>
                  <a:pt x="435697" y="138661"/>
                </a:lnTo>
                <a:lnTo>
                  <a:pt x="412042" y="94095"/>
                </a:lnTo>
                <a:lnTo>
                  <a:pt x="377660" y="58814"/>
                </a:lnTo>
                <a:lnTo>
                  <a:pt x="336679" y="32292"/>
                </a:lnTo>
                <a:lnTo>
                  <a:pt x="293226" y="14000"/>
                </a:lnTo>
                <a:lnTo>
                  <a:pt x="251427" y="3412"/>
                </a:lnTo>
                <a:lnTo>
                  <a:pt x="215411" y="0"/>
                </a:lnTo>
                <a:close/>
              </a:path>
            </a:pathLst>
          </a:custGeom>
          <a:solidFill>
            <a:srgbClr val="ED8B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394242" y="1758601"/>
            <a:ext cx="14224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20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638800" y="1701800"/>
            <a:ext cx="444500" cy="406400"/>
          </a:xfrm>
          <a:custGeom>
            <a:avLst/>
            <a:gdLst/>
            <a:ahLst/>
            <a:cxnLst/>
            <a:rect l="l" t="t" r="r" b="b"/>
            <a:pathLst>
              <a:path w="444500" h="406400">
                <a:moveTo>
                  <a:pt x="215411" y="0"/>
                </a:moveTo>
                <a:lnTo>
                  <a:pt x="140307" y="20147"/>
                </a:lnTo>
                <a:lnTo>
                  <a:pt x="99526" y="43356"/>
                </a:lnTo>
                <a:lnTo>
                  <a:pt x="61456" y="73566"/>
                </a:lnTo>
                <a:lnTo>
                  <a:pt x="29746" y="109461"/>
                </a:lnTo>
                <a:lnTo>
                  <a:pt x="8044" y="149725"/>
                </a:lnTo>
                <a:lnTo>
                  <a:pt x="0" y="193039"/>
                </a:lnTo>
                <a:lnTo>
                  <a:pt x="6144" y="237480"/>
                </a:lnTo>
                <a:lnTo>
                  <a:pt x="23411" y="280646"/>
                </a:lnTo>
                <a:lnTo>
                  <a:pt x="50053" y="320511"/>
                </a:lnTo>
                <a:lnTo>
                  <a:pt x="84322" y="355046"/>
                </a:lnTo>
                <a:lnTo>
                  <a:pt x="124470" y="382224"/>
                </a:lnTo>
                <a:lnTo>
                  <a:pt x="168749" y="400018"/>
                </a:lnTo>
                <a:lnTo>
                  <a:pt x="215411" y="406400"/>
                </a:lnTo>
                <a:lnTo>
                  <a:pt x="262830" y="399979"/>
                </a:lnTo>
                <a:lnTo>
                  <a:pt x="309064" y="382096"/>
                </a:lnTo>
                <a:lnTo>
                  <a:pt x="351883" y="354815"/>
                </a:lnTo>
                <a:lnTo>
                  <a:pt x="389063" y="320203"/>
                </a:lnTo>
                <a:lnTo>
                  <a:pt x="418377" y="280326"/>
                </a:lnTo>
                <a:lnTo>
                  <a:pt x="437598" y="237249"/>
                </a:lnTo>
                <a:lnTo>
                  <a:pt x="444500" y="193039"/>
                </a:lnTo>
                <a:lnTo>
                  <a:pt x="435697" y="138661"/>
                </a:lnTo>
                <a:lnTo>
                  <a:pt x="412042" y="94095"/>
                </a:lnTo>
                <a:lnTo>
                  <a:pt x="377660" y="58814"/>
                </a:lnTo>
                <a:lnTo>
                  <a:pt x="336679" y="32292"/>
                </a:lnTo>
                <a:lnTo>
                  <a:pt x="293226" y="14000"/>
                </a:lnTo>
                <a:lnTo>
                  <a:pt x="251427" y="3412"/>
                </a:lnTo>
                <a:lnTo>
                  <a:pt x="215411" y="0"/>
                </a:lnTo>
                <a:close/>
              </a:path>
            </a:pathLst>
          </a:custGeom>
          <a:solidFill>
            <a:srgbClr val="991E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5791734" y="1758601"/>
            <a:ext cx="14224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20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endParaRPr sz="16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5588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84700" y="1816100"/>
            <a:ext cx="4445" cy="1097915"/>
          </a:xfrm>
          <a:custGeom>
            <a:avLst/>
            <a:gdLst/>
            <a:ahLst/>
            <a:cxnLst/>
            <a:rect l="l" t="t" r="r" b="b"/>
            <a:pathLst>
              <a:path w="4445" h="1097914">
                <a:moveTo>
                  <a:pt x="0" y="0"/>
                </a:moveTo>
                <a:lnTo>
                  <a:pt x="4410" y="1097478"/>
                </a:lnTo>
              </a:path>
            </a:pathLst>
          </a:custGeom>
          <a:ln w="25400">
            <a:solidFill>
              <a:srgbClr val="5555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4350" y="742950"/>
            <a:ext cx="8267700" cy="0"/>
          </a:xfrm>
          <a:custGeom>
            <a:avLst/>
            <a:gdLst/>
            <a:ahLst/>
            <a:cxnLst/>
            <a:rect l="l" t="t" r="r" b="b"/>
            <a:pathLst>
              <a:path w="8267700">
                <a:moveTo>
                  <a:pt x="0" y="0"/>
                </a:moveTo>
                <a:lnTo>
                  <a:pt x="8267701" y="1"/>
                </a:lnTo>
              </a:path>
            </a:pathLst>
          </a:custGeom>
          <a:ln w="12700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97801" y="191842"/>
            <a:ext cx="49834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Keuze maken:</a:t>
            </a:r>
            <a:r>
              <a:rPr spc="-150" dirty="0"/>
              <a:t> </a:t>
            </a:r>
            <a:r>
              <a:rPr b="0" spc="-85" dirty="0">
                <a:latin typeface="Lucida Sans"/>
                <a:cs typeface="Lucida Sans"/>
              </a:rPr>
              <a:t>éénmanszaak/vennootschap</a:t>
            </a:r>
          </a:p>
        </p:txBody>
      </p:sp>
      <p:sp>
        <p:nvSpPr>
          <p:cNvPr id="5" name="object 5"/>
          <p:cNvSpPr/>
          <p:nvPr/>
        </p:nvSpPr>
        <p:spPr>
          <a:xfrm>
            <a:off x="7889702" y="240546"/>
            <a:ext cx="847898" cy="240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64639" y="3187906"/>
            <a:ext cx="1358900" cy="1371600"/>
          </a:xfrm>
          <a:custGeom>
            <a:avLst/>
            <a:gdLst/>
            <a:ahLst/>
            <a:cxnLst/>
            <a:rect l="l" t="t" r="r" b="b"/>
            <a:pathLst>
              <a:path w="1358900" h="1371600">
                <a:moveTo>
                  <a:pt x="664345" y="0"/>
                </a:moveTo>
                <a:lnTo>
                  <a:pt x="622092" y="2705"/>
                </a:lnTo>
                <a:lnTo>
                  <a:pt x="580082" y="8324"/>
                </a:lnTo>
                <a:lnTo>
                  <a:pt x="538425" y="16805"/>
                </a:lnTo>
                <a:lnTo>
                  <a:pt x="497228" y="28096"/>
                </a:lnTo>
                <a:lnTo>
                  <a:pt x="456599" y="42146"/>
                </a:lnTo>
                <a:lnTo>
                  <a:pt x="416646" y="58903"/>
                </a:lnTo>
                <a:lnTo>
                  <a:pt x="377476" y="78317"/>
                </a:lnTo>
                <a:lnTo>
                  <a:pt x="339199" y="100336"/>
                </a:lnTo>
                <a:lnTo>
                  <a:pt x="301921" y="124908"/>
                </a:lnTo>
                <a:lnTo>
                  <a:pt x="265752" y="151983"/>
                </a:lnTo>
                <a:lnTo>
                  <a:pt x="230798" y="181508"/>
                </a:lnTo>
                <a:lnTo>
                  <a:pt x="197168" y="213433"/>
                </a:lnTo>
                <a:lnTo>
                  <a:pt x="164307" y="248895"/>
                </a:lnTo>
                <a:lnTo>
                  <a:pt x="134433" y="286061"/>
                </a:lnTo>
                <a:lnTo>
                  <a:pt x="107546" y="324767"/>
                </a:lnTo>
                <a:lnTo>
                  <a:pt x="83647" y="364853"/>
                </a:lnTo>
                <a:lnTo>
                  <a:pt x="62735" y="406155"/>
                </a:lnTo>
                <a:lnTo>
                  <a:pt x="44811" y="448512"/>
                </a:lnTo>
                <a:lnTo>
                  <a:pt x="29874" y="491761"/>
                </a:lnTo>
                <a:lnTo>
                  <a:pt x="17924" y="535740"/>
                </a:lnTo>
                <a:lnTo>
                  <a:pt x="8962" y="580286"/>
                </a:lnTo>
                <a:lnTo>
                  <a:pt x="2987" y="625239"/>
                </a:lnTo>
                <a:lnTo>
                  <a:pt x="0" y="670434"/>
                </a:lnTo>
                <a:lnTo>
                  <a:pt x="0" y="715711"/>
                </a:lnTo>
                <a:lnTo>
                  <a:pt x="2987" y="760907"/>
                </a:lnTo>
                <a:lnTo>
                  <a:pt x="8962" y="805859"/>
                </a:lnTo>
                <a:lnTo>
                  <a:pt x="17924" y="850406"/>
                </a:lnTo>
                <a:lnTo>
                  <a:pt x="29874" y="894385"/>
                </a:lnTo>
                <a:lnTo>
                  <a:pt x="44811" y="937634"/>
                </a:lnTo>
                <a:lnTo>
                  <a:pt x="62735" y="979991"/>
                </a:lnTo>
                <a:lnTo>
                  <a:pt x="83647" y="1021293"/>
                </a:lnTo>
                <a:lnTo>
                  <a:pt x="107546" y="1061378"/>
                </a:lnTo>
                <a:lnTo>
                  <a:pt x="134433" y="1100085"/>
                </a:lnTo>
                <a:lnTo>
                  <a:pt x="164307" y="1137250"/>
                </a:lnTo>
                <a:lnTo>
                  <a:pt x="197168" y="1172712"/>
                </a:lnTo>
                <a:lnTo>
                  <a:pt x="232433" y="1205766"/>
                </a:lnTo>
                <a:lnTo>
                  <a:pt x="269391" y="1235815"/>
                </a:lnTo>
                <a:lnTo>
                  <a:pt x="307882" y="1262858"/>
                </a:lnTo>
                <a:lnTo>
                  <a:pt x="347745" y="1286898"/>
                </a:lnTo>
                <a:lnTo>
                  <a:pt x="388817" y="1307932"/>
                </a:lnTo>
                <a:lnTo>
                  <a:pt x="430938" y="1325961"/>
                </a:lnTo>
                <a:lnTo>
                  <a:pt x="473947" y="1340985"/>
                </a:lnTo>
                <a:lnTo>
                  <a:pt x="517681" y="1353005"/>
                </a:lnTo>
                <a:lnTo>
                  <a:pt x="561980" y="1362020"/>
                </a:lnTo>
                <a:lnTo>
                  <a:pt x="606683" y="1368029"/>
                </a:lnTo>
                <a:lnTo>
                  <a:pt x="651627" y="1371034"/>
                </a:lnTo>
                <a:lnTo>
                  <a:pt x="696652" y="1371034"/>
                </a:lnTo>
                <a:lnTo>
                  <a:pt x="741596" y="1368029"/>
                </a:lnTo>
                <a:lnTo>
                  <a:pt x="786299" y="1362020"/>
                </a:lnTo>
                <a:lnTo>
                  <a:pt x="830598" y="1353005"/>
                </a:lnTo>
                <a:lnTo>
                  <a:pt x="874332" y="1340985"/>
                </a:lnTo>
                <a:lnTo>
                  <a:pt x="917341" y="1325961"/>
                </a:lnTo>
                <a:lnTo>
                  <a:pt x="959462" y="1307932"/>
                </a:lnTo>
                <a:lnTo>
                  <a:pt x="1000534" y="1286898"/>
                </a:lnTo>
                <a:lnTo>
                  <a:pt x="1040397" y="1262858"/>
                </a:lnTo>
                <a:lnTo>
                  <a:pt x="1078888" y="1235815"/>
                </a:lnTo>
                <a:lnTo>
                  <a:pt x="1115847" y="1205766"/>
                </a:lnTo>
                <a:lnTo>
                  <a:pt x="1151112" y="1172712"/>
                </a:lnTo>
                <a:lnTo>
                  <a:pt x="1184124" y="1137464"/>
                </a:lnTo>
                <a:lnTo>
                  <a:pt x="1214405" y="1100900"/>
                </a:lnTo>
                <a:lnTo>
                  <a:pt x="1241917" y="1063125"/>
                </a:lnTo>
                <a:lnTo>
                  <a:pt x="1266621" y="1024243"/>
                </a:lnTo>
                <a:lnTo>
                  <a:pt x="1288478" y="984358"/>
                </a:lnTo>
                <a:lnTo>
                  <a:pt x="1307450" y="943574"/>
                </a:lnTo>
                <a:lnTo>
                  <a:pt x="1323499" y="901994"/>
                </a:lnTo>
                <a:lnTo>
                  <a:pt x="1336585" y="859724"/>
                </a:lnTo>
                <a:lnTo>
                  <a:pt x="1346671" y="816866"/>
                </a:lnTo>
                <a:lnTo>
                  <a:pt x="1353716" y="773524"/>
                </a:lnTo>
                <a:lnTo>
                  <a:pt x="1357683" y="729804"/>
                </a:lnTo>
                <a:lnTo>
                  <a:pt x="1358533" y="685808"/>
                </a:lnTo>
                <a:lnTo>
                  <a:pt x="1356228" y="641642"/>
                </a:lnTo>
                <a:lnTo>
                  <a:pt x="1350728" y="597407"/>
                </a:lnTo>
                <a:lnTo>
                  <a:pt x="1341995" y="553210"/>
                </a:lnTo>
                <a:lnTo>
                  <a:pt x="1329991" y="509153"/>
                </a:lnTo>
                <a:lnTo>
                  <a:pt x="1314677" y="465342"/>
                </a:lnTo>
                <a:lnTo>
                  <a:pt x="1296013" y="421878"/>
                </a:lnTo>
                <a:lnTo>
                  <a:pt x="1273963" y="378868"/>
                </a:lnTo>
                <a:lnTo>
                  <a:pt x="1248486" y="336414"/>
                </a:lnTo>
                <a:lnTo>
                  <a:pt x="1219544" y="294621"/>
                </a:lnTo>
                <a:lnTo>
                  <a:pt x="1187099" y="253593"/>
                </a:lnTo>
                <a:lnTo>
                  <a:pt x="1151112" y="213433"/>
                </a:lnTo>
                <a:lnTo>
                  <a:pt x="1114353" y="177178"/>
                </a:lnTo>
                <a:lnTo>
                  <a:pt x="1076542" y="144452"/>
                </a:lnTo>
                <a:lnTo>
                  <a:pt x="1037788" y="115204"/>
                </a:lnTo>
                <a:lnTo>
                  <a:pt x="998198" y="89382"/>
                </a:lnTo>
                <a:lnTo>
                  <a:pt x="957880" y="66936"/>
                </a:lnTo>
                <a:lnTo>
                  <a:pt x="916942" y="47813"/>
                </a:lnTo>
                <a:lnTo>
                  <a:pt x="875492" y="31962"/>
                </a:lnTo>
                <a:lnTo>
                  <a:pt x="833638" y="19333"/>
                </a:lnTo>
                <a:lnTo>
                  <a:pt x="791489" y="9873"/>
                </a:lnTo>
                <a:lnTo>
                  <a:pt x="749151" y="3532"/>
                </a:lnTo>
                <a:lnTo>
                  <a:pt x="706734" y="258"/>
                </a:lnTo>
                <a:lnTo>
                  <a:pt x="664345" y="0"/>
                </a:lnTo>
                <a:close/>
              </a:path>
            </a:pathLst>
          </a:custGeom>
          <a:solidFill>
            <a:srgbClr val="D141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562618" y="3743226"/>
            <a:ext cx="11550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FFFFFF"/>
                </a:solidFill>
                <a:latin typeface="Lucida Sans"/>
                <a:cs typeface="Lucida Sans"/>
              </a:rPr>
              <a:t>vennootschap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59239" y="3187906"/>
            <a:ext cx="1358900" cy="1371600"/>
          </a:xfrm>
          <a:custGeom>
            <a:avLst/>
            <a:gdLst/>
            <a:ahLst/>
            <a:cxnLst/>
            <a:rect l="l" t="t" r="r" b="b"/>
            <a:pathLst>
              <a:path w="1358900" h="1371600">
                <a:moveTo>
                  <a:pt x="664345" y="0"/>
                </a:moveTo>
                <a:lnTo>
                  <a:pt x="622092" y="2705"/>
                </a:lnTo>
                <a:lnTo>
                  <a:pt x="580082" y="8324"/>
                </a:lnTo>
                <a:lnTo>
                  <a:pt x="538425" y="16805"/>
                </a:lnTo>
                <a:lnTo>
                  <a:pt x="497228" y="28096"/>
                </a:lnTo>
                <a:lnTo>
                  <a:pt x="456599" y="42146"/>
                </a:lnTo>
                <a:lnTo>
                  <a:pt x="416646" y="58903"/>
                </a:lnTo>
                <a:lnTo>
                  <a:pt x="377476" y="78317"/>
                </a:lnTo>
                <a:lnTo>
                  <a:pt x="339199" y="100336"/>
                </a:lnTo>
                <a:lnTo>
                  <a:pt x="301921" y="124908"/>
                </a:lnTo>
                <a:lnTo>
                  <a:pt x="265752" y="151983"/>
                </a:lnTo>
                <a:lnTo>
                  <a:pt x="230798" y="181508"/>
                </a:lnTo>
                <a:lnTo>
                  <a:pt x="197168" y="213433"/>
                </a:lnTo>
                <a:lnTo>
                  <a:pt x="164307" y="248895"/>
                </a:lnTo>
                <a:lnTo>
                  <a:pt x="134433" y="286061"/>
                </a:lnTo>
                <a:lnTo>
                  <a:pt x="107546" y="324767"/>
                </a:lnTo>
                <a:lnTo>
                  <a:pt x="83647" y="364853"/>
                </a:lnTo>
                <a:lnTo>
                  <a:pt x="62735" y="406155"/>
                </a:lnTo>
                <a:lnTo>
                  <a:pt x="44811" y="448512"/>
                </a:lnTo>
                <a:lnTo>
                  <a:pt x="29874" y="491761"/>
                </a:lnTo>
                <a:lnTo>
                  <a:pt x="17924" y="535740"/>
                </a:lnTo>
                <a:lnTo>
                  <a:pt x="8962" y="580286"/>
                </a:lnTo>
                <a:lnTo>
                  <a:pt x="2987" y="625239"/>
                </a:lnTo>
                <a:lnTo>
                  <a:pt x="0" y="670434"/>
                </a:lnTo>
                <a:lnTo>
                  <a:pt x="0" y="715711"/>
                </a:lnTo>
                <a:lnTo>
                  <a:pt x="2987" y="760907"/>
                </a:lnTo>
                <a:lnTo>
                  <a:pt x="8962" y="805859"/>
                </a:lnTo>
                <a:lnTo>
                  <a:pt x="17924" y="850406"/>
                </a:lnTo>
                <a:lnTo>
                  <a:pt x="29874" y="894385"/>
                </a:lnTo>
                <a:lnTo>
                  <a:pt x="44811" y="937634"/>
                </a:lnTo>
                <a:lnTo>
                  <a:pt x="62735" y="979991"/>
                </a:lnTo>
                <a:lnTo>
                  <a:pt x="83647" y="1021293"/>
                </a:lnTo>
                <a:lnTo>
                  <a:pt x="107546" y="1061378"/>
                </a:lnTo>
                <a:lnTo>
                  <a:pt x="134433" y="1100085"/>
                </a:lnTo>
                <a:lnTo>
                  <a:pt x="164307" y="1137250"/>
                </a:lnTo>
                <a:lnTo>
                  <a:pt x="197168" y="1172712"/>
                </a:lnTo>
                <a:lnTo>
                  <a:pt x="232433" y="1205766"/>
                </a:lnTo>
                <a:lnTo>
                  <a:pt x="269391" y="1235815"/>
                </a:lnTo>
                <a:lnTo>
                  <a:pt x="307882" y="1262858"/>
                </a:lnTo>
                <a:lnTo>
                  <a:pt x="347745" y="1286898"/>
                </a:lnTo>
                <a:lnTo>
                  <a:pt x="388817" y="1307932"/>
                </a:lnTo>
                <a:lnTo>
                  <a:pt x="430939" y="1325961"/>
                </a:lnTo>
                <a:lnTo>
                  <a:pt x="473947" y="1340985"/>
                </a:lnTo>
                <a:lnTo>
                  <a:pt x="517681" y="1353005"/>
                </a:lnTo>
                <a:lnTo>
                  <a:pt x="561981" y="1362020"/>
                </a:lnTo>
                <a:lnTo>
                  <a:pt x="606683" y="1368029"/>
                </a:lnTo>
                <a:lnTo>
                  <a:pt x="651627" y="1371034"/>
                </a:lnTo>
                <a:lnTo>
                  <a:pt x="696652" y="1371034"/>
                </a:lnTo>
                <a:lnTo>
                  <a:pt x="741597" y="1368029"/>
                </a:lnTo>
                <a:lnTo>
                  <a:pt x="786299" y="1362020"/>
                </a:lnTo>
                <a:lnTo>
                  <a:pt x="830598" y="1353005"/>
                </a:lnTo>
                <a:lnTo>
                  <a:pt x="874333" y="1340985"/>
                </a:lnTo>
                <a:lnTo>
                  <a:pt x="917341" y="1325961"/>
                </a:lnTo>
                <a:lnTo>
                  <a:pt x="959462" y="1307932"/>
                </a:lnTo>
                <a:lnTo>
                  <a:pt x="1000535" y="1286898"/>
                </a:lnTo>
                <a:lnTo>
                  <a:pt x="1040397" y="1262858"/>
                </a:lnTo>
                <a:lnTo>
                  <a:pt x="1078889" y="1235815"/>
                </a:lnTo>
                <a:lnTo>
                  <a:pt x="1115847" y="1205766"/>
                </a:lnTo>
                <a:lnTo>
                  <a:pt x="1151112" y="1172712"/>
                </a:lnTo>
                <a:lnTo>
                  <a:pt x="1184124" y="1137464"/>
                </a:lnTo>
                <a:lnTo>
                  <a:pt x="1214405" y="1100900"/>
                </a:lnTo>
                <a:lnTo>
                  <a:pt x="1241917" y="1063125"/>
                </a:lnTo>
                <a:lnTo>
                  <a:pt x="1266621" y="1024243"/>
                </a:lnTo>
                <a:lnTo>
                  <a:pt x="1288478" y="984358"/>
                </a:lnTo>
                <a:lnTo>
                  <a:pt x="1307450" y="943574"/>
                </a:lnTo>
                <a:lnTo>
                  <a:pt x="1323499" y="901994"/>
                </a:lnTo>
                <a:lnTo>
                  <a:pt x="1336585" y="859724"/>
                </a:lnTo>
                <a:lnTo>
                  <a:pt x="1346671" y="816866"/>
                </a:lnTo>
                <a:lnTo>
                  <a:pt x="1353716" y="773524"/>
                </a:lnTo>
                <a:lnTo>
                  <a:pt x="1357683" y="729804"/>
                </a:lnTo>
                <a:lnTo>
                  <a:pt x="1358533" y="685808"/>
                </a:lnTo>
                <a:lnTo>
                  <a:pt x="1356228" y="641642"/>
                </a:lnTo>
                <a:lnTo>
                  <a:pt x="1350728" y="597407"/>
                </a:lnTo>
                <a:lnTo>
                  <a:pt x="1341995" y="553210"/>
                </a:lnTo>
                <a:lnTo>
                  <a:pt x="1329991" y="509153"/>
                </a:lnTo>
                <a:lnTo>
                  <a:pt x="1314677" y="465342"/>
                </a:lnTo>
                <a:lnTo>
                  <a:pt x="1296013" y="421878"/>
                </a:lnTo>
                <a:lnTo>
                  <a:pt x="1273963" y="378868"/>
                </a:lnTo>
                <a:lnTo>
                  <a:pt x="1248486" y="336414"/>
                </a:lnTo>
                <a:lnTo>
                  <a:pt x="1219544" y="294621"/>
                </a:lnTo>
                <a:lnTo>
                  <a:pt x="1187099" y="253593"/>
                </a:lnTo>
                <a:lnTo>
                  <a:pt x="1151112" y="213433"/>
                </a:lnTo>
                <a:lnTo>
                  <a:pt x="1114353" y="177178"/>
                </a:lnTo>
                <a:lnTo>
                  <a:pt x="1076542" y="144452"/>
                </a:lnTo>
                <a:lnTo>
                  <a:pt x="1037788" y="115204"/>
                </a:lnTo>
                <a:lnTo>
                  <a:pt x="998198" y="89382"/>
                </a:lnTo>
                <a:lnTo>
                  <a:pt x="957880" y="66936"/>
                </a:lnTo>
                <a:lnTo>
                  <a:pt x="916942" y="47813"/>
                </a:lnTo>
                <a:lnTo>
                  <a:pt x="875492" y="31962"/>
                </a:lnTo>
                <a:lnTo>
                  <a:pt x="833638" y="19333"/>
                </a:lnTo>
                <a:lnTo>
                  <a:pt x="791489" y="9873"/>
                </a:lnTo>
                <a:lnTo>
                  <a:pt x="749151" y="3532"/>
                </a:lnTo>
                <a:lnTo>
                  <a:pt x="706734" y="258"/>
                </a:lnTo>
                <a:lnTo>
                  <a:pt x="664345" y="0"/>
                </a:lnTo>
                <a:close/>
              </a:path>
            </a:pathLst>
          </a:custGeom>
          <a:solidFill>
            <a:srgbClr val="E062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471223" y="3743226"/>
            <a:ext cx="113284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5" dirty="0">
                <a:solidFill>
                  <a:srgbClr val="FFFFFF"/>
                </a:solidFill>
                <a:latin typeface="Lucida Sans"/>
                <a:cs typeface="Lucida Sans"/>
              </a:rPr>
              <a:t>éénmanszaak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24639" y="1194006"/>
            <a:ext cx="1358900" cy="1371600"/>
          </a:xfrm>
          <a:custGeom>
            <a:avLst/>
            <a:gdLst/>
            <a:ahLst/>
            <a:cxnLst/>
            <a:rect l="l" t="t" r="r" b="b"/>
            <a:pathLst>
              <a:path w="1358900" h="1371600">
                <a:moveTo>
                  <a:pt x="664345" y="0"/>
                </a:moveTo>
                <a:lnTo>
                  <a:pt x="622092" y="2705"/>
                </a:lnTo>
                <a:lnTo>
                  <a:pt x="580082" y="8324"/>
                </a:lnTo>
                <a:lnTo>
                  <a:pt x="538425" y="16805"/>
                </a:lnTo>
                <a:lnTo>
                  <a:pt x="497228" y="28096"/>
                </a:lnTo>
                <a:lnTo>
                  <a:pt x="456599" y="42146"/>
                </a:lnTo>
                <a:lnTo>
                  <a:pt x="416646" y="58903"/>
                </a:lnTo>
                <a:lnTo>
                  <a:pt x="377476" y="78317"/>
                </a:lnTo>
                <a:lnTo>
                  <a:pt x="339199" y="100336"/>
                </a:lnTo>
                <a:lnTo>
                  <a:pt x="301921" y="124908"/>
                </a:lnTo>
                <a:lnTo>
                  <a:pt x="265752" y="151983"/>
                </a:lnTo>
                <a:lnTo>
                  <a:pt x="230798" y="181508"/>
                </a:lnTo>
                <a:lnTo>
                  <a:pt x="197168" y="213433"/>
                </a:lnTo>
                <a:lnTo>
                  <a:pt x="164307" y="248895"/>
                </a:lnTo>
                <a:lnTo>
                  <a:pt x="134433" y="286060"/>
                </a:lnTo>
                <a:lnTo>
                  <a:pt x="107546" y="324767"/>
                </a:lnTo>
                <a:lnTo>
                  <a:pt x="83647" y="364852"/>
                </a:lnTo>
                <a:lnTo>
                  <a:pt x="62735" y="406154"/>
                </a:lnTo>
                <a:lnTo>
                  <a:pt x="44811" y="448511"/>
                </a:lnTo>
                <a:lnTo>
                  <a:pt x="29874" y="491760"/>
                </a:lnTo>
                <a:lnTo>
                  <a:pt x="17924" y="535739"/>
                </a:lnTo>
                <a:lnTo>
                  <a:pt x="8962" y="580286"/>
                </a:lnTo>
                <a:lnTo>
                  <a:pt x="2987" y="625238"/>
                </a:lnTo>
                <a:lnTo>
                  <a:pt x="0" y="670434"/>
                </a:lnTo>
                <a:lnTo>
                  <a:pt x="0" y="715711"/>
                </a:lnTo>
                <a:lnTo>
                  <a:pt x="2987" y="760907"/>
                </a:lnTo>
                <a:lnTo>
                  <a:pt x="8962" y="805859"/>
                </a:lnTo>
                <a:lnTo>
                  <a:pt x="17924" y="850406"/>
                </a:lnTo>
                <a:lnTo>
                  <a:pt x="29874" y="894385"/>
                </a:lnTo>
                <a:lnTo>
                  <a:pt x="44811" y="937634"/>
                </a:lnTo>
                <a:lnTo>
                  <a:pt x="62735" y="979991"/>
                </a:lnTo>
                <a:lnTo>
                  <a:pt x="83647" y="1021293"/>
                </a:lnTo>
                <a:lnTo>
                  <a:pt x="107546" y="1061379"/>
                </a:lnTo>
                <a:lnTo>
                  <a:pt x="134433" y="1100085"/>
                </a:lnTo>
                <a:lnTo>
                  <a:pt x="164307" y="1137251"/>
                </a:lnTo>
                <a:lnTo>
                  <a:pt x="197168" y="1172713"/>
                </a:lnTo>
                <a:lnTo>
                  <a:pt x="232433" y="1205766"/>
                </a:lnTo>
                <a:lnTo>
                  <a:pt x="269391" y="1235815"/>
                </a:lnTo>
                <a:lnTo>
                  <a:pt x="307882" y="1262859"/>
                </a:lnTo>
                <a:lnTo>
                  <a:pt x="347745" y="1286898"/>
                </a:lnTo>
                <a:lnTo>
                  <a:pt x="388817" y="1307932"/>
                </a:lnTo>
                <a:lnTo>
                  <a:pt x="430938" y="1325961"/>
                </a:lnTo>
                <a:lnTo>
                  <a:pt x="473947" y="1340985"/>
                </a:lnTo>
                <a:lnTo>
                  <a:pt x="517681" y="1353005"/>
                </a:lnTo>
                <a:lnTo>
                  <a:pt x="561980" y="1362020"/>
                </a:lnTo>
                <a:lnTo>
                  <a:pt x="606683" y="1368029"/>
                </a:lnTo>
                <a:lnTo>
                  <a:pt x="651627" y="1371034"/>
                </a:lnTo>
                <a:lnTo>
                  <a:pt x="696652" y="1371034"/>
                </a:lnTo>
                <a:lnTo>
                  <a:pt x="741596" y="1368029"/>
                </a:lnTo>
                <a:lnTo>
                  <a:pt x="786299" y="1362020"/>
                </a:lnTo>
                <a:lnTo>
                  <a:pt x="830598" y="1353005"/>
                </a:lnTo>
                <a:lnTo>
                  <a:pt x="874332" y="1340985"/>
                </a:lnTo>
                <a:lnTo>
                  <a:pt x="917341" y="1325961"/>
                </a:lnTo>
                <a:lnTo>
                  <a:pt x="959462" y="1307932"/>
                </a:lnTo>
                <a:lnTo>
                  <a:pt x="1000534" y="1286898"/>
                </a:lnTo>
                <a:lnTo>
                  <a:pt x="1040397" y="1262859"/>
                </a:lnTo>
                <a:lnTo>
                  <a:pt x="1078888" y="1235815"/>
                </a:lnTo>
                <a:lnTo>
                  <a:pt x="1115847" y="1205766"/>
                </a:lnTo>
                <a:lnTo>
                  <a:pt x="1151112" y="1172713"/>
                </a:lnTo>
                <a:lnTo>
                  <a:pt x="1184124" y="1137464"/>
                </a:lnTo>
                <a:lnTo>
                  <a:pt x="1214405" y="1100901"/>
                </a:lnTo>
                <a:lnTo>
                  <a:pt x="1241917" y="1063126"/>
                </a:lnTo>
                <a:lnTo>
                  <a:pt x="1266621" y="1024244"/>
                </a:lnTo>
                <a:lnTo>
                  <a:pt x="1288478" y="984359"/>
                </a:lnTo>
                <a:lnTo>
                  <a:pt x="1307450" y="943574"/>
                </a:lnTo>
                <a:lnTo>
                  <a:pt x="1323499" y="901995"/>
                </a:lnTo>
                <a:lnTo>
                  <a:pt x="1336585" y="859724"/>
                </a:lnTo>
                <a:lnTo>
                  <a:pt x="1346671" y="816866"/>
                </a:lnTo>
                <a:lnTo>
                  <a:pt x="1353716" y="773525"/>
                </a:lnTo>
                <a:lnTo>
                  <a:pt x="1357683" y="729804"/>
                </a:lnTo>
                <a:lnTo>
                  <a:pt x="1358533" y="685809"/>
                </a:lnTo>
                <a:lnTo>
                  <a:pt x="1356228" y="641642"/>
                </a:lnTo>
                <a:lnTo>
                  <a:pt x="1350728" y="597408"/>
                </a:lnTo>
                <a:lnTo>
                  <a:pt x="1341995" y="553210"/>
                </a:lnTo>
                <a:lnTo>
                  <a:pt x="1329991" y="509154"/>
                </a:lnTo>
                <a:lnTo>
                  <a:pt x="1314677" y="465342"/>
                </a:lnTo>
                <a:lnTo>
                  <a:pt x="1296013" y="421878"/>
                </a:lnTo>
                <a:lnTo>
                  <a:pt x="1273963" y="378868"/>
                </a:lnTo>
                <a:lnTo>
                  <a:pt x="1248486" y="336414"/>
                </a:lnTo>
                <a:lnTo>
                  <a:pt x="1219544" y="294621"/>
                </a:lnTo>
                <a:lnTo>
                  <a:pt x="1187099" y="253593"/>
                </a:lnTo>
                <a:lnTo>
                  <a:pt x="1151112" y="213433"/>
                </a:lnTo>
                <a:lnTo>
                  <a:pt x="1114353" y="177178"/>
                </a:lnTo>
                <a:lnTo>
                  <a:pt x="1076542" y="144452"/>
                </a:lnTo>
                <a:lnTo>
                  <a:pt x="1037788" y="115204"/>
                </a:lnTo>
                <a:lnTo>
                  <a:pt x="998198" y="89382"/>
                </a:lnTo>
                <a:lnTo>
                  <a:pt x="957880" y="66936"/>
                </a:lnTo>
                <a:lnTo>
                  <a:pt x="916942" y="47813"/>
                </a:lnTo>
                <a:lnTo>
                  <a:pt x="875492" y="31962"/>
                </a:lnTo>
                <a:lnTo>
                  <a:pt x="833638" y="19333"/>
                </a:lnTo>
                <a:lnTo>
                  <a:pt x="791489" y="9873"/>
                </a:lnTo>
                <a:lnTo>
                  <a:pt x="749151" y="3532"/>
                </a:lnTo>
                <a:lnTo>
                  <a:pt x="706734" y="258"/>
                </a:lnTo>
                <a:lnTo>
                  <a:pt x="664345" y="0"/>
                </a:lnTo>
                <a:close/>
              </a:path>
            </a:pathLst>
          </a:custGeom>
          <a:solidFill>
            <a:srgbClr val="991E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135666" y="1750518"/>
            <a:ext cx="9264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45" dirty="0">
                <a:solidFill>
                  <a:srgbClr val="FFFFFF"/>
                </a:solidFill>
                <a:latin typeface="Lucida Sans"/>
                <a:cs typeface="Lucida Sans"/>
              </a:rPr>
              <a:t>zelfstandig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032000" y="2921000"/>
            <a:ext cx="5118100" cy="266700"/>
          </a:xfrm>
          <a:custGeom>
            <a:avLst/>
            <a:gdLst/>
            <a:ahLst/>
            <a:cxnLst/>
            <a:rect l="l" t="t" r="r" b="b"/>
            <a:pathLst>
              <a:path w="5118100" h="266700">
                <a:moveTo>
                  <a:pt x="0" y="266700"/>
                </a:moveTo>
                <a:lnTo>
                  <a:pt x="1133" y="182402"/>
                </a:lnTo>
                <a:lnTo>
                  <a:pt x="4288" y="109190"/>
                </a:lnTo>
                <a:lnTo>
                  <a:pt x="9099" y="51457"/>
                </a:lnTo>
                <a:lnTo>
                  <a:pt x="15201" y="13596"/>
                </a:lnTo>
                <a:lnTo>
                  <a:pt x="22226" y="0"/>
                </a:lnTo>
                <a:lnTo>
                  <a:pt x="5095874" y="0"/>
                </a:lnTo>
                <a:lnTo>
                  <a:pt x="5102899" y="13596"/>
                </a:lnTo>
                <a:lnTo>
                  <a:pt x="5109000" y="51457"/>
                </a:lnTo>
                <a:lnTo>
                  <a:pt x="5113812" y="109190"/>
                </a:lnTo>
                <a:lnTo>
                  <a:pt x="5116967" y="182402"/>
                </a:lnTo>
                <a:lnTo>
                  <a:pt x="5118100" y="266700"/>
                </a:lnTo>
              </a:path>
            </a:pathLst>
          </a:custGeom>
          <a:ln w="25400">
            <a:solidFill>
              <a:srgbClr val="5555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153867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84700" y="1854200"/>
            <a:ext cx="4445" cy="1097915"/>
          </a:xfrm>
          <a:custGeom>
            <a:avLst/>
            <a:gdLst/>
            <a:ahLst/>
            <a:cxnLst/>
            <a:rect l="l" t="t" r="r" b="b"/>
            <a:pathLst>
              <a:path w="4445" h="1097914">
                <a:moveTo>
                  <a:pt x="0" y="0"/>
                </a:moveTo>
                <a:lnTo>
                  <a:pt x="4410" y="1097478"/>
                </a:lnTo>
              </a:path>
            </a:pathLst>
          </a:custGeom>
          <a:ln w="25400">
            <a:solidFill>
              <a:srgbClr val="5555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4350" y="742950"/>
            <a:ext cx="8267700" cy="0"/>
          </a:xfrm>
          <a:custGeom>
            <a:avLst/>
            <a:gdLst/>
            <a:ahLst/>
            <a:cxnLst/>
            <a:rect l="l" t="t" r="r" b="b"/>
            <a:pathLst>
              <a:path w="8267700">
                <a:moveTo>
                  <a:pt x="0" y="0"/>
                </a:moveTo>
                <a:lnTo>
                  <a:pt x="8267701" y="1"/>
                </a:lnTo>
              </a:path>
            </a:pathLst>
          </a:custGeom>
          <a:ln w="12700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97801" y="191842"/>
            <a:ext cx="48456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Keuze maken: </a:t>
            </a:r>
            <a:r>
              <a:rPr b="0" spc="-75" dirty="0">
                <a:latin typeface="Lucida Sans"/>
                <a:cs typeface="Lucida Sans"/>
              </a:rPr>
              <a:t>welke</a:t>
            </a:r>
            <a:r>
              <a:rPr b="0" spc="-240" dirty="0">
                <a:latin typeface="Lucida Sans"/>
                <a:cs typeface="Lucida Sans"/>
              </a:rPr>
              <a:t> </a:t>
            </a:r>
            <a:r>
              <a:rPr b="0" spc="-75" dirty="0">
                <a:latin typeface="Lucida Sans"/>
                <a:cs typeface="Lucida Sans"/>
              </a:rPr>
              <a:t>vennootschapsvorm?</a:t>
            </a:r>
          </a:p>
        </p:txBody>
      </p:sp>
      <p:sp>
        <p:nvSpPr>
          <p:cNvPr id="5" name="object 5"/>
          <p:cNvSpPr/>
          <p:nvPr/>
        </p:nvSpPr>
        <p:spPr>
          <a:xfrm>
            <a:off x="7889702" y="240546"/>
            <a:ext cx="847898" cy="240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74777" y="3225940"/>
            <a:ext cx="927100" cy="927100"/>
          </a:xfrm>
          <a:custGeom>
            <a:avLst/>
            <a:gdLst/>
            <a:ahLst/>
            <a:cxnLst/>
            <a:rect l="l" t="t" r="r" b="b"/>
            <a:pathLst>
              <a:path w="927100" h="927100">
                <a:moveTo>
                  <a:pt x="453499" y="0"/>
                </a:moveTo>
                <a:lnTo>
                  <a:pt x="410317" y="3484"/>
                </a:lnTo>
                <a:lnTo>
                  <a:pt x="367591" y="11359"/>
                </a:lnTo>
                <a:lnTo>
                  <a:pt x="325572" y="23508"/>
                </a:lnTo>
                <a:lnTo>
                  <a:pt x="284508" y="39814"/>
                </a:lnTo>
                <a:lnTo>
                  <a:pt x="244647" y="60160"/>
                </a:lnTo>
                <a:lnTo>
                  <a:pt x="206238" y="84428"/>
                </a:lnTo>
                <a:lnTo>
                  <a:pt x="169530" y="112502"/>
                </a:lnTo>
                <a:lnTo>
                  <a:pt x="134771" y="144265"/>
                </a:lnTo>
                <a:lnTo>
                  <a:pt x="103184" y="179089"/>
                </a:lnTo>
                <a:lnTo>
                  <a:pt x="75808" y="216194"/>
                </a:lnTo>
                <a:lnTo>
                  <a:pt x="52644" y="255253"/>
                </a:lnTo>
                <a:lnTo>
                  <a:pt x="33692" y="295941"/>
                </a:lnTo>
                <a:lnTo>
                  <a:pt x="18952" y="337932"/>
                </a:lnTo>
                <a:lnTo>
                  <a:pt x="8423" y="380900"/>
                </a:lnTo>
                <a:lnTo>
                  <a:pt x="2105" y="424520"/>
                </a:lnTo>
                <a:lnTo>
                  <a:pt x="0" y="468465"/>
                </a:lnTo>
                <a:lnTo>
                  <a:pt x="2105" y="512410"/>
                </a:lnTo>
                <a:lnTo>
                  <a:pt x="8423" y="556029"/>
                </a:lnTo>
                <a:lnTo>
                  <a:pt x="18952" y="598998"/>
                </a:lnTo>
                <a:lnTo>
                  <a:pt x="33692" y="640988"/>
                </a:lnTo>
                <a:lnTo>
                  <a:pt x="52644" y="681676"/>
                </a:lnTo>
                <a:lnTo>
                  <a:pt x="75808" y="720736"/>
                </a:lnTo>
                <a:lnTo>
                  <a:pt x="103184" y="757841"/>
                </a:lnTo>
                <a:lnTo>
                  <a:pt x="134771" y="792666"/>
                </a:lnTo>
                <a:lnTo>
                  <a:pt x="169726" y="824144"/>
                </a:lnTo>
                <a:lnTo>
                  <a:pt x="206969" y="851424"/>
                </a:lnTo>
                <a:lnTo>
                  <a:pt x="246174" y="874508"/>
                </a:lnTo>
                <a:lnTo>
                  <a:pt x="287014" y="893395"/>
                </a:lnTo>
                <a:lnTo>
                  <a:pt x="329161" y="908084"/>
                </a:lnTo>
                <a:lnTo>
                  <a:pt x="372290" y="918577"/>
                </a:lnTo>
                <a:lnTo>
                  <a:pt x="416072" y="924872"/>
                </a:lnTo>
                <a:lnTo>
                  <a:pt x="460181" y="926971"/>
                </a:lnTo>
                <a:lnTo>
                  <a:pt x="504291" y="924872"/>
                </a:lnTo>
                <a:lnTo>
                  <a:pt x="548073" y="918577"/>
                </a:lnTo>
                <a:lnTo>
                  <a:pt x="591201" y="908084"/>
                </a:lnTo>
                <a:lnTo>
                  <a:pt x="633349" y="893395"/>
                </a:lnTo>
                <a:lnTo>
                  <a:pt x="674189" y="874508"/>
                </a:lnTo>
                <a:lnTo>
                  <a:pt x="713394" y="851424"/>
                </a:lnTo>
                <a:lnTo>
                  <a:pt x="750637" y="824144"/>
                </a:lnTo>
                <a:lnTo>
                  <a:pt x="785592" y="792666"/>
                </a:lnTo>
                <a:lnTo>
                  <a:pt x="817383" y="758133"/>
                </a:lnTo>
                <a:lnTo>
                  <a:pt x="845301" y="721827"/>
                </a:lnTo>
                <a:lnTo>
                  <a:pt x="869267" y="683957"/>
                </a:lnTo>
                <a:lnTo>
                  <a:pt x="889203" y="644730"/>
                </a:lnTo>
                <a:lnTo>
                  <a:pt x="905031" y="604357"/>
                </a:lnTo>
                <a:lnTo>
                  <a:pt x="916672" y="563045"/>
                </a:lnTo>
                <a:lnTo>
                  <a:pt x="924048" y="521004"/>
                </a:lnTo>
                <a:lnTo>
                  <a:pt x="927081" y="478443"/>
                </a:lnTo>
                <a:lnTo>
                  <a:pt x="925693" y="435569"/>
                </a:lnTo>
                <a:lnTo>
                  <a:pt x="919805" y="392593"/>
                </a:lnTo>
                <a:lnTo>
                  <a:pt x="909338" y="349722"/>
                </a:lnTo>
                <a:lnTo>
                  <a:pt x="894215" y="307166"/>
                </a:lnTo>
                <a:lnTo>
                  <a:pt x="874357" y="265134"/>
                </a:lnTo>
                <a:lnTo>
                  <a:pt x="849687" y="223834"/>
                </a:lnTo>
                <a:lnTo>
                  <a:pt x="820124" y="183474"/>
                </a:lnTo>
                <a:lnTo>
                  <a:pt x="785592" y="144265"/>
                </a:lnTo>
                <a:lnTo>
                  <a:pt x="747701" y="108403"/>
                </a:lnTo>
                <a:lnTo>
                  <a:pt x="708278" y="77869"/>
                </a:lnTo>
                <a:lnTo>
                  <a:pt x="667572" y="52546"/>
                </a:lnTo>
                <a:lnTo>
                  <a:pt x="625831" y="32318"/>
                </a:lnTo>
                <a:lnTo>
                  <a:pt x="583305" y="17066"/>
                </a:lnTo>
                <a:lnTo>
                  <a:pt x="540242" y="6673"/>
                </a:lnTo>
                <a:lnTo>
                  <a:pt x="496891" y="1024"/>
                </a:lnTo>
                <a:lnTo>
                  <a:pt x="453499" y="0"/>
                </a:lnTo>
                <a:close/>
              </a:path>
            </a:pathLst>
          </a:custGeom>
          <a:solidFill>
            <a:srgbClr val="D14124">
              <a:alpha val="148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790983" y="3560339"/>
            <a:ext cx="4845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15" dirty="0">
                <a:solidFill>
                  <a:srgbClr val="D14124"/>
                </a:solidFill>
                <a:latin typeface="Lucida Sans"/>
                <a:cs typeface="Lucida Sans"/>
              </a:rPr>
              <a:t>BVBA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924639" y="1232106"/>
            <a:ext cx="1358900" cy="1371600"/>
          </a:xfrm>
          <a:custGeom>
            <a:avLst/>
            <a:gdLst/>
            <a:ahLst/>
            <a:cxnLst/>
            <a:rect l="l" t="t" r="r" b="b"/>
            <a:pathLst>
              <a:path w="1358900" h="1371600">
                <a:moveTo>
                  <a:pt x="664345" y="0"/>
                </a:moveTo>
                <a:lnTo>
                  <a:pt x="622092" y="2705"/>
                </a:lnTo>
                <a:lnTo>
                  <a:pt x="580082" y="8324"/>
                </a:lnTo>
                <a:lnTo>
                  <a:pt x="538425" y="16805"/>
                </a:lnTo>
                <a:lnTo>
                  <a:pt x="497228" y="28096"/>
                </a:lnTo>
                <a:lnTo>
                  <a:pt x="456599" y="42146"/>
                </a:lnTo>
                <a:lnTo>
                  <a:pt x="416646" y="58903"/>
                </a:lnTo>
                <a:lnTo>
                  <a:pt x="377476" y="78317"/>
                </a:lnTo>
                <a:lnTo>
                  <a:pt x="339199" y="100336"/>
                </a:lnTo>
                <a:lnTo>
                  <a:pt x="301921" y="124908"/>
                </a:lnTo>
                <a:lnTo>
                  <a:pt x="265752" y="151983"/>
                </a:lnTo>
                <a:lnTo>
                  <a:pt x="230798" y="181508"/>
                </a:lnTo>
                <a:lnTo>
                  <a:pt x="197168" y="213433"/>
                </a:lnTo>
                <a:lnTo>
                  <a:pt x="164307" y="248895"/>
                </a:lnTo>
                <a:lnTo>
                  <a:pt x="134433" y="286060"/>
                </a:lnTo>
                <a:lnTo>
                  <a:pt x="107546" y="324767"/>
                </a:lnTo>
                <a:lnTo>
                  <a:pt x="83647" y="364852"/>
                </a:lnTo>
                <a:lnTo>
                  <a:pt x="62735" y="406154"/>
                </a:lnTo>
                <a:lnTo>
                  <a:pt x="44811" y="448511"/>
                </a:lnTo>
                <a:lnTo>
                  <a:pt x="29874" y="491760"/>
                </a:lnTo>
                <a:lnTo>
                  <a:pt x="17924" y="535739"/>
                </a:lnTo>
                <a:lnTo>
                  <a:pt x="8962" y="580286"/>
                </a:lnTo>
                <a:lnTo>
                  <a:pt x="2987" y="625238"/>
                </a:lnTo>
                <a:lnTo>
                  <a:pt x="0" y="670434"/>
                </a:lnTo>
                <a:lnTo>
                  <a:pt x="0" y="715711"/>
                </a:lnTo>
                <a:lnTo>
                  <a:pt x="2987" y="760907"/>
                </a:lnTo>
                <a:lnTo>
                  <a:pt x="8962" y="805859"/>
                </a:lnTo>
                <a:lnTo>
                  <a:pt x="17924" y="850406"/>
                </a:lnTo>
                <a:lnTo>
                  <a:pt x="29874" y="894385"/>
                </a:lnTo>
                <a:lnTo>
                  <a:pt x="44811" y="937634"/>
                </a:lnTo>
                <a:lnTo>
                  <a:pt x="62735" y="979991"/>
                </a:lnTo>
                <a:lnTo>
                  <a:pt x="83647" y="1021293"/>
                </a:lnTo>
                <a:lnTo>
                  <a:pt x="107546" y="1061379"/>
                </a:lnTo>
                <a:lnTo>
                  <a:pt x="134433" y="1100085"/>
                </a:lnTo>
                <a:lnTo>
                  <a:pt x="164307" y="1137251"/>
                </a:lnTo>
                <a:lnTo>
                  <a:pt x="197168" y="1172713"/>
                </a:lnTo>
                <a:lnTo>
                  <a:pt x="232433" y="1205766"/>
                </a:lnTo>
                <a:lnTo>
                  <a:pt x="269391" y="1235815"/>
                </a:lnTo>
                <a:lnTo>
                  <a:pt x="307882" y="1262859"/>
                </a:lnTo>
                <a:lnTo>
                  <a:pt x="347745" y="1286898"/>
                </a:lnTo>
                <a:lnTo>
                  <a:pt x="388817" y="1307932"/>
                </a:lnTo>
                <a:lnTo>
                  <a:pt x="430938" y="1325961"/>
                </a:lnTo>
                <a:lnTo>
                  <a:pt x="473947" y="1340985"/>
                </a:lnTo>
                <a:lnTo>
                  <a:pt x="517681" y="1353005"/>
                </a:lnTo>
                <a:lnTo>
                  <a:pt x="561980" y="1362020"/>
                </a:lnTo>
                <a:lnTo>
                  <a:pt x="606683" y="1368029"/>
                </a:lnTo>
                <a:lnTo>
                  <a:pt x="651627" y="1371034"/>
                </a:lnTo>
                <a:lnTo>
                  <a:pt x="696652" y="1371034"/>
                </a:lnTo>
                <a:lnTo>
                  <a:pt x="741596" y="1368029"/>
                </a:lnTo>
                <a:lnTo>
                  <a:pt x="786299" y="1362020"/>
                </a:lnTo>
                <a:lnTo>
                  <a:pt x="830598" y="1353005"/>
                </a:lnTo>
                <a:lnTo>
                  <a:pt x="874332" y="1340985"/>
                </a:lnTo>
                <a:lnTo>
                  <a:pt x="917341" y="1325961"/>
                </a:lnTo>
                <a:lnTo>
                  <a:pt x="959462" y="1307932"/>
                </a:lnTo>
                <a:lnTo>
                  <a:pt x="1000534" y="1286898"/>
                </a:lnTo>
                <a:lnTo>
                  <a:pt x="1040397" y="1262859"/>
                </a:lnTo>
                <a:lnTo>
                  <a:pt x="1078888" y="1235815"/>
                </a:lnTo>
                <a:lnTo>
                  <a:pt x="1115847" y="1205766"/>
                </a:lnTo>
                <a:lnTo>
                  <a:pt x="1151112" y="1172713"/>
                </a:lnTo>
                <a:lnTo>
                  <a:pt x="1184124" y="1137464"/>
                </a:lnTo>
                <a:lnTo>
                  <a:pt x="1214405" y="1100901"/>
                </a:lnTo>
                <a:lnTo>
                  <a:pt x="1241917" y="1063126"/>
                </a:lnTo>
                <a:lnTo>
                  <a:pt x="1266621" y="1024244"/>
                </a:lnTo>
                <a:lnTo>
                  <a:pt x="1288478" y="984359"/>
                </a:lnTo>
                <a:lnTo>
                  <a:pt x="1307450" y="943574"/>
                </a:lnTo>
                <a:lnTo>
                  <a:pt x="1323499" y="901995"/>
                </a:lnTo>
                <a:lnTo>
                  <a:pt x="1336585" y="859724"/>
                </a:lnTo>
                <a:lnTo>
                  <a:pt x="1346671" y="816866"/>
                </a:lnTo>
                <a:lnTo>
                  <a:pt x="1353716" y="773525"/>
                </a:lnTo>
                <a:lnTo>
                  <a:pt x="1357683" y="729804"/>
                </a:lnTo>
                <a:lnTo>
                  <a:pt x="1358533" y="685809"/>
                </a:lnTo>
                <a:lnTo>
                  <a:pt x="1356228" y="641642"/>
                </a:lnTo>
                <a:lnTo>
                  <a:pt x="1350728" y="597408"/>
                </a:lnTo>
                <a:lnTo>
                  <a:pt x="1341995" y="553210"/>
                </a:lnTo>
                <a:lnTo>
                  <a:pt x="1329991" y="509154"/>
                </a:lnTo>
                <a:lnTo>
                  <a:pt x="1314677" y="465342"/>
                </a:lnTo>
                <a:lnTo>
                  <a:pt x="1296013" y="421878"/>
                </a:lnTo>
                <a:lnTo>
                  <a:pt x="1273963" y="378868"/>
                </a:lnTo>
                <a:lnTo>
                  <a:pt x="1248486" y="336414"/>
                </a:lnTo>
                <a:lnTo>
                  <a:pt x="1219544" y="294621"/>
                </a:lnTo>
                <a:lnTo>
                  <a:pt x="1187099" y="253593"/>
                </a:lnTo>
                <a:lnTo>
                  <a:pt x="1151112" y="213433"/>
                </a:lnTo>
                <a:lnTo>
                  <a:pt x="1114353" y="177178"/>
                </a:lnTo>
                <a:lnTo>
                  <a:pt x="1076542" y="144452"/>
                </a:lnTo>
                <a:lnTo>
                  <a:pt x="1037788" y="115204"/>
                </a:lnTo>
                <a:lnTo>
                  <a:pt x="998198" y="89382"/>
                </a:lnTo>
                <a:lnTo>
                  <a:pt x="957880" y="66936"/>
                </a:lnTo>
                <a:lnTo>
                  <a:pt x="916942" y="47813"/>
                </a:lnTo>
                <a:lnTo>
                  <a:pt x="875492" y="31962"/>
                </a:lnTo>
                <a:lnTo>
                  <a:pt x="833638" y="19333"/>
                </a:lnTo>
                <a:lnTo>
                  <a:pt x="791489" y="9873"/>
                </a:lnTo>
                <a:lnTo>
                  <a:pt x="749151" y="3532"/>
                </a:lnTo>
                <a:lnTo>
                  <a:pt x="706734" y="258"/>
                </a:lnTo>
                <a:lnTo>
                  <a:pt x="664345" y="0"/>
                </a:lnTo>
                <a:close/>
              </a:path>
            </a:pathLst>
          </a:custGeom>
          <a:solidFill>
            <a:srgbClr val="D141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021366" y="1788618"/>
            <a:ext cx="11550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FFFFFF"/>
                </a:solidFill>
                <a:latin typeface="Lucida Sans"/>
                <a:cs typeface="Lucida Sans"/>
              </a:rPr>
              <a:t>vennootschap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032000" y="2959100"/>
            <a:ext cx="5118100" cy="266700"/>
          </a:xfrm>
          <a:custGeom>
            <a:avLst/>
            <a:gdLst/>
            <a:ahLst/>
            <a:cxnLst/>
            <a:rect l="l" t="t" r="r" b="b"/>
            <a:pathLst>
              <a:path w="5118100" h="266700">
                <a:moveTo>
                  <a:pt x="0" y="266700"/>
                </a:moveTo>
                <a:lnTo>
                  <a:pt x="1133" y="182402"/>
                </a:lnTo>
                <a:lnTo>
                  <a:pt x="4288" y="109190"/>
                </a:lnTo>
                <a:lnTo>
                  <a:pt x="9099" y="51457"/>
                </a:lnTo>
                <a:lnTo>
                  <a:pt x="15201" y="13596"/>
                </a:lnTo>
                <a:lnTo>
                  <a:pt x="22226" y="0"/>
                </a:lnTo>
                <a:lnTo>
                  <a:pt x="5095874" y="0"/>
                </a:lnTo>
                <a:lnTo>
                  <a:pt x="5102899" y="13596"/>
                </a:lnTo>
                <a:lnTo>
                  <a:pt x="5109000" y="51457"/>
                </a:lnTo>
                <a:lnTo>
                  <a:pt x="5113812" y="109190"/>
                </a:lnTo>
                <a:lnTo>
                  <a:pt x="5116967" y="182402"/>
                </a:lnTo>
                <a:lnTo>
                  <a:pt x="5118100" y="266700"/>
                </a:lnTo>
              </a:path>
            </a:pathLst>
          </a:custGeom>
          <a:ln w="25400">
            <a:solidFill>
              <a:srgbClr val="5555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683000" y="2959100"/>
            <a:ext cx="0" cy="274320"/>
          </a:xfrm>
          <a:custGeom>
            <a:avLst/>
            <a:gdLst/>
            <a:ahLst/>
            <a:cxnLst/>
            <a:rect l="l" t="t" r="r" b="b"/>
            <a:pathLst>
              <a:path h="274319">
                <a:moveTo>
                  <a:pt x="0" y="0"/>
                </a:moveTo>
                <a:lnTo>
                  <a:pt x="1" y="273924"/>
                </a:lnTo>
              </a:path>
            </a:pathLst>
          </a:custGeom>
          <a:ln w="25400">
            <a:solidFill>
              <a:srgbClr val="5555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87676" y="3225940"/>
            <a:ext cx="927100" cy="927100"/>
          </a:xfrm>
          <a:custGeom>
            <a:avLst/>
            <a:gdLst/>
            <a:ahLst/>
            <a:cxnLst/>
            <a:rect l="l" t="t" r="r" b="b"/>
            <a:pathLst>
              <a:path w="927100" h="927100">
                <a:moveTo>
                  <a:pt x="453500" y="0"/>
                </a:moveTo>
                <a:lnTo>
                  <a:pt x="410318" y="3484"/>
                </a:lnTo>
                <a:lnTo>
                  <a:pt x="367592" y="11359"/>
                </a:lnTo>
                <a:lnTo>
                  <a:pt x="325573" y="23508"/>
                </a:lnTo>
                <a:lnTo>
                  <a:pt x="284509" y="39814"/>
                </a:lnTo>
                <a:lnTo>
                  <a:pt x="244648" y="60160"/>
                </a:lnTo>
                <a:lnTo>
                  <a:pt x="206239" y="84428"/>
                </a:lnTo>
                <a:lnTo>
                  <a:pt x="169531" y="112502"/>
                </a:lnTo>
                <a:lnTo>
                  <a:pt x="134772" y="144265"/>
                </a:lnTo>
                <a:lnTo>
                  <a:pt x="103184" y="179089"/>
                </a:lnTo>
                <a:lnTo>
                  <a:pt x="75809" y="216194"/>
                </a:lnTo>
                <a:lnTo>
                  <a:pt x="52645" y="255253"/>
                </a:lnTo>
                <a:lnTo>
                  <a:pt x="33693" y="295941"/>
                </a:lnTo>
                <a:lnTo>
                  <a:pt x="18952" y="337932"/>
                </a:lnTo>
                <a:lnTo>
                  <a:pt x="8423" y="380900"/>
                </a:lnTo>
                <a:lnTo>
                  <a:pt x="2105" y="424520"/>
                </a:lnTo>
                <a:lnTo>
                  <a:pt x="0" y="468465"/>
                </a:lnTo>
                <a:lnTo>
                  <a:pt x="2105" y="512410"/>
                </a:lnTo>
                <a:lnTo>
                  <a:pt x="8423" y="556029"/>
                </a:lnTo>
                <a:lnTo>
                  <a:pt x="18952" y="598998"/>
                </a:lnTo>
                <a:lnTo>
                  <a:pt x="33693" y="640988"/>
                </a:lnTo>
                <a:lnTo>
                  <a:pt x="52645" y="681676"/>
                </a:lnTo>
                <a:lnTo>
                  <a:pt x="75809" y="720736"/>
                </a:lnTo>
                <a:lnTo>
                  <a:pt x="103184" y="757841"/>
                </a:lnTo>
                <a:lnTo>
                  <a:pt x="134772" y="792666"/>
                </a:lnTo>
                <a:lnTo>
                  <a:pt x="169726" y="824144"/>
                </a:lnTo>
                <a:lnTo>
                  <a:pt x="206970" y="851424"/>
                </a:lnTo>
                <a:lnTo>
                  <a:pt x="246175" y="874508"/>
                </a:lnTo>
                <a:lnTo>
                  <a:pt x="287015" y="893395"/>
                </a:lnTo>
                <a:lnTo>
                  <a:pt x="329162" y="908084"/>
                </a:lnTo>
                <a:lnTo>
                  <a:pt x="372291" y="918577"/>
                </a:lnTo>
                <a:lnTo>
                  <a:pt x="416073" y="924872"/>
                </a:lnTo>
                <a:lnTo>
                  <a:pt x="460182" y="926971"/>
                </a:lnTo>
                <a:lnTo>
                  <a:pt x="504292" y="924872"/>
                </a:lnTo>
                <a:lnTo>
                  <a:pt x="548074" y="918577"/>
                </a:lnTo>
                <a:lnTo>
                  <a:pt x="591202" y="908084"/>
                </a:lnTo>
                <a:lnTo>
                  <a:pt x="633350" y="893395"/>
                </a:lnTo>
                <a:lnTo>
                  <a:pt x="674190" y="874508"/>
                </a:lnTo>
                <a:lnTo>
                  <a:pt x="713395" y="851424"/>
                </a:lnTo>
                <a:lnTo>
                  <a:pt x="750638" y="824144"/>
                </a:lnTo>
                <a:lnTo>
                  <a:pt x="785593" y="792666"/>
                </a:lnTo>
                <a:lnTo>
                  <a:pt x="817384" y="758133"/>
                </a:lnTo>
                <a:lnTo>
                  <a:pt x="845302" y="721827"/>
                </a:lnTo>
                <a:lnTo>
                  <a:pt x="869268" y="683957"/>
                </a:lnTo>
                <a:lnTo>
                  <a:pt x="889204" y="644730"/>
                </a:lnTo>
                <a:lnTo>
                  <a:pt x="905032" y="604357"/>
                </a:lnTo>
                <a:lnTo>
                  <a:pt x="916673" y="563045"/>
                </a:lnTo>
                <a:lnTo>
                  <a:pt x="924049" y="521004"/>
                </a:lnTo>
                <a:lnTo>
                  <a:pt x="927082" y="478443"/>
                </a:lnTo>
                <a:lnTo>
                  <a:pt x="925694" y="435569"/>
                </a:lnTo>
                <a:lnTo>
                  <a:pt x="919806" y="392593"/>
                </a:lnTo>
                <a:lnTo>
                  <a:pt x="909339" y="349722"/>
                </a:lnTo>
                <a:lnTo>
                  <a:pt x="894216" y="307166"/>
                </a:lnTo>
                <a:lnTo>
                  <a:pt x="874358" y="265134"/>
                </a:lnTo>
                <a:lnTo>
                  <a:pt x="849688" y="223834"/>
                </a:lnTo>
                <a:lnTo>
                  <a:pt x="820125" y="183474"/>
                </a:lnTo>
                <a:lnTo>
                  <a:pt x="785593" y="144265"/>
                </a:lnTo>
                <a:lnTo>
                  <a:pt x="747702" y="108403"/>
                </a:lnTo>
                <a:lnTo>
                  <a:pt x="708279" y="77869"/>
                </a:lnTo>
                <a:lnTo>
                  <a:pt x="667573" y="52546"/>
                </a:lnTo>
                <a:lnTo>
                  <a:pt x="625832" y="32318"/>
                </a:lnTo>
                <a:lnTo>
                  <a:pt x="583306" y="17066"/>
                </a:lnTo>
                <a:lnTo>
                  <a:pt x="540243" y="6673"/>
                </a:lnTo>
                <a:lnTo>
                  <a:pt x="496892" y="1024"/>
                </a:lnTo>
                <a:lnTo>
                  <a:pt x="453500" y="0"/>
                </a:lnTo>
                <a:close/>
              </a:path>
            </a:pathLst>
          </a:custGeom>
          <a:solidFill>
            <a:srgbClr val="D14124">
              <a:alpha val="148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535748" y="3560339"/>
            <a:ext cx="23749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D14124"/>
                </a:solidFill>
                <a:latin typeface="Lucida Sans"/>
                <a:cs typeface="Lucida Sans"/>
              </a:rPr>
              <a:t>FV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486400" y="2959100"/>
            <a:ext cx="0" cy="274320"/>
          </a:xfrm>
          <a:custGeom>
            <a:avLst/>
            <a:gdLst/>
            <a:ahLst/>
            <a:cxnLst/>
            <a:rect l="l" t="t" r="r" b="b"/>
            <a:pathLst>
              <a:path h="274319">
                <a:moveTo>
                  <a:pt x="0" y="0"/>
                </a:moveTo>
                <a:lnTo>
                  <a:pt x="1" y="273924"/>
                </a:lnTo>
              </a:path>
            </a:pathLst>
          </a:custGeom>
          <a:ln w="25400">
            <a:solidFill>
              <a:srgbClr val="5555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29176" y="3225940"/>
            <a:ext cx="927100" cy="927100"/>
          </a:xfrm>
          <a:custGeom>
            <a:avLst/>
            <a:gdLst/>
            <a:ahLst/>
            <a:cxnLst/>
            <a:rect l="l" t="t" r="r" b="b"/>
            <a:pathLst>
              <a:path w="927100" h="927100">
                <a:moveTo>
                  <a:pt x="453500" y="0"/>
                </a:moveTo>
                <a:lnTo>
                  <a:pt x="410318" y="3484"/>
                </a:lnTo>
                <a:lnTo>
                  <a:pt x="367592" y="11359"/>
                </a:lnTo>
                <a:lnTo>
                  <a:pt x="325573" y="23508"/>
                </a:lnTo>
                <a:lnTo>
                  <a:pt x="284509" y="39814"/>
                </a:lnTo>
                <a:lnTo>
                  <a:pt x="244648" y="60160"/>
                </a:lnTo>
                <a:lnTo>
                  <a:pt x="206239" y="84428"/>
                </a:lnTo>
                <a:lnTo>
                  <a:pt x="169531" y="112502"/>
                </a:lnTo>
                <a:lnTo>
                  <a:pt x="134772" y="144265"/>
                </a:lnTo>
                <a:lnTo>
                  <a:pt x="103184" y="179089"/>
                </a:lnTo>
                <a:lnTo>
                  <a:pt x="75809" y="216194"/>
                </a:lnTo>
                <a:lnTo>
                  <a:pt x="52645" y="255253"/>
                </a:lnTo>
                <a:lnTo>
                  <a:pt x="33693" y="295941"/>
                </a:lnTo>
                <a:lnTo>
                  <a:pt x="18952" y="337932"/>
                </a:lnTo>
                <a:lnTo>
                  <a:pt x="8423" y="380900"/>
                </a:lnTo>
                <a:lnTo>
                  <a:pt x="2105" y="424520"/>
                </a:lnTo>
                <a:lnTo>
                  <a:pt x="0" y="468465"/>
                </a:lnTo>
                <a:lnTo>
                  <a:pt x="2105" y="512410"/>
                </a:lnTo>
                <a:lnTo>
                  <a:pt x="8423" y="556029"/>
                </a:lnTo>
                <a:lnTo>
                  <a:pt x="18952" y="598998"/>
                </a:lnTo>
                <a:lnTo>
                  <a:pt x="33693" y="640988"/>
                </a:lnTo>
                <a:lnTo>
                  <a:pt x="52645" y="681676"/>
                </a:lnTo>
                <a:lnTo>
                  <a:pt x="75809" y="720736"/>
                </a:lnTo>
                <a:lnTo>
                  <a:pt x="103184" y="757841"/>
                </a:lnTo>
                <a:lnTo>
                  <a:pt x="134772" y="792666"/>
                </a:lnTo>
                <a:lnTo>
                  <a:pt x="169726" y="824144"/>
                </a:lnTo>
                <a:lnTo>
                  <a:pt x="206970" y="851424"/>
                </a:lnTo>
                <a:lnTo>
                  <a:pt x="246175" y="874508"/>
                </a:lnTo>
                <a:lnTo>
                  <a:pt x="287015" y="893395"/>
                </a:lnTo>
                <a:lnTo>
                  <a:pt x="329162" y="908084"/>
                </a:lnTo>
                <a:lnTo>
                  <a:pt x="372291" y="918577"/>
                </a:lnTo>
                <a:lnTo>
                  <a:pt x="416073" y="924872"/>
                </a:lnTo>
                <a:lnTo>
                  <a:pt x="460182" y="926971"/>
                </a:lnTo>
                <a:lnTo>
                  <a:pt x="504292" y="924872"/>
                </a:lnTo>
                <a:lnTo>
                  <a:pt x="548074" y="918577"/>
                </a:lnTo>
                <a:lnTo>
                  <a:pt x="591202" y="908084"/>
                </a:lnTo>
                <a:lnTo>
                  <a:pt x="633350" y="893395"/>
                </a:lnTo>
                <a:lnTo>
                  <a:pt x="674190" y="874508"/>
                </a:lnTo>
                <a:lnTo>
                  <a:pt x="713395" y="851424"/>
                </a:lnTo>
                <a:lnTo>
                  <a:pt x="750638" y="824144"/>
                </a:lnTo>
                <a:lnTo>
                  <a:pt x="785593" y="792666"/>
                </a:lnTo>
                <a:lnTo>
                  <a:pt x="817384" y="758133"/>
                </a:lnTo>
                <a:lnTo>
                  <a:pt x="845302" y="721827"/>
                </a:lnTo>
                <a:lnTo>
                  <a:pt x="869268" y="683957"/>
                </a:lnTo>
                <a:lnTo>
                  <a:pt x="889204" y="644730"/>
                </a:lnTo>
                <a:lnTo>
                  <a:pt x="905032" y="604357"/>
                </a:lnTo>
                <a:lnTo>
                  <a:pt x="916673" y="563045"/>
                </a:lnTo>
                <a:lnTo>
                  <a:pt x="924049" y="521004"/>
                </a:lnTo>
                <a:lnTo>
                  <a:pt x="927082" y="478443"/>
                </a:lnTo>
                <a:lnTo>
                  <a:pt x="925694" y="435569"/>
                </a:lnTo>
                <a:lnTo>
                  <a:pt x="919806" y="392593"/>
                </a:lnTo>
                <a:lnTo>
                  <a:pt x="909339" y="349722"/>
                </a:lnTo>
                <a:lnTo>
                  <a:pt x="894216" y="307166"/>
                </a:lnTo>
                <a:lnTo>
                  <a:pt x="874358" y="265134"/>
                </a:lnTo>
                <a:lnTo>
                  <a:pt x="849688" y="223834"/>
                </a:lnTo>
                <a:lnTo>
                  <a:pt x="820125" y="183474"/>
                </a:lnTo>
                <a:lnTo>
                  <a:pt x="785593" y="144265"/>
                </a:lnTo>
                <a:lnTo>
                  <a:pt x="747702" y="108403"/>
                </a:lnTo>
                <a:lnTo>
                  <a:pt x="708279" y="77869"/>
                </a:lnTo>
                <a:lnTo>
                  <a:pt x="667573" y="52546"/>
                </a:lnTo>
                <a:lnTo>
                  <a:pt x="625832" y="32318"/>
                </a:lnTo>
                <a:lnTo>
                  <a:pt x="583306" y="17066"/>
                </a:lnTo>
                <a:lnTo>
                  <a:pt x="540243" y="6673"/>
                </a:lnTo>
                <a:lnTo>
                  <a:pt x="496892" y="1024"/>
                </a:lnTo>
                <a:lnTo>
                  <a:pt x="453500" y="0"/>
                </a:lnTo>
                <a:close/>
              </a:path>
            </a:pathLst>
          </a:custGeom>
          <a:solidFill>
            <a:srgbClr val="D14124">
              <a:alpha val="148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310559" y="3560339"/>
            <a:ext cx="3702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70" dirty="0">
                <a:solidFill>
                  <a:srgbClr val="D14124"/>
                </a:solidFill>
                <a:latin typeface="Lucida Sans"/>
                <a:cs typeface="Lucida Sans"/>
              </a:rPr>
              <a:t>V</a:t>
            </a:r>
            <a:r>
              <a:rPr sz="1400" spc="-50" dirty="0">
                <a:solidFill>
                  <a:srgbClr val="D14124"/>
                </a:solidFill>
                <a:latin typeface="Lucida Sans"/>
                <a:cs typeface="Lucida Sans"/>
              </a:rPr>
              <a:t>O</a:t>
            </a:r>
            <a:r>
              <a:rPr sz="1400" spc="55" dirty="0">
                <a:solidFill>
                  <a:srgbClr val="D14124"/>
                </a:solidFill>
                <a:latin typeface="Lucida Sans"/>
                <a:cs typeface="Lucida Sans"/>
              </a:rPr>
              <a:t>F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692877" y="3225940"/>
            <a:ext cx="927100" cy="927100"/>
          </a:xfrm>
          <a:custGeom>
            <a:avLst/>
            <a:gdLst/>
            <a:ahLst/>
            <a:cxnLst/>
            <a:rect l="l" t="t" r="r" b="b"/>
            <a:pathLst>
              <a:path w="927100" h="927100">
                <a:moveTo>
                  <a:pt x="453499" y="0"/>
                </a:moveTo>
                <a:lnTo>
                  <a:pt x="410317" y="3484"/>
                </a:lnTo>
                <a:lnTo>
                  <a:pt x="367591" y="11359"/>
                </a:lnTo>
                <a:lnTo>
                  <a:pt x="325572" y="23508"/>
                </a:lnTo>
                <a:lnTo>
                  <a:pt x="284508" y="39814"/>
                </a:lnTo>
                <a:lnTo>
                  <a:pt x="244647" y="60160"/>
                </a:lnTo>
                <a:lnTo>
                  <a:pt x="206238" y="84428"/>
                </a:lnTo>
                <a:lnTo>
                  <a:pt x="169530" y="112502"/>
                </a:lnTo>
                <a:lnTo>
                  <a:pt x="134771" y="144265"/>
                </a:lnTo>
                <a:lnTo>
                  <a:pt x="103184" y="179089"/>
                </a:lnTo>
                <a:lnTo>
                  <a:pt x="75808" y="216194"/>
                </a:lnTo>
                <a:lnTo>
                  <a:pt x="52644" y="255253"/>
                </a:lnTo>
                <a:lnTo>
                  <a:pt x="33692" y="295941"/>
                </a:lnTo>
                <a:lnTo>
                  <a:pt x="18952" y="337932"/>
                </a:lnTo>
                <a:lnTo>
                  <a:pt x="8423" y="380900"/>
                </a:lnTo>
                <a:lnTo>
                  <a:pt x="2105" y="424520"/>
                </a:lnTo>
                <a:lnTo>
                  <a:pt x="0" y="468465"/>
                </a:lnTo>
                <a:lnTo>
                  <a:pt x="2105" y="512410"/>
                </a:lnTo>
                <a:lnTo>
                  <a:pt x="8423" y="556029"/>
                </a:lnTo>
                <a:lnTo>
                  <a:pt x="18952" y="598998"/>
                </a:lnTo>
                <a:lnTo>
                  <a:pt x="33692" y="640988"/>
                </a:lnTo>
                <a:lnTo>
                  <a:pt x="52644" y="681676"/>
                </a:lnTo>
                <a:lnTo>
                  <a:pt x="75808" y="720736"/>
                </a:lnTo>
                <a:lnTo>
                  <a:pt x="103184" y="757841"/>
                </a:lnTo>
                <a:lnTo>
                  <a:pt x="134771" y="792666"/>
                </a:lnTo>
                <a:lnTo>
                  <a:pt x="169726" y="824144"/>
                </a:lnTo>
                <a:lnTo>
                  <a:pt x="206969" y="851424"/>
                </a:lnTo>
                <a:lnTo>
                  <a:pt x="246174" y="874508"/>
                </a:lnTo>
                <a:lnTo>
                  <a:pt x="287014" y="893395"/>
                </a:lnTo>
                <a:lnTo>
                  <a:pt x="329161" y="908084"/>
                </a:lnTo>
                <a:lnTo>
                  <a:pt x="372290" y="918577"/>
                </a:lnTo>
                <a:lnTo>
                  <a:pt x="416072" y="924872"/>
                </a:lnTo>
                <a:lnTo>
                  <a:pt x="460181" y="926971"/>
                </a:lnTo>
                <a:lnTo>
                  <a:pt x="504291" y="924872"/>
                </a:lnTo>
                <a:lnTo>
                  <a:pt x="548073" y="918577"/>
                </a:lnTo>
                <a:lnTo>
                  <a:pt x="591201" y="908084"/>
                </a:lnTo>
                <a:lnTo>
                  <a:pt x="633349" y="893395"/>
                </a:lnTo>
                <a:lnTo>
                  <a:pt x="674189" y="874508"/>
                </a:lnTo>
                <a:lnTo>
                  <a:pt x="713394" y="851424"/>
                </a:lnTo>
                <a:lnTo>
                  <a:pt x="750637" y="824144"/>
                </a:lnTo>
                <a:lnTo>
                  <a:pt x="785592" y="792666"/>
                </a:lnTo>
                <a:lnTo>
                  <a:pt x="817384" y="758133"/>
                </a:lnTo>
                <a:lnTo>
                  <a:pt x="845301" y="721827"/>
                </a:lnTo>
                <a:lnTo>
                  <a:pt x="869268" y="683957"/>
                </a:lnTo>
                <a:lnTo>
                  <a:pt x="889204" y="644730"/>
                </a:lnTo>
                <a:lnTo>
                  <a:pt x="905031" y="604357"/>
                </a:lnTo>
                <a:lnTo>
                  <a:pt x="916673" y="563045"/>
                </a:lnTo>
                <a:lnTo>
                  <a:pt x="924049" y="521004"/>
                </a:lnTo>
                <a:lnTo>
                  <a:pt x="927082" y="478443"/>
                </a:lnTo>
                <a:lnTo>
                  <a:pt x="925693" y="435569"/>
                </a:lnTo>
                <a:lnTo>
                  <a:pt x="919805" y="392593"/>
                </a:lnTo>
                <a:lnTo>
                  <a:pt x="909338" y="349722"/>
                </a:lnTo>
                <a:lnTo>
                  <a:pt x="894215" y="307166"/>
                </a:lnTo>
                <a:lnTo>
                  <a:pt x="874358" y="265134"/>
                </a:lnTo>
                <a:lnTo>
                  <a:pt x="849687" y="223834"/>
                </a:lnTo>
                <a:lnTo>
                  <a:pt x="820124" y="183474"/>
                </a:lnTo>
                <a:lnTo>
                  <a:pt x="785592" y="144265"/>
                </a:lnTo>
                <a:lnTo>
                  <a:pt x="747701" y="108403"/>
                </a:lnTo>
                <a:lnTo>
                  <a:pt x="708278" y="77869"/>
                </a:lnTo>
                <a:lnTo>
                  <a:pt x="667572" y="52546"/>
                </a:lnTo>
                <a:lnTo>
                  <a:pt x="625831" y="32318"/>
                </a:lnTo>
                <a:lnTo>
                  <a:pt x="583305" y="17066"/>
                </a:lnTo>
                <a:lnTo>
                  <a:pt x="540242" y="6673"/>
                </a:lnTo>
                <a:lnTo>
                  <a:pt x="496891" y="1024"/>
                </a:lnTo>
                <a:lnTo>
                  <a:pt x="453499" y="0"/>
                </a:lnTo>
                <a:close/>
              </a:path>
            </a:pathLst>
          </a:custGeom>
          <a:solidFill>
            <a:srgbClr val="D14124">
              <a:alpha val="148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831552" y="3560339"/>
            <a:ext cx="6496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135" dirty="0">
                <a:solidFill>
                  <a:srgbClr val="D14124"/>
                </a:solidFill>
                <a:latin typeface="Lucida Sans"/>
                <a:cs typeface="Lucida Sans"/>
              </a:rPr>
              <a:t>S</a:t>
            </a:r>
            <a:r>
              <a:rPr sz="1400" spc="-65" dirty="0">
                <a:solidFill>
                  <a:srgbClr val="D14124"/>
                </a:solidFill>
                <a:latin typeface="Lucida Sans"/>
                <a:cs typeface="Lucida Sans"/>
              </a:rPr>
              <a:t>-</a:t>
            </a:r>
            <a:r>
              <a:rPr sz="1400" spc="85" dirty="0">
                <a:solidFill>
                  <a:srgbClr val="D14124"/>
                </a:solidFill>
                <a:latin typeface="Lucida Sans"/>
                <a:cs typeface="Lucida Sans"/>
              </a:rPr>
              <a:t>B</a:t>
            </a:r>
            <a:r>
              <a:rPr sz="1400" spc="-25" dirty="0">
                <a:solidFill>
                  <a:srgbClr val="D14124"/>
                </a:solidFill>
                <a:latin typeface="Lucida Sans"/>
                <a:cs typeface="Lucida Sans"/>
              </a:rPr>
              <a:t>V</a:t>
            </a:r>
            <a:r>
              <a:rPr sz="1400" spc="15" dirty="0">
                <a:solidFill>
                  <a:srgbClr val="D14124"/>
                </a:solidFill>
                <a:latin typeface="Lucida Sans"/>
                <a:cs typeface="Lucida Sans"/>
              </a:rPr>
              <a:t>BA</a:t>
            </a:r>
            <a:endParaRPr sz="1400"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185748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babcb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D67C1C"/>
      </a:accent1>
      <a:accent2>
        <a:srgbClr val="ECECEC"/>
      </a:accent2>
      <a:accent3>
        <a:srgbClr val="222220"/>
      </a:accent3>
      <a:accent4>
        <a:srgbClr val="BABCBE"/>
      </a:accent4>
      <a:accent5>
        <a:srgbClr val="00ACA0"/>
      </a:accent5>
      <a:accent6>
        <a:srgbClr val="0071BB"/>
      </a:accent6>
      <a:hlink>
        <a:srgbClr val="BD1934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508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marL="7938">
          <a:spcAft>
            <a:spcPts val="600"/>
          </a:spcAft>
          <a:defRPr sz="1200" dirty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1414</Words>
  <Application>Microsoft Office PowerPoint</Application>
  <PresentationFormat>Diavoorstelling (16:9)</PresentationFormat>
  <Paragraphs>497</Paragraphs>
  <Slides>62</Slides>
  <Notes>12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62</vt:i4>
      </vt:variant>
    </vt:vector>
  </HeadingPairs>
  <TitlesOfParts>
    <vt:vector size="63" baseType="lpstr">
      <vt:lpstr>Kantoorthema</vt:lpstr>
      <vt:lpstr>Dia 1</vt:lpstr>
      <vt:lpstr>Voorstelling: Xerius groeit!</vt:lpstr>
      <vt:lpstr>Voorstelling Wie zijn wij?</vt:lpstr>
      <vt:lpstr>Dia 4</vt:lpstr>
      <vt:lpstr> Voorstelling: Wat doen wij?</vt:lpstr>
      <vt:lpstr>Keuze maken Zelfstandige of werknemer?</vt:lpstr>
      <vt:lpstr>Keuze maken: werknemer vs. zelfstandige</vt:lpstr>
      <vt:lpstr>Keuze maken: éénmanszaak/vennootschap</vt:lpstr>
      <vt:lpstr>Keuze maken: welke vennootschapsvorm?</vt:lpstr>
      <vt:lpstr>Zelfstandig Wat als je zelfstandig wordt?</vt:lpstr>
      <vt:lpstr>Administratieve formaliteiten</vt:lpstr>
      <vt:lpstr>Dia 12</vt:lpstr>
      <vt:lpstr> Ondernemingsloket: Kruispuntbank ondernemingen KBO</vt:lpstr>
      <vt:lpstr> Ondernemingsloket: Wat doen ze?</vt:lpstr>
      <vt:lpstr> Ondernemingsloket: Controle</vt:lpstr>
      <vt:lpstr> Ondernemingsloket: Controle</vt:lpstr>
      <vt:lpstr> Ondernemingsloket: Kostprijs</vt:lpstr>
      <vt:lpstr>Dia 18</vt:lpstr>
      <vt:lpstr> Sociaal statuut: Sociale bijdrage</vt:lpstr>
      <vt:lpstr>  Sociaal statuut: éénmanszaak</vt:lpstr>
      <vt:lpstr> Sociaal statuut: vennootschap</vt:lpstr>
      <vt:lpstr>Basisprincipes</vt:lpstr>
      <vt:lpstr>Basisprincipes</vt:lpstr>
      <vt:lpstr>Sociaal statuut: Basisprincipes - protariseren bij de start</vt:lpstr>
      <vt:lpstr>Bijdragen 2018</vt:lpstr>
      <vt:lpstr>Dia 26</vt:lpstr>
      <vt:lpstr> Sociaal statuut: verlagen / betalen /verhogen</vt:lpstr>
      <vt:lpstr>Dia 28</vt:lpstr>
      <vt:lpstr>Nieuw! of op stapel!</vt:lpstr>
      <vt:lpstr>Rechten als zelfstandige Wat zijn uw rechten?</vt:lpstr>
      <vt:lpstr> Rechten: rechten als zelfstandige</vt:lpstr>
      <vt:lpstr>Rechten: zwangerschap</vt:lpstr>
      <vt:lpstr> Rechten: kraamgeld en kinderbijslag</vt:lpstr>
      <vt:lpstr> Rechten: recht op kraamgeld</vt:lpstr>
      <vt:lpstr> Rechten: recht op kinderbijslag</vt:lpstr>
      <vt:lpstr>Rechten: Dienstencheques</vt:lpstr>
      <vt:lpstr> Rechten: Nieuw vanaf 01/01/2017</vt:lpstr>
      <vt:lpstr>Rechten: zwangerschap</vt:lpstr>
      <vt:lpstr>Terugbetalingen</vt:lpstr>
      <vt:lpstr>Voorwaarden</vt:lpstr>
      <vt:lpstr>WAT ALS …</vt:lpstr>
      <vt:lpstr>Recht op …</vt:lpstr>
      <vt:lpstr>Aanvullend …</vt:lpstr>
      <vt:lpstr>WAT ALS …</vt:lpstr>
      <vt:lpstr>Je krijgt steun  als zelfstandige bij …</vt:lpstr>
      <vt:lpstr>Je krijgt steun  als zelfstandige bij …</vt:lpstr>
      <vt:lpstr>WAT ALS …</vt:lpstr>
      <vt:lpstr>Je krijgt steun als zelfstandige  bij gedwongen stopzetting door …</vt:lpstr>
      <vt:lpstr>WAT ALS …</vt:lpstr>
      <vt:lpstr>3 belangrijkste  factoren</vt:lpstr>
      <vt:lpstr>Minimumpensioen</vt:lpstr>
      <vt:lpstr>Wat als… je op pensioen gaat?</vt:lpstr>
      <vt:lpstr>Wat als… je op pensioen gaat?</vt:lpstr>
      <vt:lpstr>Wat als… je op pensioen gaat?</vt:lpstr>
      <vt:lpstr>Fiscaal  voordeel</vt:lpstr>
      <vt:lpstr>Fiscaal  voordeel</vt:lpstr>
      <vt:lpstr>Fiscaal  voordeel</vt:lpstr>
      <vt:lpstr>Fiscaal  voordeel</vt:lpstr>
      <vt:lpstr>WAT ALS …</vt:lpstr>
      <vt:lpstr>Wat als… je failliet gaat?</vt:lpstr>
      <vt:lpstr>Dia 61</vt:lpstr>
      <vt:lpstr>VRAGEN ?</vt:lpstr>
    </vt:vector>
  </TitlesOfParts>
  <Company>Dika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Student - Ondernemer</dc:title>
  <dc:creator>Schoenmaekers Ann - Xerius</dc:creator>
  <cp:lastModifiedBy>ASGB</cp:lastModifiedBy>
  <cp:revision>326</cp:revision>
  <dcterms:created xsi:type="dcterms:W3CDTF">2016-12-12T15:25:29Z</dcterms:created>
  <dcterms:modified xsi:type="dcterms:W3CDTF">2018-02-05T14:06:12Z</dcterms:modified>
</cp:coreProperties>
</file>