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8E0AD-9958-47BF-BE7A-123AF02C5057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A97C9-0ADD-4465-94BA-1FC5C3192A7F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1</a:t>
            </a:fld>
            <a:endParaRPr lang="nl-BE" alt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68881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BE"/>
          </a:p>
        </p:txBody>
      </p:sp>
      <p:sp>
        <p:nvSpPr>
          <p:cNvPr id="1638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3E4652-C081-40FE-9747-F1224EE36CE8}" type="slidenum">
              <a:rPr lang="nl-BE" altLang="nl-BE"/>
              <a:pPr/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012027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FCE7D-15CD-434F-991B-15D4B1DA2514}" type="datetimeFigureOut">
              <a:rPr lang="nl-BE" smtClean="0"/>
              <a:t>16/03/2021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1B369-30F5-4687-BF2E-7BE4914688D9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1412775"/>
            <a:ext cx="8352928" cy="482453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NL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nl-NL" sz="6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Inkomstenverdeling en onkostenverdeling</a:t>
            </a:r>
            <a:r>
              <a:rPr lang="nl-NL" sz="6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6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Optie 1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	poolverdeling (netto-pool=bruto-pool min gemeenschappelijke kosten) te verdelen volgens 	activiteitsgraad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Optie 2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	iedere arts werkt voor eigen rekening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	</a:t>
            </a:r>
            <a:r>
              <a:rPr lang="nl-NL" sz="5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GMD’s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worden meestal wel gepoold en per kalenderjaar  verdeeld volgens bruto-omzet 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de associés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nl-NL" sz="2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nl-BE" sz="29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nl-NL" sz="6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Onkostenverdeling</a:t>
            </a:r>
            <a:endParaRPr lang="nl-BE" sz="6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Onderscheid tussen individuele onkosten (sociale zekerheidsbijdragen, auto, lidgelden) en gemeenschappelijke kosten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Gemeenschappelijke kosten: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Huisvestingskosten (huur, poetsen, nutsvoorzieningen, brandverzekering…)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Personeelskosten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Investeringen (ICT, EKG, los meubilair…)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120000"/>
              </a:lnSpc>
              <a:spcBef>
                <a:spcPts val="0"/>
              </a:spcBef>
              <a:buFont typeface="Calibri" panose="020F0502020204030204" pitchFamily="34" charset="0"/>
              <a:buChar char="-"/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Diverse kosten : medisch verbruiksmateriaal, kantoorbenodigdheden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Verdeelsleutel: gelijke delen? Volgens bruto-omzet? Volgens activiteitsgraad?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Betaling via gemeenschappelijke rekening (in groepspraktijken meestal gespijsd door </a:t>
            </a:r>
            <a:r>
              <a:rPr lang="nl-NL" sz="5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GMD’s</a:t>
            </a: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nl-NL" sz="5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Jaarlijkse afrekening</a:t>
            </a:r>
            <a:endParaRPr lang="nl-BE" sz="5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l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898775" y="6356350"/>
            <a:ext cx="390525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HAIO 17-03-2021</a:t>
            </a:r>
          </a:p>
        </p:txBody>
      </p:sp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sz="half" idx="1"/>
          </p:nvPr>
        </p:nvSpPr>
        <p:spPr>
          <a:xfrm>
            <a:off x="395536" y="1529580"/>
            <a:ext cx="4100264" cy="45965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</a:t>
            </a:r>
            <a:endParaRPr lang="nl-B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roefperiode 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Instapregeling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Instapsom : Waarom ? Waarom niet?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Indirecte instapregeling: 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Derving </a:t>
            </a: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GMD’s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Geen gelijkwaardigheid, geen inspraak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 hoge niet-marktconforme onkosten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95EB78-16A6-4E32-90E2-1A8CE9D35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038600" cy="471338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UITSTAP</a:t>
            </a:r>
            <a:endParaRPr lang="nl-B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nl-NL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Hoe?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Opzeg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Uitsluiting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 rechtswege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Gevolgen?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vestigingsplaats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vrije vestiging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gemeenschappelijk aangekochte investeringen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praktijkgebouw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uitstapsom</a:t>
            </a:r>
            <a:endParaRPr lang="nl-B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Quid</a:t>
            </a:r>
            <a:r>
              <a:rPr lang="nl-NL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NL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GMD’s</a:t>
            </a:r>
            <a:endParaRPr lang="nl-BE" sz="1600" dirty="0"/>
          </a:p>
        </p:txBody>
      </p:sp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627784" y="6356350"/>
            <a:ext cx="3672408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HAIO 17-03-2021</a:t>
            </a: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7FBC49D7-936E-46C9-BBBE-FB28B1C4BDB0}"/>
              </a:ext>
            </a:extLst>
          </p:cNvPr>
          <p:cNvSpPr txBox="1">
            <a:spLocks/>
          </p:cNvSpPr>
          <p:nvPr/>
        </p:nvSpPr>
        <p:spPr>
          <a:xfrm>
            <a:off x="457200" y="1412777"/>
            <a:ext cx="8587680" cy="497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l">
              <a:lnSpc>
                <a:spcPct val="107000"/>
              </a:lnSpc>
              <a:spcAft>
                <a:spcPts val="800"/>
              </a:spcAft>
            </a:pPr>
            <a:endParaRPr lang="nl-BE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59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2"/>
          <p:cNvSpPr>
            <a:spLocks noGrp="1"/>
          </p:cNvSpPr>
          <p:nvPr>
            <p:ph type="ftr" sz="quarter" idx="11"/>
          </p:nvPr>
        </p:nvSpPr>
        <p:spPr bwMode="auto">
          <a:xfrm>
            <a:off x="2267744" y="6356350"/>
            <a:ext cx="4176464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BE" dirty="0"/>
              <a:t>Rita CUYPERS -  Symposium HAIO 17-03-2021</a:t>
            </a:r>
          </a:p>
        </p:txBody>
      </p:sp>
      <p:sp>
        <p:nvSpPr>
          <p:cNvPr id="3" name="Ondertitel 2"/>
          <p:cNvSpPr>
            <a:spLocks noGrp="1"/>
          </p:cNvSpPr>
          <p:nvPr>
            <p:ph sz="half" idx="4294967295"/>
          </p:nvPr>
        </p:nvSpPr>
        <p:spPr>
          <a:xfrm>
            <a:off x="0" y="1519238"/>
            <a:ext cx="8316416" cy="4525962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endParaRPr lang="nl-BE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l">
              <a:lnSpc>
                <a:spcPct val="107000"/>
              </a:lnSpc>
              <a:spcAft>
                <a:spcPts val="800"/>
              </a:spcAft>
              <a:buNone/>
            </a:pPr>
            <a:r>
              <a:rPr lang="nl-NL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BE" sz="1400" dirty="0">
              <a:solidFill>
                <a:schemeClr val="tx1"/>
              </a:solidFill>
            </a:endParaRPr>
          </a:p>
        </p:txBody>
      </p:sp>
      <p:sp>
        <p:nvSpPr>
          <p:cNvPr id="10246" name="Tekstvak 5"/>
          <p:cNvSpPr txBox="1">
            <a:spLocks noChangeArrowheads="1"/>
          </p:cNvSpPr>
          <p:nvPr/>
        </p:nvSpPr>
        <p:spPr bwMode="auto">
          <a:xfrm>
            <a:off x="928688" y="714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nl-NL" altLang="nl-BE">
              <a:latin typeface="Gill Sans MT" pitchFamily="34" charset="0"/>
            </a:endParaRPr>
          </a:p>
        </p:txBody>
      </p:sp>
      <p:pic>
        <p:nvPicPr>
          <p:cNvPr id="9" name="Picture 3" descr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0"/>
            <a:ext cx="3788833" cy="1529579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3" descr="C:\Users\ASGB\Desktop\ASGBKartel logo's def (3)\ASGBKartel logo's def\Icoon\jpg\Icoon-pos-Colour@3x-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8324" y="6172324"/>
            <a:ext cx="685676" cy="685676"/>
          </a:xfrm>
          <a:prstGeom prst="rect">
            <a:avLst/>
          </a:prstGeom>
          <a:noFill/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id="{CB48ED05-A1D2-4CFD-93E1-B6B870457540}"/>
              </a:ext>
            </a:extLst>
          </p:cNvPr>
          <p:cNvSpPr txBox="1"/>
          <p:nvPr/>
        </p:nvSpPr>
        <p:spPr>
          <a:xfrm>
            <a:off x="683568" y="2005427"/>
            <a:ext cx="7344816" cy="269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VORM</a:t>
            </a:r>
            <a:endParaRPr lang="nl-BE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nl-NL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Kostendelende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zelfstandige groepering van personen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Rechtspersoon of niet?</a:t>
            </a:r>
            <a:endParaRPr lang="nl-B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Associatie met twee waarvan één associé eigenaar is van het gebouw en geen personeel : huur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67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224</Words>
  <Application>Microsoft Office PowerPoint</Application>
  <PresentationFormat>Diavoorstelling (4:3)</PresentationFormat>
  <Paragraphs>63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Gill Sans MT</vt:lpstr>
      <vt:lpstr>Office-thema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ASGB</dc:creator>
  <cp:lastModifiedBy>Mireille Arens</cp:lastModifiedBy>
  <cp:revision>12</cp:revision>
  <cp:lastPrinted>2020-02-04T10:13:23Z</cp:lastPrinted>
  <dcterms:created xsi:type="dcterms:W3CDTF">2019-02-21T09:06:06Z</dcterms:created>
  <dcterms:modified xsi:type="dcterms:W3CDTF">2021-03-16T09:25:24Z</dcterms:modified>
</cp:coreProperties>
</file>