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7" r:id="rId10"/>
    <p:sldId id="268" r:id="rId11"/>
    <p:sldId id="264" r:id="rId12"/>
    <p:sldId id="265"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86430-06B9-436A-97AB-47DB33A569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7CD362D-A34E-47AE-8C35-DAA2E543F9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B62279B-4600-49B2-BCB8-8292E6CA2DC3}"/>
              </a:ext>
            </a:extLst>
          </p:cNvPr>
          <p:cNvSpPr>
            <a:spLocks noGrp="1"/>
          </p:cNvSpPr>
          <p:nvPr>
            <p:ph type="dt" sz="half" idx="10"/>
          </p:nvPr>
        </p:nvSpPr>
        <p:spPr/>
        <p:txBody>
          <a:bodyPr/>
          <a:lstStyle/>
          <a:p>
            <a:fld id="{28BD3ACD-6B4D-4F07-81A8-B7465E16BD1C}" type="datetimeFigureOut">
              <a:rPr lang="en-GB" smtClean="0"/>
              <a:t>16/03/2021</a:t>
            </a:fld>
            <a:endParaRPr lang="en-GB"/>
          </a:p>
        </p:txBody>
      </p:sp>
      <p:sp>
        <p:nvSpPr>
          <p:cNvPr id="5" name="Footer Placeholder 4">
            <a:extLst>
              <a:ext uri="{FF2B5EF4-FFF2-40B4-BE49-F238E27FC236}">
                <a16:creationId xmlns:a16="http://schemas.microsoft.com/office/drawing/2014/main" id="{918C9C4F-62DC-4FA5-A384-D77710BDA9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BBCE181-5866-4AF0-BE17-4F7890C75F9C}"/>
              </a:ext>
            </a:extLst>
          </p:cNvPr>
          <p:cNvSpPr>
            <a:spLocks noGrp="1"/>
          </p:cNvSpPr>
          <p:nvPr>
            <p:ph type="sldNum" sz="quarter" idx="12"/>
          </p:nvPr>
        </p:nvSpPr>
        <p:spPr/>
        <p:txBody>
          <a:bodyPr/>
          <a:lstStyle/>
          <a:p>
            <a:fld id="{C6605164-2B8A-4E5F-994F-62AB0A668EC2}" type="slidenum">
              <a:rPr lang="en-GB" smtClean="0"/>
              <a:t>‹nr.›</a:t>
            </a:fld>
            <a:endParaRPr lang="en-GB"/>
          </a:p>
        </p:txBody>
      </p:sp>
    </p:spTree>
    <p:extLst>
      <p:ext uri="{BB962C8B-B14F-4D97-AF65-F5344CB8AC3E}">
        <p14:creationId xmlns:p14="http://schemas.microsoft.com/office/powerpoint/2010/main" val="2151298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EE609-E99B-4F74-AF1C-6D10C889039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2538F6-0F3B-46D0-84F1-342AB6C8833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C5E5A4-9B21-4278-86C8-891834F2A287}"/>
              </a:ext>
            </a:extLst>
          </p:cNvPr>
          <p:cNvSpPr>
            <a:spLocks noGrp="1"/>
          </p:cNvSpPr>
          <p:nvPr>
            <p:ph type="dt" sz="half" idx="10"/>
          </p:nvPr>
        </p:nvSpPr>
        <p:spPr/>
        <p:txBody>
          <a:bodyPr/>
          <a:lstStyle/>
          <a:p>
            <a:fld id="{28BD3ACD-6B4D-4F07-81A8-B7465E16BD1C}" type="datetimeFigureOut">
              <a:rPr lang="en-GB" smtClean="0"/>
              <a:t>16/03/2021</a:t>
            </a:fld>
            <a:endParaRPr lang="en-GB"/>
          </a:p>
        </p:txBody>
      </p:sp>
      <p:sp>
        <p:nvSpPr>
          <p:cNvPr id="5" name="Footer Placeholder 4">
            <a:extLst>
              <a:ext uri="{FF2B5EF4-FFF2-40B4-BE49-F238E27FC236}">
                <a16:creationId xmlns:a16="http://schemas.microsoft.com/office/drawing/2014/main" id="{87652F43-3BA7-4D8F-B508-A3684D6518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39BC3FA-8089-4B8D-AA67-B5109AD1E3CD}"/>
              </a:ext>
            </a:extLst>
          </p:cNvPr>
          <p:cNvSpPr>
            <a:spLocks noGrp="1"/>
          </p:cNvSpPr>
          <p:nvPr>
            <p:ph type="sldNum" sz="quarter" idx="12"/>
          </p:nvPr>
        </p:nvSpPr>
        <p:spPr/>
        <p:txBody>
          <a:bodyPr/>
          <a:lstStyle/>
          <a:p>
            <a:fld id="{C6605164-2B8A-4E5F-994F-62AB0A668EC2}" type="slidenum">
              <a:rPr lang="en-GB" smtClean="0"/>
              <a:t>‹nr.›</a:t>
            </a:fld>
            <a:endParaRPr lang="en-GB"/>
          </a:p>
        </p:txBody>
      </p:sp>
    </p:spTree>
    <p:extLst>
      <p:ext uri="{BB962C8B-B14F-4D97-AF65-F5344CB8AC3E}">
        <p14:creationId xmlns:p14="http://schemas.microsoft.com/office/powerpoint/2010/main" val="357798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91CE73-A159-42D6-A479-0A95DF81020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F8F2FF8-8FC5-4342-B824-2361FA1085C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DFC56A-DA0A-4146-9639-6FDABCFDD7F5}"/>
              </a:ext>
            </a:extLst>
          </p:cNvPr>
          <p:cNvSpPr>
            <a:spLocks noGrp="1"/>
          </p:cNvSpPr>
          <p:nvPr>
            <p:ph type="dt" sz="half" idx="10"/>
          </p:nvPr>
        </p:nvSpPr>
        <p:spPr/>
        <p:txBody>
          <a:bodyPr/>
          <a:lstStyle/>
          <a:p>
            <a:fld id="{28BD3ACD-6B4D-4F07-81A8-B7465E16BD1C}" type="datetimeFigureOut">
              <a:rPr lang="en-GB" smtClean="0"/>
              <a:t>16/03/2021</a:t>
            </a:fld>
            <a:endParaRPr lang="en-GB"/>
          </a:p>
        </p:txBody>
      </p:sp>
      <p:sp>
        <p:nvSpPr>
          <p:cNvPr id="5" name="Footer Placeholder 4">
            <a:extLst>
              <a:ext uri="{FF2B5EF4-FFF2-40B4-BE49-F238E27FC236}">
                <a16:creationId xmlns:a16="http://schemas.microsoft.com/office/drawing/2014/main" id="{38419FB8-E31E-4E2F-8B0C-58AB937D47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86FB0E-06B7-42C7-9CE1-9A6B3F0F94DD}"/>
              </a:ext>
            </a:extLst>
          </p:cNvPr>
          <p:cNvSpPr>
            <a:spLocks noGrp="1"/>
          </p:cNvSpPr>
          <p:nvPr>
            <p:ph type="sldNum" sz="quarter" idx="12"/>
          </p:nvPr>
        </p:nvSpPr>
        <p:spPr/>
        <p:txBody>
          <a:bodyPr/>
          <a:lstStyle/>
          <a:p>
            <a:fld id="{C6605164-2B8A-4E5F-994F-62AB0A668EC2}" type="slidenum">
              <a:rPr lang="en-GB" smtClean="0"/>
              <a:t>‹nr.›</a:t>
            </a:fld>
            <a:endParaRPr lang="en-GB"/>
          </a:p>
        </p:txBody>
      </p:sp>
    </p:spTree>
    <p:extLst>
      <p:ext uri="{BB962C8B-B14F-4D97-AF65-F5344CB8AC3E}">
        <p14:creationId xmlns:p14="http://schemas.microsoft.com/office/powerpoint/2010/main" val="4068443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D7803-E9D8-48A6-A7D8-9CB47633029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9D437F6-9349-45C9-AD8D-DCF649AE5A5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658805-C265-4AFC-A8AE-53462E597139}"/>
              </a:ext>
            </a:extLst>
          </p:cNvPr>
          <p:cNvSpPr>
            <a:spLocks noGrp="1"/>
          </p:cNvSpPr>
          <p:nvPr>
            <p:ph type="dt" sz="half" idx="10"/>
          </p:nvPr>
        </p:nvSpPr>
        <p:spPr/>
        <p:txBody>
          <a:bodyPr/>
          <a:lstStyle/>
          <a:p>
            <a:fld id="{28BD3ACD-6B4D-4F07-81A8-B7465E16BD1C}" type="datetimeFigureOut">
              <a:rPr lang="en-GB" smtClean="0"/>
              <a:t>16/03/2021</a:t>
            </a:fld>
            <a:endParaRPr lang="en-GB"/>
          </a:p>
        </p:txBody>
      </p:sp>
      <p:sp>
        <p:nvSpPr>
          <p:cNvPr id="5" name="Footer Placeholder 4">
            <a:extLst>
              <a:ext uri="{FF2B5EF4-FFF2-40B4-BE49-F238E27FC236}">
                <a16:creationId xmlns:a16="http://schemas.microsoft.com/office/drawing/2014/main" id="{80611574-045F-4D7F-A1D4-39766E382B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61AB3B-4263-4360-AA61-3E6613B05B17}"/>
              </a:ext>
            </a:extLst>
          </p:cNvPr>
          <p:cNvSpPr>
            <a:spLocks noGrp="1"/>
          </p:cNvSpPr>
          <p:nvPr>
            <p:ph type="sldNum" sz="quarter" idx="12"/>
          </p:nvPr>
        </p:nvSpPr>
        <p:spPr/>
        <p:txBody>
          <a:bodyPr/>
          <a:lstStyle/>
          <a:p>
            <a:fld id="{C6605164-2B8A-4E5F-994F-62AB0A668EC2}" type="slidenum">
              <a:rPr lang="en-GB" smtClean="0"/>
              <a:t>‹nr.›</a:t>
            </a:fld>
            <a:endParaRPr lang="en-GB"/>
          </a:p>
        </p:txBody>
      </p:sp>
    </p:spTree>
    <p:extLst>
      <p:ext uri="{BB962C8B-B14F-4D97-AF65-F5344CB8AC3E}">
        <p14:creationId xmlns:p14="http://schemas.microsoft.com/office/powerpoint/2010/main" val="3845256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F6C22-7EA3-4C29-8E9A-7E9DBFC87D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9363800-0420-4DA6-BE62-DB6F4E9195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025ED71-2553-40AA-91B6-4B3E479C0264}"/>
              </a:ext>
            </a:extLst>
          </p:cNvPr>
          <p:cNvSpPr>
            <a:spLocks noGrp="1"/>
          </p:cNvSpPr>
          <p:nvPr>
            <p:ph type="dt" sz="half" idx="10"/>
          </p:nvPr>
        </p:nvSpPr>
        <p:spPr/>
        <p:txBody>
          <a:bodyPr/>
          <a:lstStyle/>
          <a:p>
            <a:fld id="{28BD3ACD-6B4D-4F07-81A8-B7465E16BD1C}" type="datetimeFigureOut">
              <a:rPr lang="en-GB" smtClean="0"/>
              <a:t>16/03/2021</a:t>
            </a:fld>
            <a:endParaRPr lang="en-GB"/>
          </a:p>
        </p:txBody>
      </p:sp>
      <p:sp>
        <p:nvSpPr>
          <p:cNvPr id="5" name="Footer Placeholder 4">
            <a:extLst>
              <a:ext uri="{FF2B5EF4-FFF2-40B4-BE49-F238E27FC236}">
                <a16:creationId xmlns:a16="http://schemas.microsoft.com/office/drawing/2014/main" id="{65EC0C52-0F83-4086-8AB7-58C83A024E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BA42955-25BA-49C1-BE48-CE497B512E84}"/>
              </a:ext>
            </a:extLst>
          </p:cNvPr>
          <p:cNvSpPr>
            <a:spLocks noGrp="1"/>
          </p:cNvSpPr>
          <p:nvPr>
            <p:ph type="sldNum" sz="quarter" idx="12"/>
          </p:nvPr>
        </p:nvSpPr>
        <p:spPr/>
        <p:txBody>
          <a:bodyPr/>
          <a:lstStyle/>
          <a:p>
            <a:fld id="{C6605164-2B8A-4E5F-994F-62AB0A668EC2}" type="slidenum">
              <a:rPr lang="en-GB" smtClean="0"/>
              <a:t>‹nr.›</a:t>
            </a:fld>
            <a:endParaRPr lang="en-GB"/>
          </a:p>
        </p:txBody>
      </p:sp>
    </p:spTree>
    <p:extLst>
      <p:ext uri="{BB962C8B-B14F-4D97-AF65-F5344CB8AC3E}">
        <p14:creationId xmlns:p14="http://schemas.microsoft.com/office/powerpoint/2010/main" val="4163907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3EDD4-0D73-4026-A212-1B21B05D1E6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6601535-67A1-4172-B2F8-AA2639E23B4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18BA653-E36D-4E82-AB89-62B7914DAFC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6C9D846-06DC-4EB5-BF4A-C90F3E5C758D}"/>
              </a:ext>
            </a:extLst>
          </p:cNvPr>
          <p:cNvSpPr>
            <a:spLocks noGrp="1"/>
          </p:cNvSpPr>
          <p:nvPr>
            <p:ph type="dt" sz="half" idx="10"/>
          </p:nvPr>
        </p:nvSpPr>
        <p:spPr/>
        <p:txBody>
          <a:bodyPr/>
          <a:lstStyle/>
          <a:p>
            <a:fld id="{28BD3ACD-6B4D-4F07-81A8-B7465E16BD1C}" type="datetimeFigureOut">
              <a:rPr lang="en-GB" smtClean="0"/>
              <a:t>16/03/2021</a:t>
            </a:fld>
            <a:endParaRPr lang="en-GB"/>
          </a:p>
        </p:txBody>
      </p:sp>
      <p:sp>
        <p:nvSpPr>
          <p:cNvPr id="6" name="Footer Placeholder 5">
            <a:extLst>
              <a:ext uri="{FF2B5EF4-FFF2-40B4-BE49-F238E27FC236}">
                <a16:creationId xmlns:a16="http://schemas.microsoft.com/office/drawing/2014/main" id="{EB6D7828-8CC6-4DAE-80F1-AB016883803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E4F3FDD-64BD-49A9-BC01-C9FDE0697DEE}"/>
              </a:ext>
            </a:extLst>
          </p:cNvPr>
          <p:cNvSpPr>
            <a:spLocks noGrp="1"/>
          </p:cNvSpPr>
          <p:nvPr>
            <p:ph type="sldNum" sz="quarter" idx="12"/>
          </p:nvPr>
        </p:nvSpPr>
        <p:spPr/>
        <p:txBody>
          <a:bodyPr/>
          <a:lstStyle/>
          <a:p>
            <a:fld id="{C6605164-2B8A-4E5F-994F-62AB0A668EC2}" type="slidenum">
              <a:rPr lang="en-GB" smtClean="0"/>
              <a:t>‹nr.›</a:t>
            </a:fld>
            <a:endParaRPr lang="en-GB"/>
          </a:p>
        </p:txBody>
      </p:sp>
    </p:spTree>
    <p:extLst>
      <p:ext uri="{BB962C8B-B14F-4D97-AF65-F5344CB8AC3E}">
        <p14:creationId xmlns:p14="http://schemas.microsoft.com/office/powerpoint/2010/main" val="3482998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11FC5-4CB6-4715-9135-0E4636505D6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6DF945C-65C3-4F5E-8DBD-83FF3D31A6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3DE7794-C8DB-4D10-8F02-4A3C1007CE1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66205D4-EB19-4950-A641-C0CF560B42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781E97-9687-46DF-8A60-EAE8A0BBF33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D1AEF60-5798-4C09-89D6-6AD8F876561F}"/>
              </a:ext>
            </a:extLst>
          </p:cNvPr>
          <p:cNvSpPr>
            <a:spLocks noGrp="1"/>
          </p:cNvSpPr>
          <p:nvPr>
            <p:ph type="dt" sz="half" idx="10"/>
          </p:nvPr>
        </p:nvSpPr>
        <p:spPr/>
        <p:txBody>
          <a:bodyPr/>
          <a:lstStyle/>
          <a:p>
            <a:fld id="{28BD3ACD-6B4D-4F07-81A8-B7465E16BD1C}" type="datetimeFigureOut">
              <a:rPr lang="en-GB" smtClean="0"/>
              <a:t>16/03/2021</a:t>
            </a:fld>
            <a:endParaRPr lang="en-GB"/>
          </a:p>
        </p:txBody>
      </p:sp>
      <p:sp>
        <p:nvSpPr>
          <p:cNvPr id="8" name="Footer Placeholder 7">
            <a:extLst>
              <a:ext uri="{FF2B5EF4-FFF2-40B4-BE49-F238E27FC236}">
                <a16:creationId xmlns:a16="http://schemas.microsoft.com/office/drawing/2014/main" id="{9FB3DD6D-0BFF-44D9-A60B-AC883D2E4A9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02803FC-5C46-42DF-A753-3959CF7367E7}"/>
              </a:ext>
            </a:extLst>
          </p:cNvPr>
          <p:cNvSpPr>
            <a:spLocks noGrp="1"/>
          </p:cNvSpPr>
          <p:nvPr>
            <p:ph type="sldNum" sz="quarter" idx="12"/>
          </p:nvPr>
        </p:nvSpPr>
        <p:spPr/>
        <p:txBody>
          <a:bodyPr/>
          <a:lstStyle/>
          <a:p>
            <a:fld id="{C6605164-2B8A-4E5F-994F-62AB0A668EC2}" type="slidenum">
              <a:rPr lang="en-GB" smtClean="0"/>
              <a:t>‹nr.›</a:t>
            </a:fld>
            <a:endParaRPr lang="en-GB"/>
          </a:p>
        </p:txBody>
      </p:sp>
    </p:spTree>
    <p:extLst>
      <p:ext uri="{BB962C8B-B14F-4D97-AF65-F5344CB8AC3E}">
        <p14:creationId xmlns:p14="http://schemas.microsoft.com/office/powerpoint/2010/main" val="4280690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0CB4E-2EE3-4457-A669-05DD6447C34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C9C48EC-D11D-4BAD-86FB-7694B4A64C93}"/>
              </a:ext>
            </a:extLst>
          </p:cNvPr>
          <p:cNvSpPr>
            <a:spLocks noGrp="1"/>
          </p:cNvSpPr>
          <p:nvPr>
            <p:ph type="dt" sz="half" idx="10"/>
          </p:nvPr>
        </p:nvSpPr>
        <p:spPr/>
        <p:txBody>
          <a:bodyPr/>
          <a:lstStyle/>
          <a:p>
            <a:fld id="{28BD3ACD-6B4D-4F07-81A8-B7465E16BD1C}" type="datetimeFigureOut">
              <a:rPr lang="en-GB" smtClean="0"/>
              <a:t>16/03/2021</a:t>
            </a:fld>
            <a:endParaRPr lang="en-GB"/>
          </a:p>
        </p:txBody>
      </p:sp>
      <p:sp>
        <p:nvSpPr>
          <p:cNvPr id="4" name="Footer Placeholder 3">
            <a:extLst>
              <a:ext uri="{FF2B5EF4-FFF2-40B4-BE49-F238E27FC236}">
                <a16:creationId xmlns:a16="http://schemas.microsoft.com/office/drawing/2014/main" id="{719849F1-6286-431A-9124-B53EFCCB461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C5AC86B-E3C1-4CFA-A32A-0F682D7F81B2}"/>
              </a:ext>
            </a:extLst>
          </p:cNvPr>
          <p:cNvSpPr>
            <a:spLocks noGrp="1"/>
          </p:cNvSpPr>
          <p:nvPr>
            <p:ph type="sldNum" sz="quarter" idx="12"/>
          </p:nvPr>
        </p:nvSpPr>
        <p:spPr/>
        <p:txBody>
          <a:bodyPr/>
          <a:lstStyle/>
          <a:p>
            <a:fld id="{C6605164-2B8A-4E5F-994F-62AB0A668EC2}" type="slidenum">
              <a:rPr lang="en-GB" smtClean="0"/>
              <a:t>‹nr.›</a:t>
            </a:fld>
            <a:endParaRPr lang="en-GB"/>
          </a:p>
        </p:txBody>
      </p:sp>
    </p:spTree>
    <p:extLst>
      <p:ext uri="{BB962C8B-B14F-4D97-AF65-F5344CB8AC3E}">
        <p14:creationId xmlns:p14="http://schemas.microsoft.com/office/powerpoint/2010/main" val="2079659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B29E70-5330-4EA4-8449-02A5E569A829}"/>
              </a:ext>
            </a:extLst>
          </p:cNvPr>
          <p:cNvSpPr>
            <a:spLocks noGrp="1"/>
          </p:cNvSpPr>
          <p:nvPr>
            <p:ph type="dt" sz="half" idx="10"/>
          </p:nvPr>
        </p:nvSpPr>
        <p:spPr/>
        <p:txBody>
          <a:bodyPr/>
          <a:lstStyle/>
          <a:p>
            <a:fld id="{28BD3ACD-6B4D-4F07-81A8-B7465E16BD1C}" type="datetimeFigureOut">
              <a:rPr lang="en-GB" smtClean="0"/>
              <a:t>16/03/2021</a:t>
            </a:fld>
            <a:endParaRPr lang="en-GB"/>
          </a:p>
        </p:txBody>
      </p:sp>
      <p:sp>
        <p:nvSpPr>
          <p:cNvPr id="3" name="Footer Placeholder 2">
            <a:extLst>
              <a:ext uri="{FF2B5EF4-FFF2-40B4-BE49-F238E27FC236}">
                <a16:creationId xmlns:a16="http://schemas.microsoft.com/office/drawing/2014/main" id="{7ADA77BC-DF4B-4B8C-A683-B3587EECFCC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91E83F5-5AF5-4FEF-8BC4-48F3C84D7FE6}"/>
              </a:ext>
            </a:extLst>
          </p:cNvPr>
          <p:cNvSpPr>
            <a:spLocks noGrp="1"/>
          </p:cNvSpPr>
          <p:nvPr>
            <p:ph type="sldNum" sz="quarter" idx="12"/>
          </p:nvPr>
        </p:nvSpPr>
        <p:spPr/>
        <p:txBody>
          <a:bodyPr/>
          <a:lstStyle/>
          <a:p>
            <a:fld id="{C6605164-2B8A-4E5F-994F-62AB0A668EC2}" type="slidenum">
              <a:rPr lang="en-GB" smtClean="0"/>
              <a:t>‹nr.›</a:t>
            </a:fld>
            <a:endParaRPr lang="en-GB"/>
          </a:p>
        </p:txBody>
      </p:sp>
    </p:spTree>
    <p:extLst>
      <p:ext uri="{BB962C8B-B14F-4D97-AF65-F5344CB8AC3E}">
        <p14:creationId xmlns:p14="http://schemas.microsoft.com/office/powerpoint/2010/main" val="4028903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C9E56-CEF9-45E7-B059-7C167947A4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D863066-CC24-4858-A753-20E2DE7C47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8AD4D1-85F7-4241-8EF5-AF2F332C96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8639F2-4EB9-4762-9FA8-BF10F46E315A}"/>
              </a:ext>
            </a:extLst>
          </p:cNvPr>
          <p:cNvSpPr>
            <a:spLocks noGrp="1"/>
          </p:cNvSpPr>
          <p:nvPr>
            <p:ph type="dt" sz="half" idx="10"/>
          </p:nvPr>
        </p:nvSpPr>
        <p:spPr/>
        <p:txBody>
          <a:bodyPr/>
          <a:lstStyle/>
          <a:p>
            <a:fld id="{28BD3ACD-6B4D-4F07-81A8-B7465E16BD1C}" type="datetimeFigureOut">
              <a:rPr lang="en-GB" smtClean="0"/>
              <a:t>16/03/2021</a:t>
            </a:fld>
            <a:endParaRPr lang="en-GB"/>
          </a:p>
        </p:txBody>
      </p:sp>
      <p:sp>
        <p:nvSpPr>
          <p:cNvPr id="6" name="Footer Placeholder 5">
            <a:extLst>
              <a:ext uri="{FF2B5EF4-FFF2-40B4-BE49-F238E27FC236}">
                <a16:creationId xmlns:a16="http://schemas.microsoft.com/office/drawing/2014/main" id="{0FA430CD-4084-4A3A-8587-8EAFB662641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002C4A0-AFF9-428F-9F63-1C52E60EAB74}"/>
              </a:ext>
            </a:extLst>
          </p:cNvPr>
          <p:cNvSpPr>
            <a:spLocks noGrp="1"/>
          </p:cNvSpPr>
          <p:nvPr>
            <p:ph type="sldNum" sz="quarter" idx="12"/>
          </p:nvPr>
        </p:nvSpPr>
        <p:spPr/>
        <p:txBody>
          <a:bodyPr/>
          <a:lstStyle/>
          <a:p>
            <a:fld id="{C6605164-2B8A-4E5F-994F-62AB0A668EC2}" type="slidenum">
              <a:rPr lang="en-GB" smtClean="0"/>
              <a:t>‹nr.›</a:t>
            </a:fld>
            <a:endParaRPr lang="en-GB"/>
          </a:p>
        </p:txBody>
      </p:sp>
    </p:spTree>
    <p:extLst>
      <p:ext uri="{BB962C8B-B14F-4D97-AF65-F5344CB8AC3E}">
        <p14:creationId xmlns:p14="http://schemas.microsoft.com/office/powerpoint/2010/main" val="183098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115DD-C948-4E73-B8F0-0B046A1758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B95C1CC-2E94-4176-BBE3-A12E7E6E03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B7A8685-5FE8-416D-8A17-FD7EE96097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D688341-DCD6-4AC5-8D89-B1AB2BD86AEF}"/>
              </a:ext>
            </a:extLst>
          </p:cNvPr>
          <p:cNvSpPr>
            <a:spLocks noGrp="1"/>
          </p:cNvSpPr>
          <p:nvPr>
            <p:ph type="dt" sz="half" idx="10"/>
          </p:nvPr>
        </p:nvSpPr>
        <p:spPr/>
        <p:txBody>
          <a:bodyPr/>
          <a:lstStyle/>
          <a:p>
            <a:fld id="{28BD3ACD-6B4D-4F07-81A8-B7465E16BD1C}" type="datetimeFigureOut">
              <a:rPr lang="en-GB" smtClean="0"/>
              <a:t>16/03/2021</a:t>
            </a:fld>
            <a:endParaRPr lang="en-GB"/>
          </a:p>
        </p:txBody>
      </p:sp>
      <p:sp>
        <p:nvSpPr>
          <p:cNvPr id="6" name="Footer Placeholder 5">
            <a:extLst>
              <a:ext uri="{FF2B5EF4-FFF2-40B4-BE49-F238E27FC236}">
                <a16:creationId xmlns:a16="http://schemas.microsoft.com/office/drawing/2014/main" id="{3AF2D495-A59D-4CFB-9B7C-370BAEA387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9183EBE-4554-4D07-B546-1C3E43875D0C}"/>
              </a:ext>
            </a:extLst>
          </p:cNvPr>
          <p:cNvSpPr>
            <a:spLocks noGrp="1"/>
          </p:cNvSpPr>
          <p:nvPr>
            <p:ph type="sldNum" sz="quarter" idx="12"/>
          </p:nvPr>
        </p:nvSpPr>
        <p:spPr/>
        <p:txBody>
          <a:bodyPr/>
          <a:lstStyle/>
          <a:p>
            <a:fld id="{C6605164-2B8A-4E5F-994F-62AB0A668EC2}" type="slidenum">
              <a:rPr lang="en-GB" smtClean="0"/>
              <a:t>‹nr.›</a:t>
            </a:fld>
            <a:endParaRPr lang="en-GB"/>
          </a:p>
        </p:txBody>
      </p:sp>
    </p:spTree>
    <p:extLst>
      <p:ext uri="{BB962C8B-B14F-4D97-AF65-F5344CB8AC3E}">
        <p14:creationId xmlns:p14="http://schemas.microsoft.com/office/powerpoint/2010/main" val="4206030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C414A4-9825-4CF0-8CAA-1AB6FB2C08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315F079-1291-4091-B714-5EFD9014D0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5D1159-ACF9-4D8D-B8D5-062CB7D2C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BD3ACD-6B4D-4F07-81A8-B7465E16BD1C}" type="datetimeFigureOut">
              <a:rPr lang="en-GB" smtClean="0"/>
              <a:t>16/03/2021</a:t>
            </a:fld>
            <a:endParaRPr lang="en-GB"/>
          </a:p>
        </p:txBody>
      </p:sp>
      <p:sp>
        <p:nvSpPr>
          <p:cNvPr id="5" name="Footer Placeholder 4">
            <a:extLst>
              <a:ext uri="{FF2B5EF4-FFF2-40B4-BE49-F238E27FC236}">
                <a16:creationId xmlns:a16="http://schemas.microsoft.com/office/drawing/2014/main" id="{487D07DE-BB9C-41EF-98C2-E2ABFCEC92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D827470-808E-43BE-A7F9-1DBDA70B57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605164-2B8A-4E5F-994F-62AB0A668EC2}" type="slidenum">
              <a:rPr lang="en-GB" smtClean="0"/>
              <a:t>‹nr.›</a:t>
            </a:fld>
            <a:endParaRPr lang="en-GB"/>
          </a:p>
        </p:txBody>
      </p:sp>
    </p:spTree>
    <p:extLst>
      <p:ext uri="{BB962C8B-B14F-4D97-AF65-F5344CB8AC3E}">
        <p14:creationId xmlns:p14="http://schemas.microsoft.com/office/powerpoint/2010/main" val="3432898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CBB97-BC99-45F4-94A2-1DBA5283AA04}"/>
              </a:ext>
            </a:extLst>
          </p:cNvPr>
          <p:cNvSpPr>
            <a:spLocks noGrp="1"/>
          </p:cNvSpPr>
          <p:nvPr>
            <p:ph type="ctrTitle"/>
          </p:nvPr>
        </p:nvSpPr>
        <p:spPr/>
        <p:txBody>
          <a:bodyPr/>
          <a:lstStyle/>
          <a:p>
            <a:r>
              <a:rPr lang="nl-BE" dirty="0"/>
              <a:t>Een ziekteattest ten behoeve van de werkgever schrijven</a:t>
            </a:r>
            <a:endParaRPr lang="en-GB" dirty="0"/>
          </a:p>
        </p:txBody>
      </p:sp>
      <p:sp>
        <p:nvSpPr>
          <p:cNvPr id="3" name="Subtitle 2">
            <a:extLst>
              <a:ext uri="{FF2B5EF4-FFF2-40B4-BE49-F238E27FC236}">
                <a16:creationId xmlns:a16="http://schemas.microsoft.com/office/drawing/2014/main" id="{E1F91B30-6B39-4DAE-B35D-4904FC6147AA}"/>
              </a:ext>
            </a:extLst>
          </p:cNvPr>
          <p:cNvSpPr>
            <a:spLocks noGrp="1"/>
          </p:cNvSpPr>
          <p:nvPr>
            <p:ph type="subTitle" idx="1"/>
          </p:nvPr>
        </p:nvSpPr>
        <p:spPr/>
        <p:txBody>
          <a:bodyPr/>
          <a:lstStyle/>
          <a:p>
            <a:r>
              <a:rPr lang="nl-BE" dirty="0"/>
              <a:t>Aandachtspunten en valkuilen</a:t>
            </a:r>
            <a:endParaRPr lang="en-GB" dirty="0"/>
          </a:p>
        </p:txBody>
      </p:sp>
    </p:spTree>
    <p:extLst>
      <p:ext uri="{BB962C8B-B14F-4D97-AF65-F5344CB8AC3E}">
        <p14:creationId xmlns:p14="http://schemas.microsoft.com/office/powerpoint/2010/main" val="1177639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AD5AE5-D4FD-46B8-AA0E-A909827FE19B}"/>
              </a:ext>
            </a:extLst>
          </p:cNvPr>
          <p:cNvSpPr>
            <a:spLocks noGrp="1"/>
          </p:cNvSpPr>
          <p:nvPr>
            <p:ph type="title"/>
          </p:nvPr>
        </p:nvSpPr>
        <p:spPr/>
        <p:txBody>
          <a:bodyPr/>
          <a:lstStyle/>
          <a:p>
            <a:r>
              <a:rPr lang="nl-BE" dirty="0"/>
              <a:t>Oorzaak van de AO (vervolg). </a:t>
            </a:r>
          </a:p>
        </p:txBody>
      </p:sp>
      <p:sp>
        <p:nvSpPr>
          <p:cNvPr id="3" name="Tijdelijke aanduiding voor inhoud 2">
            <a:extLst>
              <a:ext uri="{FF2B5EF4-FFF2-40B4-BE49-F238E27FC236}">
                <a16:creationId xmlns:a16="http://schemas.microsoft.com/office/drawing/2014/main" id="{431D605E-B762-43D8-9350-6056F7AD2770}"/>
              </a:ext>
            </a:extLst>
          </p:cNvPr>
          <p:cNvSpPr>
            <a:spLocks noGrp="1"/>
          </p:cNvSpPr>
          <p:nvPr>
            <p:ph idx="1"/>
          </p:nvPr>
        </p:nvSpPr>
        <p:spPr/>
        <p:txBody>
          <a:bodyPr/>
          <a:lstStyle/>
          <a:p>
            <a:r>
              <a:rPr lang="nl-BE" dirty="0"/>
              <a:t>Het spreekt vanzelf dat een werkgever geen zaken heeft met de concrete details (aard van de aandoening e.d.). Dat mag u hem zelfs niet zeggen, gelet op uw beroepsgeheim.</a:t>
            </a:r>
          </a:p>
          <a:p>
            <a:r>
              <a:rPr lang="nl-BE" dirty="0"/>
              <a:t>Het is echter wel toegestaan om informatie mee te delen die noodzakelijk is voor de juiste toepassing van het arbeidsrecht. Dat is geen schending van het beroepsgeheim (AH Bergen, 15 nov 1995).</a:t>
            </a:r>
          </a:p>
          <a:p>
            <a:r>
              <a:rPr lang="nl-BE" dirty="0"/>
              <a:t>Zo kan u bv. attesteren (aan de werkgever) : “zelfde oorzaak/andere oorzaak dan bij de </a:t>
            </a:r>
            <a:r>
              <a:rPr lang="nl-BE"/>
              <a:t>vorige arbeidsongeschiktheid”. </a:t>
            </a:r>
            <a:endParaRPr lang="nl-BE" dirty="0"/>
          </a:p>
        </p:txBody>
      </p:sp>
    </p:spTree>
    <p:extLst>
      <p:ext uri="{BB962C8B-B14F-4D97-AF65-F5344CB8AC3E}">
        <p14:creationId xmlns:p14="http://schemas.microsoft.com/office/powerpoint/2010/main" val="4191410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3303A-1556-45F7-B24D-6CEDD3C12351}"/>
              </a:ext>
            </a:extLst>
          </p:cNvPr>
          <p:cNvSpPr>
            <a:spLocks noGrp="1"/>
          </p:cNvSpPr>
          <p:nvPr>
            <p:ph type="title"/>
          </p:nvPr>
        </p:nvSpPr>
        <p:spPr/>
        <p:txBody>
          <a:bodyPr/>
          <a:lstStyle/>
          <a:p>
            <a:r>
              <a:rPr lang="nl-BE" dirty="0"/>
              <a:t>Op welke datum begint uw attest? Een verzoek tot retroactiviteit...</a:t>
            </a:r>
            <a:endParaRPr lang="en-GB" dirty="0"/>
          </a:p>
        </p:txBody>
      </p:sp>
      <p:sp>
        <p:nvSpPr>
          <p:cNvPr id="3" name="Content Placeholder 2">
            <a:extLst>
              <a:ext uri="{FF2B5EF4-FFF2-40B4-BE49-F238E27FC236}">
                <a16:creationId xmlns:a16="http://schemas.microsoft.com/office/drawing/2014/main" id="{522D68BE-87E0-416F-9936-25A1684482B3}"/>
              </a:ext>
            </a:extLst>
          </p:cNvPr>
          <p:cNvSpPr>
            <a:spLocks noGrp="1"/>
          </p:cNvSpPr>
          <p:nvPr>
            <p:ph idx="1"/>
          </p:nvPr>
        </p:nvSpPr>
        <p:spPr/>
        <p:txBody>
          <a:bodyPr>
            <a:normAutofit fontScale="92500" lnSpcReduction="10000"/>
          </a:bodyPr>
          <a:lstStyle/>
          <a:p>
            <a:r>
              <a:rPr lang="nl-BE" dirty="0"/>
              <a:t>Een casus uit de praktijk. Een patiënt belt naar zijn huisarts op woensdag­ochtend 17 maart. De arts stelt een bronchitis vast. De patiënt vraagt om een afwezigheidsattest te schrijven voor zijn werkgever en dit met ingang van... maandag 15 maart. </a:t>
            </a:r>
            <a:r>
              <a:rPr lang="nl-BE" i="1" dirty="0"/>
              <a:t>“Ik dacht dat het wel zou overgaan, maar nu zijn we twee dagen verder en het is nog niet beter, dus heb ik u gebeld, maar ik ben maandag en dinsdag ook niet gaan werken”</a:t>
            </a:r>
            <a:r>
              <a:rPr lang="nl-BE" dirty="0"/>
              <a:t>, zo zei de patiënt.</a:t>
            </a:r>
          </a:p>
          <a:p>
            <a:r>
              <a:rPr lang="nl-BE" dirty="0"/>
              <a:t>Dokter A denkt: ik dateer het attest onderaan op 17 maart en attesteer de ziekte ook pas vanaf 17 maart (tot bv. 21 maart).</a:t>
            </a:r>
          </a:p>
          <a:p>
            <a:r>
              <a:rPr lang="nl-BE" dirty="0"/>
              <a:t>Dokter B denkt: ik kom tegemoet aan de wens van de patiënt zodat die geen twee dagen gewaarborgd loon verliest en attesteer al vanaf 15 maart. Opdat het geloofwaardig zou zijn, zal ik onderaan ook de datum van 15 maart invullen.  </a:t>
            </a:r>
            <a:endParaRPr lang="en-GB" dirty="0"/>
          </a:p>
        </p:txBody>
      </p:sp>
    </p:spTree>
    <p:extLst>
      <p:ext uri="{BB962C8B-B14F-4D97-AF65-F5344CB8AC3E}">
        <p14:creationId xmlns:p14="http://schemas.microsoft.com/office/powerpoint/2010/main" val="293367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571AB-325B-49C0-9070-42C2FA36F4BB}"/>
              </a:ext>
            </a:extLst>
          </p:cNvPr>
          <p:cNvSpPr>
            <a:spLocks noGrp="1"/>
          </p:cNvSpPr>
          <p:nvPr>
            <p:ph type="title"/>
          </p:nvPr>
        </p:nvSpPr>
        <p:spPr/>
        <p:txBody>
          <a:bodyPr/>
          <a:lstStyle/>
          <a:p>
            <a:r>
              <a:rPr lang="nl-BE" dirty="0"/>
              <a:t>Een retroactief attest. Vervolg.</a:t>
            </a:r>
            <a:endParaRPr lang="en-GB" dirty="0"/>
          </a:p>
        </p:txBody>
      </p:sp>
      <p:sp>
        <p:nvSpPr>
          <p:cNvPr id="3" name="Content Placeholder 2">
            <a:extLst>
              <a:ext uri="{FF2B5EF4-FFF2-40B4-BE49-F238E27FC236}">
                <a16:creationId xmlns:a16="http://schemas.microsoft.com/office/drawing/2014/main" id="{5A2214F4-D6D4-4CB4-9F4D-BB0ADFFE6CEB}"/>
              </a:ext>
            </a:extLst>
          </p:cNvPr>
          <p:cNvSpPr>
            <a:spLocks noGrp="1"/>
          </p:cNvSpPr>
          <p:nvPr>
            <p:ph idx="1"/>
          </p:nvPr>
        </p:nvSpPr>
        <p:spPr/>
        <p:txBody>
          <a:bodyPr>
            <a:normAutofit/>
          </a:bodyPr>
          <a:lstStyle/>
          <a:p>
            <a:r>
              <a:rPr lang="nl-BE" dirty="0"/>
              <a:t>Dokter A doet niks verkeerd, maar zijn patiënt is wel de pineut voor zover hij effectief ziek was sinds 15 maart.</a:t>
            </a:r>
          </a:p>
          <a:p>
            <a:r>
              <a:rPr lang="nl-BE" dirty="0"/>
              <a:t>Dokter B daarentegen begaat een serieuze inbreuk:  valsheid in geschrifte (strafrechtelijke inbreuk!), vermits het onderzoek (de medische akte) pas op 17 maart plaatsvond (en niet op 15 maart).</a:t>
            </a:r>
          </a:p>
          <a:p>
            <a:r>
              <a:rPr lang="nl-BE" dirty="0"/>
              <a:t>Is er een oplossing? Ja, het is mogelijk om het attest op de correcte datum (17 maart) te dateren en toch de arbeidsongeschiktheid al op 15 maart te laten ingaan. Dit noemt men een retroactief attest. </a:t>
            </a:r>
            <a:endParaRPr lang="en-GB" dirty="0"/>
          </a:p>
        </p:txBody>
      </p:sp>
    </p:spTree>
    <p:extLst>
      <p:ext uri="{BB962C8B-B14F-4D97-AF65-F5344CB8AC3E}">
        <p14:creationId xmlns:p14="http://schemas.microsoft.com/office/powerpoint/2010/main" val="3963641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9EC62-459F-49DC-9E86-5D52093A83FF}"/>
              </a:ext>
            </a:extLst>
          </p:cNvPr>
          <p:cNvSpPr>
            <a:spLocks noGrp="1"/>
          </p:cNvSpPr>
          <p:nvPr>
            <p:ph type="title"/>
          </p:nvPr>
        </p:nvSpPr>
        <p:spPr/>
        <p:txBody>
          <a:bodyPr/>
          <a:lstStyle/>
          <a:p>
            <a:r>
              <a:rPr lang="nl-BE" dirty="0"/>
              <a:t>Een retroactief attest. Vervolg.</a:t>
            </a:r>
            <a:endParaRPr lang="en-GB" dirty="0"/>
          </a:p>
        </p:txBody>
      </p:sp>
      <p:sp>
        <p:nvSpPr>
          <p:cNvPr id="3" name="Content Placeholder 2">
            <a:extLst>
              <a:ext uri="{FF2B5EF4-FFF2-40B4-BE49-F238E27FC236}">
                <a16:creationId xmlns:a16="http://schemas.microsoft.com/office/drawing/2014/main" id="{E2F94985-652E-4042-ADF9-FEF497C63C35}"/>
              </a:ext>
            </a:extLst>
          </p:cNvPr>
          <p:cNvSpPr>
            <a:spLocks noGrp="1"/>
          </p:cNvSpPr>
          <p:nvPr>
            <p:ph idx="1"/>
          </p:nvPr>
        </p:nvSpPr>
        <p:spPr/>
        <p:txBody>
          <a:bodyPr/>
          <a:lstStyle/>
          <a:p>
            <a:r>
              <a:rPr lang="nl-BE" dirty="0"/>
              <a:t>De Orde der Artsen heeft al bevestigd dat een retroactief attest soms mogelijk is en geen (deontologische) inbreuk uitmaakt. Advies van de Nat. Raad van 28 juli 2007 : “</a:t>
            </a:r>
            <a:r>
              <a:rPr lang="nl-BE" i="1" dirty="0"/>
              <a:t>Het a posteriori attesteren van een ongeschiktheid  is uitzonderlijk mogelijk als het attest gebaseerd is op medische bevindingen en aanvaardbare verklaringen”.</a:t>
            </a:r>
          </a:p>
          <a:p>
            <a:r>
              <a:rPr lang="nl-BE" dirty="0"/>
              <a:t>Indien er volgens u onvoldoende ‘medische grond’ is, dient u te weigeren om de retroactiviteit toe te passen. Dergelijke attesten trekken immers altijd de aandacht en als u onvoldoende kunt ‘funderen’, riskeert u mogelijk problemen, bv. de werkgever die klacht neerlegt bij de Prov. Raad wegens ‘</a:t>
            </a:r>
            <a:r>
              <a:rPr lang="nl-BE"/>
              <a:t>vals attest’.  </a:t>
            </a:r>
            <a:endParaRPr lang="en-GB" dirty="0"/>
          </a:p>
        </p:txBody>
      </p:sp>
    </p:spTree>
    <p:extLst>
      <p:ext uri="{BB962C8B-B14F-4D97-AF65-F5344CB8AC3E}">
        <p14:creationId xmlns:p14="http://schemas.microsoft.com/office/powerpoint/2010/main" val="314831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E7AD8-7AE1-4447-B345-6D07FB4BF816}"/>
              </a:ext>
            </a:extLst>
          </p:cNvPr>
          <p:cNvSpPr>
            <a:spLocks noGrp="1"/>
          </p:cNvSpPr>
          <p:nvPr>
            <p:ph type="title"/>
          </p:nvPr>
        </p:nvSpPr>
        <p:spPr/>
        <p:txBody>
          <a:bodyPr/>
          <a:lstStyle/>
          <a:p>
            <a:r>
              <a:rPr lang="nl-BE" dirty="0"/>
              <a:t>Hoe ziet het ziekteattest eruit?</a:t>
            </a:r>
            <a:br>
              <a:rPr lang="nl-BE" dirty="0"/>
            </a:br>
            <a:r>
              <a:rPr lang="nl-BE" dirty="0"/>
              <a:t>Model uit de privé</a:t>
            </a:r>
            <a:endParaRPr lang="en-GB" dirty="0"/>
          </a:p>
        </p:txBody>
      </p:sp>
      <p:sp>
        <p:nvSpPr>
          <p:cNvPr id="3" name="Content Placeholder 2">
            <a:extLst>
              <a:ext uri="{FF2B5EF4-FFF2-40B4-BE49-F238E27FC236}">
                <a16:creationId xmlns:a16="http://schemas.microsoft.com/office/drawing/2014/main" id="{994B8376-8927-4435-A709-FA7AE01794A5}"/>
              </a:ext>
            </a:extLst>
          </p:cNvPr>
          <p:cNvSpPr>
            <a:spLocks noGrp="1"/>
          </p:cNvSpPr>
          <p:nvPr>
            <p:ph idx="1"/>
          </p:nvPr>
        </p:nvSpPr>
        <p:spPr/>
        <p:txBody>
          <a:bodyPr>
            <a:noAutofit/>
          </a:bodyPr>
          <a:lstStyle/>
          <a:p>
            <a:pPr>
              <a:lnSpc>
                <a:spcPct val="115000"/>
              </a:lnSpc>
              <a:spcAft>
                <a:spcPts val="1000"/>
              </a:spcAft>
            </a:pPr>
            <a:r>
              <a:rPr lang="nl-BE" sz="1000" b="1" dirty="0">
                <a:effectLst/>
                <a:latin typeface="Calibri" panose="020F0502020204030204" pitchFamily="34" charset="0"/>
                <a:ea typeface="Calibri" panose="020F0502020204030204" pitchFamily="34" charset="0"/>
                <a:cs typeface="Calibri" panose="020F0502020204030204" pitchFamily="34" charset="0"/>
              </a:rPr>
              <a:t>GETUIGSCHRIFT VAN ARBEIDSONGESCHIKTHEID</a:t>
            </a:r>
            <a:endParaRPr lang="nl-BE"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nl-BE" sz="1000" dirty="0">
                <a:effectLst/>
                <a:latin typeface="Calibri" panose="020F0502020204030204" pitchFamily="34" charset="0"/>
                <a:ea typeface="Calibri" panose="020F0502020204030204" pitchFamily="34" charset="0"/>
                <a:cs typeface="Calibri" panose="020F0502020204030204" pitchFamily="34" charset="0"/>
              </a:rPr>
              <a:t>Ik, ondergetekende, dokter in de geneeskunde, verklaar vandaag te hebben ondervraagd</a:t>
            </a:r>
            <a:endParaRPr lang="nl-BE"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nl-BE" sz="1000" dirty="0">
                <a:effectLst/>
                <a:latin typeface="Calibri" panose="020F0502020204030204" pitchFamily="34" charset="0"/>
                <a:ea typeface="Calibri" panose="020F0502020204030204" pitchFamily="34" charset="0"/>
                <a:cs typeface="Calibri" panose="020F0502020204030204" pitchFamily="34" charset="0"/>
              </a:rPr>
              <a:t>Naam, voornaam van de patiënt: ……………………………………………</a:t>
            </a:r>
            <a:endParaRPr lang="nl-BE"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nl-BE" sz="1000" dirty="0">
                <a:effectLst/>
                <a:latin typeface="Calibri" panose="020F0502020204030204" pitchFamily="34" charset="0"/>
                <a:ea typeface="Calibri" panose="020F0502020204030204" pitchFamily="34" charset="0"/>
                <a:cs typeface="Calibri" panose="020F0502020204030204" pitchFamily="34" charset="0"/>
              </a:rPr>
              <a:t>Identificatienummer van het rijksregister van de patiënt: …………………………………………..</a:t>
            </a:r>
            <a:endParaRPr lang="nl-BE"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nl-BE" sz="1000" dirty="0">
                <a:effectLst/>
                <a:latin typeface="Calibri" panose="020F0502020204030204" pitchFamily="34" charset="0"/>
                <a:ea typeface="Calibri" panose="020F0502020204030204" pitchFamily="34" charset="0"/>
                <a:cs typeface="Calibri" panose="020F0502020204030204" pitchFamily="34" charset="0"/>
              </a:rPr>
              <a:t>Ik verklaar het volgende: </a:t>
            </a:r>
            <a:endParaRPr lang="nl-BE"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nl-BE" sz="1000" dirty="0">
                <a:effectLst/>
                <a:latin typeface="Calibri" panose="020F0502020204030204" pitchFamily="34" charset="0"/>
                <a:ea typeface="Calibri" panose="020F0502020204030204" pitchFamily="34" charset="0"/>
                <a:cs typeface="Calibri" panose="020F0502020204030204" pitchFamily="34" charset="0"/>
              </a:rPr>
              <a:t>Deze persoon is arbeidsongeschikt van ... /... / 2021 tot ... /... / 2021 (inbegrepen) wegens ziekte/ongeval/zwangerschap.</a:t>
            </a:r>
            <a:endParaRPr lang="nl-BE"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nl-BE" sz="1000" dirty="0">
                <a:effectLst/>
                <a:latin typeface="Calibri" panose="020F0502020204030204" pitchFamily="34" charset="0"/>
                <a:ea typeface="Calibri" panose="020F0502020204030204" pitchFamily="34" charset="0"/>
                <a:cs typeface="Calibri" panose="020F0502020204030204" pitchFamily="34" charset="0"/>
              </a:rPr>
              <a:t>Dit getuigschrift van arbeidsongeschiktheid betreft: het begin van de ongeschiktheid/een verlenging van die ongeschiktheid.</a:t>
            </a:r>
            <a:endParaRPr lang="nl-BE" sz="1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nl-BE" sz="1000" dirty="0">
                <a:effectLst/>
                <a:latin typeface="Calibri" panose="020F0502020204030204" pitchFamily="34" charset="0"/>
                <a:ea typeface="Calibri" panose="020F0502020204030204" pitchFamily="34" charset="0"/>
                <a:cs typeface="Calibri" panose="020F0502020204030204" pitchFamily="34" charset="0"/>
              </a:rPr>
              <a:t>Woning verlaten toegestaan: JA / NEE</a:t>
            </a:r>
            <a:endParaRPr lang="nl-BE" sz="1000" dirty="0">
              <a:effectLst/>
              <a:latin typeface="Calibri" panose="020F0502020204030204" pitchFamily="34" charset="0"/>
              <a:ea typeface="Calibri" panose="020F0502020204030204" pitchFamily="34" charset="0"/>
              <a:cs typeface="Times New Roman" panose="02020603050405020304" pitchFamily="18" charset="0"/>
            </a:endParaRPr>
          </a:p>
          <a:p>
            <a:r>
              <a:rPr lang="nl-BE" sz="1000" dirty="0">
                <a:effectLst/>
                <a:latin typeface="Calibri" panose="020F0502020204030204" pitchFamily="34" charset="0"/>
                <a:ea typeface="Calibri" panose="020F0502020204030204" pitchFamily="34" charset="0"/>
              </a:rPr>
              <a:t>Identificatie van de arts met RIZIV-nummer: ……………………………………………………………………</a:t>
            </a:r>
          </a:p>
          <a:p>
            <a:r>
              <a:rPr lang="nl-BE" sz="1000" dirty="0">
                <a:latin typeface="Calibri" panose="020F0502020204030204" pitchFamily="34" charset="0"/>
              </a:rPr>
              <a:t>Handtekening en datum : ………………………………………………………………..</a:t>
            </a:r>
            <a:endParaRPr lang="en-GB" sz="1000" dirty="0"/>
          </a:p>
        </p:txBody>
      </p:sp>
    </p:spTree>
    <p:extLst>
      <p:ext uri="{BB962C8B-B14F-4D97-AF65-F5344CB8AC3E}">
        <p14:creationId xmlns:p14="http://schemas.microsoft.com/office/powerpoint/2010/main" val="15945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9CB72-684F-4FD6-94CC-530E0D9D7454}"/>
              </a:ext>
            </a:extLst>
          </p:cNvPr>
          <p:cNvSpPr>
            <a:spLocks noGrp="1"/>
          </p:cNvSpPr>
          <p:nvPr>
            <p:ph type="title"/>
          </p:nvPr>
        </p:nvSpPr>
        <p:spPr/>
        <p:txBody>
          <a:bodyPr/>
          <a:lstStyle/>
          <a:p>
            <a:r>
              <a:rPr lang="nl-BE" dirty="0"/>
              <a:t>Hoe ziet het ziekteattest eruit?</a:t>
            </a:r>
            <a:br>
              <a:rPr lang="nl-BE" dirty="0"/>
            </a:br>
            <a:r>
              <a:rPr lang="nl-BE" dirty="0"/>
              <a:t>Andere modellen</a:t>
            </a:r>
            <a:endParaRPr lang="en-GB" dirty="0"/>
          </a:p>
        </p:txBody>
      </p:sp>
      <p:sp>
        <p:nvSpPr>
          <p:cNvPr id="3" name="Content Placeholder 2">
            <a:extLst>
              <a:ext uri="{FF2B5EF4-FFF2-40B4-BE49-F238E27FC236}">
                <a16:creationId xmlns:a16="http://schemas.microsoft.com/office/drawing/2014/main" id="{7BB6A70D-1C65-42CE-BBF4-4116BA2AF51C}"/>
              </a:ext>
            </a:extLst>
          </p:cNvPr>
          <p:cNvSpPr>
            <a:spLocks noGrp="1"/>
          </p:cNvSpPr>
          <p:nvPr>
            <p:ph idx="1"/>
          </p:nvPr>
        </p:nvSpPr>
        <p:spPr/>
        <p:txBody>
          <a:bodyPr/>
          <a:lstStyle/>
          <a:p>
            <a:r>
              <a:rPr lang="nl-BE" dirty="0"/>
              <a:t>Vele modellen doordat onder meer overheidsdiensten, parastatalen en bepaalde sectoren, zoals het onderwijs, elk met eigen formulieren werken (die soms bladzijden lang kunnen zijn)</a:t>
            </a:r>
          </a:p>
          <a:p>
            <a:r>
              <a:rPr lang="nl-BE" dirty="0"/>
              <a:t>Vanuit het artsenveld is er al lang vraag naar uniformiteit &gt; ‘KAFKA’-werkgroep met o.a. ASGB </a:t>
            </a:r>
          </a:p>
          <a:p>
            <a:r>
              <a:rPr lang="nl-BE" dirty="0"/>
              <a:t>Wij concentreren ons hierna op het klassieke attest voor de privé. </a:t>
            </a:r>
            <a:endParaRPr lang="en-GB" dirty="0"/>
          </a:p>
        </p:txBody>
      </p:sp>
    </p:spTree>
    <p:extLst>
      <p:ext uri="{BB962C8B-B14F-4D97-AF65-F5344CB8AC3E}">
        <p14:creationId xmlns:p14="http://schemas.microsoft.com/office/powerpoint/2010/main" val="2496235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E7559-B69C-4263-A76C-E1D188B56588}"/>
              </a:ext>
            </a:extLst>
          </p:cNvPr>
          <p:cNvSpPr>
            <a:spLocks noGrp="1"/>
          </p:cNvSpPr>
          <p:nvPr>
            <p:ph type="title"/>
          </p:nvPr>
        </p:nvSpPr>
        <p:spPr/>
        <p:txBody>
          <a:bodyPr/>
          <a:lstStyle/>
          <a:p>
            <a:r>
              <a:rPr lang="nl-BE" dirty="0"/>
              <a:t>Wanneer is een ziekteattest verplicht (in de privé)?</a:t>
            </a:r>
            <a:endParaRPr lang="en-GB" dirty="0"/>
          </a:p>
        </p:txBody>
      </p:sp>
      <p:sp>
        <p:nvSpPr>
          <p:cNvPr id="3" name="Content Placeholder 2">
            <a:extLst>
              <a:ext uri="{FF2B5EF4-FFF2-40B4-BE49-F238E27FC236}">
                <a16:creationId xmlns:a16="http://schemas.microsoft.com/office/drawing/2014/main" id="{4F1472D3-96DD-412C-BC33-3225B1DE3AE3}"/>
              </a:ext>
            </a:extLst>
          </p:cNvPr>
          <p:cNvSpPr>
            <a:spLocks noGrp="1"/>
          </p:cNvSpPr>
          <p:nvPr>
            <p:ph idx="1"/>
          </p:nvPr>
        </p:nvSpPr>
        <p:spPr/>
        <p:txBody>
          <a:bodyPr>
            <a:normAutofit fontScale="92500" lnSpcReduction="20000"/>
          </a:bodyPr>
          <a:lstStyle/>
          <a:p>
            <a:r>
              <a:rPr lang="nl-BE" dirty="0"/>
              <a:t>Twee  verplichtingen voor werknemer bij afwezigheid door ziekte</a:t>
            </a:r>
          </a:p>
          <a:p>
            <a:pPr lvl="1"/>
            <a:r>
              <a:rPr lang="nl-BE" dirty="0"/>
              <a:t>Werkgever verwittigen</a:t>
            </a:r>
          </a:p>
          <a:p>
            <a:pPr lvl="1"/>
            <a:r>
              <a:rPr lang="nl-BE" dirty="0"/>
              <a:t>Afwezigheid rechtvaardigen</a:t>
            </a:r>
          </a:p>
          <a:p>
            <a:r>
              <a:rPr lang="nl-BE" dirty="0"/>
              <a:t>Attest van dokter speelt voor tweede verplichting, niet voor eerste</a:t>
            </a:r>
          </a:p>
          <a:p>
            <a:r>
              <a:rPr lang="nl-BE" dirty="0"/>
              <a:t>Geen automatische verplichting die uit de wet voortvloeit. Een ziekteattest is, aldus de wet, alleen verplicht </a:t>
            </a:r>
          </a:p>
          <a:p>
            <a:pPr lvl="1"/>
            <a:r>
              <a:rPr lang="nl-BE" dirty="0"/>
              <a:t>(1) ofwel wanneer de werkgever er uitdrukkelijk om verzoekt</a:t>
            </a:r>
          </a:p>
          <a:p>
            <a:pPr lvl="1"/>
            <a:r>
              <a:rPr lang="nl-BE" dirty="0"/>
              <a:t>(2) ofwel wanneer de verplichting in het arbeidsreglement (AR) opgenomen is </a:t>
            </a:r>
          </a:p>
          <a:p>
            <a:r>
              <a:rPr lang="nl-BE" sz="2800" dirty="0"/>
              <a:t>De facto: in 99 op de 100 AR is dit het geval is, dus toch automatische verplichting in de praktijk</a:t>
            </a:r>
            <a:endParaRPr lang="nl-BE" dirty="0"/>
          </a:p>
          <a:p>
            <a:endParaRPr lang="nl-BE" dirty="0"/>
          </a:p>
          <a:p>
            <a:pPr marL="457200" lvl="1" indent="0">
              <a:buNone/>
            </a:pPr>
            <a:r>
              <a:rPr lang="nl-BE" dirty="0"/>
              <a:t> </a:t>
            </a:r>
          </a:p>
          <a:p>
            <a:pPr marL="0" indent="0">
              <a:buNone/>
            </a:pPr>
            <a:endParaRPr lang="en-GB" dirty="0"/>
          </a:p>
        </p:txBody>
      </p:sp>
    </p:spTree>
    <p:extLst>
      <p:ext uri="{BB962C8B-B14F-4D97-AF65-F5344CB8AC3E}">
        <p14:creationId xmlns:p14="http://schemas.microsoft.com/office/powerpoint/2010/main" val="5982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AB907-B134-4CD2-8312-BA8CD9A3DD98}"/>
              </a:ext>
            </a:extLst>
          </p:cNvPr>
          <p:cNvSpPr>
            <a:spLocks noGrp="1"/>
          </p:cNvSpPr>
          <p:nvPr>
            <p:ph type="title"/>
          </p:nvPr>
        </p:nvSpPr>
        <p:spPr/>
        <p:txBody>
          <a:bodyPr/>
          <a:lstStyle/>
          <a:p>
            <a:r>
              <a:rPr lang="nl-BE" dirty="0"/>
              <a:t>Wanneer is een attest verplicht ? Vervolg.</a:t>
            </a:r>
            <a:endParaRPr lang="en-GB" dirty="0"/>
          </a:p>
        </p:txBody>
      </p:sp>
      <p:sp>
        <p:nvSpPr>
          <p:cNvPr id="3" name="Content Placeholder 2">
            <a:extLst>
              <a:ext uri="{FF2B5EF4-FFF2-40B4-BE49-F238E27FC236}">
                <a16:creationId xmlns:a16="http://schemas.microsoft.com/office/drawing/2014/main" id="{15F26986-5CD3-4336-8D1A-24C3457F5FB3}"/>
              </a:ext>
            </a:extLst>
          </p:cNvPr>
          <p:cNvSpPr>
            <a:spLocks noGrp="1"/>
          </p:cNvSpPr>
          <p:nvPr>
            <p:ph idx="1"/>
          </p:nvPr>
        </p:nvSpPr>
        <p:spPr/>
        <p:txBody>
          <a:bodyPr/>
          <a:lstStyle/>
          <a:p>
            <a:r>
              <a:rPr lang="nl-BE" dirty="0"/>
              <a:t>Geen onderscheid in de wet naargelang de duur van de arbeidsongeschiktheid. Dus ook voor 1 dag ziekte.</a:t>
            </a:r>
          </a:p>
          <a:p>
            <a:r>
              <a:rPr lang="nl-BE" dirty="0"/>
              <a:t>Ook in vele arbeidsreglementen geen onderscheid in functie van duur.</a:t>
            </a:r>
          </a:p>
          <a:p>
            <a:r>
              <a:rPr lang="nl-BE" dirty="0"/>
              <a:t>Ook in dit verband wenst de Kafka-werkgroep de administratieve (over)last voor de artsen te beperken en vraagt ze om het attest voor korte afwezigheden af te schaffen.   </a:t>
            </a:r>
            <a:endParaRPr lang="en-GB" dirty="0"/>
          </a:p>
        </p:txBody>
      </p:sp>
    </p:spTree>
    <p:extLst>
      <p:ext uri="{BB962C8B-B14F-4D97-AF65-F5344CB8AC3E}">
        <p14:creationId xmlns:p14="http://schemas.microsoft.com/office/powerpoint/2010/main" val="662429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C49F8-BE3A-4F36-95C4-24A3739EA885}"/>
              </a:ext>
            </a:extLst>
          </p:cNvPr>
          <p:cNvSpPr>
            <a:spLocks noGrp="1"/>
          </p:cNvSpPr>
          <p:nvPr>
            <p:ph type="title"/>
          </p:nvPr>
        </p:nvSpPr>
        <p:spPr/>
        <p:txBody>
          <a:bodyPr/>
          <a:lstStyle/>
          <a:p>
            <a:r>
              <a:rPr lang="nl-BE" dirty="0"/>
              <a:t>Welke vermeldingen moet een ziekteattest (uit de privé) bevatten?</a:t>
            </a:r>
            <a:endParaRPr lang="en-GB" dirty="0"/>
          </a:p>
        </p:txBody>
      </p:sp>
      <p:sp>
        <p:nvSpPr>
          <p:cNvPr id="3" name="Content Placeholder 2">
            <a:extLst>
              <a:ext uri="{FF2B5EF4-FFF2-40B4-BE49-F238E27FC236}">
                <a16:creationId xmlns:a16="http://schemas.microsoft.com/office/drawing/2014/main" id="{FE8AE19D-E28C-458D-8604-3FA21E727D3D}"/>
              </a:ext>
            </a:extLst>
          </p:cNvPr>
          <p:cNvSpPr>
            <a:spLocks noGrp="1"/>
          </p:cNvSpPr>
          <p:nvPr>
            <p:ph idx="1"/>
          </p:nvPr>
        </p:nvSpPr>
        <p:spPr/>
        <p:txBody>
          <a:bodyPr/>
          <a:lstStyle/>
          <a:p>
            <a:r>
              <a:rPr lang="nl-BE" dirty="0"/>
              <a:t>Een eerste reeks verplichte vermeldingen komt uit de ZIV-wet. Het gaat om de volgende vermeldingen: </a:t>
            </a:r>
          </a:p>
          <a:p>
            <a:r>
              <a:rPr lang="nl-BE" dirty="0"/>
              <a:t>- 	de naam en het adres van de werknemer</a:t>
            </a:r>
          </a:p>
          <a:p>
            <a:r>
              <a:rPr lang="nl-BE" dirty="0"/>
              <a:t>- 	de naam, het adres, het telefoonnummer en het RIZIV-nummer 	van de zorgverlener die het attest opmaakt</a:t>
            </a:r>
          </a:p>
          <a:p>
            <a:r>
              <a:rPr lang="nl-BE" dirty="0"/>
              <a:t>- 	de datum en de handtekening van de zorgverlener die het attest 	opmaakt. </a:t>
            </a:r>
          </a:p>
          <a:p>
            <a:pPr marL="0" indent="0">
              <a:buNone/>
            </a:pPr>
            <a:r>
              <a:rPr lang="nl-BE" dirty="0"/>
              <a:t> </a:t>
            </a:r>
            <a:endParaRPr lang="en-GB" dirty="0"/>
          </a:p>
        </p:txBody>
      </p:sp>
    </p:spTree>
    <p:extLst>
      <p:ext uri="{BB962C8B-B14F-4D97-AF65-F5344CB8AC3E}">
        <p14:creationId xmlns:p14="http://schemas.microsoft.com/office/powerpoint/2010/main" val="3534872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C9446-1BBE-4D3F-A109-DD620C567805}"/>
              </a:ext>
            </a:extLst>
          </p:cNvPr>
          <p:cNvSpPr>
            <a:spLocks noGrp="1"/>
          </p:cNvSpPr>
          <p:nvPr>
            <p:ph type="title"/>
          </p:nvPr>
        </p:nvSpPr>
        <p:spPr/>
        <p:txBody>
          <a:bodyPr/>
          <a:lstStyle/>
          <a:p>
            <a:r>
              <a:rPr lang="nl-BE" dirty="0"/>
              <a:t>Welke vermeldingen moet een ziekteattest  bevatten? Vervolg</a:t>
            </a:r>
            <a:endParaRPr lang="en-GB" dirty="0"/>
          </a:p>
        </p:txBody>
      </p:sp>
      <p:sp>
        <p:nvSpPr>
          <p:cNvPr id="3" name="Content Placeholder 2">
            <a:extLst>
              <a:ext uri="{FF2B5EF4-FFF2-40B4-BE49-F238E27FC236}">
                <a16:creationId xmlns:a16="http://schemas.microsoft.com/office/drawing/2014/main" id="{77069CBB-3AAC-47B6-BCF5-BA9AE37017FE}"/>
              </a:ext>
            </a:extLst>
          </p:cNvPr>
          <p:cNvSpPr>
            <a:spLocks noGrp="1"/>
          </p:cNvSpPr>
          <p:nvPr>
            <p:ph idx="1"/>
          </p:nvPr>
        </p:nvSpPr>
        <p:spPr/>
        <p:txBody>
          <a:bodyPr/>
          <a:lstStyle/>
          <a:p>
            <a:r>
              <a:rPr lang="nl-BE" dirty="0"/>
              <a:t>Een tweede reeks verplichte vermeldingen komt uit het arbeidsrecht. Het gaat om de volgende vermeldingen:</a:t>
            </a:r>
          </a:p>
          <a:p>
            <a:r>
              <a:rPr lang="nl-BE" dirty="0"/>
              <a:t>- 	het feit dat de werknemer arbeidsongeschikt is</a:t>
            </a:r>
          </a:p>
          <a:p>
            <a:r>
              <a:rPr lang="nl-BE" dirty="0"/>
              <a:t>- 	de vermoedelijke duur van diens arbeidsongeschiktheid</a:t>
            </a:r>
          </a:p>
          <a:p>
            <a:r>
              <a:rPr lang="nl-BE" dirty="0"/>
              <a:t>- 	het feit of de werknemer zich met het oog op controle naar een 	andere plaats mag begeven.</a:t>
            </a:r>
          </a:p>
          <a:p>
            <a:r>
              <a:rPr lang="nl-BE" dirty="0"/>
              <a:t>Over dit laatste punt doen zich af en toe discussies voor met werkgevers, wanneer de arts dit niet ingevuld heeft.</a:t>
            </a:r>
            <a:endParaRPr lang="en-GB" dirty="0"/>
          </a:p>
        </p:txBody>
      </p:sp>
    </p:spTree>
    <p:extLst>
      <p:ext uri="{BB962C8B-B14F-4D97-AF65-F5344CB8AC3E}">
        <p14:creationId xmlns:p14="http://schemas.microsoft.com/office/powerpoint/2010/main" val="322955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1C967-2B56-4FCE-A68F-D5DEAA6A8840}"/>
              </a:ext>
            </a:extLst>
          </p:cNvPr>
          <p:cNvSpPr>
            <a:spLocks noGrp="1"/>
          </p:cNvSpPr>
          <p:nvPr>
            <p:ph type="title"/>
          </p:nvPr>
        </p:nvSpPr>
        <p:spPr/>
        <p:txBody>
          <a:bodyPr/>
          <a:lstStyle/>
          <a:p>
            <a:r>
              <a:rPr lang="nl-BE" dirty="0"/>
              <a:t>Wat zijn de gevolgen als een attest onvolledig zou zijn?</a:t>
            </a:r>
            <a:endParaRPr lang="en-GB" dirty="0"/>
          </a:p>
        </p:txBody>
      </p:sp>
      <p:sp>
        <p:nvSpPr>
          <p:cNvPr id="3" name="Content Placeholder 2">
            <a:extLst>
              <a:ext uri="{FF2B5EF4-FFF2-40B4-BE49-F238E27FC236}">
                <a16:creationId xmlns:a16="http://schemas.microsoft.com/office/drawing/2014/main" id="{20A8840E-E3D4-42FB-B66D-F2893F9DD0CA}"/>
              </a:ext>
            </a:extLst>
          </p:cNvPr>
          <p:cNvSpPr>
            <a:spLocks noGrp="1"/>
          </p:cNvSpPr>
          <p:nvPr>
            <p:ph idx="1"/>
          </p:nvPr>
        </p:nvSpPr>
        <p:spPr/>
        <p:txBody>
          <a:bodyPr>
            <a:normAutofit/>
          </a:bodyPr>
          <a:lstStyle/>
          <a:p>
            <a:r>
              <a:rPr lang="nl-BE" dirty="0"/>
              <a:t>Stel dat u vergeten bent om aan te kruisen of de patiënt al dan niet de woning mag verlaten. Komt die dan in de problemen?</a:t>
            </a:r>
          </a:p>
          <a:p>
            <a:r>
              <a:rPr lang="nl-BE" dirty="0"/>
              <a:t>Dat hoeft in eerste instantie zo niet te zijn. De wet (op de arbeidsovereenkomsten) bevat daar immers geen sanctie voor.</a:t>
            </a:r>
          </a:p>
          <a:p>
            <a:r>
              <a:rPr lang="nl-BE" dirty="0"/>
              <a:t>De werkgever kan er dan echter wel op staan dat er een tweede versie wordt afgeleverd, die ditmaal wél volledig is. Gebeurt dat met een (aangetekend) schrijven (aan de werknemer) waarin hij met sancties dreigt, dan is het aangewezen daaraan gevolg te geven.     </a:t>
            </a:r>
            <a:endParaRPr lang="en-GB" dirty="0"/>
          </a:p>
        </p:txBody>
      </p:sp>
    </p:spTree>
    <p:extLst>
      <p:ext uri="{BB962C8B-B14F-4D97-AF65-F5344CB8AC3E}">
        <p14:creationId xmlns:p14="http://schemas.microsoft.com/office/powerpoint/2010/main" val="3543878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76B5F9-2B62-473A-9840-65B2DA08882A}"/>
              </a:ext>
            </a:extLst>
          </p:cNvPr>
          <p:cNvSpPr>
            <a:spLocks noGrp="1"/>
          </p:cNvSpPr>
          <p:nvPr>
            <p:ph type="title"/>
          </p:nvPr>
        </p:nvSpPr>
        <p:spPr/>
        <p:txBody>
          <a:bodyPr/>
          <a:lstStyle/>
          <a:p>
            <a:r>
              <a:rPr lang="nl-BE" dirty="0"/>
              <a:t>De oorzaak van de arbeidsongeschiktheid: ‘kunnen’, ‘mogen’ of ‘moeten’ invullen?</a:t>
            </a:r>
          </a:p>
        </p:txBody>
      </p:sp>
      <p:sp>
        <p:nvSpPr>
          <p:cNvPr id="3" name="Tijdelijke aanduiding voor inhoud 2">
            <a:extLst>
              <a:ext uri="{FF2B5EF4-FFF2-40B4-BE49-F238E27FC236}">
                <a16:creationId xmlns:a16="http://schemas.microsoft.com/office/drawing/2014/main" id="{11F1D0E5-4F7A-4C75-98C9-4143CFDB4CEA}"/>
              </a:ext>
            </a:extLst>
          </p:cNvPr>
          <p:cNvSpPr>
            <a:spLocks noGrp="1"/>
          </p:cNvSpPr>
          <p:nvPr>
            <p:ph idx="1"/>
          </p:nvPr>
        </p:nvSpPr>
        <p:spPr/>
        <p:txBody>
          <a:bodyPr>
            <a:normAutofit fontScale="92500" lnSpcReduction="10000"/>
          </a:bodyPr>
          <a:lstStyle/>
          <a:p>
            <a:r>
              <a:rPr lang="nl-BE" dirty="0"/>
              <a:t>Standaard is er op een doktersattest voorzien dat u kunt aanduiden (schrappen) of de AO te wijten is aan ziekte/ongeval/zwangerschap.</a:t>
            </a:r>
          </a:p>
          <a:p>
            <a:r>
              <a:rPr lang="nl-BE" dirty="0"/>
              <a:t>De vermelding van de oorzaak is niet verplicht maar kan uit arbeidsrechtelijk oogpunt haar nut hebben. Bij zwangerschap bv. moet niet de werkgever betalen (geen loon), maar wel het ziekenfonds (uitkering).</a:t>
            </a:r>
          </a:p>
          <a:p>
            <a:r>
              <a:rPr lang="nl-BE" dirty="0"/>
              <a:t>Maar bv. ook bij opeenvolgende periodes van AO waar minder dan 14 dagen tussen zit. Indien de tweede AO dan aan dezelfde oorzaak te wijten is als de eerste, begint er geen nieuwe periode van gewaarborgd loon te lopen, maar hoogstens nog de resterende dagen van de eerste. </a:t>
            </a:r>
          </a:p>
          <a:p>
            <a:r>
              <a:rPr lang="nl-BE" dirty="0"/>
              <a:t>Indien de  tweede AO daarentegen aan een andere oorzaak te wijten is, is dat wél het geval. Het kan dus gebeuren dat werkgevers naar die informatie vragen.     </a:t>
            </a:r>
          </a:p>
        </p:txBody>
      </p:sp>
    </p:spTree>
    <p:extLst>
      <p:ext uri="{BB962C8B-B14F-4D97-AF65-F5344CB8AC3E}">
        <p14:creationId xmlns:p14="http://schemas.microsoft.com/office/powerpoint/2010/main" val="1857857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1310</Words>
  <Application>Microsoft Office PowerPoint</Application>
  <PresentationFormat>Breedbeeld</PresentationFormat>
  <Paragraphs>68</Paragraphs>
  <Slides>13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Arial</vt:lpstr>
      <vt:lpstr>Calibri</vt:lpstr>
      <vt:lpstr>Calibri Light</vt:lpstr>
      <vt:lpstr>Office Theme</vt:lpstr>
      <vt:lpstr>Een ziekteattest ten behoeve van de werkgever schrijven</vt:lpstr>
      <vt:lpstr>Hoe ziet het ziekteattest eruit? Model uit de privé</vt:lpstr>
      <vt:lpstr>Hoe ziet het ziekteattest eruit? Andere modellen</vt:lpstr>
      <vt:lpstr>Wanneer is een ziekteattest verplicht (in de privé)?</vt:lpstr>
      <vt:lpstr>Wanneer is een attest verplicht ? Vervolg.</vt:lpstr>
      <vt:lpstr>Welke vermeldingen moet een ziekteattest (uit de privé) bevatten?</vt:lpstr>
      <vt:lpstr>Welke vermeldingen moet een ziekteattest  bevatten? Vervolg</vt:lpstr>
      <vt:lpstr>Wat zijn de gevolgen als een attest onvolledig zou zijn?</vt:lpstr>
      <vt:lpstr>De oorzaak van de arbeidsongeschiktheid: ‘kunnen’, ‘mogen’ of ‘moeten’ invullen?</vt:lpstr>
      <vt:lpstr>Oorzaak van de AO (vervolg). </vt:lpstr>
      <vt:lpstr>Op welke datum begint uw attest? Een verzoek tot retroactiviteit...</vt:lpstr>
      <vt:lpstr>Een retroactief attest. Vervolg.</vt:lpstr>
      <vt:lpstr>Een retroactief attest. Vervolg.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Een ziekteattest ten behoeve van de werkgever schrijven</dc:title>
  <dc:creator>Michel WIJNS</dc:creator>
  <cp:lastModifiedBy>Michel Wijns</cp:lastModifiedBy>
  <cp:revision>24</cp:revision>
  <dcterms:created xsi:type="dcterms:W3CDTF">2021-02-10T16:14:53Z</dcterms:created>
  <dcterms:modified xsi:type="dcterms:W3CDTF">2021-03-16T10:22:46Z</dcterms:modified>
</cp:coreProperties>
</file>