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07" r:id="rId1"/>
  </p:sldMasterIdLst>
  <p:notesMasterIdLst>
    <p:notesMasterId r:id="rId21"/>
  </p:notesMasterIdLst>
  <p:handoutMasterIdLst>
    <p:handoutMasterId r:id="rId22"/>
  </p:handoutMasterIdLst>
  <p:sldIdLst>
    <p:sldId id="256" r:id="rId2"/>
    <p:sldId id="272" r:id="rId3"/>
    <p:sldId id="271" r:id="rId4"/>
    <p:sldId id="259" r:id="rId5"/>
    <p:sldId id="290" r:id="rId6"/>
    <p:sldId id="305" r:id="rId7"/>
    <p:sldId id="306" r:id="rId8"/>
    <p:sldId id="307" r:id="rId9"/>
    <p:sldId id="308" r:id="rId10"/>
    <p:sldId id="309" r:id="rId11"/>
    <p:sldId id="310" r:id="rId12"/>
    <p:sldId id="292" r:id="rId13"/>
    <p:sldId id="269" r:id="rId14"/>
    <p:sldId id="276" r:id="rId15"/>
    <p:sldId id="273" r:id="rId16"/>
    <p:sldId id="302" r:id="rId17"/>
    <p:sldId id="303" r:id="rId18"/>
    <p:sldId id="299" r:id="rId19"/>
    <p:sldId id="278" r:id="rId20"/>
  </p:sldIdLst>
  <p:sldSz cx="9144000" cy="6858000" type="screen4x3"/>
  <p:notesSz cx="6797675" cy="9926638"/>
  <p:defaultTextStyle>
    <a:defPPr>
      <a:defRPr lang="nl-NL"/>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32">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70" autoAdjust="0"/>
  </p:normalViewPr>
  <p:slideViewPr>
    <p:cSldViewPr>
      <p:cViewPr varScale="1">
        <p:scale>
          <a:sx n="108" d="100"/>
          <a:sy n="108" d="100"/>
        </p:scale>
        <p:origin x="1704" y="102"/>
      </p:cViewPr>
      <p:guideLst>
        <p:guide orient="horz" pos="2160"/>
        <p:guide pos="28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4014" y="11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026"/>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cs typeface="+mn-cs"/>
              </a:defRPr>
            </a:lvl1pPr>
          </a:lstStyle>
          <a:p>
            <a:pPr>
              <a:defRPr/>
            </a:pPr>
            <a:endParaRPr lang="nl-NL"/>
          </a:p>
        </p:txBody>
      </p:sp>
      <p:sp>
        <p:nvSpPr>
          <p:cNvPr id="13315" name="Rectangle 1027"/>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cs typeface="+mn-cs"/>
              </a:defRPr>
            </a:lvl1pPr>
          </a:lstStyle>
          <a:p>
            <a:pPr>
              <a:defRPr/>
            </a:pPr>
            <a:endParaRPr lang="nl-NL" dirty="0"/>
          </a:p>
        </p:txBody>
      </p:sp>
      <p:sp>
        <p:nvSpPr>
          <p:cNvPr id="13316" name="Rectangle 1028"/>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cs typeface="+mn-cs"/>
              </a:defRPr>
            </a:lvl1pPr>
          </a:lstStyle>
          <a:p>
            <a:pPr>
              <a:defRPr/>
            </a:pPr>
            <a:endParaRPr lang="nl-NL"/>
          </a:p>
        </p:txBody>
      </p:sp>
      <p:sp>
        <p:nvSpPr>
          <p:cNvPr id="13317" name="Rectangle 1029"/>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itchFamily="18" charset="0"/>
              </a:defRPr>
            </a:lvl1pPr>
          </a:lstStyle>
          <a:p>
            <a:pPr>
              <a:defRPr/>
            </a:pPr>
            <a:fld id="{0D2F452D-D3B4-41FA-8528-3E8F13650E7B}" type="slidenum">
              <a:rPr lang="nl-NL" altLang="nl-BE"/>
              <a:pPr>
                <a:defRPr/>
              </a:pPr>
              <a:t>‹nr.›</a:t>
            </a:fld>
            <a:endParaRPr lang="nl-NL" altLang="nl-B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cs typeface="+mn-cs"/>
              </a:defRPr>
            </a:lvl1pPr>
          </a:lstStyle>
          <a:p>
            <a:pPr>
              <a:defRPr/>
            </a:pPr>
            <a:endParaRPr lang="nl-BE"/>
          </a:p>
        </p:txBody>
      </p:sp>
      <p:sp>
        <p:nvSpPr>
          <p:cNvPr id="3" name="Tijdelijke aanduiding voor datum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cs typeface="+mn-cs"/>
              </a:defRPr>
            </a:lvl1pPr>
          </a:lstStyle>
          <a:p>
            <a:pPr>
              <a:defRPr/>
            </a:pPr>
            <a:fld id="{CF96B8BB-4759-46D9-9E36-4519FBA73E49}" type="datetimeFigureOut">
              <a:rPr lang="nl-BE"/>
              <a:pPr>
                <a:defRPr/>
              </a:pPr>
              <a:t>2/03/2021</a:t>
            </a:fld>
            <a:endParaRPr lang="nl-BE"/>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nl-BE" noProof="0"/>
          </a:p>
        </p:txBody>
      </p:sp>
      <p:sp>
        <p:nvSpPr>
          <p:cNvPr id="5" name="Tijdelijke aanduiding voor notities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nl-BE" noProof="0"/>
          </a:p>
        </p:txBody>
      </p:sp>
      <p:sp>
        <p:nvSpPr>
          <p:cNvPr id="6" name="Tijdelijke aanduiding voor voettekst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nl-BE"/>
          </a:p>
        </p:txBody>
      </p:sp>
      <p:sp>
        <p:nvSpPr>
          <p:cNvPr id="7" name="Tijdelijke aanduiding voor dianumm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895A7E9-7A25-4616-B17E-04470C987C2F}" type="slidenum">
              <a:rPr lang="nl-BE" altLang="nl-BE"/>
              <a:pPr>
                <a:defRPr/>
              </a:pPr>
              <a:t>‹nr.›</a:t>
            </a:fld>
            <a:endParaRPr lang="nl-BE" altLang="nl-BE"/>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 name="Rechthoek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hthoek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hthoek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hthoek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hte verbindingslijn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1" name="Rechte verbindingslijn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2" name="Rechte verbindingslijn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3" name="Rechte verbindingslijn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4" name="Rechte verbindingslijn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5" name="Rechte verbindingslijn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6" name="Rechthoek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Ova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0" name="Ova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Ova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el 7"/>
          <p:cNvSpPr>
            <a:spLocks noGrp="1"/>
          </p:cNvSpPr>
          <p:nvPr>
            <p:ph type="ctrTitle"/>
          </p:nvPr>
        </p:nvSpPr>
        <p:spPr>
          <a:xfrm>
            <a:off x="2286000" y="3124200"/>
            <a:ext cx="6172200" cy="1894362"/>
          </a:xfrm>
        </p:spPr>
        <p:txBody>
          <a:bodyPr/>
          <a:lstStyle>
            <a:lvl1pPr>
              <a:defRPr b="1"/>
            </a:lvl1pPr>
          </a:lstStyle>
          <a:p>
            <a:r>
              <a:rPr lang="nl-NL"/>
              <a:t>Klik om de stijl te bewerken</a:t>
            </a:r>
            <a:endParaRPr lang="en-US"/>
          </a:p>
        </p:txBody>
      </p:sp>
      <p:sp>
        <p:nvSpPr>
          <p:cNvPr id="9" name="Ondertitel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nl-NL"/>
              <a:t>Klik om het opmaakprofiel van de modelondertitel te bewerken</a:t>
            </a:r>
            <a:endParaRPr lang="en-US"/>
          </a:p>
        </p:txBody>
      </p:sp>
      <p:sp>
        <p:nvSpPr>
          <p:cNvPr id="22" name="Tijdelijke aanduiding voor datum 27"/>
          <p:cNvSpPr>
            <a:spLocks noGrp="1"/>
          </p:cNvSpPr>
          <p:nvPr>
            <p:ph type="dt" sz="half" idx="10"/>
          </p:nvPr>
        </p:nvSpPr>
        <p:spPr bwMode="auto">
          <a:xfrm rot="5400000">
            <a:off x="7764463" y="1174750"/>
            <a:ext cx="2286000" cy="381000"/>
          </a:xfrm>
        </p:spPr>
        <p:txBody>
          <a:bodyPr/>
          <a:lstStyle>
            <a:lvl1pPr>
              <a:defRPr/>
            </a:lvl1pPr>
          </a:lstStyle>
          <a:p>
            <a:pPr>
              <a:defRPr/>
            </a:pPr>
            <a:endParaRPr lang="nl-NL"/>
          </a:p>
        </p:txBody>
      </p:sp>
      <p:sp>
        <p:nvSpPr>
          <p:cNvPr id="23" name="Tijdelijke aanduiding voor voettekst 16"/>
          <p:cNvSpPr>
            <a:spLocks noGrp="1"/>
          </p:cNvSpPr>
          <p:nvPr>
            <p:ph type="ftr" sz="quarter" idx="11"/>
          </p:nvPr>
        </p:nvSpPr>
        <p:spPr bwMode="auto">
          <a:xfrm rot="5400000">
            <a:off x="7077076" y="4181475"/>
            <a:ext cx="3657600" cy="384175"/>
          </a:xfrm>
        </p:spPr>
        <p:txBody>
          <a:bodyPr/>
          <a:lstStyle>
            <a:lvl1pPr>
              <a:defRPr/>
            </a:lvl1pPr>
          </a:lstStyle>
          <a:p>
            <a:pPr>
              <a:defRPr/>
            </a:pPr>
            <a:r>
              <a:rPr lang="nl-NL"/>
              <a:t>Rita Cuypers - ASGB</a:t>
            </a:r>
          </a:p>
        </p:txBody>
      </p:sp>
      <p:sp>
        <p:nvSpPr>
          <p:cNvPr id="24" name="Tijdelijke aanduiding voor dianummer 28"/>
          <p:cNvSpPr>
            <a:spLocks noGrp="1"/>
          </p:cNvSpPr>
          <p:nvPr>
            <p:ph type="sldNum" sz="quarter" idx="12"/>
          </p:nvPr>
        </p:nvSpPr>
        <p:spPr bwMode="auto">
          <a:xfrm>
            <a:off x="1325563" y="4929188"/>
            <a:ext cx="609600" cy="517525"/>
          </a:xfrm>
        </p:spPr>
        <p:txBody>
          <a:bodyPr/>
          <a:lstStyle>
            <a:lvl1pPr>
              <a:defRPr smtClean="0"/>
            </a:lvl1pPr>
          </a:lstStyle>
          <a:p>
            <a:pPr>
              <a:defRPr/>
            </a:pPr>
            <a:fld id="{F829AA87-C134-4620-AEC6-9BAFAEB6E331}" type="slidenum">
              <a:rPr lang="nl-NL" altLang="nl-BE"/>
              <a:pPr>
                <a:defRPr/>
              </a:pPr>
              <a:t>‹nr.›</a:t>
            </a:fld>
            <a:endParaRPr lang="nl-NL" altLang="nl-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13"/>
          <p:cNvSpPr>
            <a:spLocks noGrp="1"/>
          </p:cNvSpPr>
          <p:nvPr>
            <p:ph type="dt" sz="half" idx="10"/>
          </p:nvPr>
        </p:nvSpPr>
        <p:spPr/>
        <p:txBody>
          <a:bodyPr/>
          <a:lstStyle>
            <a:lvl1pPr>
              <a:defRPr/>
            </a:lvl1pPr>
          </a:lstStyle>
          <a:p>
            <a:pPr>
              <a:defRPr/>
            </a:pPr>
            <a:endParaRPr lang="nl-NL"/>
          </a:p>
        </p:txBody>
      </p:sp>
      <p:sp>
        <p:nvSpPr>
          <p:cNvPr id="5" name="Tijdelijke aanduiding voor voettekst 2"/>
          <p:cNvSpPr>
            <a:spLocks noGrp="1"/>
          </p:cNvSpPr>
          <p:nvPr>
            <p:ph type="ftr" sz="quarter" idx="11"/>
          </p:nvPr>
        </p:nvSpPr>
        <p:spPr/>
        <p:txBody>
          <a:bodyPr/>
          <a:lstStyle>
            <a:lvl1pPr>
              <a:defRPr/>
            </a:lvl1pPr>
          </a:lstStyle>
          <a:p>
            <a:pPr>
              <a:defRPr/>
            </a:pPr>
            <a:r>
              <a:rPr lang="nl-NL"/>
              <a:t>Rita Cuypers - ASGB</a:t>
            </a:r>
          </a:p>
        </p:txBody>
      </p:sp>
      <p:sp>
        <p:nvSpPr>
          <p:cNvPr id="6" name="Tijdelijke aanduiding voor dianummer 22"/>
          <p:cNvSpPr>
            <a:spLocks noGrp="1"/>
          </p:cNvSpPr>
          <p:nvPr>
            <p:ph type="sldNum" sz="quarter" idx="12"/>
          </p:nvPr>
        </p:nvSpPr>
        <p:spPr/>
        <p:txBody>
          <a:bodyPr/>
          <a:lstStyle>
            <a:lvl1pPr>
              <a:defRPr/>
            </a:lvl1pPr>
          </a:lstStyle>
          <a:p>
            <a:pPr>
              <a:defRPr/>
            </a:pPr>
            <a:fld id="{C5FB39A9-073C-4772-8DF1-E19C0A74B737}" type="slidenum">
              <a:rPr lang="nl-NL" altLang="nl-BE"/>
              <a:pPr>
                <a:defRPr/>
              </a:pPr>
              <a:t>‹nr.›</a:t>
            </a:fld>
            <a:endParaRPr lang="nl-NL" alt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9"/>
            <a:ext cx="1676400" cy="5851525"/>
          </a:xfrm>
        </p:spPr>
        <p:txBody>
          <a:bodyPr vert="eaVert"/>
          <a:lstStyle/>
          <a:p>
            <a:r>
              <a:rPr lang="nl-NL"/>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13"/>
          <p:cNvSpPr>
            <a:spLocks noGrp="1"/>
          </p:cNvSpPr>
          <p:nvPr>
            <p:ph type="dt" sz="half" idx="10"/>
          </p:nvPr>
        </p:nvSpPr>
        <p:spPr/>
        <p:txBody>
          <a:bodyPr/>
          <a:lstStyle>
            <a:lvl1pPr>
              <a:defRPr/>
            </a:lvl1pPr>
          </a:lstStyle>
          <a:p>
            <a:pPr>
              <a:defRPr/>
            </a:pPr>
            <a:endParaRPr lang="nl-NL"/>
          </a:p>
        </p:txBody>
      </p:sp>
      <p:sp>
        <p:nvSpPr>
          <p:cNvPr id="5" name="Tijdelijke aanduiding voor voettekst 2"/>
          <p:cNvSpPr>
            <a:spLocks noGrp="1"/>
          </p:cNvSpPr>
          <p:nvPr>
            <p:ph type="ftr" sz="quarter" idx="11"/>
          </p:nvPr>
        </p:nvSpPr>
        <p:spPr/>
        <p:txBody>
          <a:bodyPr/>
          <a:lstStyle>
            <a:lvl1pPr>
              <a:defRPr/>
            </a:lvl1pPr>
          </a:lstStyle>
          <a:p>
            <a:pPr>
              <a:defRPr/>
            </a:pPr>
            <a:r>
              <a:rPr lang="nl-NL"/>
              <a:t>Rita Cuypers - ASGB</a:t>
            </a:r>
          </a:p>
        </p:txBody>
      </p:sp>
      <p:sp>
        <p:nvSpPr>
          <p:cNvPr id="6" name="Tijdelijke aanduiding voor dianummer 22"/>
          <p:cNvSpPr>
            <a:spLocks noGrp="1"/>
          </p:cNvSpPr>
          <p:nvPr>
            <p:ph type="sldNum" sz="quarter" idx="12"/>
          </p:nvPr>
        </p:nvSpPr>
        <p:spPr/>
        <p:txBody>
          <a:bodyPr/>
          <a:lstStyle>
            <a:lvl1pPr>
              <a:defRPr/>
            </a:lvl1pPr>
          </a:lstStyle>
          <a:p>
            <a:pPr>
              <a:defRPr/>
            </a:pPr>
            <a:fld id="{686D850F-11AD-4CC7-80A2-840188B20521}" type="slidenum">
              <a:rPr lang="nl-NL" altLang="nl-BE"/>
              <a:pPr>
                <a:defRPr/>
              </a:pPr>
              <a:t>‹nr.›</a:t>
            </a:fld>
            <a:endParaRPr lang="nl-NL" alt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8" name="Tijdelijke aanduiding voor inhoud 7"/>
          <p:cNvSpPr>
            <a:spLocks noGrp="1"/>
          </p:cNvSpPr>
          <p:nvPr>
            <p:ph sz="quarter" idx="1"/>
          </p:nvPr>
        </p:nvSpPr>
        <p:spPr>
          <a:xfrm>
            <a:off x="457200" y="1600200"/>
            <a:ext cx="7467600" cy="4873752"/>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6"/>
          <p:cNvSpPr>
            <a:spLocks noGrp="1"/>
          </p:cNvSpPr>
          <p:nvPr>
            <p:ph type="dt" sz="half" idx="10"/>
          </p:nvPr>
        </p:nvSpPr>
        <p:spPr/>
        <p:txBody>
          <a:bodyPr rtlCol="0"/>
          <a:lstStyle>
            <a:lvl1pPr>
              <a:defRPr/>
            </a:lvl1pPr>
          </a:lstStyle>
          <a:p>
            <a:pPr>
              <a:defRPr/>
            </a:pPr>
            <a:endParaRPr lang="nl-NL"/>
          </a:p>
        </p:txBody>
      </p:sp>
      <p:sp>
        <p:nvSpPr>
          <p:cNvPr id="5" name="Tijdelijke aanduiding voor dianummer 8"/>
          <p:cNvSpPr>
            <a:spLocks noGrp="1"/>
          </p:cNvSpPr>
          <p:nvPr>
            <p:ph type="sldNum" sz="quarter" idx="11"/>
          </p:nvPr>
        </p:nvSpPr>
        <p:spPr/>
        <p:txBody>
          <a:bodyPr/>
          <a:lstStyle>
            <a:lvl1pPr>
              <a:defRPr smtClean="0"/>
            </a:lvl1pPr>
          </a:lstStyle>
          <a:p>
            <a:pPr>
              <a:defRPr/>
            </a:pPr>
            <a:fld id="{768418B3-BA80-4C54-B1C1-061F204EC98F}" type="slidenum">
              <a:rPr lang="nl-NL" altLang="nl-BE"/>
              <a:pPr>
                <a:defRPr/>
              </a:pPr>
              <a:t>‹nr.›</a:t>
            </a:fld>
            <a:endParaRPr lang="nl-NL" altLang="nl-BE"/>
          </a:p>
        </p:txBody>
      </p:sp>
      <p:sp>
        <p:nvSpPr>
          <p:cNvPr id="6" name="Tijdelijke aanduiding voor voettekst 9"/>
          <p:cNvSpPr>
            <a:spLocks noGrp="1"/>
          </p:cNvSpPr>
          <p:nvPr>
            <p:ph type="ftr" sz="quarter" idx="12"/>
          </p:nvPr>
        </p:nvSpPr>
        <p:spPr/>
        <p:txBody>
          <a:bodyPr rtlCol="0"/>
          <a:lstStyle>
            <a:lvl1pPr>
              <a:defRPr/>
            </a:lvl1pPr>
          </a:lstStyle>
          <a:p>
            <a:pPr>
              <a:defRPr/>
            </a:pPr>
            <a:r>
              <a:rPr lang="nl-NL"/>
              <a:t>Rita Cuypers - ASGB</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2"/>
        </a:solidFill>
        <a:effectLst/>
      </p:bgPr>
    </p:bg>
    <p:spTree>
      <p:nvGrpSpPr>
        <p:cNvPr id="1" name=""/>
        <p:cNvGrpSpPr/>
        <p:nvPr/>
      </p:nvGrpSpPr>
      <p:grpSpPr>
        <a:xfrm>
          <a:off x="0" y="0"/>
          <a:ext cx="0" cy="0"/>
          <a:chOff x="0" y="0"/>
          <a:chExt cx="0" cy="0"/>
        </a:xfrm>
      </p:grpSpPr>
      <p:sp>
        <p:nvSpPr>
          <p:cNvPr id="4" name="Rechthoek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hthoek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hthoek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hthoek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hte verbindingslijn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9" name="Rechte verbindingslijn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0" name="Rechte verbindingslijn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1" name="Rechte verbindingslijn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2" name="Rechte verbindingslijn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3" name="Rechthoek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Ova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5" name="Ova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Ova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Rechte verbindingslijn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2" name="Titel 1"/>
          <p:cNvSpPr>
            <a:spLocks noGrp="1"/>
          </p:cNvSpPr>
          <p:nvPr>
            <p:ph type="title"/>
          </p:nvPr>
        </p:nvSpPr>
        <p:spPr>
          <a:xfrm>
            <a:off x="2286000" y="2895600"/>
            <a:ext cx="6172200" cy="2053590"/>
          </a:xfrm>
        </p:spPr>
        <p:txBody>
          <a:bodyPr/>
          <a:lstStyle>
            <a:lvl1pPr algn="l">
              <a:buNone/>
              <a:defRPr sz="3000" b="1" cap="small" baseline="0"/>
            </a:lvl1pPr>
          </a:lstStyle>
          <a:p>
            <a:r>
              <a:rPr lang="nl-NL"/>
              <a:t>Klik om de stijl te bewerken</a:t>
            </a:r>
            <a:endParaRPr lang="en-US"/>
          </a:p>
        </p:txBody>
      </p:sp>
      <p:sp>
        <p:nvSpPr>
          <p:cNvPr id="3" name="Tijdelijke aanduiding voor tekst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nl-NL"/>
              <a:t>Klik om de modelstijlen te bewerken</a:t>
            </a:r>
          </a:p>
        </p:txBody>
      </p:sp>
      <p:sp>
        <p:nvSpPr>
          <p:cNvPr id="20" name="Tijdelijke aanduiding voor datum 3"/>
          <p:cNvSpPr>
            <a:spLocks noGrp="1"/>
          </p:cNvSpPr>
          <p:nvPr>
            <p:ph type="dt" sz="half" idx="10"/>
          </p:nvPr>
        </p:nvSpPr>
        <p:spPr bwMode="auto">
          <a:xfrm rot="5400000">
            <a:off x="7762875" y="1169988"/>
            <a:ext cx="2286000" cy="381000"/>
          </a:xfrm>
        </p:spPr>
        <p:txBody>
          <a:bodyPr/>
          <a:lstStyle>
            <a:lvl1pPr>
              <a:defRPr/>
            </a:lvl1pPr>
          </a:lstStyle>
          <a:p>
            <a:pPr>
              <a:defRPr/>
            </a:pPr>
            <a:endParaRPr lang="nl-NL"/>
          </a:p>
        </p:txBody>
      </p:sp>
      <p:sp>
        <p:nvSpPr>
          <p:cNvPr id="21" name="Tijdelijke aanduiding voor voettekst 4"/>
          <p:cNvSpPr>
            <a:spLocks noGrp="1"/>
          </p:cNvSpPr>
          <p:nvPr>
            <p:ph type="ftr" sz="quarter" idx="11"/>
          </p:nvPr>
        </p:nvSpPr>
        <p:spPr bwMode="auto">
          <a:xfrm rot="5400000">
            <a:off x="7077076" y="4178300"/>
            <a:ext cx="3657600" cy="384175"/>
          </a:xfrm>
        </p:spPr>
        <p:txBody>
          <a:bodyPr/>
          <a:lstStyle>
            <a:lvl1pPr>
              <a:defRPr/>
            </a:lvl1pPr>
          </a:lstStyle>
          <a:p>
            <a:pPr>
              <a:defRPr/>
            </a:pPr>
            <a:r>
              <a:rPr lang="nl-NL"/>
              <a:t>Rita Cuypers - ASGB</a:t>
            </a:r>
          </a:p>
        </p:txBody>
      </p:sp>
      <p:sp>
        <p:nvSpPr>
          <p:cNvPr id="22" name="Tijdelijke aanduiding voor dianummer 5"/>
          <p:cNvSpPr>
            <a:spLocks noGrp="1"/>
          </p:cNvSpPr>
          <p:nvPr>
            <p:ph type="sldNum" sz="quarter" idx="12"/>
          </p:nvPr>
        </p:nvSpPr>
        <p:spPr bwMode="auto">
          <a:xfrm>
            <a:off x="1339850" y="4929188"/>
            <a:ext cx="609600" cy="517525"/>
          </a:xfrm>
        </p:spPr>
        <p:txBody>
          <a:bodyPr/>
          <a:lstStyle>
            <a:lvl1pPr>
              <a:defRPr smtClean="0"/>
            </a:lvl1pPr>
          </a:lstStyle>
          <a:p>
            <a:pPr>
              <a:defRPr/>
            </a:pPr>
            <a:fld id="{6097C63C-ED76-4CF5-935A-3F77063B16E2}" type="slidenum">
              <a:rPr lang="nl-NL" altLang="nl-BE"/>
              <a:pPr>
                <a:defRPr/>
              </a:pPr>
              <a:t>‹nr.›</a:t>
            </a:fld>
            <a:endParaRPr lang="nl-NL" altLang="nl-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9" name="Tijdelijke aanduiding voor inhoud 8"/>
          <p:cNvSpPr>
            <a:spLocks noGrp="1"/>
          </p:cNvSpPr>
          <p:nvPr>
            <p:ph sz="quarter" idx="1"/>
          </p:nvPr>
        </p:nvSpPr>
        <p:spPr>
          <a:xfrm>
            <a:off x="457200" y="1600200"/>
            <a:ext cx="3657600" cy="45720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11" name="Tijdelijke aanduiding voor inhoud 10"/>
          <p:cNvSpPr>
            <a:spLocks noGrp="1"/>
          </p:cNvSpPr>
          <p:nvPr>
            <p:ph sz="quarter" idx="2"/>
          </p:nvPr>
        </p:nvSpPr>
        <p:spPr>
          <a:xfrm>
            <a:off x="4270248" y="1600200"/>
            <a:ext cx="3657600" cy="45720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13"/>
          <p:cNvSpPr>
            <a:spLocks noGrp="1"/>
          </p:cNvSpPr>
          <p:nvPr>
            <p:ph type="dt" sz="half" idx="10"/>
          </p:nvPr>
        </p:nvSpPr>
        <p:spPr/>
        <p:txBody>
          <a:bodyPr/>
          <a:lstStyle>
            <a:lvl1pPr>
              <a:defRPr/>
            </a:lvl1pPr>
          </a:lstStyle>
          <a:p>
            <a:pPr>
              <a:defRPr/>
            </a:pPr>
            <a:endParaRPr lang="nl-NL"/>
          </a:p>
        </p:txBody>
      </p:sp>
      <p:sp>
        <p:nvSpPr>
          <p:cNvPr id="6" name="Tijdelijke aanduiding voor voettekst 2"/>
          <p:cNvSpPr>
            <a:spLocks noGrp="1"/>
          </p:cNvSpPr>
          <p:nvPr>
            <p:ph type="ftr" sz="quarter" idx="11"/>
          </p:nvPr>
        </p:nvSpPr>
        <p:spPr/>
        <p:txBody>
          <a:bodyPr/>
          <a:lstStyle>
            <a:lvl1pPr>
              <a:defRPr/>
            </a:lvl1pPr>
          </a:lstStyle>
          <a:p>
            <a:pPr>
              <a:defRPr/>
            </a:pPr>
            <a:r>
              <a:rPr lang="nl-NL"/>
              <a:t>Rita Cuypers - ASGB</a:t>
            </a:r>
          </a:p>
        </p:txBody>
      </p:sp>
      <p:sp>
        <p:nvSpPr>
          <p:cNvPr id="7" name="Tijdelijke aanduiding voor dianummer 22"/>
          <p:cNvSpPr>
            <a:spLocks noGrp="1"/>
          </p:cNvSpPr>
          <p:nvPr>
            <p:ph type="sldNum" sz="quarter" idx="12"/>
          </p:nvPr>
        </p:nvSpPr>
        <p:spPr/>
        <p:txBody>
          <a:bodyPr/>
          <a:lstStyle>
            <a:lvl1pPr>
              <a:defRPr/>
            </a:lvl1pPr>
          </a:lstStyle>
          <a:p>
            <a:pPr>
              <a:defRPr/>
            </a:pPr>
            <a:fld id="{DC9F3B3C-F99C-4811-9B58-257EEBA4BAD2}" type="slidenum">
              <a:rPr lang="nl-NL" altLang="nl-BE"/>
              <a:pPr>
                <a:defRPr/>
              </a:pPr>
              <a:t>‹nr.›</a:t>
            </a:fld>
            <a:endParaRPr lang="nl-NL" alt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7543800" cy="1143000"/>
          </a:xfrm>
        </p:spPr>
        <p:txBody>
          <a:bodyPr/>
          <a:lstStyle>
            <a:lvl1pPr>
              <a:defRPr/>
            </a:lvl1pPr>
          </a:lstStyle>
          <a:p>
            <a:r>
              <a:rPr lang="nl-NL"/>
              <a:t>Klik om de stijl te bewerken</a:t>
            </a:r>
            <a:endParaRPr lang="en-US"/>
          </a:p>
        </p:txBody>
      </p:sp>
      <p:sp>
        <p:nvSpPr>
          <p:cNvPr id="11" name="Tijdelijke aanduiding voor inhoud 10"/>
          <p:cNvSpPr>
            <a:spLocks noGrp="1"/>
          </p:cNvSpPr>
          <p:nvPr>
            <p:ph sz="quarter" idx="2"/>
          </p:nvPr>
        </p:nvSpPr>
        <p:spPr>
          <a:xfrm>
            <a:off x="457200" y="2362200"/>
            <a:ext cx="3657600" cy="38862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13" name="Tijdelijke aanduiding voor inhoud 12"/>
          <p:cNvSpPr>
            <a:spLocks noGrp="1"/>
          </p:cNvSpPr>
          <p:nvPr>
            <p:ph sz="quarter" idx="4"/>
          </p:nvPr>
        </p:nvSpPr>
        <p:spPr>
          <a:xfrm>
            <a:off x="4371975" y="2362200"/>
            <a:ext cx="3657600" cy="38862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12" name="Tijdelijke aanduiding voor teks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nl-NL"/>
              <a:t>Klik om de modelstijlen te bewerken</a:t>
            </a:r>
          </a:p>
        </p:txBody>
      </p:sp>
      <p:sp>
        <p:nvSpPr>
          <p:cNvPr id="14" name="Tijdelijke aanduiding voor teks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nl-NL"/>
              <a:t>Klik om de modelstijlen te bewerken</a:t>
            </a:r>
          </a:p>
        </p:txBody>
      </p:sp>
      <p:sp>
        <p:nvSpPr>
          <p:cNvPr id="7" name="Tijdelijke aanduiding voor datum 13"/>
          <p:cNvSpPr>
            <a:spLocks noGrp="1"/>
          </p:cNvSpPr>
          <p:nvPr>
            <p:ph type="dt" sz="half" idx="10"/>
          </p:nvPr>
        </p:nvSpPr>
        <p:spPr/>
        <p:txBody>
          <a:bodyPr/>
          <a:lstStyle>
            <a:lvl1pPr>
              <a:defRPr/>
            </a:lvl1pPr>
          </a:lstStyle>
          <a:p>
            <a:pPr>
              <a:defRPr/>
            </a:pPr>
            <a:endParaRPr lang="nl-NL"/>
          </a:p>
        </p:txBody>
      </p:sp>
      <p:sp>
        <p:nvSpPr>
          <p:cNvPr id="8" name="Tijdelijke aanduiding voor voettekst 2"/>
          <p:cNvSpPr>
            <a:spLocks noGrp="1"/>
          </p:cNvSpPr>
          <p:nvPr>
            <p:ph type="ftr" sz="quarter" idx="11"/>
          </p:nvPr>
        </p:nvSpPr>
        <p:spPr/>
        <p:txBody>
          <a:bodyPr/>
          <a:lstStyle>
            <a:lvl1pPr>
              <a:defRPr/>
            </a:lvl1pPr>
          </a:lstStyle>
          <a:p>
            <a:pPr>
              <a:defRPr/>
            </a:pPr>
            <a:r>
              <a:rPr lang="nl-NL"/>
              <a:t>Rita Cuypers - ASGB</a:t>
            </a:r>
          </a:p>
        </p:txBody>
      </p:sp>
      <p:sp>
        <p:nvSpPr>
          <p:cNvPr id="9" name="Tijdelijke aanduiding voor dianummer 22"/>
          <p:cNvSpPr>
            <a:spLocks noGrp="1"/>
          </p:cNvSpPr>
          <p:nvPr>
            <p:ph type="sldNum" sz="quarter" idx="12"/>
          </p:nvPr>
        </p:nvSpPr>
        <p:spPr/>
        <p:txBody>
          <a:bodyPr/>
          <a:lstStyle>
            <a:lvl1pPr>
              <a:defRPr/>
            </a:lvl1pPr>
          </a:lstStyle>
          <a:p>
            <a:pPr>
              <a:defRPr/>
            </a:pPr>
            <a:fld id="{B3BF1BAA-5E66-4647-9DD9-92EA5F0F3486}" type="slidenum">
              <a:rPr lang="nl-NL" altLang="nl-BE"/>
              <a:pPr>
                <a:defRPr/>
              </a:pPr>
              <a:t>‹nr.›</a:t>
            </a:fld>
            <a:endParaRPr lang="nl-NL" alt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datum 5"/>
          <p:cNvSpPr>
            <a:spLocks noGrp="1"/>
          </p:cNvSpPr>
          <p:nvPr>
            <p:ph type="dt" sz="half" idx="10"/>
          </p:nvPr>
        </p:nvSpPr>
        <p:spPr/>
        <p:txBody>
          <a:bodyPr rtlCol="0"/>
          <a:lstStyle>
            <a:lvl1pPr>
              <a:defRPr/>
            </a:lvl1pPr>
          </a:lstStyle>
          <a:p>
            <a:pPr>
              <a:defRPr/>
            </a:pPr>
            <a:endParaRPr lang="nl-NL"/>
          </a:p>
        </p:txBody>
      </p:sp>
      <p:sp>
        <p:nvSpPr>
          <p:cNvPr id="4" name="Tijdelijke aanduiding voor dianummer 6"/>
          <p:cNvSpPr>
            <a:spLocks noGrp="1"/>
          </p:cNvSpPr>
          <p:nvPr>
            <p:ph type="sldNum" sz="quarter" idx="11"/>
          </p:nvPr>
        </p:nvSpPr>
        <p:spPr/>
        <p:txBody>
          <a:bodyPr/>
          <a:lstStyle>
            <a:lvl1pPr>
              <a:defRPr smtClean="0"/>
            </a:lvl1pPr>
          </a:lstStyle>
          <a:p>
            <a:pPr>
              <a:defRPr/>
            </a:pPr>
            <a:fld id="{61AB8D28-FBE1-4F5E-AC03-3D622E127D6A}" type="slidenum">
              <a:rPr lang="nl-NL" altLang="nl-BE"/>
              <a:pPr>
                <a:defRPr/>
              </a:pPr>
              <a:t>‹nr.›</a:t>
            </a:fld>
            <a:endParaRPr lang="nl-NL" altLang="nl-BE"/>
          </a:p>
        </p:txBody>
      </p:sp>
      <p:sp>
        <p:nvSpPr>
          <p:cNvPr id="5" name="Tijdelijke aanduiding voor voettekst 7"/>
          <p:cNvSpPr>
            <a:spLocks noGrp="1"/>
          </p:cNvSpPr>
          <p:nvPr>
            <p:ph type="ftr" sz="quarter" idx="12"/>
          </p:nvPr>
        </p:nvSpPr>
        <p:spPr/>
        <p:txBody>
          <a:bodyPr rtlCol="0"/>
          <a:lstStyle>
            <a:lvl1pPr>
              <a:defRPr/>
            </a:lvl1pPr>
          </a:lstStyle>
          <a:p>
            <a:pPr>
              <a:defRPr/>
            </a:pPr>
            <a:r>
              <a:rPr lang="nl-NL"/>
              <a:t>Rita Cuypers - ASGB</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3"/>
          <p:cNvSpPr>
            <a:spLocks noGrp="1"/>
          </p:cNvSpPr>
          <p:nvPr>
            <p:ph type="dt" sz="half" idx="10"/>
          </p:nvPr>
        </p:nvSpPr>
        <p:spPr/>
        <p:txBody>
          <a:bodyPr/>
          <a:lstStyle>
            <a:lvl1pPr>
              <a:defRPr/>
            </a:lvl1pPr>
          </a:lstStyle>
          <a:p>
            <a:pPr>
              <a:defRPr/>
            </a:pPr>
            <a:endParaRPr lang="nl-NL"/>
          </a:p>
        </p:txBody>
      </p:sp>
      <p:sp>
        <p:nvSpPr>
          <p:cNvPr id="3" name="Tijdelijke aanduiding voor voettekst 2"/>
          <p:cNvSpPr>
            <a:spLocks noGrp="1"/>
          </p:cNvSpPr>
          <p:nvPr>
            <p:ph type="ftr" sz="quarter" idx="11"/>
          </p:nvPr>
        </p:nvSpPr>
        <p:spPr/>
        <p:txBody>
          <a:bodyPr/>
          <a:lstStyle>
            <a:lvl1pPr>
              <a:defRPr/>
            </a:lvl1pPr>
          </a:lstStyle>
          <a:p>
            <a:pPr>
              <a:defRPr/>
            </a:pPr>
            <a:r>
              <a:rPr lang="nl-NL"/>
              <a:t>Rita Cuypers - ASGB</a:t>
            </a:r>
          </a:p>
        </p:txBody>
      </p:sp>
      <p:sp>
        <p:nvSpPr>
          <p:cNvPr id="4" name="Tijdelijke aanduiding voor dianummer 22"/>
          <p:cNvSpPr>
            <a:spLocks noGrp="1"/>
          </p:cNvSpPr>
          <p:nvPr>
            <p:ph type="sldNum" sz="quarter" idx="12"/>
          </p:nvPr>
        </p:nvSpPr>
        <p:spPr/>
        <p:txBody>
          <a:bodyPr/>
          <a:lstStyle>
            <a:lvl1pPr>
              <a:defRPr/>
            </a:lvl1pPr>
          </a:lstStyle>
          <a:p>
            <a:pPr>
              <a:defRPr/>
            </a:pPr>
            <a:fld id="{A6CA0A98-664F-4214-A665-5DC40F33C524}" type="slidenum">
              <a:rPr lang="nl-NL" altLang="nl-BE"/>
              <a:pPr>
                <a:defRPr/>
              </a:pPr>
              <a:t>‹nr.›</a:t>
            </a:fld>
            <a:endParaRPr lang="nl-NL" alt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5" name="Rechte verbindingslijn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hangingPunct="1">
              <a:defRPr/>
            </a:pPr>
            <a:endParaRPr lang="en-US" dirty="0">
              <a:cs typeface="+mn-cs"/>
            </a:endParaRPr>
          </a:p>
        </p:txBody>
      </p:sp>
      <p:sp>
        <p:nvSpPr>
          <p:cNvPr id="6" name="Rechte verbindingslijn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dirty="0">
              <a:cs typeface="+mn-cs"/>
            </a:endParaRPr>
          </a:p>
        </p:txBody>
      </p:sp>
      <p:sp>
        <p:nvSpPr>
          <p:cNvPr id="7" name="Rechte verbindingslijn 6"/>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pPr>
              <a:defRPr/>
            </a:pPr>
            <a:endParaRPr lang="nl-BE"/>
          </a:p>
        </p:txBody>
      </p:sp>
      <p:sp>
        <p:nvSpPr>
          <p:cNvPr id="8" name="Rechte verbindingslijn 7"/>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pPr>
              <a:defRPr/>
            </a:pPr>
            <a:endParaRPr lang="nl-BE"/>
          </a:p>
        </p:txBody>
      </p:sp>
      <p:sp>
        <p:nvSpPr>
          <p:cNvPr id="9" name="Rechthoek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hte verbindingslijn 9"/>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nl-BE"/>
          </a:p>
        </p:txBody>
      </p:sp>
      <p:sp>
        <p:nvSpPr>
          <p:cNvPr id="11" name="Ova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el 1"/>
          <p:cNvSpPr>
            <a:spLocks noGrp="1"/>
          </p:cNvSpPr>
          <p:nvPr>
            <p:ph type="title"/>
          </p:nvPr>
        </p:nvSpPr>
        <p:spPr>
          <a:xfrm rot="5400000">
            <a:off x="3371850" y="3200400"/>
            <a:ext cx="6309360" cy="457200"/>
          </a:xfrm>
        </p:spPr>
        <p:txBody>
          <a:bodyPr/>
          <a:lstStyle>
            <a:lvl1pPr algn="l">
              <a:buNone/>
              <a:defRPr sz="2000" b="1" cap="small" baseline="0"/>
            </a:lvl1pPr>
          </a:lstStyle>
          <a:p>
            <a:r>
              <a:rPr lang="nl-NL"/>
              <a:t>Klik om de stijl te bewerken</a:t>
            </a:r>
            <a:endParaRPr lang="en-US"/>
          </a:p>
        </p:txBody>
      </p:sp>
      <p:sp>
        <p:nvSpPr>
          <p:cNvPr id="3" name="Tijdelijke aanduiding voor teks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nl-NL"/>
              <a:t>Klik om de modelstijlen te bewerken</a:t>
            </a:r>
          </a:p>
        </p:txBody>
      </p:sp>
      <p:sp>
        <p:nvSpPr>
          <p:cNvPr id="18" name="Tijdelijke aanduiding voor inhoud 17"/>
          <p:cNvSpPr>
            <a:spLocks noGrp="1"/>
          </p:cNvSpPr>
          <p:nvPr>
            <p:ph sz="quarter" idx="1"/>
          </p:nvPr>
        </p:nvSpPr>
        <p:spPr>
          <a:xfrm>
            <a:off x="304800" y="274320"/>
            <a:ext cx="5638800" cy="632764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12" name="Tijdelijke aanduiding voor datum 20"/>
          <p:cNvSpPr>
            <a:spLocks noGrp="1"/>
          </p:cNvSpPr>
          <p:nvPr>
            <p:ph type="dt" sz="half" idx="10"/>
          </p:nvPr>
        </p:nvSpPr>
        <p:spPr/>
        <p:txBody>
          <a:bodyPr rtlCol="0"/>
          <a:lstStyle>
            <a:lvl1pPr>
              <a:defRPr/>
            </a:lvl1pPr>
          </a:lstStyle>
          <a:p>
            <a:pPr>
              <a:defRPr/>
            </a:pPr>
            <a:endParaRPr lang="nl-NL"/>
          </a:p>
        </p:txBody>
      </p:sp>
      <p:sp>
        <p:nvSpPr>
          <p:cNvPr id="13" name="Tijdelijke aanduiding voor dianummer 21"/>
          <p:cNvSpPr>
            <a:spLocks noGrp="1"/>
          </p:cNvSpPr>
          <p:nvPr>
            <p:ph type="sldNum" sz="quarter" idx="11"/>
          </p:nvPr>
        </p:nvSpPr>
        <p:spPr/>
        <p:txBody>
          <a:bodyPr/>
          <a:lstStyle>
            <a:lvl1pPr>
              <a:defRPr smtClean="0"/>
            </a:lvl1pPr>
          </a:lstStyle>
          <a:p>
            <a:pPr>
              <a:defRPr/>
            </a:pPr>
            <a:fld id="{43F20C48-B492-4DBA-B45E-D9F0F494605B}" type="slidenum">
              <a:rPr lang="nl-NL" altLang="nl-BE"/>
              <a:pPr>
                <a:defRPr/>
              </a:pPr>
              <a:t>‹nr.›</a:t>
            </a:fld>
            <a:endParaRPr lang="nl-NL" altLang="nl-BE"/>
          </a:p>
        </p:txBody>
      </p:sp>
      <p:sp>
        <p:nvSpPr>
          <p:cNvPr id="14" name="Tijdelijke aanduiding voor voettekst 22"/>
          <p:cNvSpPr>
            <a:spLocks noGrp="1"/>
          </p:cNvSpPr>
          <p:nvPr>
            <p:ph type="ftr" sz="quarter" idx="12"/>
          </p:nvPr>
        </p:nvSpPr>
        <p:spPr/>
        <p:txBody>
          <a:bodyPr rtlCol="0"/>
          <a:lstStyle>
            <a:lvl1pPr>
              <a:defRPr/>
            </a:lvl1pPr>
          </a:lstStyle>
          <a:p>
            <a:pPr>
              <a:defRPr/>
            </a:pPr>
            <a:r>
              <a:rPr lang="nl-NL"/>
              <a:t>Rita Cuypers - ASGB</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5" name="Rechte verbindingslijn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6" name="Ova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hte verbindingslijn 6"/>
          <p:cNvSpPr>
            <a:spLocks noChangeShapeType="1"/>
          </p:cNvSpPr>
          <p:nvPr/>
        </p:nvSpPr>
        <p:spPr bwMode="auto">
          <a:xfrm>
            <a:off x="8991600" y="0"/>
            <a:ext cx="0" cy="6858000"/>
          </a:xfrm>
          <a:prstGeom prst="line">
            <a:avLst/>
          </a:prstGeom>
          <a:noFill/>
          <a:ln w="9525" algn="ctr">
            <a:solidFill>
              <a:schemeClr val="tx1"/>
            </a:solidFill>
            <a:round/>
            <a:headEnd/>
            <a:tailEnd/>
          </a:ln>
        </p:spPr>
        <p:txBody>
          <a:bodyPr/>
          <a:lstStyle/>
          <a:p>
            <a:pPr>
              <a:defRPr/>
            </a:pPr>
            <a:endParaRPr lang="nl-BE"/>
          </a:p>
        </p:txBody>
      </p:sp>
      <p:sp>
        <p:nvSpPr>
          <p:cNvPr id="8" name="Rechthoek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Rechte verbindingslijn 8"/>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nl-BE"/>
          </a:p>
        </p:txBody>
      </p:sp>
      <p:sp>
        <p:nvSpPr>
          <p:cNvPr id="10" name="Rechte verbindingslijn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dirty="0">
              <a:cs typeface="+mn-cs"/>
            </a:endParaRPr>
          </a:p>
        </p:txBody>
      </p:sp>
      <p:sp>
        <p:nvSpPr>
          <p:cNvPr id="11" name="Rechte verbindingslijn 10"/>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pPr>
              <a:defRPr/>
            </a:pPr>
            <a:endParaRPr lang="nl-BE"/>
          </a:p>
        </p:txBody>
      </p:sp>
      <p:sp>
        <p:nvSpPr>
          <p:cNvPr id="2" name="Titel 1"/>
          <p:cNvSpPr>
            <a:spLocks noGrp="1"/>
          </p:cNvSpPr>
          <p:nvPr>
            <p:ph type="title"/>
          </p:nvPr>
        </p:nvSpPr>
        <p:spPr>
          <a:xfrm rot="5400000">
            <a:off x="3350133" y="3200400"/>
            <a:ext cx="6309360" cy="457200"/>
          </a:xfrm>
        </p:spPr>
        <p:txBody>
          <a:bodyPr/>
          <a:lstStyle>
            <a:lvl1pPr algn="l">
              <a:buNone/>
              <a:defRPr sz="2000" b="1"/>
            </a:lvl1pPr>
          </a:lstStyle>
          <a:p>
            <a:r>
              <a:rPr lang="nl-NL"/>
              <a:t>Klik om de stijl te bewerken</a:t>
            </a:r>
            <a:endParaRPr lang="en-US"/>
          </a:p>
        </p:txBody>
      </p:sp>
      <p:sp>
        <p:nvSpPr>
          <p:cNvPr id="3" name="Tijdelijke aanduiding voor afbeelding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nl-NL" noProof="0"/>
              <a:t>Klik op het pictogram als u een afbeelding wilt toevoegen</a:t>
            </a:r>
            <a:endParaRPr lang="en-US" noProof="0" dirty="0"/>
          </a:p>
        </p:txBody>
      </p:sp>
      <p:sp>
        <p:nvSpPr>
          <p:cNvPr id="4" name="Tijdelijke aanduiding voor tekst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nl-NL"/>
              <a:t>Klik om de modelstijlen te bewerken</a:t>
            </a:r>
          </a:p>
        </p:txBody>
      </p:sp>
      <p:sp>
        <p:nvSpPr>
          <p:cNvPr id="12" name="Tijdelijke aanduiding voor datum 16"/>
          <p:cNvSpPr>
            <a:spLocks noGrp="1"/>
          </p:cNvSpPr>
          <p:nvPr>
            <p:ph type="dt" sz="half" idx="10"/>
          </p:nvPr>
        </p:nvSpPr>
        <p:spPr/>
        <p:txBody>
          <a:bodyPr rtlCol="0"/>
          <a:lstStyle>
            <a:lvl1pPr>
              <a:defRPr/>
            </a:lvl1pPr>
          </a:lstStyle>
          <a:p>
            <a:pPr>
              <a:defRPr/>
            </a:pPr>
            <a:endParaRPr lang="nl-NL"/>
          </a:p>
        </p:txBody>
      </p:sp>
      <p:sp>
        <p:nvSpPr>
          <p:cNvPr id="13" name="Tijdelijke aanduiding voor dianummer 17"/>
          <p:cNvSpPr>
            <a:spLocks noGrp="1"/>
          </p:cNvSpPr>
          <p:nvPr>
            <p:ph type="sldNum" sz="quarter" idx="11"/>
          </p:nvPr>
        </p:nvSpPr>
        <p:spPr/>
        <p:txBody>
          <a:bodyPr/>
          <a:lstStyle>
            <a:lvl1pPr>
              <a:defRPr smtClean="0"/>
            </a:lvl1pPr>
          </a:lstStyle>
          <a:p>
            <a:pPr>
              <a:defRPr/>
            </a:pPr>
            <a:fld id="{159F9AB1-5574-4B01-9F76-C04C615C7F21}" type="slidenum">
              <a:rPr lang="nl-NL" altLang="nl-BE"/>
              <a:pPr>
                <a:defRPr/>
              </a:pPr>
              <a:t>‹nr.›</a:t>
            </a:fld>
            <a:endParaRPr lang="nl-NL" altLang="nl-BE"/>
          </a:p>
        </p:txBody>
      </p:sp>
      <p:sp>
        <p:nvSpPr>
          <p:cNvPr id="14" name="Tijdelijke aanduiding voor voettekst 20"/>
          <p:cNvSpPr>
            <a:spLocks noGrp="1"/>
          </p:cNvSpPr>
          <p:nvPr>
            <p:ph type="ftr" sz="quarter" idx="12"/>
          </p:nvPr>
        </p:nvSpPr>
        <p:spPr/>
        <p:txBody>
          <a:bodyPr rtlCol="0"/>
          <a:lstStyle>
            <a:lvl1pPr>
              <a:defRPr/>
            </a:lvl1pPr>
          </a:lstStyle>
          <a:p>
            <a:pPr>
              <a:defRPr/>
            </a:pPr>
            <a:r>
              <a:rPr lang="nl-NL"/>
              <a:t>Rita Cuypers - ASGB</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hte verbindingslijn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hangingPunct="1">
              <a:defRPr/>
            </a:pPr>
            <a:endParaRPr lang="en-US" dirty="0">
              <a:cs typeface="+mn-cs"/>
            </a:endParaRPr>
          </a:p>
        </p:txBody>
      </p:sp>
      <p:sp>
        <p:nvSpPr>
          <p:cNvPr id="22" name="Tijdelijke aanduiding voor titel 21"/>
          <p:cNvSpPr>
            <a:spLocks noGrp="1"/>
          </p:cNvSpPr>
          <p:nvPr>
            <p:ph type="title"/>
          </p:nvPr>
        </p:nvSpPr>
        <p:spPr>
          <a:xfrm>
            <a:off x="457200" y="274638"/>
            <a:ext cx="7467600" cy="1143000"/>
          </a:xfrm>
          <a:prstGeom prst="rect">
            <a:avLst/>
          </a:prstGeom>
        </p:spPr>
        <p:txBody>
          <a:bodyPr vert="horz" anchor="b">
            <a:normAutofit/>
          </a:bodyPr>
          <a:lstStyle/>
          <a:p>
            <a:r>
              <a:rPr lang="nl-NL"/>
              <a:t>Klik om de stijl te bewerken</a:t>
            </a:r>
            <a:endParaRPr lang="en-US"/>
          </a:p>
        </p:txBody>
      </p:sp>
      <p:sp>
        <p:nvSpPr>
          <p:cNvPr id="1028" name="Tijdelijke aanduiding voor tekst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ltLang="nl-BE"/>
              <a:t>Klik om de modelstijlen te bewerken</a:t>
            </a:r>
          </a:p>
          <a:p>
            <a:pPr lvl="1"/>
            <a:r>
              <a:rPr lang="nl-NL" altLang="nl-BE"/>
              <a:t>Tweede niveau</a:t>
            </a:r>
          </a:p>
          <a:p>
            <a:pPr lvl="2"/>
            <a:r>
              <a:rPr lang="nl-NL" altLang="nl-BE"/>
              <a:t>Derde niveau</a:t>
            </a:r>
          </a:p>
          <a:p>
            <a:pPr lvl="3"/>
            <a:r>
              <a:rPr lang="nl-NL" altLang="nl-BE"/>
              <a:t>Vierde niveau</a:t>
            </a:r>
          </a:p>
          <a:p>
            <a:pPr lvl="4"/>
            <a:r>
              <a:rPr lang="nl-NL" altLang="nl-BE"/>
              <a:t>Vijfde niveau</a:t>
            </a:r>
            <a:endParaRPr lang="en-US" altLang="nl-BE"/>
          </a:p>
        </p:txBody>
      </p:sp>
      <p:sp>
        <p:nvSpPr>
          <p:cNvPr id="14" name="Tijdelijke aanduiding voor datum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latin typeface="Arial" charset="0"/>
                <a:cs typeface="+mn-cs"/>
              </a:defRPr>
            </a:lvl1pPr>
          </a:lstStyle>
          <a:p>
            <a:pPr>
              <a:defRPr/>
            </a:pPr>
            <a:endParaRPr lang="nl-NL"/>
          </a:p>
        </p:txBody>
      </p:sp>
      <p:sp>
        <p:nvSpPr>
          <p:cNvPr id="3" name="Tijdelijke aanduiding voor voettekst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latin typeface="Arial" charset="0"/>
                <a:cs typeface="+mn-cs"/>
              </a:defRPr>
            </a:lvl1pPr>
          </a:lstStyle>
          <a:p>
            <a:pPr>
              <a:defRPr/>
            </a:pPr>
            <a:r>
              <a:rPr lang="nl-NL"/>
              <a:t>Rita Cuypers - ASGB</a:t>
            </a:r>
          </a:p>
        </p:txBody>
      </p:sp>
      <p:sp>
        <p:nvSpPr>
          <p:cNvPr id="7" name="Rechte verbindingslijn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cs typeface="+mn-cs"/>
            </a:endParaRPr>
          </a:p>
        </p:txBody>
      </p:sp>
      <p:sp>
        <p:nvSpPr>
          <p:cNvPr id="1032" name="Rechte verbindingslijn 8"/>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pPr>
              <a:defRPr/>
            </a:pPr>
            <a:endParaRPr lang="nl-BE"/>
          </a:p>
        </p:txBody>
      </p:sp>
      <p:sp>
        <p:nvSpPr>
          <p:cNvPr id="10" name="Rechthoe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34" name="Rechte verbindingslijn 10"/>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nl-BE"/>
          </a:p>
        </p:txBody>
      </p:sp>
      <p:sp>
        <p:nvSpPr>
          <p:cNvPr id="12" name="Ova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3" name="Tijdelijke aanduiding voor dianummer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smtClean="0">
                <a:solidFill>
                  <a:srgbClr val="FFFFFF"/>
                </a:solidFill>
              </a:defRPr>
            </a:lvl1pPr>
          </a:lstStyle>
          <a:p>
            <a:pPr>
              <a:defRPr/>
            </a:pPr>
            <a:fld id="{1045471B-3AD1-4509-9296-11F7C23FCDB2}" type="slidenum">
              <a:rPr lang="nl-NL" altLang="nl-BE"/>
              <a:pPr>
                <a:defRPr/>
              </a:pPr>
              <a:t>‹nr.›</a:t>
            </a:fld>
            <a:endParaRPr lang="nl-NL" altLang="nl-BE"/>
          </a:p>
        </p:txBody>
      </p:sp>
    </p:spTree>
  </p:cSld>
  <p:clrMap bg1="lt1" tx1="dk1" bg2="lt2" tx2="dk2" accent1="accent1" accent2="accent2" accent3="accent3" accent4="accent4" accent5="accent5" accent6="accent6" hlink="hlink" folHlink="folHlink"/>
  <p:sldLayoutIdLst>
    <p:sldLayoutId id="2147484370" r:id="rId1"/>
    <p:sldLayoutId id="2147484371" r:id="rId2"/>
    <p:sldLayoutId id="2147484372" r:id="rId3"/>
    <p:sldLayoutId id="2147484365" r:id="rId4"/>
    <p:sldLayoutId id="2147484366" r:id="rId5"/>
    <p:sldLayoutId id="2147484373" r:id="rId6"/>
    <p:sldLayoutId id="2147484367" r:id="rId7"/>
    <p:sldLayoutId id="2147484374" r:id="rId8"/>
    <p:sldLayoutId id="2147484375" r:id="rId9"/>
    <p:sldLayoutId id="2147484368" r:id="rId10"/>
    <p:sldLayoutId id="2147484369" r:id="rId11"/>
  </p:sldLayoutIdLst>
  <p:hf hdr="0" ftr="0" dt="0"/>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4471A6"/>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B2C1DB"/>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DCB3B2"/>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asgb.be/" TargetMode="External"/><Relationship Id="rId2" Type="http://schemas.openxmlformats.org/officeDocument/2006/relationships/hyperlink" Target="mailto:info@asgb.be"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67744" y="1700808"/>
            <a:ext cx="6172200" cy="2808312"/>
          </a:xfrm>
        </p:spPr>
        <p:txBody>
          <a:bodyPr>
            <a:normAutofit/>
          </a:bodyPr>
          <a:lstStyle/>
          <a:p>
            <a:pPr eaLnBrk="1" fontAlgn="auto" hangingPunct="1">
              <a:spcAft>
                <a:spcPts val="0"/>
              </a:spcAft>
              <a:defRPr/>
            </a:pPr>
            <a:r>
              <a:rPr lang="nl-BE" sz="7000" dirty="0"/>
              <a:t>IMPULSEO</a:t>
            </a:r>
            <a:br>
              <a:rPr lang="nl-BE" sz="7000" dirty="0"/>
            </a:br>
            <a:r>
              <a:rPr lang="nl-BE" sz="1400" dirty="0"/>
              <a:t>Financiële ondersteuning voor startende huisartsen in Vlaanderen en Brussel</a:t>
            </a:r>
            <a:br>
              <a:rPr lang="nl-BE" sz="7000" dirty="0"/>
            </a:br>
            <a:endParaRPr lang="nl-NL" sz="4000" dirty="0"/>
          </a:p>
        </p:txBody>
      </p:sp>
      <p:sp>
        <p:nvSpPr>
          <p:cNvPr id="8195" name="Tijdelijke aanduiding voor dianummer 9"/>
          <p:cNvSpPr>
            <a:spLocks noGrp="1"/>
          </p:cNvSpPr>
          <p:nvPr>
            <p:ph type="sldNum" sz="quarter" idx="12"/>
          </p:nvPr>
        </p:nvSpPr>
        <p:spPr>
          <a:noFill/>
          <a:ln>
            <a:miter lim="800000"/>
            <a:headEnd/>
            <a:tailEnd/>
          </a:ln>
        </p:spPr>
        <p:txBody>
          <a:bodyPr/>
          <a:lstStyle/>
          <a:p>
            <a:fld id="{4E25A2F8-C7B0-4E5E-87B1-12B325BE96ED}" type="slidenum">
              <a:rPr lang="nl-NL" altLang="nl-BE"/>
              <a:pPr/>
              <a:t>1</a:t>
            </a:fld>
            <a:endParaRPr lang="nl-NL" altLang="nl-BE"/>
          </a:p>
        </p:txBody>
      </p:sp>
      <p:sp>
        <p:nvSpPr>
          <p:cNvPr id="8197" name="Tekstvak 6"/>
          <p:cNvSpPr txBox="1">
            <a:spLocks noChangeArrowheads="1"/>
          </p:cNvSpPr>
          <p:nvPr/>
        </p:nvSpPr>
        <p:spPr bwMode="auto">
          <a:xfrm>
            <a:off x="7143750" y="642938"/>
            <a:ext cx="184150" cy="369887"/>
          </a:xfrm>
          <a:prstGeom prst="rect">
            <a:avLst/>
          </a:prstGeom>
          <a:noFill/>
          <a:ln w="9525">
            <a:noFill/>
            <a:miter lim="800000"/>
            <a:headEnd/>
            <a:tailEnd/>
          </a:ln>
        </p:spPr>
        <p:txBody>
          <a:bodyPr wrap="none">
            <a:spAutoFit/>
          </a:bodyPr>
          <a:lstStyle/>
          <a:p>
            <a:pPr eaLnBrk="1" hangingPunct="1"/>
            <a:endParaRPr lang="nl-BE" altLang="nl-BE"/>
          </a:p>
        </p:txBody>
      </p:sp>
      <p:sp>
        <p:nvSpPr>
          <p:cNvPr id="8199" name="Tekstvak 7"/>
          <p:cNvSpPr txBox="1">
            <a:spLocks noChangeArrowheads="1"/>
          </p:cNvSpPr>
          <p:nvPr/>
        </p:nvSpPr>
        <p:spPr bwMode="auto">
          <a:xfrm>
            <a:off x="6143625" y="928688"/>
            <a:ext cx="184150" cy="369887"/>
          </a:xfrm>
          <a:prstGeom prst="rect">
            <a:avLst/>
          </a:prstGeom>
          <a:noFill/>
          <a:ln w="9525">
            <a:noFill/>
            <a:miter lim="800000"/>
            <a:headEnd/>
            <a:tailEnd/>
          </a:ln>
        </p:spPr>
        <p:txBody>
          <a:bodyPr wrap="none">
            <a:spAutoFit/>
          </a:bodyPr>
          <a:lstStyle/>
          <a:p>
            <a:pPr eaLnBrk="1" hangingPunct="1"/>
            <a:endParaRPr lang="nl-BE" altLang="nl-BE"/>
          </a:p>
        </p:txBody>
      </p:sp>
      <p:pic>
        <p:nvPicPr>
          <p:cNvPr id="9" name="Picture 3" descr="Picture 3"/>
          <p:cNvPicPr>
            <a:picLocks noChangeAspect="1"/>
          </p:cNvPicPr>
          <p:nvPr/>
        </p:nvPicPr>
        <p:blipFill>
          <a:blip r:embed="rId2" cstate="print"/>
          <a:stretch>
            <a:fillRect/>
          </a:stretch>
        </p:blipFill>
        <p:spPr>
          <a:xfrm>
            <a:off x="5355167" y="0"/>
            <a:ext cx="3788833" cy="1529579"/>
          </a:xfrm>
          <a:prstGeom prst="rect">
            <a:avLst/>
          </a:prstGeom>
          <a:ln w="12700">
            <a:miter lim="400000"/>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122752-E544-49B3-BEB2-C47D03207D33}"/>
              </a:ext>
            </a:extLst>
          </p:cNvPr>
          <p:cNvSpPr>
            <a:spLocks noGrp="1"/>
          </p:cNvSpPr>
          <p:nvPr>
            <p:ph type="title"/>
          </p:nvPr>
        </p:nvSpPr>
        <p:spPr/>
        <p:txBody>
          <a:bodyPr/>
          <a:lstStyle/>
          <a:p>
            <a:r>
              <a:rPr lang="nl-BE" dirty="0"/>
              <a:t>Huisartsarme wijken in Brussel (vervolg)</a:t>
            </a:r>
          </a:p>
        </p:txBody>
      </p:sp>
      <p:sp>
        <p:nvSpPr>
          <p:cNvPr id="3" name="Tijdelijke aanduiding voor inhoud 2">
            <a:extLst>
              <a:ext uri="{FF2B5EF4-FFF2-40B4-BE49-F238E27FC236}">
                <a16:creationId xmlns:a16="http://schemas.microsoft.com/office/drawing/2014/main" id="{33005D40-5BCD-49F4-93FF-63C197CB0463}"/>
              </a:ext>
            </a:extLst>
          </p:cNvPr>
          <p:cNvSpPr>
            <a:spLocks noGrp="1"/>
          </p:cNvSpPr>
          <p:nvPr>
            <p:ph sz="quarter" idx="1"/>
          </p:nvPr>
        </p:nvSpPr>
        <p:spPr/>
        <p:txBody>
          <a:bodyPr/>
          <a:lstStyle/>
          <a:p>
            <a:r>
              <a:rPr lang="nl-BE" b="1" i="0" dirty="0">
                <a:solidFill>
                  <a:srgbClr val="000000"/>
                </a:solidFill>
                <a:effectLst/>
                <a:latin typeface="Times New Roman" panose="02020603050405020304" pitchFamily="18" charset="0"/>
              </a:rPr>
              <a:t>g) in de gemeente Sint-Gillis :</a:t>
            </a:r>
            <a:br>
              <a:rPr lang="nl-BE" dirty="0"/>
            </a:br>
            <a:r>
              <a:rPr lang="nl-BE" b="1" i="0" dirty="0">
                <a:solidFill>
                  <a:srgbClr val="000000"/>
                </a:solidFill>
                <a:effectLst/>
                <a:latin typeface="Times New Roman" panose="02020603050405020304" pitchFamily="18" charset="0"/>
              </a:rPr>
              <a:t>  </a:t>
            </a:r>
            <a:r>
              <a:rPr lang="nl-BE" sz="1600" b="1" i="0" dirty="0">
                <a:solidFill>
                  <a:srgbClr val="000000"/>
                </a:solidFill>
                <a:effectLst/>
                <a:latin typeface="Times New Roman" panose="02020603050405020304" pitchFamily="18" charset="0"/>
              </a:rPr>
              <a:t>48 - Hallepoort;</a:t>
            </a:r>
            <a:br>
              <a:rPr lang="nl-BE" sz="1600" dirty="0"/>
            </a:br>
            <a:r>
              <a:rPr lang="nl-BE" sz="1600" b="1" i="0" dirty="0">
                <a:solidFill>
                  <a:srgbClr val="000000"/>
                </a:solidFill>
                <a:effectLst/>
                <a:latin typeface="Times New Roman" panose="02020603050405020304" pitchFamily="18" charset="0"/>
              </a:rPr>
              <a:t>  49 - </a:t>
            </a:r>
            <a:r>
              <a:rPr lang="nl-BE" sz="1600" b="1" i="0" dirty="0" err="1">
                <a:solidFill>
                  <a:srgbClr val="000000"/>
                </a:solidFill>
                <a:effectLst/>
                <a:latin typeface="Times New Roman" panose="02020603050405020304" pitchFamily="18" charset="0"/>
              </a:rPr>
              <a:t>Bosnie</a:t>
            </a:r>
            <a:r>
              <a:rPr lang="nl-BE" sz="1600" b="1" i="0" dirty="0">
                <a:solidFill>
                  <a:srgbClr val="000000"/>
                </a:solidFill>
                <a:effectLst/>
                <a:latin typeface="Times New Roman" panose="02020603050405020304" pitchFamily="18" charset="0"/>
              </a:rPr>
              <a:t>.</a:t>
            </a:r>
            <a:br>
              <a:rPr lang="nl-BE" sz="1600" dirty="0"/>
            </a:br>
            <a:r>
              <a:rPr lang="nl-BE" b="1" i="0" dirty="0">
                <a:solidFill>
                  <a:srgbClr val="000000"/>
                </a:solidFill>
                <a:effectLst/>
                <a:latin typeface="Times New Roman" panose="02020603050405020304" pitchFamily="18" charset="0"/>
              </a:rPr>
              <a:t>  h) in de gemeente Sint-Joost-ten-Node:</a:t>
            </a:r>
            <a:br>
              <a:rPr lang="nl-BE" dirty="0"/>
            </a:br>
            <a:r>
              <a:rPr lang="nl-BE" b="1" i="0" dirty="0">
                <a:solidFill>
                  <a:srgbClr val="000000"/>
                </a:solidFill>
                <a:effectLst/>
                <a:latin typeface="Times New Roman" panose="02020603050405020304" pitchFamily="18" charset="0"/>
              </a:rPr>
              <a:t> </a:t>
            </a:r>
            <a:r>
              <a:rPr lang="nl-BE" sz="1600" b="1" i="0" dirty="0">
                <a:solidFill>
                  <a:srgbClr val="000000"/>
                </a:solidFill>
                <a:effectLst/>
                <a:latin typeface="Times New Roman" panose="02020603050405020304" pitchFamily="18" charset="0"/>
              </a:rPr>
              <a:t> 25 - Sint-Joost Centrum.</a:t>
            </a:r>
            <a:br>
              <a:rPr lang="nl-BE" sz="1600" dirty="0"/>
            </a:br>
            <a:r>
              <a:rPr lang="nl-BE" b="1" i="0" dirty="0">
                <a:solidFill>
                  <a:srgbClr val="000000"/>
                </a:solidFill>
                <a:effectLst/>
                <a:latin typeface="Times New Roman" panose="02020603050405020304" pitchFamily="18" charset="0"/>
              </a:rPr>
              <a:t>  i) in de gemeente Ukkel:</a:t>
            </a:r>
            <a:br>
              <a:rPr lang="nl-BE" dirty="0"/>
            </a:br>
            <a:r>
              <a:rPr lang="nl-BE" b="1" i="0" dirty="0">
                <a:solidFill>
                  <a:srgbClr val="000000"/>
                </a:solidFill>
                <a:effectLst/>
                <a:latin typeface="Times New Roman" panose="02020603050405020304" pitchFamily="18" charset="0"/>
              </a:rPr>
              <a:t>  </a:t>
            </a:r>
            <a:r>
              <a:rPr lang="nl-BE" sz="1600" b="1" i="0" dirty="0">
                <a:solidFill>
                  <a:srgbClr val="000000"/>
                </a:solidFill>
                <a:effectLst/>
                <a:latin typeface="Times New Roman" panose="02020603050405020304" pitchFamily="18" charset="0"/>
              </a:rPr>
              <a:t>116 - Globe.</a:t>
            </a:r>
            <a:br>
              <a:rPr lang="nl-BE" sz="1600" dirty="0"/>
            </a:br>
            <a:r>
              <a:rPr lang="nl-BE" b="1" i="0" dirty="0">
                <a:solidFill>
                  <a:srgbClr val="000000"/>
                </a:solidFill>
                <a:effectLst/>
                <a:latin typeface="Times New Roman" panose="02020603050405020304" pitchFamily="18" charset="0"/>
              </a:rPr>
              <a:t>  j) in de gemeente Sint-Lambrechts-Woluwe:</a:t>
            </a:r>
            <a:br>
              <a:rPr lang="nl-BE" dirty="0"/>
            </a:br>
            <a:r>
              <a:rPr lang="nl-BE" b="1" i="0" dirty="0">
                <a:solidFill>
                  <a:srgbClr val="000000"/>
                </a:solidFill>
                <a:effectLst/>
                <a:latin typeface="Times New Roman" panose="02020603050405020304" pitchFamily="18" charset="0"/>
              </a:rPr>
              <a:t>  </a:t>
            </a:r>
            <a:r>
              <a:rPr lang="nl-BE" sz="1600" b="1" i="0" dirty="0">
                <a:solidFill>
                  <a:srgbClr val="000000"/>
                </a:solidFill>
                <a:effectLst/>
                <a:latin typeface="Times New Roman" panose="02020603050405020304" pitchFamily="18" charset="0"/>
              </a:rPr>
              <a:t>90 - Roodebeek - Sterrebeelden;</a:t>
            </a:r>
            <a:br>
              <a:rPr lang="nl-BE" sz="1600" dirty="0"/>
            </a:br>
            <a:r>
              <a:rPr lang="nl-BE" sz="1600" b="1" i="0" dirty="0">
                <a:solidFill>
                  <a:srgbClr val="000000"/>
                </a:solidFill>
                <a:effectLst/>
                <a:latin typeface="Times New Roman" panose="02020603050405020304" pitchFamily="18" charset="0"/>
              </a:rPr>
              <a:t>  91 - </a:t>
            </a:r>
            <a:r>
              <a:rPr lang="nl-BE" sz="1600" b="1" i="0" dirty="0" err="1">
                <a:solidFill>
                  <a:srgbClr val="000000"/>
                </a:solidFill>
                <a:effectLst/>
                <a:latin typeface="Times New Roman" panose="02020603050405020304" pitchFamily="18" charset="0"/>
              </a:rPr>
              <a:t>Gulledelle</a:t>
            </a:r>
            <a:r>
              <a:rPr lang="nl-BE" sz="1600" b="1" i="0" dirty="0">
                <a:solidFill>
                  <a:srgbClr val="000000"/>
                </a:solidFill>
                <a:effectLst/>
                <a:latin typeface="Times New Roman" panose="02020603050405020304" pitchFamily="18" charset="0"/>
              </a:rPr>
              <a:t>.</a:t>
            </a:r>
            <a:endParaRPr lang="nl-BE" sz="1600" dirty="0"/>
          </a:p>
        </p:txBody>
      </p:sp>
      <p:sp>
        <p:nvSpPr>
          <p:cNvPr id="4" name="Tijdelijke aanduiding voor dianummer 3">
            <a:extLst>
              <a:ext uri="{FF2B5EF4-FFF2-40B4-BE49-F238E27FC236}">
                <a16:creationId xmlns:a16="http://schemas.microsoft.com/office/drawing/2014/main" id="{E57B362C-EA8C-4E2F-8DA0-7741761C8FBA}"/>
              </a:ext>
            </a:extLst>
          </p:cNvPr>
          <p:cNvSpPr>
            <a:spLocks noGrp="1"/>
          </p:cNvSpPr>
          <p:nvPr>
            <p:ph type="sldNum" sz="quarter" idx="11"/>
          </p:nvPr>
        </p:nvSpPr>
        <p:spPr/>
        <p:txBody>
          <a:bodyPr/>
          <a:lstStyle/>
          <a:p>
            <a:pPr>
              <a:defRPr/>
            </a:pPr>
            <a:fld id="{768418B3-BA80-4C54-B1C1-061F204EC98F}" type="slidenum">
              <a:rPr lang="nl-NL" altLang="nl-BE" smtClean="0"/>
              <a:pPr>
                <a:defRPr/>
              </a:pPr>
              <a:t>10</a:t>
            </a:fld>
            <a:endParaRPr lang="nl-NL" altLang="nl-BE"/>
          </a:p>
        </p:txBody>
      </p:sp>
    </p:spTree>
    <p:extLst>
      <p:ext uri="{BB962C8B-B14F-4D97-AF65-F5344CB8AC3E}">
        <p14:creationId xmlns:p14="http://schemas.microsoft.com/office/powerpoint/2010/main" val="299963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CD4BFE-5768-4E79-BBA4-7CA43CB91D64}"/>
              </a:ext>
            </a:extLst>
          </p:cNvPr>
          <p:cNvSpPr>
            <a:spLocks noGrp="1"/>
          </p:cNvSpPr>
          <p:nvPr>
            <p:ph type="title"/>
          </p:nvPr>
        </p:nvSpPr>
        <p:spPr/>
        <p:txBody>
          <a:bodyPr/>
          <a:lstStyle/>
          <a:p>
            <a:r>
              <a:rPr lang="nl-BE" dirty="0"/>
              <a:t>Vestigingspremie in Brussel – extra toekenningsvoorwaarden</a:t>
            </a:r>
          </a:p>
        </p:txBody>
      </p:sp>
      <p:sp>
        <p:nvSpPr>
          <p:cNvPr id="3" name="Tijdelijke aanduiding voor inhoud 2">
            <a:extLst>
              <a:ext uri="{FF2B5EF4-FFF2-40B4-BE49-F238E27FC236}">
                <a16:creationId xmlns:a16="http://schemas.microsoft.com/office/drawing/2014/main" id="{24DEDFE5-B695-41BC-8BB6-0D2A7595D0B0}"/>
              </a:ext>
            </a:extLst>
          </p:cNvPr>
          <p:cNvSpPr>
            <a:spLocks noGrp="1"/>
          </p:cNvSpPr>
          <p:nvPr>
            <p:ph sz="quarter" idx="1"/>
          </p:nvPr>
        </p:nvSpPr>
        <p:spPr/>
        <p:txBody>
          <a:bodyPr/>
          <a:lstStyle/>
          <a:p>
            <a:pPr algn="just">
              <a:buFont typeface="Arial" panose="020B0604020202020204" pitchFamily="34" charset="0"/>
              <a:buChar char="•"/>
            </a:pPr>
            <a:r>
              <a:rPr lang="nl-NL" i="0" dirty="0">
                <a:solidFill>
                  <a:srgbClr val="535658"/>
                </a:solidFill>
                <a:effectLst/>
              </a:rPr>
              <a:t>De huisarts moet zich inschrijven bij de wachtdienst.</a:t>
            </a:r>
          </a:p>
          <a:p>
            <a:pPr algn="just">
              <a:buFont typeface="Arial" panose="020B0604020202020204" pitchFamily="34" charset="0"/>
              <a:buChar char="•"/>
            </a:pPr>
            <a:r>
              <a:rPr lang="nl-NL" i="0" dirty="0">
                <a:solidFill>
                  <a:srgbClr val="535658"/>
                </a:solidFill>
                <a:effectLst/>
              </a:rPr>
              <a:t>De huisarts moet deelnemen aan een huisartsenkring.</a:t>
            </a:r>
          </a:p>
          <a:p>
            <a:pPr algn="just">
              <a:buFont typeface="Arial" panose="020B0604020202020204" pitchFamily="34" charset="0"/>
              <a:buChar char="•"/>
            </a:pPr>
            <a:r>
              <a:rPr lang="nl-NL" i="0" dirty="0">
                <a:solidFill>
                  <a:srgbClr val="535658"/>
                </a:solidFill>
                <a:effectLst/>
              </a:rPr>
              <a:t>De huisarts moet verbonden zijn met het Brussels Gezondheidsnetwerk en minstens één </a:t>
            </a:r>
            <a:r>
              <a:rPr lang="nl-NL" i="0" dirty="0" err="1">
                <a:solidFill>
                  <a:srgbClr val="535658"/>
                </a:solidFill>
                <a:effectLst/>
              </a:rPr>
              <a:t>sumerh</a:t>
            </a:r>
            <a:r>
              <a:rPr lang="nl-NL" i="0" dirty="0">
                <a:solidFill>
                  <a:srgbClr val="535658"/>
                </a:solidFill>
                <a:effectLst/>
              </a:rPr>
              <a:t> gepubliceerd hebben.</a:t>
            </a:r>
          </a:p>
          <a:p>
            <a:pPr algn="just">
              <a:buFont typeface="Arial" panose="020B0604020202020204" pitchFamily="34" charset="0"/>
              <a:buChar char="•"/>
            </a:pPr>
            <a:r>
              <a:rPr lang="nl-NL" i="0" dirty="0">
                <a:solidFill>
                  <a:srgbClr val="535658"/>
                </a:solidFill>
                <a:effectLst/>
              </a:rPr>
              <a:t>De huisarts moet zijn premie aanvragen binnen de 18 maanden volgend op de datum van installatie. Onder bepaalde voorwaarden kan de premie al 12 maanden vóór het einde van de opleiding HA-geneeskunde toegekend worden.</a:t>
            </a:r>
          </a:p>
          <a:p>
            <a:pPr algn="just">
              <a:buFont typeface="Arial" panose="020B0604020202020204" pitchFamily="34" charset="0"/>
              <a:buChar char="•"/>
            </a:pPr>
            <a:endParaRPr lang="nl-NL" b="0" i="0" dirty="0">
              <a:solidFill>
                <a:srgbClr val="535658"/>
              </a:solidFill>
              <a:effectLst/>
              <a:latin typeface="Lato"/>
            </a:endParaRPr>
          </a:p>
          <a:p>
            <a:endParaRPr lang="nl-BE" dirty="0"/>
          </a:p>
        </p:txBody>
      </p:sp>
      <p:sp>
        <p:nvSpPr>
          <p:cNvPr id="4" name="Tijdelijke aanduiding voor dianummer 3">
            <a:extLst>
              <a:ext uri="{FF2B5EF4-FFF2-40B4-BE49-F238E27FC236}">
                <a16:creationId xmlns:a16="http://schemas.microsoft.com/office/drawing/2014/main" id="{CA13BAF7-68A2-43AB-A1FC-CE679A0BE4E4}"/>
              </a:ext>
            </a:extLst>
          </p:cNvPr>
          <p:cNvSpPr>
            <a:spLocks noGrp="1"/>
          </p:cNvSpPr>
          <p:nvPr>
            <p:ph type="sldNum" sz="quarter" idx="11"/>
          </p:nvPr>
        </p:nvSpPr>
        <p:spPr/>
        <p:txBody>
          <a:bodyPr/>
          <a:lstStyle/>
          <a:p>
            <a:pPr>
              <a:defRPr/>
            </a:pPr>
            <a:fld id="{768418B3-BA80-4C54-B1C1-061F204EC98F}" type="slidenum">
              <a:rPr lang="nl-NL" altLang="nl-BE" smtClean="0"/>
              <a:pPr>
                <a:defRPr/>
              </a:pPr>
              <a:t>11</a:t>
            </a:fld>
            <a:endParaRPr lang="nl-NL" altLang="nl-BE"/>
          </a:p>
        </p:txBody>
      </p:sp>
    </p:spTree>
    <p:extLst>
      <p:ext uri="{BB962C8B-B14F-4D97-AF65-F5344CB8AC3E}">
        <p14:creationId xmlns:p14="http://schemas.microsoft.com/office/powerpoint/2010/main" val="2342201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jdelijke aanduiding voor inhoud 2"/>
          <p:cNvSpPr>
            <a:spLocks noGrp="1"/>
          </p:cNvSpPr>
          <p:nvPr>
            <p:ph sz="quarter" idx="1"/>
          </p:nvPr>
        </p:nvSpPr>
        <p:spPr>
          <a:xfrm>
            <a:off x="468313" y="1341438"/>
            <a:ext cx="8229600" cy="4370387"/>
          </a:xfrm>
        </p:spPr>
        <p:txBody>
          <a:bodyPr/>
          <a:lstStyle/>
          <a:p>
            <a:pPr eaLnBrk="1" hangingPunct="1">
              <a:buFont typeface="Wingdings" pitchFamily="2" charset="2"/>
              <a:buNone/>
              <a:defRPr/>
            </a:pPr>
            <a:r>
              <a:rPr lang="nl-BE" sz="3200" b="1" dirty="0">
                <a:solidFill>
                  <a:schemeClr val="accent1">
                    <a:lumMod val="75000"/>
                  </a:schemeClr>
                </a:solidFill>
                <a:latin typeface="Arial" pitchFamily="34" charset="0"/>
                <a:cs typeface="Arial" pitchFamily="34" charset="0"/>
              </a:rPr>
              <a:t>2. 	Tegemoetkoming in loonkosten</a:t>
            </a:r>
          </a:p>
          <a:p>
            <a:pPr eaLnBrk="1" hangingPunct="1">
              <a:buFont typeface="Wingdings" pitchFamily="2" charset="2"/>
              <a:buNone/>
              <a:defRPr/>
            </a:pPr>
            <a:r>
              <a:rPr lang="nl-BE" sz="2000" dirty="0">
                <a:latin typeface="Arial" pitchFamily="34" charset="0"/>
                <a:cs typeface="Arial" pitchFamily="34" charset="0"/>
              </a:rPr>
              <a:t>	</a:t>
            </a:r>
          </a:p>
          <a:p>
            <a:pPr eaLnBrk="1" hangingPunct="1">
              <a:buFont typeface="Wingdings" pitchFamily="2" charset="2"/>
              <a:buNone/>
              <a:defRPr/>
            </a:pPr>
            <a:r>
              <a:rPr lang="nl-BE" sz="2000" dirty="0">
                <a:latin typeface="Arial" pitchFamily="34" charset="0"/>
                <a:cs typeface="Arial" pitchFamily="34" charset="0"/>
              </a:rPr>
              <a:t>	</a:t>
            </a:r>
            <a:r>
              <a:rPr lang="nl-BE" sz="1800" dirty="0">
                <a:latin typeface="Arial" pitchFamily="34" charset="0"/>
                <a:cs typeface="Arial" pitchFamily="34" charset="0"/>
              </a:rPr>
              <a:t>Het Participatiefonds vergoedt, per huisarts, 50% van de jaarlijkse globale personeelskost, met een max. van € 6.764,94 (aanvraag 2021, loonkost 2020, bedrag wordt elk jaar geïndexeerd) </a:t>
            </a:r>
          </a:p>
          <a:p>
            <a:pPr eaLnBrk="1" hangingPunct="1">
              <a:buFont typeface="Wingdings" pitchFamily="2" charset="2"/>
              <a:buNone/>
              <a:defRPr/>
            </a:pPr>
            <a:r>
              <a:rPr lang="nl-BE" sz="1800" dirty="0">
                <a:latin typeface="Arial" pitchFamily="34" charset="0"/>
                <a:cs typeface="Arial" pitchFamily="34" charset="0"/>
              </a:rPr>
              <a:t>	</a:t>
            </a:r>
          </a:p>
          <a:p>
            <a:pPr eaLnBrk="1" hangingPunct="1">
              <a:buFont typeface="Wingdings" pitchFamily="2" charset="2"/>
              <a:buNone/>
              <a:defRPr/>
            </a:pPr>
            <a:r>
              <a:rPr lang="nl-BE" sz="1800" dirty="0">
                <a:latin typeface="Arial" pitchFamily="34" charset="0"/>
                <a:cs typeface="Arial" pitchFamily="34" charset="0"/>
              </a:rPr>
              <a:t>	</a:t>
            </a:r>
            <a:endParaRPr lang="nl-BE" sz="2000" dirty="0"/>
          </a:p>
          <a:p>
            <a:pPr eaLnBrk="1" hangingPunct="1">
              <a:buFont typeface="Wingdings" pitchFamily="2" charset="2"/>
              <a:buNone/>
              <a:defRPr/>
            </a:pPr>
            <a:r>
              <a:rPr lang="nl-BE" sz="2000" dirty="0"/>
              <a:t>			</a:t>
            </a:r>
          </a:p>
          <a:p>
            <a:pPr eaLnBrk="1" hangingPunct="1">
              <a:buFont typeface="Wingdings" pitchFamily="2" charset="2"/>
              <a:buNone/>
              <a:defRPr/>
            </a:pPr>
            <a:endParaRPr lang="nl-BE" sz="2000" dirty="0"/>
          </a:p>
          <a:p>
            <a:pPr eaLnBrk="1" hangingPunct="1">
              <a:buFont typeface="Wingdings" pitchFamily="2" charset="2"/>
              <a:buNone/>
              <a:defRPr/>
            </a:pPr>
            <a:r>
              <a:rPr lang="nl-BE" dirty="0"/>
              <a:t> </a:t>
            </a:r>
            <a:endParaRPr lang="nl-NL" dirty="0"/>
          </a:p>
        </p:txBody>
      </p:sp>
      <p:sp>
        <p:nvSpPr>
          <p:cNvPr id="20483" name="Tijdelijke aanduiding voor dianummer 4"/>
          <p:cNvSpPr>
            <a:spLocks noGrp="1"/>
          </p:cNvSpPr>
          <p:nvPr>
            <p:ph type="sldNum" sz="quarter" idx="11"/>
          </p:nvPr>
        </p:nvSpPr>
        <p:spPr bwMode="auto">
          <a:noFill/>
          <a:ln>
            <a:miter lim="800000"/>
            <a:headEnd/>
            <a:tailEnd/>
          </a:ln>
        </p:spPr>
        <p:txBody>
          <a:bodyPr/>
          <a:lstStyle/>
          <a:p>
            <a:fld id="{C81D91F0-22AF-4AC5-9235-B3F04B6A8E7B}" type="slidenum">
              <a:rPr lang="nl-NL" altLang="nl-BE"/>
              <a:pPr/>
              <a:t>12</a:t>
            </a:fld>
            <a:endParaRPr lang="nl-NL" altLang="nl-BE"/>
          </a:p>
        </p:txBody>
      </p:sp>
      <p:sp>
        <p:nvSpPr>
          <p:cNvPr id="20484" name="Tekstvak 6"/>
          <p:cNvSpPr txBox="1">
            <a:spLocks noChangeArrowheads="1"/>
          </p:cNvSpPr>
          <p:nvPr/>
        </p:nvSpPr>
        <p:spPr bwMode="auto">
          <a:xfrm>
            <a:off x="3059113" y="6381750"/>
            <a:ext cx="2651125" cy="307975"/>
          </a:xfrm>
          <a:prstGeom prst="rect">
            <a:avLst/>
          </a:prstGeom>
          <a:noFill/>
          <a:ln w="9525">
            <a:noFill/>
            <a:miter lim="800000"/>
            <a:headEnd/>
            <a:tailEnd/>
          </a:ln>
        </p:spPr>
        <p:txBody>
          <a:bodyPr wrap="none">
            <a:spAutoFit/>
          </a:bodyPr>
          <a:lstStyle/>
          <a:p>
            <a:pPr eaLnBrk="1" hangingPunct="1"/>
            <a:r>
              <a:rPr lang="nl-BE" altLang="nl-BE" sz="1400"/>
              <a:t>Tegemoetkoming in loonkosten</a:t>
            </a:r>
          </a:p>
        </p:txBody>
      </p:sp>
      <p:pic>
        <p:nvPicPr>
          <p:cNvPr id="8" name="Picture 3" descr="Picture 3"/>
          <p:cNvPicPr>
            <a:picLocks noChangeAspect="1"/>
          </p:cNvPicPr>
          <p:nvPr/>
        </p:nvPicPr>
        <p:blipFill>
          <a:blip r:embed="rId2" cstate="print"/>
          <a:stretch>
            <a:fillRect/>
          </a:stretch>
        </p:blipFill>
        <p:spPr>
          <a:xfrm>
            <a:off x="179512" y="0"/>
            <a:ext cx="1783669" cy="720080"/>
          </a:xfrm>
          <a:prstGeom prst="rect">
            <a:avLst/>
          </a:prstGeom>
          <a:ln w="12700">
            <a:miter lim="400000"/>
          </a:ln>
        </p:spPr>
      </p:pic>
      <p:pic>
        <p:nvPicPr>
          <p:cNvPr id="9" name="Picture 3" descr="C:\Users\ASGB\Desktop\ASGBKartel logo's def (3)\ASGBKartel logo's def\Icoon\jpg\Icoon-pos-Colour@3x-100.jpg"/>
          <p:cNvPicPr>
            <a:picLocks noChangeAspect="1" noChangeArrowheads="1"/>
          </p:cNvPicPr>
          <p:nvPr/>
        </p:nvPicPr>
        <p:blipFill>
          <a:blip r:embed="rId3" cstate="print"/>
          <a:srcRect/>
          <a:stretch>
            <a:fillRect/>
          </a:stretch>
        </p:blipFill>
        <p:spPr bwMode="auto">
          <a:xfrm>
            <a:off x="179512" y="6353944"/>
            <a:ext cx="504056" cy="50405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sz="quarter" idx="1"/>
          </p:nvPr>
        </p:nvSpPr>
        <p:spPr>
          <a:xfrm>
            <a:off x="571500" y="1484313"/>
            <a:ext cx="8177213" cy="4445000"/>
          </a:xfrm>
        </p:spPr>
        <p:txBody>
          <a:bodyPr>
            <a:normAutofit fontScale="70000" lnSpcReduction="20000"/>
          </a:bodyPr>
          <a:lstStyle/>
          <a:p>
            <a:pPr marL="274320" indent="-274320" eaLnBrk="1" fontAlgn="auto" hangingPunct="1">
              <a:lnSpc>
                <a:spcPct val="90000"/>
              </a:lnSpc>
              <a:spcAft>
                <a:spcPts val="0"/>
              </a:spcAft>
              <a:buFont typeface="Wingdings" pitchFamily="2" charset="2"/>
              <a:buNone/>
              <a:tabLst>
                <a:tab pos="669925" algn="l"/>
                <a:tab pos="952500" algn="l"/>
                <a:tab pos="1235075" algn="l"/>
              </a:tabLst>
              <a:defRPr/>
            </a:pPr>
            <a:r>
              <a:rPr lang="nl-BE" u="sng" dirty="0">
                <a:latin typeface="Arial" pitchFamily="34" charset="0"/>
                <a:cs typeface="Arial" pitchFamily="34" charset="0"/>
              </a:rPr>
              <a:t>Voorwaarden</a:t>
            </a:r>
            <a:r>
              <a:rPr lang="nl-BE" dirty="0">
                <a:latin typeface="Arial" pitchFamily="34" charset="0"/>
                <a:cs typeface="Arial" pitchFamily="34" charset="0"/>
              </a:rPr>
              <a:t>:</a:t>
            </a:r>
          </a:p>
          <a:p>
            <a:pPr marL="274320" indent="-274320" eaLnBrk="1" fontAlgn="auto" hangingPunct="1">
              <a:lnSpc>
                <a:spcPct val="90000"/>
              </a:lnSpc>
              <a:spcAft>
                <a:spcPts val="0"/>
              </a:spcAft>
              <a:buFont typeface="Wingdings" pitchFamily="2" charset="2"/>
              <a:buNone/>
              <a:tabLst>
                <a:tab pos="669925" algn="l"/>
                <a:tab pos="952500" algn="l"/>
                <a:tab pos="1235075" algn="l"/>
              </a:tabLst>
              <a:defRPr/>
            </a:pPr>
            <a:endParaRPr lang="nl-BE" dirty="0">
              <a:latin typeface="Arial" pitchFamily="34" charset="0"/>
              <a:cs typeface="Arial" pitchFamily="34" charset="0"/>
            </a:endParaRPr>
          </a:p>
          <a:p>
            <a:pPr marL="274320" indent="-274320" eaLnBrk="1" fontAlgn="auto" hangingPunct="1">
              <a:lnSpc>
                <a:spcPct val="90000"/>
              </a:lnSpc>
              <a:spcAft>
                <a:spcPts val="0"/>
              </a:spcAft>
              <a:buSzPct val="100000"/>
              <a:buFont typeface="Arial" pitchFamily="34" charset="0"/>
              <a:buChar char="•"/>
              <a:tabLst>
                <a:tab pos="669925" algn="l"/>
                <a:tab pos="952500" algn="l"/>
                <a:tab pos="1235075" algn="l"/>
              </a:tabLst>
              <a:defRPr/>
            </a:pPr>
            <a:r>
              <a:rPr lang="nl-BE" sz="2300" dirty="0">
                <a:latin typeface="Arial" pitchFamily="34" charset="0"/>
                <a:cs typeface="Arial" pitchFamily="34" charset="0"/>
              </a:rPr>
              <a:t>Beschikken over een gelabeld elektronisch medisch dossier</a:t>
            </a:r>
          </a:p>
          <a:p>
            <a:pPr marL="274320" indent="-274320" eaLnBrk="1" fontAlgn="auto" hangingPunct="1">
              <a:lnSpc>
                <a:spcPct val="90000"/>
              </a:lnSpc>
              <a:spcAft>
                <a:spcPts val="0"/>
              </a:spcAft>
              <a:buSzPct val="100000"/>
              <a:buFont typeface="Arial" pitchFamily="34" charset="0"/>
              <a:buChar char="•"/>
              <a:tabLst>
                <a:tab pos="669925" algn="l"/>
                <a:tab pos="952500" algn="l"/>
                <a:tab pos="1235075" algn="l"/>
              </a:tabLst>
              <a:defRPr/>
            </a:pPr>
            <a:endParaRPr lang="nl-BE" sz="2300" dirty="0">
              <a:latin typeface="Arial" pitchFamily="34" charset="0"/>
              <a:cs typeface="Arial" pitchFamily="34" charset="0"/>
            </a:endParaRPr>
          </a:p>
          <a:p>
            <a:pPr marL="274320" indent="-274320" eaLnBrk="1" fontAlgn="auto" hangingPunct="1">
              <a:lnSpc>
                <a:spcPct val="90000"/>
              </a:lnSpc>
              <a:spcAft>
                <a:spcPts val="0"/>
              </a:spcAft>
              <a:buSzPct val="100000"/>
              <a:buFont typeface="Arial" pitchFamily="34" charset="0"/>
              <a:buChar char="•"/>
              <a:tabLst>
                <a:tab pos="669925" algn="l"/>
                <a:tab pos="952500" algn="l"/>
                <a:tab pos="1235075" algn="l"/>
              </a:tabLst>
              <a:defRPr/>
            </a:pPr>
            <a:r>
              <a:rPr lang="nl-BE" sz="2300" dirty="0">
                <a:latin typeface="Arial" pitchFamily="34" charset="0"/>
                <a:cs typeface="Arial" pitchFamily="34" charset="0"/>
              </a:rPr>
              <a:t>De praktijkassistente moet werken met een arbeidsovereenkomst die</a:t>
            </a:r>
          </a:p>
          <a:p>
            <a:pPr marL="274320" indent="-274320" eaLnBrk="1" fontAlgn="auto" hangingPunct="1">
              <a:lnSpc>
                <a:spcPct val="90000"/>
              </a:lnSpc>
              <a:spcAft>
                <a:spcPts val="0"/>
              </a:spcAft>
              <a:buSzPct val="100000"/>
              <a:buFont typeface="Wingdings" pitchFamily="2" charset="2"/>
              <a:buNone/>
              <a:tabLst>
                <a:tab pos="669925" algn="l"/>
                <a:tab pos="952500" algn="l"/>
                <a:tab pos="1235075" algn="l"/>
              </a:tabLst>
              <a:defRPr/>
            </a:pPr>
            <a:r>
              <a:rPr lang="nl-BE" sz="2300" dirty="0">
                <a:latin typeface="Arial" pitchFamily="34" charset="0"/>
                <a:cs typeface="Arial" pitchFamily="34" charset="0"/>
              </a:rPr>
              <a:t>	een beschrijving bevat van taken die te maken hebben met onthaal en </a:t>
            </a:r>
          </a:p>
          <a:p>
            <a:pPr marL="274320" indent="-274320" eaLnBrk="1" fontAlgn="auto" hangingPunct="1">
              <a:lnSpc>
                <a:spcPct val="90000"/>
              </a:lnSpc>
              <a:spcAft>
                <a:spcPts val="0"/>
              </a:spcAft>
              <a:buSzPct val="100000"/>
              <a:buFont typeface="Wingdings" pitchFamily="2" charset="2"/>
              <a:buNone/>
              <a:tabLst>
                <a:tab pos="669925" algn="l"/>
                <a:tab pos="952500" algn="l"/>
                <a:tab pos="1235075" algn="l"/>
              </a:tabLst>
              <a:defRPr/>
            </a:pPr>
            <a:r>
              <a:rPr lang="nl-BE" sz="2300" dirty="0">
                <a:latin typeface="Arial" pitchFamily="34" charset="0"/>
                <a:cs typeface="Arial" pitchFamily="34" charset="0"/>
              </a:rPr>
              <a:t>	praktijkbeheer.</a:t>
            </a:r>
          </a:p>
          <a:p>
            <a:pPr marL="274320" indent="-274320" eaLnBrk="1" fontAlgn="auto" hangingPunct="1">
              <a:lnSpc>
                <a:spcPct val="90000"/>
              </a:lnSpc>
              <a:spcAft>
                <a:spcPts val="0"/>
              </a:spcAft>
              <a:buSzPct val="100000"/>
              <a:buFont typeface="Arial" pitchFamily="34" charset="0"/>
              <a:buChar char="•"/>
              <a:tabLst>
                <a:tab pos="669925" algn="l"/>
                <a:tab pos="952500" algn="l"/>
                <a:tab pos="1235075" algn="l"/>
              </a:tabLst>
              <a:defRPr/>
            </a:pPr>
            <a:endParaRPr lang="nl-BE" sz="2300" dirty="0">
              <a:latin typeface="Arial" pitchFamily="34" charset="0"/>
              <a:cs typeface="Arial" pitchFamily="34" charset="0"/>
            </a:endParaRPr>
          </a:p>
          <a:p>
            <a:pPr marL="274320" indent="-274320" eaLnBrk="1" fontAlgn="auto" hangingPunct="1">
              <a:lnSpc>
                <a:spcPct val="90000"/>
              </a:lnSpc>
              <a:spcAft>
                <a:spcPts val="0"/>
              </a:spcAft>
              <a:buSzPct val="100000"/>
              <a:buFont typeface="Arial" pitchFamily="34" charset="0"/>
              <a:buChar char="•"/>
              <a:tabLst>
                <a:tab pos="669925" algn="l"/>
                <a:tab pos="952500" algn="l"/>
                <a:tab pos="1235075" algn="l"/>
              </a:tabLst>
              <a:defRPr/>
            </a:pPr>
            <a:r>
              <a:rPr lang="nl-BE" sz="2300" dirty="0">
                <a:latin typeface="Arial" pitchFamily="34" charset="0"/>
                <a:cs typeface="Arial" pitchFamily="34" charset="0"/>
              </a:rPr>
              <a:t>Minstens 1/3</a:t>
            </a:r>
            <a:r>
              <a:rPr lang="nl-BE" sz="2300" baseline="30000" dirty="0">
                <a:latin typeface="Arial" pitchFamily="34" charset="0"/>
                <a:cs typeface="Arial" pitchFamily="34" charset="0"/>
              </a:rPr>
              <a:t>de</a:t>
            </a:r>
            <a:r>
              <a:rPr lang="nl-BE" sz="2300" dirty="0">
                <a:latin typeface="Arial" pitchFamily="34" charset="0"/>
                <a:cs typeface="Arial" pitchFamily="34" charset="0"/>
              </a:rPr>
              <a:t> VTE</a:t>
            </a:r>
          </a:p>
          <a:p>
            <a:pPr marL="274320" indent="-274320" eaLnBrk="1" fontAlgn="auto" hangingPunct="1">
              <a:lnSpc>
                <a:spcPct val="90000"/>
              </a:lnSpc>
              <a:spcAft>
                <a:spcPts val="0"/>
              </a:spcAft>
              <a:buSzPct val="100000"/>
              <a:buFont typeface="Arial" pitchFamily="34" charset="0"/>
              <a:buChar char="•"/>
              <a:tabLst>
                <a:tab pos="669925" algn="l"/>
                <a:tab pos="952500" algn="l"/>
                <a:tab pos="1235075" algn="l"/>
              </a:tabLst>
              <a:defRPr/>
            </a:pPr>
            <a:endParaRPr lang="nl-BE" sz="2300" dirty="0">
              <a:latin typeface="Arial" pitchFamily="34" charset="0"/>
              <a:cs typeface="Arial" pitchFamily="34" charset="0"/>
            </a:endParaRPr>
          </a:p>
          <a:p>
            <a:pPr marL="274320" indent="-274320" eaLnBrk="1" fontAlgn="auto" hangingPunct="1">
              <a:lnSpc>
                <a:spcPct val="90000"/>
              </a:lnSpc>
              <a:spcAft>
                <a:spcPts val="0"/>
              </a:spcAft>
              <a:buSzPct val="100000"/>
              <a:buFont typeface="Arial" pitchFamily="34" charset="0"/>
              <a:buChar char="•"/>
              <a:tabLst>
                <a:tab pos="669925" algn="l"/>
                <a:tab pos="952500" algn="l"/>
                <a:tab pos="1235075" algn="l"/>
              </a:tabLst>
              <a:defRPr/>
            </a:pPr>
            <a:r>
              <a:rPr lang="nl-BE" sz="2300" dirty="0">
                <a:latin typeface="Arial" pitchFamily="34" charset="0"/>
                <a:cs typeface="Arial" pitchFamily="34" charset="0"/>
              </a:rPr>
              <a:t>Loonbarema paritair comité 330 </a:t>
            </a:r>
            <a:r>
              <a:rPr lang="nl-BE" sz="2300">
                <a:latin typeface="Arial" pitchFamily="34" charset="0"/>
                <a:cs typeface="Arial" pitchFamily="34" charset="0"/>
              </a:rPr>
              <a:t>(pakweg </a:t>
            </a:r>
            <a:r>
              <a:rPr lang="nl-BE" sz="2300" dirty="0">
                <a:latin typeface="Arial" pitchFamily="34" charset="0"/>
                <a:cs typeface="Arial" pitchFamily="34" charset="0"/>
              </a:rPr>
              <a:t>€ 1.900 à € 2.000 bruto per maand voor voltijds) </a:t>
            </a:r>
          </a:p>
          <a:p>
            <a:pPr marL="274320" indent="-274320" eaLnBrk="1" fontAlgn="auto" hangingPunct="1">
              <a:lnSpc>
                <a:spcPct val="90000"/>
              </a:lnSpc>
              <a:spcAft>
                <a:spcPts val="0"/>
              </a:spcAft>
              <a:buSzPct val="100000"/>
              <a:buFont typeface="Arial" pitchFamily="34" charset="0"/>
              <a:buChar char="•"/>
              <a:tabLst>
                <a:tab pos="669925" algn="l"/>
                <a:tab pos="952500" algn="l"/>
                <a:tab pos="1235075" algn="l"/>
              </a:tabLst>
              <a:defRPr/>
            </a:pPr>
            <a:endParaRPr lang="nl-BE" sz="2300" dirty="0">
              <a:latin typeface="Arial" pitchFamily="34" charset="0"/>
              <a:cs typeface="Arial" pitchFamily="34" charset="0"/>
            </a:endParaRPr>
          </a:p>
          <a:p>
            <a:pPr marL="274320" indent="-274320" eaLnBrk="1" fontAlgn="auto" hangingPunct="1">
              <a:lnSpc>
                <a:spcPct val="90000"/>
              </a:lnSpc>
              <a:spcAft>
                <a:spcPts val="0"/>
              </a:spcAft>
              <a:buSzPct val="100000"/>
              <a:buFont typeface="Arial" pitchFamily="34" charset="0"/>
              <a:buChar char="•"/>
              <a:tabLst>
                <a:tab pos="669925" algn="l"/>
                <a:tab pos="952500" algn="l"/>
                <a:tab pos="1235075" algn="l"/>
              </a:tabLst>
              <a:defRPr/>
            </a:pPr>
            <a:r>
              <a:rPr lang="nl-BE" sz="2300" dirty="0">
                <a:latin typeface="Arial" pitchFamily="34" charset="0"/>
                <a:cs typeface="Arial" pitchFamily="34" charset="0"/>
              </a:rPr>
              <a:t>150 </a:t>
            </a:r>
            <a:r>
              <a:rPr lang="nl-BE" sz="2300" dirty="0" err="1">
                <a:latin typeface="Arial" pitchFamily="34" charset="0"/>
                <a:cs typeface="Arial" pitchFamily="34" charset="0"/>
              </a:rPr>
              <a:t>GMD’s</a:t>
            </a:r>
            <a:r>
              <a:rPr lang="nl-BE" sz="2300" dirty="0">
                <a:latin typeface="Arial" pitchFamily="34" charset="0"/>
                <a:cs typeface="Arial" pitchFamily="34" charset="0"/>
              </a:rPr>
              <a:t> beheren tijdens het kalenderjaar dat voorafgaat aan het</a:t>
            </a:r>
          </a:p>
          <a:p>
            <a:pPr marL="274320" indent="-274320" eaLnBrk="1" fontAlgn="auto" hangingPunct="1">
              <a:lnSpc>
                <a:spcPct val="90000"/>
              </a:lnSpc>
              <a:spcAft>
                <a:spcPts val="0"/>
              </a:spcAft>
              <a:buSzPct val="100000"/>
              <a:buFont typeface="Wingdings" pitchFamily="2" charset="2"/>
              <a:buNone/>
              <a:tabLst>
                <a:tab pos="669925" algn="l"/>
                <a:tab pos="952500" algn="l"/>
                <a:tab pos="1235075" algn="l"/>
              </a:tabLst>
              <a:defRPr/>
            </a:pPr>
            <a:r>
              <a:rPr lang="nl-BE" sz="2300" dirty="0">
                <a:latin typeface="Arial" pitchFamily="34" charset="0"/>
                <a:cs typeface="Arial" pitchFamily="34" charset="0"/>
              </a:rPr>
              <a:t>	kalenderjaar waarvoor de aanvraag wordt ingediend. </a:t>
            </a:r>
          </a:p>
          <a:p>
            <a:pPr marL="274320" indent="-274320" eaLnBrk="1" fontAlgn="auto" hangingPunct="1">
              <a:lnSpc>
                <a:spcPct val="90000"/>
              </a:lnSpc>
              <a:spcAft>
                <a:spcPts val="0"/>
              </a:spcAft>
              <a:buSzPct val="100000"/>
              <a:buFont typeface="Wingdings" pitchFamily="2" charset="2"/>
              <a:buNone/>
              <a:tabLst>
                <a:tab pos="669925" algn="l"/>
                <a:tab pos="952500" algn="l"/>
                <a:tab pos="1235075" algn="l"/>
              </a:tabLst>
              <a:defRPr/>
            </a:pPr>
            <a:r>
              <a:rPr lang="nl-BE" sz="2300" dirty="0">
                <a:latin typeface="Arial" pitchFamily="34" charset="0"/>
                <a:cs typeface="Arial" pitchFamily="34" charset="0"/>
              </a:rPr>
              <a:t>	Uitzondering voor starters.</a:t>
            </a:r>
          </a:p>
          <a:p>
            <a:pPr marL="274320" indent="-274320" eaLnBrk="1" fontAlgn="auto" hangingPunct="1">
              <a:lnSpc>
                <a:spcPct val="90000"/>
              </a:lnSpc>
              <a:spcAft>
                <a:spcPts val="0"/>
              </a:spcAft>
              <a:buFont typeface="Wingdings" pitchFamily="2" charset="2"/>
              <a:buNone/>
              <a:tabLst>
                <a:tab pos="669925" algn="l"/>
                <a:tab pos="952500" algn="l"/>
                <a:tab pos="1235075" algn="l"/>
              </a:tabLst>
              <a:defRPr/>
            </a:pPr>
            <a:r>
              <a:rPr lang="nl-BE" sz="3200" dirty="0"/>
              <a:t>		</a:t>
            </a:r>
          </a:p>
          <a:p>
            <a:pPr marL="274320" indent="-274320" eaLnBrk="1" fontAlgn="auto" hangingPunct="1">
              <a:lnSpc>
                <a:spcPct val="90000"/>
              </a:lnSpc>
              <a:spcAft>
                <a:spcPts val="0"/>
              </a:spcAft>
              <a:buFont typeface="Wingdings" pitchFamily="2" charset="2"/>
              <a:buNone/>
              <a:tabLst>
                <a:tab pos="669925" algn="l"/>
                <a:tab pos="952500" algn="l"/>
                <a:tab pos="1235075" algn="l"/>
              </a:tabLst>
              <a:defRPr/>
            </a:pPr>
            <a:endParaRPr lang="nl-BE" sz="1800" dirty="0"/>
          </a:p>
          <a:p>
            <a:pPr marL="274320" indent="-274320" eaLnBrk="1" fontAlgn="auto" hangingPunct="1">
              <a:lnSpc>
                <a:spcPct val="90000"/>
              </a:lnSpc>
              <a:spcAft>
                <a:spcPts val="0"/>
              </a:spcAft>
              <a:buFont typeface="Wingdings" pitchFamily="2" charset="2"/>
              <a:buNone/>
              <a:tabLst>
                <a:tab pos="669925" algn="l"/>
                <a:tab pos="952500" algn="l"/>
                <a:tab pos="1235075" algn="l"/>
              </a:tabLst>
              <a:defRPr/>
            </a:pPr>
            <a:endParaRPr lang="nl-NL" sz="2000" u="sng" dirty="0"/>
          </a:p>
        </p:txBody>
      </p:sp>
      <p:sp>
        <p:nvSpPr>
          <p:cNvPr id="21507" name="Tijdelijke aanduiding voor dianummer 4"/>
          <p:cNvSpPr>
            <a:spLocks noGrp="1"/>
          </p:cNvSpPr>
          <p:nvPr>
            <p:ph type="sldNum" sz="quarter" idx="11"/>
          </p:nvPr>
        </p:nvSpPr>
        <p:spPr bwMode="auto">
          <a:noFill/>
          <a:ln>
            <a:miter lim="800000"/>
            <a:headEnd/>
            <a:tailEnd/>
          </a:ln>
        </p:spPr>
        <p:txBody>
          <a:bodyPr/>
          <a:lstStyle/>
          <a:p>
            <a:fld id="{F6CADFE8-3194-4B31-ABEA-7029DAC0B36F}" type="slidenum">
              <a:rPr lang="nl-NL" altLang="nl-BE"/>
              <a:pPr/>
              <a:t>13</a:t>
            </a:fld>
            <a:endParaRPr lang="nl-NL" altLang="nl-BE"/>
          </a:p>
        </p:txBody>
      </p:sp>
      <p:sp>
        <p:nvSpPr>
          <p:cNvPr id="21508" name="Tekstvak 6"/>
          <p:cNvSpPr txBox="1">
            <a:spLocks noChangeArrowheads="1"/>
          </p:cNvSpPr>
          <p:nvPr/>
        </p:nvSpPr>
        <p:spPr bwMode="auto">
          <a:xfrm>
            <a:off x="3059113" y="6381750"/>
            <a:ext cx="2651125" cy="307975"/>
          </a:xfrm>
          <a:prstGeom prst="rect">
            <a:avLst/>
          </a:prstGeom>
          <a:noFill/>
          <a:ln w="9525">
            <a:noFill/>
            <a:miter lim="800000"/>
            <a:headEnd/>
            <a:tailEnd/>
          </a:ln>
        </p:spPr>
        <p:txBody>
          <a:bodyPr wrap="none">
            <a:spAutoFit/>
          </a:bodyPr>
          <a:lstStyle/>
          <a:p>
            <a:pPr eaLnBrk="1" hangingPunct="1"/>
            <a:r>
              <a:rPr lang="nl-BE" altLang="nl-BE" sz="1400"/>
              <a:t>Tegemoetkoming in loonkosten</a:t>
            </a:r>
          </a:p>
        </p:txBody>
      </p:sp>
      <p:pic>
        <p:nvPicPr>
          <p:cNvPr id="8" name="Picture 3" descr="Picture 3"/>
          <p:cNvPicPr>
            <a:picLocks noChangeAspect="1"/>
          </p:cNvPicPr>
          <p:nvPr/>
        </p:nvPicPr>
        <p:blipFill>
          <a:blip r:embed="rId2" cstate="print"/>
          <a:stretch>
            <a:fillRect/>
          </a:stretch>
        </p:blipFill>
        <p:spPr>
          <a:xfrm>
            <a:off x="179512" y="0"/>
            <a:ext cx="1783669" cy="720080"/>
          </a:xfrm>
          <a:prstGeom prst="rect">
            <a:avLst/>
          </a:prstGeom>
          <a:ln w="12700">
            <a:miter lim="400000"/>
          </a:ln>
        </p:spPr>
      </p:pic>
      <p:pic>
        <p:nvPicPr>
          <p:cNvPr id="9" name="Picture 3" descr="C:\Users\ASGB\Desktop\ASGBKartel logo's def (3)\ASGBKartel logo's def\Icoon\jpg\Icoon-pos-Colour@3x-100.jpg"/>
          <p:cNvPicPr>
            <a:picLocks noChangeAspect="1" noChangeArrowheads="1"/>
          </p:cNvPicPr>
          <p:nvPr/>
        </p:nvPicPr>
        <p:blipFill>
          <a:blip r:embed="rId3" cstate="print"/>
          <a:srcRect/>
          <a:stretch>
            <a:fillRect/>
          </a:stretch>
        </p:blipFill>
        <p:spPr bwMode="auto">
          <a:xfrm>
            <a:off x="179512" y="6353944"/>
            <a:ext cx="504056" cy="50405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jdelijke aanduiding voor inhoud 2"/>
          <p:cNvSpPr>
            <a:spLocks noGrp="1"/>
          </p:cNvSpPr>
          <p:nvPr>
            <p:ph sz="quarter" idx="1"/>
          </p:nvPr>
        </p:nvSpPr>
        <p:spPr>
          <a:xfrm>
            <a:off x="323850" y="1557338"/>
            <a:ext cx="8229600" cy="4371975"/>
          </a:xfrm>
        </p:spPr>
        <p:txBody>
          <a:bodyPr/>
          <a:lstStyle/>
          <a:p>
            <a:pPr eaLnBrk="1" hangingPunct="1">
              <a:lnSpc>
                <a:spcPct val="90000"/>
              </a:lnSpc>
              <a:buSzPct val="100000"/>
              <a:buFont typeface="Arial" charset="0"/>
              <a:buChar char="•"/>
              <a:tabLst>
                <a:tab pos="669925" algn="l"/>
                <a:tab pos="952500" algn="l"/>
                <a:tab pos="1235075" algn="l"/>
              </a:tabLst>
            </a:pPr>
            <a:r>
              <a:rPr lang="nl-BE" altLang="nl-BE" sz="1800">
                <a:latin typeface="Arial" charset="0"/>
                <a:cs typeface="Arial" charset="0"/>
              </a:rPr>
              <a:t>Huisartsen die samenwerken moeten een schriftelijk samenwerkingsakkoord hebben dat minstens de volgende modaliteiten regelt:	</a:t>
            </a:r>
          </a:p>
          <a:p>
            <a:pPr eaLnBrk="1" hangingPunct="1">
              <a:lnSpc>
                <a:spcPct val="90000"/>
              </a:lnSpc>
              <a:buSzPct val="100000"/>
              <a:buFont typeface="Wingdings" pitchFamily="2" charset="2"/>
              <a:buNone/>
              <a:tabLst>
                <a:tab pos="669925" algn="l"/>
                <a:tab pos="952500" algn="l"/>
                <a:tab pos="1235075" algn="l"/>
              </a:tabLst>
            </a:pPr>
            <a:r>
              <a:rPr lang="nl-BE" altLang="nl-BE" sz="1800">
                <a:latin typeface="Arial" charset="0"/>
                <a:cs typeface="Arial" charset="0"/>
              </a:rPr>
              <a:t>				- verdeling tussenkomst</a:t>
            </a:r>
          </a:p>
          <a:p>
            <a:pPr eaLnBrk="1" hangingPunct="1">
              <a:lnSpc>
                <a:spcPct val="90000"/>
              </a:lnSpc>
              <a:buSzPct val="100000"/>
              <a:buFont typeface="Wingdings" pitchFamily="2" charset="2"/>
              <a:buNone/>
              <a:tabLst>
                <a:tab pos="669925" algn="l"/>
                <a:tab pos="952500" algn="l"/>
                <a:tab pos="1235075" algn="l"/>
              </a:tabLst>
            </a:pPr>
            <a:r>
              <a:rPr lang="nl-BE" altLang="nl-BE" sz="1800">
                <a:latin typeface="Arial" charset="0"/>
                <a:cs typeface="Arial" charset="0"/>
              </a:rPr>
              <a:t>				- modaliteiten intern overleg</a:t>
            </a:r>
          </a:p>
          <a:p>
            <a:pPr eaLnBrk="1" hangingPunct="1">
              <a:lnSpc>
                <a:spcPct val="90000"/>
              </a:lnSpc>
              <a:buSzPct val="100000"/>
              <a:buFont typeface="Wingdings" pitchFamily="2" charset="2"/>
              <a:buNone/>
              <a:tabLst>
                <a:tab pos="669925" algn="l"/>
                <a:tab pos="952500" algn="l"/>
                <a:tab pos="1235075" algn="l"/>
              </a:tabLst>
            </a:pPr>
            <a:r>
              <a:rPr lang="nl-BE" altLang="nl-BE" sz="1800">
                <a:latin typeface="Arial" charset="0"/>
                <a:cs typeface="Arial" charset="0"/>
              </a:rPr>
              <a:t>				- modaliteiten raadpleging medisch dossier in het bijzonder</a:t>
            </a:r>
          </a:p>
          <a:p>
            <a:pPr eaLnBrk="1" hangingPunct="1">
              <a:lnSpc>
                <a:spcPct val="90000"/>
              </a:lnSpc>
              <a:buSzPct val="100000"/>
              <a:buFont typeface="Wingdings" pitchFamily="2" charset="2"/>
              <a:buNone/>
              <a:tabLst>
                <a:tab pos="669925" algn="l"/>
                <a:tab pos="952500" algn="l"/>
                <a:tab pos="1235075" algn="l"/>
              </a:tabLst>
            </a:pPr>
            <a:r>
              <a:rPr lang="nl-BE" altLang="nl-BE" sz="1800">
                <a:latin typeface="Arial" charset="0"/>
                <a:cs typeface="Arial" charset="0"/>
              </a:rPr>
              <a:t>				   GMD’s (rekening houden met deontologie en privacy)</a:t>
            </a:r>
          </a:p>
          <a:p>
            <a:pPr eaLnBrk="1" hangingPunct="1">
              <a:lnSpc>
                <a:spcPct val="90000"/>
              </a:lnSpc>
              <a:buSzPct val="100000"/>
              <a:buFont typeface="Wingdings" pitchFamily="2" charset="2"/>
              <a:buNone/>
              <a:tabLst>
                <a:tab pos="669925" algn="l"/>
                <a:tab pos="952500" algn="l"/>
                <a:tab pos="1235075" algn="l"/>
              </a:tabLst>
            </a:pPr>
            <a:r>
              <a:rPr lang="nl-BE" altLang="nl-BE" sz="1800">
                <a:latin typeface="Arial" charset="0"/>
                <a:cs typeface="Arial" charset="0"/>
              </a:rPr>
              <a:t>				- regels over hoe beslissingen worden genomen</a:t>
            </a:r>
          </a:p>
          <a:p>
            <a:pPr eaLnBrk="1" hangingPunct="1">
              <a:lnSpc>
                <a:spcPct val="90000"/>
              </a:lnSpc>
              <a:buSzPct val="100000"/>
              <a:buFont typeface="Wingdings" pitchFamily="2" charset="2"/>
              <a:buNone/>
              <a:tabLst>
                <a:tab pos="669925" algn="l"/>
                <a:tab pos="952500" algn="l"/>
                <a:tab pos="1235075" algn="l"/>
              </a:tabLst>
            </a:pPr>
            <a:r>
              <a:rPr lang="nl-BE" altLang="nl-BE" sz="1800">
                <a:latin typeface="Arial" charset="0"/>
                <a:cs typeface="Arial" charset="0"/>
              </a:rPr>
              <a:t>				- regels volgens welke samenwerkingsakkoord kan worden 			  	  beëindigd.</a:t>
            </a:r>
          </a:p>
          <a:p>
            <a:pPr eaLnBrk="1" hangingPunct="1">
              <a:lnSpc>
                <a:spcPct val="90000"/>
              </a:lnSpc>
              <a:buSzPct val="100000"/>
              <a:buFont typeface="Wingdings" pitchFamily="2" charset="2"/>
              <a:buNone/>
              <a:tabLst>
                <a:tab pos="669925" algn="l"/>
                <a:tab pos="952500" algn="l"/>
                <a:tab pos="1235075" algn="l"/>
              </a:tabLst>
            </a:pPr>
            <a:r>
              <a:rPr lang="nl-BE" altLang="nl-BE" sz="1800">
                <a:latin typeface="Arial" charset="0"/>
                <a:cs typeface="Arial" charset="0"/>
              </a:rPr>
              <a:t>				- gebruik maken van een gelabeld elektronisch </a:t>
            </a:r>
          </a:p>
          <a:p>
            <a:pPr eaLnBrk="1" hangingPunct="1">
              <a:lnSpc>
                <a:spcPct val="90000"/>
              </a:lnSpc>
              <a:buSzPct val="100000"/>
              <a:buFont typeface="Wingdings" pitchFamily="2" charset="2"/>
              <a:buNone/>
              <a:tabLst>
                <a:tab pos="669925" algn="l"/>
                <a:tab pos="952500" algn="l"/>
                <a:tab pos="1235075" algn="l"/>
              </a:tabLst>
            </a:pPr>
            <a:r>
              <a:rPr lang="nl-BE" altLang="nl-BE" sz="1800">
                <a:latin typeface="Arial" charset="0"/>
                <a:cs typeface="Arial" charset="0"/>
              </a:rPr>
              <a:t>				   medisch dossier</a:t>
            </a:r>
          </a:p>
          <a:p>
            <a:pPr eaLnBrk="1" hangingPunct="1">
              <a:lnSpc>
                <a:spcPct val="90000"/>
              </a:lnSpc>
              <a:buSzPct val="100000"/>
              <a:buFont typeface="Wingdings" pitchFamily="2" charset="2"/>
              <a:buNone/>
              <a:tabLst>
                <a:tab pos="669925" algn="l"/>
                <a:tab pos="952500" algn="l"/>
                <a:tab pos="1235075" algn="l"/>
              </a:tabLst>
            </a:pPr>
            <a:r>
              <a:rPr lang="nl-BE" altLang="nl-BE" sz="1800"/>
              <a:t>	</a:t>
            </a:r>
          </a:p>
        </p:txBody>
      </p:sp>
      <p:sp>
        <p:nvSpPr>
          <p:cNvPr id="22531" name="Tijdelijke aanduiding voor dianummer 4"/>
          <p:cNvSpPr>
            <a:spLocks noGrp="1"/>
          </p:cNvSpPr>
          <p:nvPr>
            <p:ph type="sldNum" sz="quarter" idx="11"/>
          </p:nvPr>
        </p:nvSpPr>
        <p:spPr bwMode="auto">
          <a:noFill/>
          <a:ln>
            <a:miter lim="800000"/>
            <a:headEnd/>
            <a:tailEnd/>
          </a:ln>
        </p:spPr>
        <p:txBody>
          <a:bodyPr/>
          <a:lstStyle/>
          <a:p>
            <a:fld id="{BB273187-20A9-4307-8D0B-02942C8064AB}" type="slidenum">
              <a:rPr lang="nl-NL" altLang="nl-BE"/>
              <a:pPr/>
              <a:t>14</a:t>
            </a:fld>
            <a:endParaRPr lang="nl-NL" altLang="nl-BE"/>
          </a:p>
        </p:txBody>
      </p:sp>
      <p:sp>
        <p:nvSpPr>
          <p:cNvPr id="22532" name="Tekstvak 6"/>
          <p:cNvSpPr txBox="1">
            <a:spLocks noChangeArrowheads="1"/>
          </p:cNvSpPr>
          <p:nvPr/>
        </p:nvSpPr>
        <p:spPr bwMode="auto">
          <a:xfrm>
            <a:off x="3059113" y="6381750"/>
            <a:ext cx="2651125" cy="307975"/>
          </a:xfrm>
          <a:prstGeom prst="rect">
            <a:avLst/>
          </a:prstGeom>
          <a:noFill/>
          <a:ln w="9525">
            <a:noFill/>
            <a:miter lim="800000"/>
            <a:headEnd/>
            <a:tailEnd/>
          </a:ln>
        </p:spPr>
        <p:txBody>
          <a:bodyPr wrap="none">
            <a:spAutoFit/>
          </a:bodyPr>
          <a:lstStyle/>
          <a:p>
            <a:pPr eaLnBrk="1" hangingPunct="1"/>
            <a:r>
              <a:rPr lang="nl-BE" altLang="nl-BE" sz="1400"/>
              <a:t>Tegemoetkoming in loonkosten</a:t>
            </a:r>
          </a:p>
        </p:txBody>
      </p:sp>
      <p:pic>
        <p:nvPicPr>
          <p:cNvPr id="7" name="Picture 3" descr="Picture 3"/>
          <p:cNvPicPr>
            <a:picLocks noChangeAspect="1"/>
          </p:cNvPicPr>
          <p:nvPr/>
        </p:nvPicPr>
        <p:blipFill>
          <a:blip r:embed="rId2" cstate="print"/>
          <a:stretch>
            <a:fillRect/>
          </a:stretch>
        </p:blipFill>
        <p:spPr>
          <a:xfrm>
            <a:off x="179512" y="0"/>
            <a:ext cx="1783669" cy="720080"/>
          </a:xfrm>
          <a:prstGeom prst="rect">
            <a:avLst/>
          </a:prstGeom>
          <a:ln w="12700">
            <a:miter lim="400000"/>
          </a:ln>
        </p:spPr>
      </p:pic>
      <p:pic>
        <p:nvPicPr>
          <p:cNvPr id="8" name="Picture 3" descr="C:\Users\ASGB\Desktop\ASGBKartel logo's def (3)\ASGBKartel logo's def\Icoon\jpg\Icoon-pos-Colour@3x-100.jpg"/>
          <p:cNvPicPr>
            <a:picLocks noChangeAspect="1" noChangeArrowheads="1"/>
          </p:cNvPicPr>
          <p:nvPr/>
        </p:nvPicPr>
        <p:blipFill>
          <a:blip r:embed="rId3" cstate="print"/>
          <a:srcRect/>
          <a:stretch>
            <a:fillRect/>
          </a:stretch>
        </p:blipFill>
        <p:spPr bwMode="auto">
          <a:xfrm>
            <a:off x="179512" y="6353944"/>
            <a:ext cx="504056" cy="50405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
          </p:nvPr>
        </p:nvSpPr>
        <p:spPr>
          <a:xfrm>
            <a:off x="642938" y="1357313"/>
            <a:ext cx="7858125" cy="3214687"/>
          </a:xfrm>
        </p:spPr>
        <p:txBody>
          <a:bodyPr>
            <a:normAutofit/>
          </a:bodyPr>
          <a:lstStyle/>
          <a:p>
            <a:pPr marL="274320" indent="-274320" eaLnBrk="1" fontAlgn="auto" hangingPunct="1">
              <a:lnSpc>
                <a:spcPct val="90000"/>
              </a:lnSpc>
              <a:spcAft>
                <a:spcPts val="0"/>
              </a:spcAft>
              <a:buFont typeface="Wingdings" pitchFamily="2" charset="2"/>
              <a:buNone/>
              <a:tabLst>
                <a:tab pos="669925" algn="l"/>
                <a:tab pos="952500" algn="l"/>
                <a:tab pos="1235075" algn="l"/>
              </a:tabLst>
              <a:defRPr/>
            </a:pPr>
            <a:r>
              <a:rPr lang="nl-BE" dirty="0">
                <a:latin typeface="+mj-lt"/>
              </a:rPr>
              <a:t>				</a:t>
            </a:r>
          </a:p>
          <a:p>
            <a:pPr marL="274320" indent="-274320" eaLnBrk="1" fontAlgn="auto" hangingPunct="1">
              <a:spcAft>
                <a:spcPts val="0"/>
              </a:spcAft>
              <a:buFont typeface="Wingdings" pitchFamily="2" charset="2"/>
              <a:buNone/>
              <a:defRPr/>
            </a:pPr>
            <a:endParaRPr lang="nl-BE" sz="1800" dirty="0"/>
          </a:p>
        </p:txBody>
      </p:sp>
      <p:sp>
        <p:nvSpPr>
          <p:cNvPr id="23555" name="Tijdelijke aanduiding voor dianummer 4"/>
          <p:cNvSpPr>
            <a:spLocks noGrp="1"/>
          </p:cNvSpPr>
          <p:nvPr>
            <p:ph type="sldNum" sz="quarter" idx="11"/>
          </p:nvPr>
        </p:nvSpPr>
        <p:spPr bwMode="auto">
          <a:noFill/>
          <a:ln>
            <a:miter lim="800000"/>
            <a:headEnd/>
            <a:tailEnd/>
          </a:ln>
        </p:spPr>
        <p:txBody>
          <a:bodyPr/>
          <a:lstStyle/>
          <a:p>
            <a:fld id="{B1F83EC5-8E8F-49D1-95F3-A60A15CD4814}" type="slidenum">
              <a:rPr lang="nl-NL" altLang="nl-BE"/>
              <a:pPr/>
              <a:t>15</a:t>
            </a:fld>
            <a:endParaRPr lang="nl-NL" altLang="nl-BE"/>
          </a:p>
        </p:txBody>
      </p:sp>
      <p:sp>
        <p:nvSpPr>
          <p:cNvPr id="23556" name="Rechthoek 4"/>
          <p:cNvSpPr>
            <a:spLocks noChangeArrowheads="1"/>
          </p:cNvSpPr>
          <p:nvPr/>
        </p:nvSpPr>
        <p:spPr bwMode="auto">
          <a:xfrm>
            <a:off x="571500" y="1143000"/>
            <a:ext cx="7643813" cy="3139321"/>
          </a:xfrm>
          <a:prstGeom prst="rect">
            <a:avLst/>
          </a:prstGeom>
          <a:noFill/>
          <a:ln w="9525">
            <a:noFill/>
            <a:miter lim="800000"/>
            <a:headEnd/>
            <a:tailEnd/>
          </a:ln>
        </p:spPr>
        <p:txBody>
          <a:bodyPr>
            <a:spAutoFit/>
          </a:bodyPr>
          <a:lstStyle/>
          <a:p>
            <a:pPr eaLnBrk="1" hangingPunct="1"/>
            <a:r>
              <a:rPr lang="nl-BE" altLang="nl-BE" u="sng" dirty="0"/>
              <a:t>Hoe de aanvraag voor de tussenkomst in de loonkost indienen</a:t>
            </a:r>
            <a:r>
              <a:rPr lang="nl-BE" altLang="nl-BE" dirty="0"/>
              <a:t>?</a:t>
            </a:r>
          </a:p>
          <a:p>
            <a:pPr eaLnBrk="1" hangingPunct="1"/>
            <a:endParaRPr lang="nl-BE" altLang="nl-BE" dirty="0"/>
          </a:p>
          <a:p>
            <a:pPr eaLnBrk="1" hangingPunct="1">
              <a:buClr>
                <a:schemeClr val="accent1"/>
              </a:buClr>
              <a:buFont typeface="Arial" charset="0"/>
              <a:buChar char="•"/>
            </a:pPr>
            <a:r>
              <a:rPr lang="nl-BE" altLang="nl-BE" dirty="0"/>
              <a:t>   Model aanvraagformulier, ingevuld en ondertekend</a:t>
            </a:r>
          </a:p>
          <a:p>
            <a:pPr eaLnBrk="1" hangingPunct="1">
              <a:buClr>
                <a:schemeClr val="accent1"/>
              </a:buClr>
              <a:buFont typeface="Arial" charset="0"/>
              <a:buChar char="•"/>
            </a:pPr>
            <a:r>
              <a:rPr lang="nl-BE" altLang="nl-BE" dirty="0"/>
              <a:t>   Attest erkenning Riziv</a:t>
            </a:r>
          </a:p>
          <a:p>
            <a:pPr eaLnBrk="1" hangingPunct="1">
              <a:buClr>
                <a:schemeClr val="accent1"/>
              </a:buClr>
              <a:buFont typeface="Arial" charset="0"/>
              <a:buChar char="•"/>
            </a:pPr>
            <a:r>
              <a:rPr lang="nl-BE" altLang="nl-BE" dirty="0"/>
              <a:t>   </a:t>
            </a:r>
            <a:r>
              <a:rPr lang="nl-BE" altLang="nl-BE" dirty="0" err="1"/>
              <a:t>Fotocopie</a:t>
            </a:r>
            <a:r>
              <a:rPr lang="nl-BE" altLang="nl-BE" dirty="0"/>
              <a:t> ID (voor- en achterkant)</a:t>
            </a:r>
          </a:p>
          <a:p>
            <a:pPr eaLnBrk="1" hangingPunct="1">
              <a:buClr>
                <a:schemeClr val="accent1"/>
              </a:buClr>
              <a:buFont typeface="Arial" charset="0"/>
              <a:buChar char="•"/>
            </a:pPr>
            <a:r>
              <a:rPr lang="nl-BE" altLang="nl-BE" dirty="0"/>
              <a:t>   Desgevallend associatieovereenkomst</a:t>
            </a:r>
          </a:p>
          <a:p>
            <a:pPr eaLnBrk="1" hangingPunct="1">
              <a:buClr>
                <a:schemeClr val="accent1"/>
              </a:buClr>
              <a:buFont typeface="Arial" charset="0"/>
              <a:buChar char="•"/>
            </a:pPr>
            <a:r>
              <a:rPr lang="nl-BE" altLang="nl-BE" dirty="0"/>
              <a:t>   Verklaring op eer dat gebruik gemaakt wordt van een gelabeld  </a:t>
            </a:r>
          </a:p>
          <a:p>
            <a:pPr eaLnBrk="1" hangingPunct="1">
              <a:buClr>
                <a:schemeClr val="accent1"/>
              </a:buClr>
            </a:pPr>
            <a:r>
              <a:rPr lang="nl-BE" altLang="nl-BE" dirty="0"/>
              <a:t>    elektronisch medisch dossier</a:t>
            </a:r>
          </a:p>
          <a:p>
            <a:pPr eaLnBrk="1" hangingPunct="1">
              <a:buClr>
                <a:schemeClr val="accent1"/>
              </a:buClr>
              <a:buFont typeface="Arial" charset="0"/>
              <a:buChar char="•"/>
            </a:pPr>
            <a:r>
              <a:rPr lang="nl-BE" altLang="nl-BE" dirty="0"/>
              <a:t>   Arbeidsovereenkomst met de bediende</a:t>
            </a:r>
          </a:p>
          <a:p>
            <a:pPr eaLnBrk="1" hangingPunct="1">
              <a:buClr>
                <a:schemeClr val="accent1"/>
              </a:buClr>
              <a:buFont typeface="Arial" charset="0"/>
              <a:buChar char="•"/>
            </a:pPr>
            <a:r>
              <a:rPr lang="nl-BE" altLang="nl-BE" dirty="0"/>
              <a:t>   Bewijs van betaling van lonen en sociale zekerheidsbijdragen</a:t>
            </a:r>
          </a:p>
          <a:p>
            <a:pPr eaLnBrk="1" hangingPunct="1">
              <a:buClr>
                <a:schemeClr val="accent1"/>
              </a:buClr>
            </a:pPr>
            <a:endParaRPr lang="nl-BE" altLang="nl-BE" dirty="0"/>
          </a:p>
        </p:txBody>
      </p:sp>
      <p:sp>
        <p:nvSpPr>
          <p:cNvPr id="23557" name="Tekstvak 7"/>
          <p:cNvSpPr txBox="1">
            <a:spLocks noChangeArrowheads="1"/>
          </p:cNvSpPr>
          <p:nvPr/>
        </p:nvSpPr>
        <p:spPr bwMode="auto">
          <a:xfrm>
            <a:off x="3059113" y="6550025"/>
            <a:ext cx="2651125" cy="307975"/>
          </a:xfrm>
          <a:prstGeom prst="rect">
            <a:avLst/>
          </a:prstGeom>
          <a:noFill/>
          <a:ln w="9525">
            <a:noFill/>
            <a:miter lim="800000"/>
            <a:headEnd/>
            <a:tailEnd/>
          </a:ln>
        </p:spPr>
        <p:txBody>
          <a:bodyPr wrap="none">
            <a:spAutoFit/>
          </a:bodyPr>
          <a:lstStyle/>
          <a:p>
            <a:pPr eaLnBrk="1" hangingPunct="1"/>
            <a:r>
              <a:rPr lang="nl-BE" altLang="nl-BE" sz="1400"/>
              <a:t>Tegemoetkoming in loonkosten</a:t>
            </a:r>
          </a:p>
        </p:txBody>
      </p:sp>
      <p:pic>
        <p:nvPicPr>
          <p:cNvPr id="9" name="Picture 3" descr="Picture 3"/>
          <p:cNvPicPr>
            <a:picLocks noChangeAspect="1"/>
          </p:cNvPicPr>
          <p:nvPr/>
        </p:nvPicPr>
        <p:blipFill>
          <a:blip r:embed="rId2" cstate="print"/>
          <a:stretch>
            <a:fillRect/>
          </a:stretch>
        </p:blipFill>
        <p:spPr>
          <a:xfrm>
            <a:off x="179512" y="0"/>
            <a:ext cx="1783669" cy="720080"/>
          </a:xfrm>
          <a:prstGeom prst="rect">
            <a:avLst/>
          </a:prstGeom>
          <a:ln w="12700">
            <a:miter lim="400000"/>
          </a:ln>
        </p:spPr>
      </p:pic>
      <p:pic>
        <p:nvPicPr>
          <p:cNvPr id="10" name="Picture 3" descr="C:\Users\ASGB\Desktop\ASGBKartel logo's def (3)\ASGBKartel logo's def\Icoon\jpg\Icoon-pos-Colour@3x-100.jpg"/>
          <p:cNvPicPr>
            <a:picLocks noChangeAspect="1" noChangeArrowheads="1"/>
          </p:cNvPicPr>
          <p:nvPr/>
        </p:nvPicPr>
        <p:blipFill>
          <a:blip r:embed="rId3" cstate="print"/>
          <a:srcRect/>
          <a:stretch>
            <a:fillRect/>
          </a:stretch>
        </p:blipFill>
        <p:spPr bwMode="auto">
          <a:xfrm>
            <a:off x="179512" y="6353944"/>
            <a:ext cx="504056" cy="50405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8625" y="1268413"/>
            <a:ext cx="8320088" cy="654050"/>
          </a:xfrm>
        </p:spPr>
        <p:txBody>
          <a:bodyPr/>
          <a:lstStyle/>
          <a:p>
            <a:pPr eaLnBrk="1" hangingPunct="1">
              <a:defRPr/>
            </a:pPr>
            <a:r>
              <a:rPr lang="nl-BE" sz="2600" b="1" dirty="0">
                <a:latin typeface="Arial" pitchFamily="34" charset="0"/>
                <a:cs typeface="Arial" pitchFamily="34" charset="0"/>
              </a:rPr>
              <a:t>3. Tegemoetkoming in kosten van </a:t>
            </a:r>
            <a:r>
              <a:rPr lang="nl-BE" sz="2600" b="1" dirty="0" err="1">
                <a:latin typeface="Arial" pitchFamily="34" charset="0"/>
                <a:cs typeface="Arial" pitchFamily="34" charset="0"/>
              </a:rPr>
              <a:t>telesecretariaat</a:t>
            </a:r>
            <a:endParaRPr lang="nl-BE" sz="2600" dirty="0"/>
          </a:p>
        </p:txBody>
      </p:sp>
      <p:sp>
        <p:nvSpPr>
          <p:cNvPr id="24579" name="Tijdelijke aanduiding voor inhoud 2"/>
          <p:cNvSpPr>
            <a:spLocks noGrp="1"/>
          </p:cNvSpPr>
          <p:nvPr>
            <p:ph sz="quarter" idx="1"/>
          </p:nvPr>
        </p:nvSpPr>
        <p:spPr>
          <a:xfrm>
            <a:off x="395288" y="2205038"/>
            <a:ext cx="8362950" cy="3009900"/>
          </a:xfrm>
        </p:spPr>
        <p:txBody>
          <a:bodyPr/>
          <a:lstStyle/>
          <a:p>
            <a:pPr eaLnBrk="1" hangingPunct="1">
              <a:buFont typeface="Wingdings" pitchFamily="2" charset="2"/>
              <a:buNone/>
            </a:pPr>
            <a:r>
              <a:rPr lang="nl-BE" altLang="nl-BE" sz="1800" dirty="0">
                <a:latin typeface="Arial" charset="0"/>
                <a:cs typeface="Arial" charset="0"/>
              </a:rPr>
              <a:t>Het fonds vergoedt, per huisarts 50% van de jaarlijkse kostprijs van</a:t>
            </a:r>
          </a:p>
          <a:p>
            <a:pPr eaLnBrk="1" hangingPunct="1">
              <a:buFont typeface="Wingdings" pitchFamily="2" charset="2"/>
              <a:buNone/>
            </a:pPr>
            <a:r>
              <a:rPr lang="nl-BE" altLang="nl-BE" sz="1800" dirty="0">
                <a:latin typeface="Arial" charset="0"/>
                <a:cs typeface="Arial" charset="0"/>
              </a:rPr>
              <a:t>het gebruik van een </a:t>
            </a:r>
            <a:r>
              <a:rPr lang="nl-BE" altLang="nl-BE" sz="1800" dirty="0" err="1">
                <a:latin typeface="Arial" charset="0"/>
                <a:cs typeface="Arial" charset="0"/>
              </a:rPr>
              <a:t>telesecretariaat</a:t>
            </a:r>
            <a:r>
              <a:rPr lang="nl-BE" altLang="nl-BE" sz="1800" dirty="0">
                <a:latin typeface="Arial" charset="0"/>
                <a:cs typeface="Arial" charset="0"/>
              </a:rPr>
              <a:t> met een max. van € 3.474. </a:t>
            </a:r>
          </a:p>
          <a:p>
            <a:pPr eaLnBrk="1" hangingPunct="1">
              <a:buFont typeface="Wingdings" pitchFamily="2" charset="2"/>
              <a:buNone/>
            </a:pPr>
            <a:r>
              <a:rPr lang="nl-BE" altLang="nl-BE" sz="1800" dirty="0">
                <a:latin typeface="Arial" charset="0"/>
                <a:cs typeface="Arial" charset="0"/>
              </a:rPr>
              <a:t>(aanvraag 2021 / kosten 2020, bedrag wordt niet elk jaar geïndexeerd).</a:t>
            </a:r>
          </a:p>
          <a:p>
            <a:pPr marL="0" indent="0" eaLnBrk="1" hangingPunct="1">
              <a:buNone/>
            </a:pPr>
            <a:endParaRPr lang="nl-BE" altLang="nl-BE" dirty="0"/>
          </a:p>
        </p:txBody>
      </p:sp>
      <p:sp>
        <p:nvSpPr>
          <p:cNvPr id="24580" name="Tijdelijke aanduiding voor dianummer 3"/>
          <p:cNvSpPr>
            <a:spLocks noGrp="1"/>
          </p:cNvSpPr>
          <p:nvPr>
            <p:ph type="sldNum" sz="quarter" idx="11"/>
          </p:nvPr>
        </p:nvSpPr>
        <p:spPr bwMode="auto">
          <a:noFill/>
          <a:ln>
            <a:miter lim="800000"/>
            <a:headEnd/>
            <a:tailEnd/>
          </a:ln>
        </p:spPr>
        <p:txBody>
          <a:bodyPr/>
          <a:lstStyle/>
          <a:p>
            <a:fld id="{04FE8A61-5E46-412A-A3A2-B8008EB30996}" type="slidenum">
              <a:rPr lang="nl-NL" altLang="nl-BE"/>
              <a:pPr/>
              <a:t>16</a:t>
            </a:fld>
            <a:endParaRPr lang="nl-NL" altLang="nl-BE"/>
          </a:p>
        </p:txBody>
      </p:sp>
      <p:sp>
        <p:nvSpPr>
          <p:cNvPr id="24581" name="Tekstvak 7"/>
          <p:cNvSpPr txBox="1">
            <a:spLocks noChangeArrowheads="1"/>
          </p:cNvSpPr>
          <p:nvPr/>
        </p:nvSpPr>
        <p:spPr bwMode="auto">
          <a:xfrm>
            <a:off x="3059113" y="6381750"/>
            <a:ext cx="3586162" cy="307975"/>
          </a:xfrm>
          <a:prstGeom prst="rect">
            <a:avLst/>
          </a:prstGeom>
          <a:noFill/>
          <a:ln w="9525">
            <a:noFill/>
            <a:miter lim="800000"/>
            <a:headEnd/>
            <a:tailEnd/>
          </a:ln>
        </p:spPr>
        <p:txBody>
          <a:bodyPr wrap="none">
            <a:spAutoFit/>
          </a:bodyPr>
          <a:lstStyle/>
          <a:p>
            <a:pPr eaLnBrk="1" hangingPunct="1"/>
            <a:r>
              <a:rPr lang="nl-BE" altLang="nl-BE" sz="1400"/>
              <a:t>Tegemoetkoming in kosten telesecretariaat</a:t>
            </a:r>
          </a:p>
        </p:txBody>
      </p:sp>
      <p:pic>
        <p:nvPicPr>
          <p:cNvPr id="8" name="Picture 3" descr="Picture 3"/>
          <p:cNvPicPr>
            <a:picLocks noChangeAspect="1"/>
          </p:cNvPicPr>
          <p:nvPr/>
        </p:nvPicPr>
        <p:blipFill>
          <a:blip r:embed="rId2" cstate="print"/>
          <a:stretch>
            <a:fillRect/>
          </a:stretch>
        </p:blipFill>
        <p:spPr>
          <a:xfrm>
            <a:off x="179512" y="0"/>
            <a:ext cx="1783669" cy="720080"/>
          </a:xfrm>
          <a:prstGeom prst="rect">
            <a:avLst/>
          </a:prstGeom>
          <a:ln w="12700">
            <a:miter lim="400000"/>
          </a:ln>
        </p:spPr>
      </p:pic>
      <p:pic>
        <p:nvPicPr>
          <p:cNvPr id="9" name="Picture 3" descr="C:\Users\ASGB\Desktop\ASGBKartel logo's def (3)\ASGBKartel logo's def\Icoon\jpg\Icoon-pos-Colour@3x-100.jpg"/>
          <p:cNvPicPr>
            <a:picLocks noChangeAspect="1" noChangeArrowheads="1"/>
          </p:cNvPicPr>
          <p:nvPr/>
        </p:nvPicPr>
        <p:blipFill>
          <a:blip r:embed="rId3" cstate="print"/>
          <a:srcRect/>
          <a:stretch>
            <a:fillRect/>
          </a:stretch>
        </p:blipFill>
        <p:spPr bwMode="auto">
          <a:xfrm>
            <a:off x="179512" y="6353944"/>
            <a:ext cx="504056" cy="504056"/>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jdelijke aanduiding voor inhoud 2"/>
          <p:cNvSpPr>
            <a:spLocks noGrp="1"/>
          </p:cNvSpPr>
          <p:nvPr>
            <p:ph sz="quarter" idx="1"/>
          </p:nvPr>
        </p:nvSpPr>
        <p:spPr>
          <a:xfrm>
            <a:off x="468313" y="1484313"/>
            <a:ext cx="7467600" cy="3444875"/>
          </a:xfrm>
        </p:spPr>
        <p:txBody>
          <a:bodyPr/>
          <a:lstStyle/>
          <a:p>
            <a:pPr eaLnBrk="1" hangingPunct="1">
              <a:buFont typeface="Wingdings" pitchFamily="2" charset="2"/>
              <a:buNone/>
            </a:pPr>
            <a:r>
              <a:rPr lang="nl-BE" altLang="nl-BE" sz="2000" u="sng">
                <a:latin typeface="Arial" charset="0"/>
                <a:cs typeface="Arial" charset="0"/>
              </a:rPr>
              <a:t>Voorwaarden:</a:t>
            </a:r>
            <a:endParaRPr lang="nl-BE" altLang="nl-BE" sz="2000">
              <a:latin typeface="Arial" charset="0"/>
              <a:cs typeface="Arial" charset="0"/>
            </a:endParaRPr>
          </a:p>
          <a:p>
            <a:pPr eaLnBrk="1" hangingPunct="1"/>
            <a:endParaRPr lang="nl-BE" altLang="nl-BE" sz="2000">
              <a:latin typeface="Arial" charset="0"/>
              <a:cs typeface="Arial" charset="0"/>
            </a:endParaRPr>
          </a:p>
          <a:p>
            <a:pPr lvl="1" eaLnBrk="1" hangingPunct="1">
              <a:buFont typeface="Arial" charset="0"/>
              <a:buChar char="•"/>
            </a:pPr>
            <a:r>
              <a:rPr lang="nl-BE" altLang="nl-BE" sz="1800">
                <a:latin typeface="Arial" charset="0"/>
                <a:cs typeface="Arial" charset="0"/>
              </a:rPr>
              <a:t>150 GMD’s beheren tijdens het kalenderjaar dat voorafgaat aan het kalenderjaar waarvoor de aanvraag wordt ingediend.</a:t>
            </a:r>
          </a:p>
          <a:p>
            <a:pPr lvl="1" eaLnBrk="1" hangingPunct="1">
              <a:buFont typeface="Wingdings 2" pitchFamily="18" charset="2"/>
              <a:buNone/>
            </a:pPr>
            <a:r>
              <a:rPr lang="nl-BE" altLang="nl-BE" sz="1800">
                <a:latin typeface="Arial" charset="0"/>
                <a:cs typeface="Arial" charset="0"/>
              </a:rPr>
              <a:t>	Uitzondering voor starters.</a:t>
            </a:r>
            <a:endParaRPr lang="nl-NL" altLang="nl-BE" sz="1800">
              <a:latin typeface="Arial" charset="0"/>
              <a:cs typeface="Arial" charset="0"/>
            </a:endParaRPr>
          </a:p>
          <a:p>
            <a:pPr eaLnBrk="1" hangingPunct="1"/>
            <a:endParaRPr lang="nl-BE" altLang="nl-BE"/>
          </a:p>
        </p:txBody>
      </p:sp>
      <p:sp>
        <p:nvSpPr>
          <p:cNvPr id="25603" name="Tijdelijke aanduiding voor dianummer 3"/>
          <p:cNvSpPr>
            <a:spLocks noGrp="1"/>
          </p:cNvSpPr>
          <p:nvPr>
            <p:ph type="sldNum" sz="quarter" idx="11"/>
          </p:nvPr>
        </p:nvSpPr>
        <p:spPr bwMode="auto">
          <a:noFill/>
          <a:ln>
            <a:miter lim="800000"/>
            <a:headEnd/>
            <a:tailEnd/>
          </a:ln>
        </p:spPr>
        <p:txBody>
          <a:bodyPr/>
          <a:lstStyle/>
          <a:p>
            <a:fld id="{C3B71796-701E-44F6-A4EF-AD72E1CC391C}" type="slidenum">
              <a:rPr lang="nl-NL" altLang="nl-BE"/>
              <a:pPr/>
              <a:t>17</a:t>
            </a:fld>
            <a:endParaRPr lang="nl-NL" altLang="nl-BE"/>
          </a:p>
        </p:txBody>
      </p:sp>
      <p:sp>
        <p:nvSpPr>
          <p:cNvPr id="25604" name="Tekstvak 6"/>
          <p:cNvSpPr txBox="1">
            <a:spLocks noChangeArrowheads="1"/>
          </p:cNvSpPr>
          <p:nvPr/>
        </p:nvSpPr>
        <p:spPr bwMode="auto">
          <a:xfrm>
            <a:off x="3059113" y="6381750"/>
            <a:ext cx="3586162" cy="307975"/>
          </a:xfrm>
          <a:prstGeom prst="rect">
            <a:avLst/>
          </a:prstGeom>
          <a:noFill/>
          <a:ln w="9525">
            <a:noFill/>
            <a:miter lim="800000"/>
            <a:headEnd/>
            <a:tailEnd/>
          </a:ln>
        </p:spPr>
        <p:txBody>
          <a:bodyPr wrap="none">
            <a:spAutoFit/>
          </a:bodyPr>
          <a:lstStyle/>
          <a:p>
            <a:pPr eaLnBrk="1" hangingPunct="1"/>
            <a:r>
              <a:rPr lang="nl-BE" altLang="nl-BE" sz="1400"/>
              <a:t>Tegemoetkoming in kosten telesecretariaat</a:t>
            </a:r>
          </a:p>
        </p:txBody>
      </p:sp>
      <p:pic>
        <p:nvPicPr>
          <p:cNvPr id="8" name="Picture 3" descr="Picture 3"/>
          <p:cNvPicPr>
            <a:picLocks noChangeAspect="1"/>
          </p:cNvPicPr>
          <p:nvPr/>
        </p:nvPicPr>
        <p:blipFill>
          <a:blip r:embed="rId2" cstate="print"/>
          <a:stretch>
            <a:fillRect/>
          </a:stretch>
        </p:blipFill>
        <p:spPr>
          <a:xfrm>
            <a:off x="179512" y="0"/>
            <a:ext cx="1783669" cy="720080"/>
          </a:xfrm>
          <a:prstGeom prst="rect">
            <a:avLst/>
          </a:prstGeom>
          <a:ln w="12700">
            <a:miter lim="400000"/>
          </a:ln>
        </p:spPr>
      </p:pic>
      <p:pic>
        <p:nvPicPr>
          <p:cNvPr id="9" name="Picture 3" descr="C:\Users\ASGB\Desktop\ASGBKartel logo's def (3)\ASGBKartel logo's def\Icoon\jpg\Icoon-pos-Colour@3x-100.jpg"/>
          <p:cNvPicPr>
            <a:picLocks noChangeAspect="1" noChangeArrowheads="1"/>
          </p:cNvPicPr>
          <p:nvPr/>
        </p:nvPicPr>
        <p:blipFill>
          <a:blip r:embed="rId3" cstate="print"/>
          <a:srcRect/>
          <a:stretch>
            <a:fillRect/>
          </a:stretch>
        </p:blipFill>
        <p:spPr bwMode="auto">
          <a:xfrm>
            <a:off x="179512" y="6353944"/>
            <a:ext cx="504056" cy="504056"/>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jdelijke aanduiding voor inhoud 2"/>
          <p:cNvSpPr>
            <a:spLocks noGrp="1"/>
          </p:cNvSpPr>
          <p:nvPr>
            <p:ph sz="quarter" idx="1"/>
          </p:nvPr>
        </p:nvSpPr>
        <p:spPr>
          <a:xfrm>
            <a:off x="179388" y="1268413"/>
            <a:ext cx="8640762" cy="5160962"/>
          </a:xfrm>
        </p:spPr>
        <p:txBody>
          <a:bodyPr/>
          <a:lstStyle/>
          <a:p>
            <a:pPr eaLnBrk="1" hangingPunct="1">
              <a:buFont typeface="Wingdings" pitchFamily="2" charset="2"/>
              <a:buNone/>
            </a:pPr>
            <a:r>
              <a:rPr lang="nl-BE" altLang="nl-BE" sz="2000" u="sng">
                <a:latin typeface="Arial" charset="0"/>
                <a:cs typeface="Arial" charset="0"/>
              </a:rPr>
              <a:t>Hoe de aanvraag voor de tussenkomst in de loonkost telesecretariaat</a:t>
            </a:r>
          </a:p>
          <a:p>
            <a:pPr eaLnBrk="1" hangingPunct="1">
              <a:spcBef>
                <a:spcPct val="0"/>
              </a:spcBef>
              <a:buFont typeface="Wingdings" pitchFamily="2" charset="2"/>
              <a:buNone/>
            </a:pPr>
            <a:r>
              <a:rPr lang="nl-BE" altLang="nl-BE" sz="2000" u="sng">
                <a:latin typeface="Arial" charset="0"/>
                <a:cs typeface="Arial" charset="0"/>
              </a:rPr>
              <a:t>indienen?</a:t>
            </a:r>
          </a:p>
          <a:p>
            <a:pPr eaLnBrk="1" hangingPunct="1">
              <a:spcBef>
                <a:spcPct val="0"/>
              </a:spcBef>
              <a:buSzPct val="100000"/>
              <a:buFont typeface="Wingdings" pitchFamily="2" charset="2"/>
              <a:buNone/>
            </a:pPr>
            <a:endParaRPr lang="nl-BE" altLang="nl-BE" sz="2000" u="sng">
              <a:latin typeface="Arial" charset="0"/>
              <a:cs typeface="Arial" charset="0"/>
            </a:endParaRPr>
          </a:p>
          <a:p>
            <a:pPr eaLnBrk="1" hangingPunct="1">
              <a:spcBef>
                <a:spcPct val="0"/>
              </a:spcBef>
              <a:buSzPct val="100000"/>
              <a:buFont typeface="Arial" charset="0"/>
              <a:buChar char="•"/>
            </a:pPr>
            <a:r>
              <a:rPr lang="nl-BE" altLang="nl-BE" sz="1800">
                <a:latin typeface="Arial" charset="0"/>
                <a:cs typeface="Arial" charset="0"/>
              </a:rPr>
              <a:t>Model aanvraagformulier, ingevuld en ondertekend</a:t>
            </a:r>
          </a:p>
          <a:p>
            <a:pPr eaLnBrk="1" hangingPunct="1">
              <a:buSzPct val="100000"/>
              <a:buFont typeface="Arial" charset="0"/>
              <a:buChar char="•"/>
            </a:pPr>
            <a:r>
              <a:rPr lang="nl-BE" altLang="nl-BE" sz="1800">
                <a:latin typeface="Arial" charset="0"/>
                <a:cs typeface="Arial" charset="0"/>
              </a:rPr>
              <a:t>Attest erkenning Riziv</a:t>
            </a:r>
          </a:p>
          <a:p>
            <a:pPr eaLnBrk="1" hangingPunct="1">
              <a:buSzPct val="100000"/>
              <a:buFont typeface="Arial" charset="0"/>
              <a:buChar char="•"/>
            </a:pPr>
            <a:r>
              <a:rPr lang="nl-BE" altLang="nl-BE" sz="1800">
                <a:latin typeface="Arial" charset="0"/>
                <a:cs typeface="Arial" charset="0"/>
              </a:rPr>
              <a:t>Fotocopie ID( voor- en achterkant)</a:t>
            </a:r>
          </a:p>
          <a:p>
            <a:pPr eaLnBrk="1" hangingPunct="1">
              <a:buSzPct val="100000"/>
              <a:buFont typeface="Arial" charset="0"/>
              <a:buChar char="•"/>
            </a:pPr>
            <a:r>
              <a:rPr lang="nl-BE" altLang="nl-BE" sz="1800">
                <a:latin typeface="Arial" charset="0"/>
                <a:cs typeface="Arial" charset="0"/>
              </a:rPr>
              <a:t>Desgevallend associatieovereenkomst</a:t>
            </a:r>
          </a:p>
          <a:p>
            <a:pPr eaLnBrk="1" hangingPunct="1">
              <a:buSzPct val="100000"/>
              <a:buFont typeface="Arial" charset="0"/>
              <a:buChar char="•"/>
            </a:pPr>
            <a:r>
              <a:rPr lang="nl-BE" altLang="nl-BE" sz="1800">
                <a:latin typeface="Arial" charset="0"/>
                <a:cs typeface="Arial" charset="0"/>
              </a:rPr>
              <a:t>De overeenkomst tussen HA en telesecretariaat</a:t>
            </a:r>
          </a:p>
          <a:p>
            <a:pPr eaLnBrk="1" hangingPunct="1">
              <a:buSzPct val="100000"/>
              <a:buFont typeface="Arial" charset="0"/>
              <a:buChar char="•"/>
            </a:pPr>
            <a:r>
              <a:rPr lang="nl-BE" altLang="nl-BE" sz="1800">
                <a:latin typeface="Arial" charset="0"/>
                <a:cs typeface="Arial" charset="0"/>
              </a:rPr>
              <a:t>Inlichtingen over de inhoud van de aangeboden diensten</a:t>
            </a:r>
          </a:p>
          <a:p>
            <a:pPr eaLnBrk="1" hangingPunct="1">
              <a:buFont typeface="Wingdings" pitchFamily="2" charset="2"/>
              <a:buNone/>
            </a:pPr>
            <a:endParaRPr lang="nl-BE" altLang="nl-BE" sz="1800">
              <a:latin typeface="Arial" charset="0"/>
              <a:cs typeface="Arial" charset="0"/>
            </a:endParaRPr>
          </a:p>
          <a:p>
            <a:pPr eaLnBrk="1" hangingPunct="1">
              <a:buFont typeface="Wingdings" pitchFamily="2" charset="2"/>
              <a:buNone/>
            </a:pPr>
            <a:r>
              <a:rPr lang="nl-BE" altLang="nl-BE" sz="1800" b="1">
                <a:latin typeface="Arial" charset="0"/>
                <a:cs typeface="Arial" charset="0"/>
              </a:rPr>
              <a:t>Let op !	</a:t>
            </a:r>
          </a:p>
          <a:p>
            <a:pPr eaLnBrk="1" hangingPunct="1">
              <a:buFont typeface="Wingdings" pitchFamily="2" charset="2"/>
              <a:buNone/>
            </a:pPr>
            <a:r>
              <a:rPr lang="nl-BE" altLang="nl-BE" sz="1800">
                <a:latin typeface="Arial" charset="0"/>
                <a:cs typeface="Arial" charset="0"/>
              </a:rPr>
              <a:t>	Aanvragen moeten ingediend worden voor 30 juni van het jaar volgend op het jaar waarvoor de tussenkomst gevraagd wordt. </a:t>
            </a:r>
            <a:endParaRPr lang="nl-NL" altLang="nl-BE" sz="1800">
              <a:latin typeface="Arial" charset="0"/>
              <a:cs typeface="Arial" charset="0"/>
            </a:endParaRPr>
          </a:p>
        </p:txBody>
      </p:sp>
      <p:sp>
        <p:nvSpPr>
          <p:cNvPr id="26627" name="Tijdelijke aanduiding voor dianummer 4"/>
          <p:cNvSpPr>
            <a:spLocks noGrp="1"/>
          </p:cNvSpPr>
          <p:nvPr>
            <p:ph type="sldNum" sz="quarter" idx="11"/>
          </p:nvPr>
        </p:nvSpPr>
        <p:spPr bwMode="auto">
          <a:noFill/>
          <a:ln>
            <a:miter lim="800000"/>
            <a:headEnd/>
            <a:tailEnd/>
          </a:ln>
        </p:spPr>
        <p:txBody>
          <a:bodyPr/>
          <a:lstStyle/>
          <a:p>
            <a:fld id="{EA318A2E-285B-4FA1-A141-21A5B76992C9}" type="slidenum">
              <a:rPr lang="nl-NL" altLang="nl-BE"/>
              <a:pPr/>
              <a:t>18</a:t>
            </a:fld>
            <a:endParaRPr lang="nl-NL" altLang="nl-BE"/>
          </a:p>
        </p:txBody>
      </p:sp>
      <p:sp>
        <p:nvSpPr>
          <p:cNvPr id="26628" name="Tekstvak 6"/>
          <p:cNvSpPr txBox="1">
            <a:spLocks noChangeArrowheads="1"/>
          </p:cNvSpPr>
          <p:nvPr/>
        </p:nvSpPr>
        <p:spPr bwMode="auto">
          <a:xfrm>
            <a:off x="3059113" y="6381750"/>
            <a:ext cx="3586162" cy="307975"/>
          </a:xfrm>
          <a:prstGeom prst="rect">
            <a:avLst/>
          </a:prstGeom>
          <a:noFill/>
          <a:ln w="9525">
            <a:noFill/>
            <a:miter lim="800000"/>
            <a:headEnd/>
            <a:tailEnd/>
          </a:ln>
        </p:spPr>
        <p:txBody>
          <a:bodyPr wrap="none">
            <a:spAutoFit/>
          </a:bodyPr>
          <a:lstStyle/>
          <a:p>
            <a:pPr eaLnBrk="1" hangingPunct="1"/>
            <a:r>
              <a:rPr lang="nl-BE" altLang="nl-BE" sz="1400"/>
              <a:t>Tegemoetkoming in kosten telesecretariaat</a:t>
            </a:r>
          </a:p>
        </p:txBody>
      </p:sp>
      <p:pic>
        <p:nvPicPr>
          <p:cNvPr id="8" name="Picture 3" descr="Picture 3"/>
          <p:cNvPicPr>
            <a:picLocks noChangeAspect="1"/>
          </p:cNvPicPr>
          <p:nvPr/>
        </p:nvPicPr>
        <p:blipFill>
          <a:blip r:embed="rId2" cstate="print"/>
          <a:stretch>
            <a:fillRect/>
          </a:stretch>
        </p:blipFill>
        <p:spPr>
          <a:xfrm>
            <a:off x="179512" y="0"/>
            <a:ext cx="1783669" cy="720080"/>
          </a:xfrm>
          <a:prstGeom prst="rect">
            <a:avLst/>
          </a:prstGeom>
          <a:ln w="12700">
            <a:miter lim="400000"/>
          </a:ln>
        </p:spPr>
      </p:pic>
      <p:pic>
        <p:nvPicPr>
          <p:cNvPr id="9" name="Picture 3" descr="C:\Users\ASGB\Desktop\ASGBKartel logo's def (3)\ASGBKartel logo's def\Icoon\jpg\Icoon-pos-Colour@3x-100.jpg"/>
          <p:cNvPicPr>
            <a:picLocks noChangeAspect="1" noChangeArrowheads="1"/>
          </p:cNvPicPr>
          <p:nvPr/>
        </p:nvPicPr>
        <p:blipFill>
          <a:blip r:embed="rId3" cstate="print"/>
          <a:srcRect/>
          <a:stretch>
            <a:fillRect/>
          </a:stretch>
        </p:blipFill>
        <p:spPr bwMode="auto">
          <a:xfrm>
            <a:off x="179512" y="6353944"/>
            <a:ext cx="504056" cy="504056"/>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jdelijke aanduiding voor inhoud 2"/>
          <p:cNvSpPr>
            <a:spLocks noGrp="1"/>
          </p:cNvSpPr>
          <p:nvPr>
            <p:ph sz="quarter" idx="1"/>
          </p:nvPr>
        </p:nvSpPr>
        <p:spPr>
          <a:xfrm>
            <a:off x="1285875" y="1357313"/>
            <a:ext cx="6604000" cy="4500562"/>
          </a:xfrm>
        </p:spPr>
        <p:txBody>
          <a:bodyPr/>
          <a:lstStyle/>
          <a:p>
            <a:pPr eaLnBrk="1" hangingPunct="1">
              <a:lnSpc>
                <a:spcPct val="80000"/>
              </a:lnSpc>
              <a:buFont typeface="Wingdings" pitchFamily="2" charset="2"/>
              <a:buNone/>
            </a:pPr>
            <a:r>
              <a:rPr lang="nl-BE" altLang="nl-BE" sz="2500" u="sng" dirty="0">
                <a:latin typeface="Arial" charset="0"/>
                <a:cs typeface="Arial" charset="0"/>
              </a:rPr>
              <a:t>Aanvraag via een erkend steunpunt</a:t>
            </a:r>
            <a:r>
              <a:rPr lang="nl-BE" altLang="nl-BE" sz="2500" dirty="0">
                <a:latin typeface="Arial" charset="0"/>
                <a:cs typeface="Arial" charset="0"/>
              </a:rPr>
              <a:t>:</a:t>
            </a:r>
          </a:p>
          <a:p>
            <a:pPr eaLnBrk="1" hangingPunct="1">
              <a:lnSpc>
                <a:spcPct val="80000"/>
              </a:lnSpc>
              <a:buFont typeface="Wingdings" pitchFamily="2" charset="2"/>
              <a:buNone/>
            </a:pPr>
            <a:r>
              <a:rPr lang="nl-BE" altLang="nl-BE" sz="2500" dirty="0">
                <a:latin typeface="Arial" charset="0"/>
                <a:cs typeface="Arial" charset="0"/>
              </a:rPr>
              <a:t>	</a:t>
            </a:r>
          </a:p>
          <a:p>
            <a:pPr eaLnBrk="1" hangingPunct="1">
              <a:lnSpc>
                <a:spcPct val="80000"/>
              </a:lnSpc>
              <a:buFont typeface="Wingdings" pitchFamily="2" charset="2"/>
              <a:buNone/>
            </a:pPr>
            <a:r>
              <a:rPr lang="nl-BE" altLang="nl-BE" sz="2500" dirty="0">
                <a:latin typeface="Arial" charset="0"/>
                <a:cs typeface="Arial" charset="0"/>
              </a:rPr>
              <a:t>	</a:t>
            </a:r>
            <a:r>
              <a:rPr lang="nl-BE" altLang="nl-BE" sz="2500" b="1" dirty="0">
                <a:latin typeface="Arial" charset="0"/>
                <a:cs typeface="Arial" charset="0"/>
              </a:rPr>
              <a:t>ASGB</a:t>
            </a:r>
          </a:p>
          <a:p>
            <a:pPr eaLnBrk="1" hangingPunct="1">
              <a:lnSpc>
                <a:spcPct val="80000"/>
              </a:lnSpc>
              <a:buFont typeface="Wingdings" pitchFamily="2" charset="2"/>
              <a:buNone/>
            </a:pPr>
            <a:r>
              <a:rPr lang="nl-BE" altLang="nl-BE" sz="2500" dirty="0">
                <a:latin typeface="Arial" charset="0"/>
                <a:cs typeface="Arial" charset="0"/>
              </a:rPr>
              <a:t>	Prins </a:t>
            </a:r>
            <a:r>
              <a:rPr lang="nl-BE" altLang="nl-BE" sz="2500" dirty="0" err="1">
                <a:latin typeface="Arial" charset="0"/>
                <a:cs typeface="Arial" charset="0"/>
              </a:rPr>
              <a:t>Boudewijnlaan</a:t>
            </a:r>
            <a:r>
              <a:rPr lang="nl-BE" altLang="nl-BE" sz="2500" dirty="0">
                <a:latin typeface="Arial" charset="0"/>
                <a:cs typeface="Arial" charset="0"/>
              </a:rPr>
              <a:t> 1</a:t>
            </a:r>
          </a:p>
          <a:p>
            <a:pPr eaLnBrk="1" hangingPunct="1">
              <a:lnSpc>
                <a:spcPct val="80000"/>
              </a:lnSpc>
              <a:buFont typeface="Wingdings" pitchFamily="2" charset="2"/>
              <a:buNone/>
            </a:pPr>
            <a:r>
              <a:rPr lang="nl-BE" altLang="nl-BE" sz="2500" dirty="0">
                <a:latin typeface="Arial" charset="0"/>
                <a:cs typeface="Arial" charset="0"/>
              </a:rPr>
              <a:t>	2550 </a:t>
            </a:r>
            <a:r>
              <a:rPr lang="nl-BE" altLang="nl-BE" sz="2500" dirty="0" err="1">
                <a:latin typeface="Arial" charset="0"/>
                <a:cs typeface="Arial" charset="0"/>
              </a:rPr>
              <a:t>Kontich</a:t>
            </a:r>
            <a:endParaRPr lang="nl-NL" altLang="nl-BE" sz="2500" dirty="0">
              <a:latin typeface="Arial" charset="0"/>
              <a:cs typeface="Arial" charset="0"/>
            </a:endParaRPr>
          </a:p>
          <a:p>
            <a:pPr eaLnBrk="1" hangingPunct="1">
              <a:buFont typeface="Wingdings" pitchFamily="2" charset="2"/>
              <a:buNone/>
            </a:pPr>
            <a:r>
              <a:rPr lang="nl-BE" altLang="nl-BE" sz="2500" dirty="0">
                <a:latin typeface="Arial" charset="0"/>
                <a:cs typeface="Arial" charset="0"/>
              </a:rPr>
              <a:t>	Tel.  03/238 49 48</a:t>
            </a:r>
          </a:p>
          <a:p>
            <a:pPr eaLnBrk="1" hangingPunct="1">
              <a:buFont typeface="Wingdings" pitchFamily="2" charset="2"/>
              <a:buNone/>
            </a:pPr>
            <a:r>
              <a:rPr lang="nl-BE" altLang="nl-BE" sz="2500" dirty="0">
                <a:latin typeface="Arial" charset="0"/>
                <a:cs typeface="Arial" charset="0"/>
              </a:rPr>
              <a:t>	Fax. 03/216 30 64</a:t>
            </a:r>
          </a:p>
          <a:p>
            <a:pPr eaLnBrk="1" hangingPunct="1">
              <a:buFont typeface="Wingdings" pitchFamily="2" charset="2"/>
              <a:buNone/>
            </a:pPr>
            <a:r>
              <a:rPr lang="nl-BE" altLang="nl-BE" sz="2500" dirty="0">
                <a:latin typeface="Arial" charset="0"/>
                <a:cs typeface="Arial" charset="0"/>
              </a:rPr>
              <a:t>	E-mail    </a:t>
            </a:r>
            <a:r>
              <a:rPr lang="nl-BE" altLang="nl-BE" sz="2500" dirty="0">
                <a:latin typeface="Arial" charset="0"/>
                <a:cs typeface="Arial" charset="0"/>
                <a:hlinkClick r:id="rId2"/>
              </a:rPr>
              <a:t>info@</a:t>
            </a:r>
            <a:r>
              <a:rPr lang="nl-BE" altLang="nl-BE" sz="2500" dirty="0" err="1">
                <a:latin typeface="Arial" charset="0"/>
                <a:cs typeface="Arial" charset="0"/>
                <a:hlinkClick r:id="rId2"/>
              </a:rPr>
              <a:t>asgb.be</a:t>
            </a:r>
            <a:endParaRPr lang="nl-BE" altLang="nl-BE" sz="2500" dirty="0">
              <a:latin typeface="Arial" charset="0"/>
              <a:cs typeface="Arial" charset="0"/>
            </a:endParaRPr>
          </a:p>
          <a:p>
            <a:pPr eaLnBrk="1" hangingPunct="1">
              <a:buFont typeface="Wingdings" pitchFamily="2" charset="2"/>
              <a:buNone/>
            </a:pPr>
            <a:r>
              <a:rPr lang="nl-BE" altLang="nl-BE" sz="2500" dirty="0">
                <a:latin typeface="Arial" charset="0"/>
                <a:cs typeface="Arial" charset="0"/>
              </a:rPr>
              <a:t>	Website  </a:t>
            </a:r>
            <a:r>
              <a:rPr lang="nl-BE" altLang="nl-BE" sz="2500" dirty="0" err="1">
                <a:latin typeface="Arial" charset="0"/>
                <a:cs typeface="Arial" charset="0"/>
                <a:hlinkClick r:id="rId3"/>
              </a:rPr>
              <a:t>www.asgb.be</a:t>
            </a:r>
            <a:endParaRPr lang="nl-BE" altLang="nl-BE" sz="2500" dirty="0">
              <a:latin typeface="Arial" charset="0"/>
              <a:cs typeface="Arial" charset="0"/>
            </a:endParaRPr>
          </a:p>
          <a:p>
            <a:pPr eaLnBrk="1" hangingPunct="1">
              <a:buFont typeface="Wingdings" pitchFamily="2" charset="2"/>
              <a:buNone/>
            </a:pPr>
            <a:endParaRPr lang="nl-BE" altLang="nl-BE" sz="2500" dirty="0"/>
          </a:p>
        </p:txBody>
      </p:sp>
      <p:sp>
        <p:nvSpPr>
          <p:cNvPr id="27651" name="Tijdelijke aanduiding voor dianummer 4"/>
          <p:cNvSpPr>
            <a:spLocks noGrp="1"/>
          </p:cNvSpPr>
          <p:nvPr>
            <p:ph type="sldNum" sz="quarter" idx="11"/>
          </p:nvPr>
        </p:nvSpPr>
        <p:spPr bwMode="auto">
          <a:noFill/>
          <a:ln>
            <a:miter lim="800000"/>
            <a:headEnd/>
            <a:tailEnd/>
          </a:ln>
        </p:spPr>
        <p:txBody>
          <a:bodyPr/>
          <a:lstStyle/>
          <a:p>
            <a:fld id="{6FE32A11-FA41-46FA-A693-CEAA097F51AC}" type="slidenum">
              <a:rPr lang="nl-NL" altLang="nl-BE"/>
              <a:pPr/>
              <a:t>19</a:t>
            </a:fld>
            <a:endParaRPr lang="nl-NL" altLang="nl-BE"/>
          </a:p>
        </p:txBody>
      </p:sp>
      <p:sp>
        <p:nvSpPr>
          <p:cNvPr id="27653" name="Tekstvak 7"/>
          <p:cNvSpPr txBox="1">
            <a:spLocks noChangeArrowheads="1"/>
          </p:cNvSpPr>
          <p:nvPr/>
        </p:nvSpPr>
        <p:spPr bwMode="auto">
          <a:xfrm>
            <a:off x="3143250" y="2214563"/>
            <a:ext cx="184150" cy="369887"/>
          </a:xfrm>
          <a:prstGeom prst="rect">
            <a:avLst/>
          </a:prstGeom>
          <a:noFill/>
          <a:ln w="9525">
            <a:noFill/>
            <a:miter lim="800000"/>
            <a:headEnd/>
            <a:tailEnd/>
          </a:ln>
        </p:spPr>
        <p:txBody>
          <a:bodyPr wrap="none">
            <a:spAutoFit/>
          </a:bodyPr>
          <a:lstStyle/>
          <a:p>
            <a:pPr eaLnBrk="1" hangingPunct="1"/>
            <a:endParaRPr lang="nl-BE" altLang="nl-BE"/>
          </a:p>
        </p:txBody>
      </p:sp>
      <p:pic>
        <p:nvPicPr>
          <p:cNvPr id="7" name="Picture 3" descr="Picture 3"/>
          <p:cNvPicPr>
            <a:picLocks noChangeAspect="1"/>
          </p:cNvPicPr>
          <p:nvPr/>
        </p:nvPicPr>
        <p:blipFill>
          <a:blip r:embed="rId4" cstate="print"/>
          <a:stretch>
            <a:fillRect/>
          </a:stretch>
        </p:blipFill>
        <p:spPr>
          <a:xfrm>
            <a:off x="179512" y="0"/>
            <a:ext cx="1783669" cy="720080"/>
          </a:xfrm>
          <a:prstGeom prst="rect">
            <a:avLst/>
          </a:prstGeom>
          <a:ln w="12700">
            <a:miter lim="400000"/>
          </a:ln>
        </p:spPr>
      </p:pic>
      <p:pic>
        <p:nvPicPr>
          <p:cNvPr id="8" name="Picture 3" descr="C:\Users\ASGB\Desktop\ASGBKartel logo's def (3)\ASGBKartel logo's def\Icoon\jpg\Icoon-pos-Colour@3x-100.jpg"/>
          <p:cNvPicPr>
            <a:picLocks noChangeAspect="1" noChangeArrowheads="1"/>
          </p:cNvPicPr>
          <p:nvPr/>
        </p:nvPicPr>
        <p:blipFill>
          <a:blip r:embed="rId5" cstate="print"/>
          <a:srcRect/>
          <a:stretch>
            <a:fillRect/>
          </a:stretch>
        </p:blipFill>
        <p:spPr bwMode="auto">
          <a:xfrm>
            <a:off x="179512" y="6353944"/>
            <a:ext cx="504056" cy="50405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11188" y="1125538"/>
            <a:ext cx="7777162" cy="1058862"/>
          </a:xfrm>
        </p:spPr>
        <p:txBody>
          <a:bodyPr>
            <a:normAutofit fontScale="90000"/>
          </a:bodyPr>
          <a:lstStyle/>
          <a:p>
            <a:pPr algn="ctr" eaLnBrk="1" fontAlgn="auto" hangingPunct="1">
              <a:spcAft>
                <a:spcPts val="0"/>
              </a:spcAft>
              <a:defRPr/>
            </a:pPr>
            <a:r>
              <a:rPr lang="nl-BE" sz="3600" b="1" dirty="0">
                <a:effectLst>
                  <a:outerShdw blurRad="38100" dist="38100" dir="2700000" algn="tl">
                    <a:srgbClr val="000000">
                      <a:alpha val="43137"/>
                    </a:srgbClr>
                  </a:outerShdw>
                </a:effectLst>
              </a:rPr>
              <a:t>IMPULSEO</a:t>
            </a:r>
            <a:br>
              <a:rPr lang="nl-BE" sz="3600" b="1" dirty="0">
                <a:effectLst>
                  <a:outerShdw blurRad="38100" dist="38100" dir="2700000" algn="tl">
                    <a:srgbClr val="000000">
                      <a:alpha val="43137"/>
                    </a:srgbClr>
                  </a:outerShdw>
                </a:effectLst>
              </a:rPr>
            </a:br>
            <a:r>
              <a:rPr lang="nl-BE" sz="3600" b="1" dirty="0">
                <a:effectLst>
                  <a:outerShdw blurRad="38100" dist="38100" dir="2700000" algn="tl">
                    <a:srgbClr val="000000">
                      <a:alpha val="43137"/>
                    </a:srgbClr>
                  </a:outerShdw>
                </a:effectLst>
              </a:rPr>
              <a:t>Ondersteuning huisartsen</a:t>
            </a:r>
            <a:endParaRPr lang="nl-NL" sz="3600" b="1" dirty="0">
              <a:effectLst>
                <a:outerShdw blurRad="38100" dist="38100" dir="2700000" algn="tl">
                  <a:srgbClr val="000000">
                    <a:alpha val="43137"/>
                  </a:srgbClr>
                </a:outerShdw>
              </a:effectLst>
            </a:endParaRPr>
          </a:p>
        </p:txBody>
      </p:sp>
      <p:sp>
        <p:nvSpPr>
          <p:cNvPr id="9219" name="Tijdelijke aanduiding voor dianummer 10"/>
          <p:cNvSpPr>
            <a:spLocks noGrp="1"/>
          </p:cNvSpPr>
          <p:nvPr>
            <p:ph type="sldNum" sz="quarter" idx="11"/>
          </p:nvPr>
        </p:nvSpPr>
        <p:spPr bwMode="auto">
          <a:noFill/>
          <a:ln>
            <a:miter lim="800000"/>
            <a:headEnd/>
            <a:tailEnd/>
          </a:ln>
        </p:spPr>
        <p:txBody>
          <a:bodyPr/>
          <a:lstStyle/>
          <a:p>
            <a:fld id="{F09867F3-CA00-4395-BD98-D25761FA5AA2}" type="slidenum">
              <a:rPr lang="nl-NL" altLang="nl-BE"/>
              <a:pPr/>
              <a:t>2</a:t>
            </a:fld>
            <a:endParaRPr lang="nl-NL" altLang="nl-BE"/>
          </a:p>
        </p:txBody>
      </p:sp>
      <p:sp>
        <p:nvSpPr>
          <p:cNvPr id="66563" name="Text Box 3"/>
          <p:cNvSpPr txBox="1">
            <a:spLocks noChangeArrowheads="1"/>
          </p:cNvSpPr>
          <p:nvPr/>
        </p:nvSpPr>
        <p:spPr bwMode="auto">
          <a:xfrm>
            <a:off x="285750" y="2571750"/>
            <a:ext cx="8640763" cy="3140075"/>
          </a:xfrm>
          <a:prstGeom prst="rect">
            <a:avLst/>
          </a:prstGeom>
          <a:noFill/>
          <a:ln w="9525">
            <a:noFill/>
            <a:miter lim="800000"/>
            <a:headEnd/>
            <a:tailEnd/>
          </a:ln>
          <a:effectLst/>
        </p:spPr>
        <p:txBody>
          <a:bodyPr>
            <a:spAutoFit/>
          </a:bodyPr>
          <a:lstStyle/>
          <a:p>
            <a:pPr marL="514350" indent="-514350" eaLnBrk="1" hangingPunct="1">
              <a:buFontTx/>
              <a:buAutoNum type="arabicPeriod"/>
              <a:defRPr/>
            </a:pPr>
            <a:r>
              <a:rPr lang="nl-BE" sz="2900" dirty="0">
                <a:solidFill>
                  <a:schemeClr val="accent1">
                    <a:lumMod val="75000"/>
                  </a:schemeClr>
                </a:solidFill>
                <a:cs typeface="+mn-cs"/>
              </a:rPr>
              <a:t>Tegemoetkoming voor vestigingen</a:t>
            </a:r>
          </a:p>
          <a:p>
            <a:pPr marL="514350" indent="-514350" eaLnBrk="1" hangingPunct="1">
              <a:buFontTx/>
              <a:buAutoNum type="arabicPeriod"/>
              <a:defRPr/>
            </a:pPr>
            <a:endParaRPr lang="nl-BE" sz="2800" dirty="0">
              <a:effectLst>
                <a:outerShdw blurRad="38100" dist="38100" dir="2700000" algn="tl">
                  <a:srgbClr val="010199"/>
                </a:outerShdw>
              </a:effectLst>
              <a:cs typeface="+mn-cs"/>
            </a:endParaRPr>
          </a:p>
          <a:p>
            <a:pPr marL="514350" indent="-514350" eaLnBrk="1" hangingPunct="1">
              <a:buFontTx/>
              <a:buAutoNum type="arabicPeriod"/>
              <a:defRPr/>
            </a:pPr>
            <a:r>
              <a:rPr lang="nl-BE" sz="2900" dirty="0">
                <a:solidFill>
                  <a:schemeClr val="accent1">
                    <a:lumMod val="75000"/>
                  </a:schemeClr>
                </a:solidFill>
                <a:cs typeface="+mn-cs"/>
              </a:rPr>
              <a:t>Tegemoetkoming in loonkosten</a:t>
            </a:r>
          </a:p>
          <a:p>
            <a:pPr marL="514350" indent="-514350" eaLnBrk="1" hangingPunct="1">
              <a:buFontTx/>
              <a:buAutoNum type="arabicPeriod"/>
              <a:defRPr/>
            </a:pPr>
            <a:endParaRPr lang="nl-BE" sz="2800" dirty="0">
              <a:effectLst>
                <a:outerShdw blurRad="38100" dist="38100" dir="2700000" algn="tl">
                  <a:srgbClr val="010199"/>
                </a:outerShdw>
              </a:effectLst>
              <a:cs typeface="+mn-cs"/>
            </a:endParaRPr>
          </a:p>
          <a:p>
            <a:pPr marL="514350" indent="-514350" eaLnBrk="1" hangingPunct="1">
              <a:buFontTx/>
              <a:buAutoNum type="arabicPeriod"/>
              <a:defRPr/>
            </a:pPr>
            <a:r>
              <a:rPr lang="nl-BE" sz="2900" dirty="0">
                <a:solidFill>
                  <a:schemeClr val="accent1">
                    <a:lumMod val="75000"/>
                  </a:schemeClr>
                </a:solidFill>
                <a:cs typeface="+mn-cs"/>
              </a:rPr>
              <a:t>Tegemoetkoming in kosten van </a:t>
            </a:r>
            <a:r>
              <a:rPr lang="nl-BE" sz="2900" dirty="0" err="1">
                <a:solidFill>
                  <a:schemeClr val="accent1">
                    <a:lumMod val="75000"/>
                  </a:schemeClr>
                </a:solidFill>
                <a:cs typeface="+mn-cs"/>
              </a:rPr>
              <a:t>telesecretariaat</a:t>
            </a:r>
            <a:endParaRPr lang="nl-BE" sz="2900" dirty="0">
              <a:solidFill>
                <a:schemeClr val="accent1">
                  <a:lumMod val="75000"/>
                </a:schemeClr>
              </a:solidFill>
              <a:cs typeface="+mn-cs"/>
            </a:endParaRPr>
          </a:p>
          <a:p>
            <a:pPr eaLnBrk="1" hangingPunct="1">
              <a:defRPr/>
            </a:pPr>
            <a:endParaRPr lang="nl-BE" sz="2800" dirty="0">
              <a:effectLst>
                <a:outerShdw blurRad="38100" dist="38100" dir="2700000" algn="tl">
                  <a:srgbClr val="010199"/>
                </a:outerShdw>
              </a:effectLst>
              <a:cs typeface="+mn-cs"/>
            </a:endParaRPr>
          </a:p>
          <a:p>
            <a:pPr eaLnBrk="1" hangingPunct="1">
              <a:defRPr/>
            </a:pPr>
            <a:r>
              <a:rPr lang="nl-BE" sz="2800" dirty="0">
                <a:effectLst>
                  <a:outerShdw blurRad="38100" dist="38100" dir="2700000" algn="tl">
                    <a:srgbClr val="010199"/>
                  </a:outerShdw>
                </a:effectLst>
                <a:cs typeface="+mn-cs"/>
              </a:rPr>
              <a:t>			</a:t>
            </a:r>
            <a:endParaRPr lang="nl-NL" sz="2800" dirty="0">
              <a:effectLst>
                <a:outerShdw blurRad="38100" dist="38100" dir="2700000" algn="tl">
                  <a:srgbClr val="010199"/>
                </a:outerShdw>
              </a:effectLst>
              <a:cs typeface="+mn-cs"/>
            </a:endParaRPr>
          </a:p>
        </p:txBody>
      </p:sp>
      <p:sp>
        <p:nvSpPr>
          <p:cNvPr id="66564" name="Text Box 4"/>
          <p:cNvSpPr txBox="1">
            <a:spLocks noChangeArrowheads="1"/>
          </p:cNvSpPr>
          <p:nvPr/>
        </p:nvSpPr>
        <p:spPr bwMode="auto">
          <a:xfrm>
            <a:off x="214313" y="3429000"/>
            <a:ext cx="8640762" cy="1384300"/>
          </a:xfrm>
          <a:prstGeom prst="rect">
            <a:avLst/>
          </a:prstGeom>
          <a:noFill/>
          <a:ln w="9525">
            <a:noFill/>
            <a:miter lim="800000"/>
            <a:headEnd/>
            <a:tailEnd/>
          </a:ln>
          <a:effectLst/>
        </p:spPr>
        <p:txBody>
          <a:bodyPr>
            <a:spAutoFit/>
          </a:bodyPr>
          <a:lstStyle/>
          <a:p>
            <a:pPr eaLnBrk="1" hangingPunct="1">
              <a:defRPr/>
            </a:pPr>
            <a:endParaRPr lang="nl-BE" sz="2800" dirty="0">
              <a:effectLst>
                <a:outerShdw blurRad="38100" dist="38100" dir="2700000" algn="tl">
                  <a:srgbClr val="010199"/>
                </a:outerShdw>
              </a:effectLst>
              <a:cs typeface="+mn-cs"/>
            </a:endParaRPr>
          </a:p>
          <a:p>
            <a:pPr eaLnBrk="1" hangingPunct="1">
              <a:defRPr/>
            </a:pPr>
            <a:endParaRPr lang="nl-BE" sz="2800" dirty="0">
              <a:effectLst>
                <a:outerShdw blurRad="38100" dist="38100" dir="2700000" algn="tl">
                  <a:srgbClr val="010199"/>
                </a:outerShdw>
              </a:effectLst>
              <a:cs typeface="+mn-cs"/>
            </a:endParaRPr>
          </a:p>
          <a:p>
            <a:pPr eaLnBrk="1" hangingPunct="1">
              <a:defRPr/>
            </a:pPr>
            <a:r>
              <a:rPr lang="nl-BE" sz="2800" dirty="0">
                <a:effectLst>
                  <a:outerShdw blurRad="38100" dist="38100" dir="2700000" algn="tl">
                    <a:srgbClr val="010199"/>
                  </a:outerShdw>
                </a:effectLst>
                <a:cs typeface="+mn-cs"/>
              </a:rPr>
              <a:t>						</a:t>
            </a:r>
            <a:endParaRPr lang="nl-NL" sz="2800" dirty="0">
              <a:effectLst>
                <a:outerShdw blurRad="38100" dist="38100" dir="2700000" algn="tl">
                  <a:srgbClr val="010199"/>
                </a:outerShdw>
              </a:effectLst>
              <a:cs typeface="+mn-cs"/>
            </a:endParaRPr>
          </a:p>
        </p:txBody>
      </p:sp>
      <p:sp>
        <p:nvSpPr>
          <p:cNvPr id="9222" name="Tekstvak 8"/>
          <p:cNvSpPr txBox="1">
            <a:spLocks noChangeArrowheads="1"/>
          </p:cNvSpPr>
          <p:nvPr/>
        </p:nvSpPr>
        <p:spPr bwMode="auto">
          <a:xfrm>
            <a:off x="2071688" y="1285875"/>
            <a:ext cx="184150" cy="369888"/>
          </a:xfrm>
          <a:prstGeom prst="rect">
            <a:avLst/>
          </a:prstGeom>
          <a:noFill/>
          <a:ln w="9525">
            <a:noFill/>
            <a:miter lim="800000"/>
            <a:headEnd/>
            <a:tailEnd/>
          </a:ln>
        </p:spPr>
        <p:txBody>
          <a:bodyPr wrap="none">
            <a:spAutoFit/>
          </a:bodyPr>
          <a:lstStyle/>
          <a:p>
            <a:pPr eaLnBrk="1" hangingPunct="1"/>
            <a:endParaRPr lang="nl-BE" altLang="nl-BE"/>
          </a:p>
        </p:txBody>
      </p:sp>
      <p:pic>
        <p:nvPicPr>
          <p:cNvPr id="10" name="Picture 3" descr="Picture 3"/>
          <p:cNvPicPr>
            <a:picLocks noChangeAspect="1"/>
          </p:cNvPicPr>
          <p:nvPr/>
        </p:nvPicPr>
        <p:blipFill>
          <a:blip r:embed="rId2" cstate="print"/>
          <a:stretch>
            <a:fillRect/>
          </a:stretch>
        </p:blipFill>
        <p:spPr>
          <a:xfrm>
            <a:off x="179512" y="0"/>
            <a:ext cx="1783669" cy="720080"/>
          </a:xfrm>
          <a:prstGeom prst="rect">
            <a:avLst/>
          </a:prstGeom>
          <a:ln w="12700">
            <a:miter lim="400000"/>
          </a:ln>
        </p:spPr>
      </p:pic>
      <p:pic>
        <p:nvPicPr>
          <p:cNvPr id="11" name="Picture 3" descr="C:\Users\ASGB\Desktop\ASGBKartel logo's def (3)\ASGBKartel logo's def\Icoon\jpg\Icoon-pos-Colour@3x-100.jpg"/>
          <p:cNvPicPr>
            <a:picLocks noChangeAspect="1" noChangeArrowheads="1"/>
          </p:cNvPicPr>
          <p:nvPr/>
        </p:nvPicPr>
        <p:blipFill>
          <a:blip r:embed="rId3" cstate="print"/>
          <a:srcRect/>
          <a:stretch>
            <a:fillRect/>
          </a:stretch>
        </p:blipFill>
        <p:spPr bwMode="auto">
          <a:xfrm>
            <a:off x="179512" y="6353944"/>
            <a:ext cx="504056" cy="50405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6564"/>
                                        </p:tgtEl>
                                        <p:attrNameLst>
                                          <p:attrName>style.visibility</p:attrName>
                                        </p:attrNameLst>
                                      </p:cBhvr>
                                      <p:to>
                                        <p:strVal val="visible"/>
                                      </p:to>
                                    </p:set>
                                    <p:anim calcmode="lin" valueType="num">
                                      <p:cBhvr additive="base">
                                        <p:cTn id="7" dur="500" fill="hold"/>
                                        <p:tgtEl>
                                          <p:spTgt spid="66564"/>
                                        </p:tgtEl>
                                        <p:attrNameLst>
                                          <p:attrName>ppt_x</p:attrName>
                                        </p:attrNameLst>
                                      </p:cBhvr>
                                      <p:tavLst>
                                        <p:tav tm="0">
                                          <p:val>
                                            <p:strVal val="0-#ppt_w/2"/>
                                          </p:val>
                                        </p:tav>
                                        <p:tav tm="100000">
                                          <p:val>
                                            <p:strVal val="#ppt_x"/>
                                          </p:val>
                                        </p:tav>
                                      </p:tavLst>
                                    </p:anim>
                                    <p:anim calcmode="lin" valueType="num">
                                      <p:cBhvr additive="base">
                                        <p:cTn id="8" dur="500" fill="hold"/>
                                        <p:tgtEl>
                                          <p:spTgt spid="665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28625" y="1428750"/>
            <a:ext cx="8101013" cy="684213"/>
          </a:xfrm>
        </p:spPr>
        <p:txBody>
          <a:bodyPr>
            <a:normAutofit/>
          </a:bodyPr>
          <a:lstStyle/>
          <a:p>
            <a:pPr eaLnBrk="1" fontAlgn="auto" hangingPunct="1">
              <a:spcAft>
                <a:spcPts val="0"/>
              </a:spcAft>
              <a:defRPr/>
            </a:pPr>
            <a:r>
              <a:rPr lang="nl-BE" sz="3200" b="1" dirty="0">
                <a:solidFill>
                  <a:schemeClr val="accent1">
                    <a:lumMod val="75000"/>
                  </a:schemeClr>
                </a:solidFill>
                <a:latin typeface="Arial" pitchFamily="34" charset="0"/>
                <a:cs typeface="Arial" pitchFamily="34" charset="0"/>
              </a:rPr>
              <a:t>Tegemoetkoming</a:t>
            </a:r>
            <a:r>
              <a:rPr lang="nl-BE" sz="3200" b="1" dirty="0">
                <a:latin typeface="Arial" pitchFamily="34" charset="0"/>
                <a:cs typeface="Arial" pitchFamily="34" charset="0"/>
              </a:rPr>
              <a:t> vestiging in </a:t>
            </a:r>
            <a:r>
              <a:rPr lang="nl-BE" sz="3200" b="1" dirty="0" err="1">
                <a:latin typeface="Arial" pitchFamily="34" charset="0"/>
                <a:cs typeface="Arial" pitchFamily="34" charset="0"/>
              </a:rPr>
              <a:t>vlaanderen</a:t>
            </a:r>
            <a:endParaRPr lang="nl-NL" sz="3200" b="1" dirty="0">
              <a:latin typeface="Arial" pitchFamily="34" charset="0"/>
              <a:cs typeface="Arial" pitchFamily="34" charset="0"/>
            </a:endParaRPr>
          </a:p>
        </p:txBody>
      </p:sp>
      <p:sp>
        <p:nvSpPr>
          <p:cNvPr id="10243" name="Tijdelijke aanduiding voor dianummer 5"/>
          <p:cNvSpPr>
            <a:spLocks noGrp="1"/>
          </p:cNvSpPr>
          <p:nvPr>
            <p:ph type="sldNum" sz="quarter" idx="11"/>
          </p:nvPr>
        </p:nvSpPr>
        <p:spPr bwMode="auto">
          <a:noFill/>
          <a:ln>
            <a:miter lim="800000"/>
            <a:headEnd/>
            <a:tailEnd/>
          </a:ln>
        </p:spPr>
        <p:txBody>
          <a:bodyPr/>
          <a:lstStyle/>
          <a:p>
            <a:fld id="{30BACD7F-0CE3-4E96-8456-8D979F6EFE61}" type="slidenum">
              <a:rPr lang="nl-NL" altLang="nl-BE"/>
              <a:pPr/>
              <a:t>3</a:t>
            </a:fld>
            <a:endParaRPr lang="nl-NL" altLang="nl-BE"/>
          </a:p>
        </p:txBody>
      </p:sp>
      <p:sp>
        <p:nvSpPr>
          <p:cNvPr id="64515" name="Text Box 3"/>
          <p:cNvSpPr txBox="1">
            <a:spLocks noChangeArrowheads="1"/>
          </p:cNvSpPr>
          <p:nvPr/>
        </p:nvSpPr>
        <p:spPr bwMode="auto">
          <a:xfrm>
            <a:off x="357188" y="2500313"/>
            <a:ext cx="8391525" cy="4093428"/>
          </a:xfrm>
          <a:prstGeom prst="rect">
            <a:avLst/>
          </a:prstGeom>
          <a:noFill/>
          <a:ln w="9525">
            <a:noFill/>
            <a:miter lim="800000"/>
            <a:headEnd/>
            <a:tailEnd/>
          </a:ln>
          <a:effectLst/>
        </p:spPr>
        <p:txBody>
          <a:bodyPr>
            <a:spAutoFit/>
          </a:bodyPr>
          <a:lstStyle/>
          <a:p>
            <a:pPr eaLnBrk="1" hangingPunct="1">
              <a:defRPr/>
            </a:pPr>
            <a:r>
              <a:rPr lang="nl-BE" sz="2000" dirty="0">
                <a:cs typeface="+mn-cs"/>
              </a:rPr>
              <a:t>1. Vroeger een installatiepremie van € 20.000 voor vestiging in </a:t>
            </a:r>
            <a:r>
              <a:rPr lang="nl-BE" sz="2000">
                <a:cs typeface="+mn-cs"/>
              </a:rPr>
              <a:t>bepaalde huisartsarme </a:t>
            </a:r>
            <a:r>
              <a:rPr lang="nl-BE" sz="2000" dirty="0">
                <a:cs typeface="+mn-cs"/>
              </a:rPr>
              <a:t>zones : afgeschaft sinds 1 juli 2020, maar budget blijft beschikbaar om anders aan te wenden – Vlaamse overheid treuzelt met aanwending ervan – wellicht wordt dat een extra bedrag voor renteloze lening   </a:t>
            </a:r>
          </a:p>
          <a:p>
            <a:pPr eaLnBrk="1" hangingPunct="1">
              <a:defRPr/>
            </a:pPr>
            <a:endParaRPr lang="nl-BE" sz="2000" dirty="0">
              <a:cs typeface="+mn-cs"/>
            </a:endParaRPr>
          </a:p>
          <a:p>
            <a:pPr eaLnBrk="1" hangingPunct="1">
              <a:defRPr/>
            </a:pPr>
            <a:endParaRPr lang="nl-BE" sz="2000" dirty="0">
              <a:cs typeface="+mn-cs"/>
            </a:endParaRPr>
          </a:p>
          <a:p>
            <a:pPr eaLnBrk="1" hangingPunct="1">
              <a:defRPr/>
            </a:pPr>
            <a:r>
              <a:rPr lang="nl-BE" sz="2000" dirty="0">
                <a:cs typeface="+mn-cs"/>
              </a:rPr>
              <a:t>2. Renteloze lening voor starters ongeacht de zone waar men zich vestigt – dit bestaat nog steeds en het bedrag werd op 1 juli 2020 verhoogd van € 15.000 naar € 35.000</a:t>
            </a:r>
          </a:p>
          <a:p>
            <a:pPr eaLnBrk="1" hangingPunct="1">
              <a:defRPr/>
            </a:pPr>
            <a:endParaRPr lang="nl-BE" sz="2000" dirty="0">
              <a:cs typeface="+mn-cs"/>
            </a:endParaRPr>
          </a:p>
          <a:p>
            <a:pPr eaLnBrk="1" hangingPunct="1">
              <a:defRPr/>
            </a:pPr>
            <a:endParaRPr lang="nl-BE" sz="2000" dirty="0">
              <a:cs typeface="+mn-cs"/>
            </a:endParaRPr>
          </a:p>
          <a:p>
            <a:pPr eaLnBrk="1" hangingPunct="1">
              <a:defRPr/>
            </a:pPr>
            <a:r>
              <a:rPr lang="nl-BE" sz="2000" dirty="0">
                <a:cs typeface="+mn-cs"/>
              </a:rPr>
              <a:t>			</a:t>
            </a:r>
            <a:endParaRPr lang="nl-BE" sz="2000" dirty="0">
              <a:solidFill>
                <a:srgbClr val="FF0000"/>
              </a:solidFill>
              <a:cs typeface="+mn-cs"/>
            </a:endParaRPr>
          </a:p>
        </p:txBody>
      </p:sp>
      <p:sp>
        <p:nvSpPr>
          <p:cNvPr id="10246" name="Tekstvak 7"/>
          <p:cNvSpPr txBox="1">
            <a:spLocks noChangeArrowheads="1"/>
          </p:cNvSpPr>
          <p:nvPr/>
        </p:nvSpPr>
        <p:spPr bwMode="auto">
          <a:xfrm>
            <a:off x="3059113" y="6381750"/>
            <a:ext cx="2900362" cy="307975"/>
          </a:xfrm>
          <a:prstGeom prst="rect">
            <a:avLst/>
          </a:prstGeom>
          <a:noFill/>
          <a:ln w="9525">
            <a:noFill/>
            <a:miter lim="800000"/>
            <a:headEnd/>
            <a:tailEnd/>
          </a:ln>
        </p:spPr>
        <p:txBody>
          <a:bodyPr wrap="none">
            <a:spAutoFit/>
          </a:bodyPr>
          <a:lstStyle/>
          <a:p>
            <a:pPr eaLnBrk="1" hangingPunct="1"/>
            <a:r>
              <a:rPr lang="nl-BE" altLang="nl-BE" sz="1400"/>
              <a:t>Tegemoetkoming voor vestigingen</a:t>
            </a:r>
          </a:p>
        </p:txBody>
      </p:sp>
      <p:pic>
        <p:nvPicPr>
          <p:cNvPr id="9" name="Picture 3" descr="Picture 3"/>
          <p:cNvPicPr>
            <a:picLocks noChangeAspect="1"/>
          </p:cNvPicPr>
          <p:nvPr/>
        </p:nvPicPr>
        <p:blipFill>
          <a:blip r:embed="rId2" cstate="print"/>
          <a:stretch>
            <a:fillRect/>
          </a:stretch>
        </p:blipFill>
        <p:spPr>
          <a:xfrm>
            <a:off x="179512" y="0"/>
            <a:ext cx="1783669" cy="720080"/>
          </a:xfrm>
          <a:prstGeom prst="rect">
            <a:avLst/>
          </a:prstGeom>
          <a:ln w="12700">
            <a:miter lim="400000"/>
          </a:ln>
        </p:spPr>
      </p:pic>
      <p:pic>
        <p:nvPicPr>
          <p:cNvPr id="11" name="Picture 3" descr="C:\Users\ASGB\Desktop\ASGBKartel logo's def (3)\ASGBKartel logo's def\Icoon\jpg\Icoon-pos-Colour@3x-100.jpg"/>
          <p:cNvPicPr>
            <a:picLocks noChangeAspect="1" noChangeArrowheads="1"/>
          </p:cNvPicPr>
          <p:nvPr/>
        </p:nvPicPr>
        <p:blipFill>
          <a:blip r:embed="rId3" cstate="print"/>
          <a:srcRect/>
          <a:stretch>
            <a:fillRect/>
          </a:stretch>
        </p:blipFill>
        <p:spPr bwMode="auto">
          <a:xfrm>
            <a:off x="179512" y="6353944"/>
            <a:ext cx="504056" cy="50405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sz="quarter" idx="1"/>
          </p:nvPr>
        </p:nvSpPr>
        <p:spPr>
          <a:xfrm>
            <a:off x="571500" y="1357313"/>
            <a:ext cx="7772400" cy="4572000"/>
          </a:xfrm>
        </p:spPr>
        <p:txBody>
          <a:bodyPr/>
          <a:lstStyle/>
          <a:p>
            <a:pPr marL="0" indent="0" eaLnBrk="1" hangingPunct="1">
              <a:lnSpc>
                <a:spcPct val="80000"/>
              </a:lnSpc>
              <a:buNone/>
              <a:tabLst>
                <a:tab pos="0" algn="l"/>
                <a:tab pos="282575" algn="l"/>
              </a:tabLst>
            </a:pPr>
            <a:endParaRPr lang="nl-BE" altLang="nl-BE" b="1" dirty="0">
              <a:latin typeface="Arial" charset="0"/>
              <a:cs typeface="Arial" charset="0"/>
            </a:endParaRPr>
          </a:p>
          <a:p>
            <a:pPr marL="0" indent="0" eaLnBrk="1" hangingPunct="1">
              <a:lnSpc>
                <a:spcPct val="80000"/>
              </a:lnSpc>
              <a:buFont typeface="Wingdings" pitchFamily="2" charset="2"/>
              <a:buNone/>
              <a:tabLst>
                <a:tab pos="0" algn="l"/>
                <a:tab pos="282575" algn="l"/>
              </a:tabLst>
            </a:pPr>
            <a:r>
              <a:rPr lang="nl-BE" altLang="nl-BE" sz="2000" b="1" u="sng" dirty="0">
                <a:latin typeface="Arial" charset="0"/>
                <a:cs typeface="Arial" charset="0"/>
              </a:rPr>
              <a:t>RENTELOZE LENING voor STARTERS</a:t>
            </a:r>
          </a:p>
          <a:p>
            <a:pPr marL="0" indent="0" eaLnBrk="1" hangingPunct="1">
              <a:lnSpc>
                <a:spcPct val="80000"/>
              </a:lnSpc>
              <a:buFontTx/>
              <a:buNone/>
              <a:tabLst>
                <a:tab pos="0" algn="l"/>
                <a:tab pos="282575" algn="l"/>
              </a:tabLst>
            </a:pPr>
            <a:endParaRPr lang="nl-BE" altLang="nl-BE" b="1" u="sng" dirty="0">
              <a:latin typeface="Arial" charset="0"/>
              <a:cs typeface="Arial" charset="0"/>
            </a:endParaRPr>
          </a:p>
          <a:p>
            <a:pPr marL="0" indent="0" eaLnBrk="1" hangingPunct="1">
              <a:lnSpc>
                <a:spcPct val="80000"/>
              </a:lnSpc>
              <a:buFontTx/>
              <a:buNone/>
              <a:tabLst>
                <a:tab pos="0" algn="l"/>
                <a:tab pos="282575" algn="l"/>
              </a:tabLst>
            </a:pPr>
            <a:r>
              <a:rPr lang="nl-BE" altLang="nl-BE" sz="1800" u="sng" dirty="0">
                <a:latin typeface="Arial" charset="0"/>
                <a:cs typeface="Arial" charset="0"/>
              </a:rPr>
              <a:t>Voorwaarden</a:t>
            </a:r>
            <a:r>
              <a:rPr lang="nl-BE" altLang="nl-BE" sz="1800" dirty="0">
                <a:latin typeface="Arial" charset="0"/>
                <a:cs typeface="Arial" charset="0"/>
              </a:rPr>
              <a:t>:</a:t>
            </a:r>
          </a:p>
          <a:p>
            <a:pPr marL="0" indent="0" eaLnBrk="1" hangingPunct="1">
              <a:lnSpc>
                <a:spcPct val="80000"/>
              </a:lnSpc>
              <a:buSzPct val="100000"/>
              <a:buFont typeface="Arial" charset="0"/>
              <a:buChar char="•"/>
              <a:tabLst>
                <a:tab pos="0" algn="l"/>
                <a:tab pos="282575" algn="l"/>
              </a:tabLst>
            </a:pPr>
            <a:r>
              <a:rPr lang="nl-BE" altLang="nl-BE" sz="1800" dirty="0">
                <a:latin typeface="Arial" charset="0"/>
                <a:cs typeface="Arial" charset="0"/>
              </a:rPr>
              <a:t>  renteloze lening kunt u krijgen voor een ‘eerste vestiging of installatie’ </a:t>
            </a:r>
          </a:p>
          <a:p>
            <a:pPr marL="0" indent="0" eaLnBrk="1" hangingPunct="1">
              <a:lnSpc>
                <a:spcPct val="80000"/>
              </a:lnSpc>
              <a:buSzPct val="100000"/>
              <a:buFont typeface="Arial" charset="0"/>
              <a:buChar char="•"/>
              <a:tabLst>
                <a:tab pos="0" algn="l"/>
                <a:tab pos="282575" algn="l"/>
              </a:tabLst>
            </a:pPr>
            <a:r>
              <a:rPr lang="nl-BE" altLang="nl-BE" sz="1800" dirty="0">
                <a:latin typeface="Arial" charset="0"/>
                <a:cs typeface="Arial" charset="0"/>
              </a:rPr>
              <a:t>  D.w.z.  binnen de 4 jaar na erkenning als huisarts of een terugkeer uit een ontwikkelingsland.</a:t>
            </a:r>
          </a:p>
          <a:p>
            <a:pPr marL="0" indent="0" eaLnBrk="1" hangingPunct="1">
              <a:lnSpc>
                <a:spcPct val="80000"/>
              </a:lnSpc>
              <a:buSzPct val="100000"/>
              <a:buFont typeface="Arial" charset="0"/>
              <a:buChar char="•"/>
              <a:tabLst>
                <a:tab pos="0" algn="l"/>
                <a:tab pos="282575" algn="l"/>
              </a:tabLst>
            </a:pPr>
            <a:r>
              <a:rPr lang="nl-BE" altLang="nl-BE" sz="1800" dirty="0">
                <a:latin typeface="Arial" charset="0"/>
                <a:cs typeface="Arial" charset="0"/>
              </a:rPr>
              <a:t> de installatiedatum is de datum van inschrijving in de wachtdienst</a:t>
            </a:r>
          </a:p>
          <a:p>
            <a:pPr marL="0" indent="0" eaLnBrk="1" hangingPunct="1">
              <a:lnSpc>
                <a:spcPct val="80000"/>
              </a:lnSpc>
              <a:buFontTx/>
              <a:buNone/>
              <a:tabLst>
                <a:tab pos="0" algn="l"/>
                <a:tab pos="282575" algn="l"/>
              </a:tabLst>
            </a:pPr>
            <a:endParaRPr lang="nl-BE" altLang="nl-BE" sz="1800" dirty="0">
              <a:latin typeface="Arial" charset="0"/>
              <a:cs typeface="Arial" charset="0"/>
            </a:endParaRPr>
          </a:p>
          <a:p>
            <a:pPr marL="0" indent="0" eaLnBrk="1" hangingPunct="1">
              <a:lnSpc>
                <a:spcPct val="80000"/>
              </a:lnSpc>
              <a:buFontTx/>
              <a:buNone/>
              <a:tabLst>
                <a:tab pos="0" algn="l"/>
                <a:tab pos="282575" algn="l"/>
              </a:tabLst>
            </a:pPr>
            <a:r>
              <a:rPr lang="nl-BE" altLang="nl-BE" sz="1800" u="sng" dirty="0">
                <a:latin typeface="Arial" charset="0"/>
                <a:cs typeface="Arial" charset="0"/>
              </a:rPr>
              <a:t>Bedrag</a:t>
            </a:r>
            <a:r>
              <a:rPr lang="nl-BE" altLang="nl-BE" sz="1800" dirty="0">
                <a:latin typeface="Arial" charset="0"/>
                <a:cs typeface="Arial" charset="0"/>
              </a:rPr>
              <a:t>:	maximum is € 35.000</a:t>
            </a:r>
          </a:p>
          <a:p>
            <a:pPr marL="0" indent="0" eaLnBrk="1" hangingPunct="1">
              <a:lnSpc>
                <a:spcPct val="80000"/>
              </a:lnSpc>
              <a:buSzPct val="100000"/>
              <a:buFont typeface="Arial" charset="0"/>
              <a:buChar char="•"/>
              <a:tabLst>
                <a:tab pos="0" algn="l"/>
                <a:tab pos="282575" algn="l"/>
              </a:tabLst>
            </a:pPr>
            <a:r>
              <a:rPr lang="nl-BE" altLang="nl-BE" sz="1800" dirty="0">
                <a:latin typeface="Arial" charset="0"/>
                <a:cs typeface="Arial" charset="0"/>
              </a:rPr>
              <a:t>  Geen intresten verschuldigd </a:t>
            </a:r>
            <a:r>
              <a:rPr lang="nl-BE" altLang="nl-BE" sz="1800">
                <a:latin typeface="Arial" charset="0"/>
                <a:cs typeface="Arial" charset="0"/>
              </a:rPr>
              <a:t>(rentevoet = 0%)</a:t>
            </a:r>
            <a:endParaRPr lang="nl-BE" altLang="nl-BE" sz="1800" dirty="0">
              <a:latin typeface="Arial" charset="0"/>
              <a:cs typeface="Arial" charset="0"/>
            </a:endParaRPr>
          </a:p>
          <a:p>
            <a:pPr marL="0" indent="0" eaLnBrk="1" hangingPunct="1">
              <a:lnSpc>
                <a:spcPct val="80000"/>
              </a:lnSpc>
              <a:buSzPct val="100000"/>
              <a:buFont typeface="Arial" charset="0"/>
              <a:buChar char="•"/>
              <a:tabLst>
                <a:tab pos="0" algn="l"/>
                <a:tab pos="282575" algn="l"/>
              </a:tabLst>
            </a:pPr>
            <a:r>
              <a:rPr lang="nl-BE" altLang="nl-BE" sz="1800" dirty="0">
                <a:latin typeface="Arial" charset="0"/>
                <a:cs typeface="Arial" charset="0"/>
              </a:rPr>
              <a:t>  Geen waarborg vereist</a:t>
            </a:r>
          </a:p>
          <a:p>
            <a:pPr marL="0" indent="0" eaLnBrk="1" hangingPunct="1">
              <a:lnSpc>
                <a:spcPct val="80000"/>
              </a:lnSpc>
              <a:buSzPct val="100000"/>
              <a:buFont typeface="Arial" charset="0"/>
              <a:buChar char="•"/>
              <a:tabLst>
                <a:tab pos="0" algn="l"/>
                <a:tab pos="282575" algn="l"/>
              </a:tabLst>
            </a:pPr>
            <a:r>
              <a:rPr lang="nl-BE" altLang="nl-BE" sz="1800" dirty="0">
                <a:latin typeface="Arial" charset="0"/>
                <a:cs typeface="Arial" charset="0"/>
              </a:rPr>
              <a:t>  Terugbetaling vanaf 2de jaar (1</a:t>
            </a:r>
            <a:r>
              <a:rPr lang="nl-BE" altLang="nl-BE" sz="1800" baseline="30000" dirty="0">
                <a:latin typeface="Arial" charset="0"/>
                <a:cs typeface="Arial" charset="0"/>
              </a:rPr>
              <a:t>ste</a:t>
            </a:r>
            <a:r>
              <a:rPr lang="nl-BE" altLang="nl-BE" sz="1800" dirty="0">
                <a:latin typeface="Arial" charset="0"/>
                <a:cs typeface="Arial" charset="0"/>
              </a:rPr>
              <a:t> jaar vrijgesteld) en dit over 4 jaar</a:t>
            </a:r>
          </a:p>
          <a:p>
            <a:pPr marL="0" indent="0" eaLnBrk="1" hangingPunct="1">
              <a:lnSpc>
                <a:spcPct val="80000"/>
              </a:lnSpc>
              <a:buSzPct val="100000"/>
              <a:buFont typeface="Arial" charset="0"/>
              <a:buChar char="•"/>
              <a:tabLst>
                <a:tab pos="0" algn="l"/>
                <a:tab pos="282575" algn="l"/>
              </a:tabLst>
            </a:pPr>
            <a:r>
              <a:rPr lang="nl-BE" altLang="nl-BE" sz="1800" dirty="0">
                <a:latin typeface="Arial" charset="0"/>
                <a:cs typeface="Arial" charset="0"/>
              </a:rPr>
              <a:t>  maandelijkse aflossingen</a:t>
            </a:r>
            <a:endParaRPr lang="nl-NL" altLang="nl-BE" sz="1800" u="sng" dirty="0">
              <a:latin typeface="Arial" charset="0"/>
              <a:cs typeface="Arial" charset="0"/>
            </a:endParaRPr>
          </a:p>
        </p:txBody>
      </p:sp>
      <p:sp>
        <p:nvSpPr>
          <p:cNvPr id="11267" name="Tijdelijke aanduiding voor dianummer 5"/>
          <p:cNvSpPr>
            <a:spLocks noGrp="1"/>
          </p:cNvSpPr>
          <p:nvPr>
            <p:ph type="sldNum" sz="quarter" idx="11"/>
          </p:nvPr>
        </p:nvSpPr>
        <p:spPr bwMode="auto">
          <a:noFill/>
          <a:ln>
            <a:miter lim="800000"/>
            <a:headEnd/>
            <a:tailEnd/>
          </a:ln>
        </p:spPr>
        <p:txBody>
          <a:bodyPr/>
          <a:lstStyle/>
          <a:p>
            <a:fld id="{B9579484-3648-4445-85D8-B60D57C1AD08}" type="slidenum">
              <a:rPr lang="nl-NL" altLang="nl-BE"/>
              <a:pPr/>
              <a:t>4</a:t>
            </a:fld>
            <a:endParaRPr lang="nl-NL" altLang="nl-BE"/>
          </a:p>
        </p:txBody>
      </p:sp>
      <p:pic>
        <p:nvPicPr>
          <p:cNvPr id="11268" name="Picture 5" descr="medisch10"/>
          <p:cNvPicPr>
            <a:picLocks noChangeAspect="1" noChangeArrowheads="1" noCrop="1"/>
          </p:cNvPicPr>
          <p:nvPr/>
        </p:nvPicPr>
        <p:blipFill>
          <a:blip r:embed="rId2" cstate="print"/>
          <a:srcRect/>
          <a:stretch>
            <a:fillRect/>
          </a:stretch>
        </p:blipFill>
        <p:spPr bwMode="auto">
          <a:xfrm>
            <a:off x="8027988" y="2420938"/>
            <a:ext cx="809625" cy="1552575"/>
          </a:xfrm>
          <a:prstGeom prst="rect">
            <a:avLst/>
          </a:prstGeom>
          <a:noFill/>
          <a:ln w="9525">
            <a:noFill/>
            <a:miter lim="800000"/>
            <a:headEnd/>
            <a:tailEnd/>
          </a:ln>
        </p:spPr>
      </p:pic>
      <p:sp>
        <p:nvSpPr>
          <p:cNvPr id="11269" name="Tijdelijke aanduiding voor voettekst 8"/>
          <p:cNvSpPr>
            <a:spLocks noGrp="1"/>
          </p:cNvSpPr>
          <p:nvPr>
            <p:ph type="ftr" sz="quarter" idx="12"/>
          </p:nvPr>
        </p:nvSpPr>
        <p:spPr bwMode="auto">
          <a:ln>
            <a:miter lim="800000"/>
            <a:headEnd/>
            <a:tailEnd/>
          </a:ln>
        </p:spPr>
        <p:txBody>
          <a:bodyPr wrap="square" lIns="91440" tIns="45720" rIns="91440" bIns="45720" numCol="1" compatLnSpc="1">
            <a:prstTxWarp prst="textNoShape">
              <a:avLst/>
            </a:prstTxWarp>
          </a:bodyPr>
          <a:lstStyle/>
          <a:p>
            <a:pPr>
              <a:defRPr/>
            </a:pPr>
            <a:r>
              <a:rPr lang="nl-NL"/>
              <a:t>tegemoetkoming voor vestigingen</a:t>
            </a:r>
          </a:p>
        </p:txBody>
      </p:sp>
      <p:sp>
        <p:nvSpPr>
          <p:cNvPr id="11270" name="Tekstvak 7"/>
          <p:cNvSpPr txBox="1">
            <a:spLocks noChangeArrowheads="1"/>
          </p:cNvSpPr>
          <p:nvPr/>
        </p:nvSpPr>
        <p:spPr bwMode="auto">
          <a:xfrm>
            <a:off x="3059113" y="6381750"/>
            <a:ext cx="2900362" cy="307975"/>
          </a:xfrm>
          <a:prstGeom prst="rect">
            <a:avLst/>
          </a:prstGeom>
          <a:noFill/>
          <a:ln w="9525">
            <a:noFill/>
            <a:miter lim="800000"/>
            <a:headEnd/>
            <a:tailEnd/>
          </a:ln>
        </p:spPr>
        <p:txBody>
          <a:bodyPr wrap="none">
            <a:spAutoFit/>
          </a:bodyPr>
          <a:lstStyle/>
          <a:p>
            <a:pPr eaLnBrk="1" hangingPunct="1"/>
            <a:r>
              <a:rPr lang="nl-BE" altLang="nl-BE" sz="1400"/>
              <a:t>Tegemoetkoming voor vestigingen</a:t>
            </a:r>
          </a:p>
        </p:txBody>
      </p:sp>
      <p:pic>
        <p:nvPicPr>
          <p:cNvPr id="9" name="Picture 3" descr="Picture 3"/>
          <p:cNvPicPr>
            <a:picLocks noChangeAspect="1"/>
          </p:cNvPicPr>
          <p:nvPr/>
        </p:nvPicPr>
        <p:blipFill>
          <a:blip r:embed="rId3" cstate="print"/>
          <a:stretch>
            <a:fillRect/>
          </a:stretch>
        </p:blipFill>
        <p:spPr>
          <a:xfrm>
            <a:off x="179512" y="0"/>
            <a:ext cx="1783669" cy="720080"/>
          </a:xfrm>
          <a:prstGeom prst="rect">
            <a:avLst/>
          </a:prstGeom>
          <a:ln w="12700">
            <a:miter lim="400000"/>
          </a:ln>
        </p:spPr>
      </p:pic>
      <p:pic>
        <p:nvPicPr>
          <p:cNvPr id="10" name="Picture 3" descr="C:\Users\ASGB\Desktop\ASGBKartel logo's def (3)\ASGBKartel logo's def\Icoon\jpg\Icoon-pos-Colour@3x-100.jpg"/>
          <p:cNvPicPr>
            <a:picLocks noChangeAspect="1" noChangeArrowheads="1"/>
          </p:cNvPicPr>
          <p:nvPr/>
        </p:nvPicPr>
        <p:blipFill>
          <a:blip r:embed="rId4" cstate="print"/>
          <a:srcRect/>
          <a:stretch>
            <a:fillRect/>
          </a:stretch>
        </p:blipFill>
        <p:spPr bwMode="auto">
          <a:xfrm>
            <a:off x="179512" y="6353944"/>
            <a:ext cx="504056" cy="50405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inhoud 2"/>
          <p:cNvSpPr>
            <a:spLocks noGrp="1"/>
          </p:cNvSpPr>
          <p:nvPr>
            <p:ph sz="quarter" idx="1"/>
          </p:nvPr>
        </p:nvSpPr>
        <p:spPr>
          <a:xfrm>
            <a:off x="642938" y="1714500"/>
            <a:ext cx="7891462" cy="3143250"/>
          </a:xfrm>
        </p:spPr>
        <p:txBody>
          <a:bodyPr/>
          <a:lstStyle/>
          <a:p>
            <a:pPr eaLnBrk="1" hangingPunct="1">
              <a:buClrTx/>
              <a:buSzPct val="100000"/>
              <a:buFont typeface="Wingdings" pitchFamily="2" charset="2"/>
              <a:buNone/>
            </a:pPr>
            <a:r>
              <a:rPr lang="nl-BE" altLang="nl-BE" sz="2000" u="sng" dirty="0">
                <a:latin typeface="Arial" charset="0"/>
                <a:cs typeface="Arial" charset="0"/>
              </a:rPr>
              <a:t>Hoe een aanvraag indienen?</a:t>
            </a:r>
          </a:p>
          <a:p>
            <a:pPr eaLnBrk="1" hangingPunct="1">
              <a:buClrTx/>
              <a:buSzPct val="100000"/>
              <a:buFont typeface="Wingdings" pitchFamily="2" charset="2"/>
              <a:buNone/>
            </a:pPr>
            <a:endParaRPr lang="nl-BE" altLang="nl-BE" sz="2000" u="sng" dirty="0">
              <a:latin typeface="Arial" charset="0"/>
              <a:cs typeface="Arial" charset="0"/>
            </a:endParaRPr>
          </a:p>
          <a:p>
            <a:pPr eaLnBrk="1" hangingPunct="1">
              <a:buSzPct val="100000"/>
              <a:buFont typeface="Arial" charset="0"/>
              <a:buChar char="•"/>
            </a:pPr>
            <a:r>
              <a:rPr lang="nl-BE" altLang="nl-BE" sz="1800" dirty="0">
                <a:latin typeface="Arial" charset="0"/>
                <a:cs typeface="Arial" charset="0"/>
              </a:rPr>
              <a:t>Model aanvraagformulier, ingevuld en ondertekend</a:t>
            </a:r>
          </a:p>
          <a:p>
            <a:pPr eaLnBrk="1" hangingPunct="1">
              <a:buSzPct val="100000"/>
              <a:buFont typeface="Arial" charset="0"/>
              <a:buChar char="•"/>
            </a:pPr>
            <a:r>
              <a:rPr lang="nl-BE" altLang="nl-BE" sz="1800" dirty="0">
                <a:latin typeface="Arial" charset="0"/>
                <a:cs typeface="Arial" charset="0"/>
              </a:rPr>
              <a:t>Attest erkenning Riziv</a:t>
            </a:r>
          </a:p>
          <a:p>
            <a:pPr eaLnBrk="1" hangingPunct="1">
              <a:buSzPct val="100000"/>
              <a:buFont typeface="Arial" charset="0"/>
              <a:buChar char="•"/>
            </a:pPr>
            <a:r>
              <a:rPr lang="nl-BE" altLang="nl-BE" sz="1800" dirty="0">
                <a:latin typeface="Arial" charset="0"/>
                <a:cs typeface="Arial" charset="0"/>
              </a:rPr>
              <a:t>Attest eerste installatie</a:t>
            </a:r>
          </a:p>
          <a:p>
            <a:pPr eaLnBrk="1" hangingPunct="1">
              <a:buSzPct val="100000"/>
              <a:buFont typeface="Arial" charset="0"/>
              <a:buChar char="•"/>
            </a:pPr>
            <a:r>
              <a:rPr lang="nl-BE" altLang="nl-BE" sz="1800" dirty="0">
                <a:latin typeface="Arial" charset="0"/>
                <a:cs typeface="Arial" charset="0"/>
              </a:rPr>
              <a:t>Attest deelname wachtdienst</a:t>
            </a:r>
          </a:p>
          <a:p>
            <a:pPr eaLnBrk="1" hangingPunct="1">
              <a:buSzPct val="100000"/>
              <a:buFont typeface="Arial" charset="0"/>
              <a:buChar char="•"/>
            </a:pPr>
            <a:r>
              <a:rPr lang="nl-BE" altLang="nl-BE" sz="1800" dirty="0" err="1">
                <a:latin typeface="Arial" charset="0"/>
                <a:cs typeface="Arial" charset="0"/>
              </a:rPr>
              <a:t>Fotocopie</a:t>
            </a:r>
            <a:r>
              <a:rPr lang="nl-BE" altLang="nl-BE" sz="1800" dirty="0">
                <a:latin typeface="Arial" charset="0"/>
                <a:cs typeface="Arial" charset="0"/>
              </a:rPr>
              <a:t> e-ID (voor- en achterkant)</a:t>
            </a:r>
          </a:p>
          <a:p>
            <a:pPr eaLnBrk="1" hangingPunct="1">
              <a:buClrTx/>
              <a:buSzPct val="100000"/>
              <a:buFont typeface="Wingdings" pitchFamily="2" charset="2"/>
              <a:buNone/>
            </a:pPr>
            <a:endParaRPr lang="nl-BE" altLang="nl-BE" sz="1800" u="sng" dirty="0"/>
          </a:p>
          <a:p>
            <a:pPr eaLnBrk="1" hangingPunct="1">
              <a:buClrTx/>
              <a:buSzPct val="100000"/>
              <a:buFont typeface="Wingdings" pitchFamily="2" charset="2"/>
              <a:buNone/>
            </a:pPr>
            <a:endParaRPr lang="nl-BE" altLang="nl-BE" sz="1800" u="sng" dirty="0"/>
          </a:p>
        </p:txBody>
      </p:sp>
      <p:sp>
        <p:nvSpPr>
          <p:cNvPr id="12291" name="Tijdelijke aanduiding voor dianummer 4"/>
          <p:cNvSpPr>
            <a:spLocks noGrp="1"/>
          </p:cNvSpPr>
          <p:nvPr>
            <p:ph type="sldNum" sz="quarter" idx="11"/>
          </p:nvPr>
        </p:nvSpPr>
        <p:spPr bwMode="auto">
          <a:noFill/>
          <a:ln>
            <a:miter lim="800000"/>
            <a:headEnd/>
            <a:tailEnd/>
          </a:ln>
        </p:spPr>
        <p:txBody>
          <a:bodyPr/>
          <a:lstStyle/>
          <a:p>
            <a:fld id="{1110CC9E-1E1E-4E3D-B8BD-09C0E8600D89}" type="slidenum">
              <a:rPr lang="nl-NL" altLang="nl-BE"/>
              <a:pPr/>
              <a:t>5</a:t>
            </a:fld>
            <a:endParaRPr lang="nl-NL" altLang="nl-BE"/>
          </a:p>
        </p:txBody>
      </p:sp>
      <p:sp>
        <p:nvSpPr>
          <p:cNvPr id="12292" name="Tekstvak 5"/>
          <p:cNvSpPr txBox="1">
            <a:spLocks noChangeArrowheads="1"/>
          </p:cNvSpPr>
          <p:nvPr/>
        </p:nvSpPr>
        <p:spPr bwMode="auto">
          <a:xfrm>
            <a:off x="1071563" y="642938"/>
            <a:ext cx="184150" cy="369887"/>
          </a:xfrm>
          <a:prstGeom prst="rect">
            <a:avLst/>
          </a:prstGeom>
          <a:noFill/>
          <a:ln w="9525">
            <a:noFill/>
            <a:miter lim="800000"/>
            <a:headEnd/>
            <a:tailEnd/>
          </a:ln>
        </p:spPr>
        <p:txBody>
          <a:bodyPr wrap="none">
            <a:spAutoFit/>
          </a:bodyPr>
          <a:lstStyle/>
          <a:p>
            <a:pPr eaLnBrk="1" hangingPunct="1"/>
            <a:endParaRPr lang="nl-BE" altLang="nl-BE"/>
          </a:p>
        </p:txBody>
      </p:sp>
      <p:sp>
        <p:nvSpPr>
          <p:cNvPr id="12293" name="Tekstvak 6"/>
          <p:cNvSpPr txBox="1">
            <a:spLocks noChangeArrowheads="1"/>
          </p:cNvSpPr>
          <p:nvPr/>
        </p:nvSpPr>
        <p:spPr bwMode="auto">
          <a:xfrm>
            <a:off x="3059113" y="6381750"/>
            <a:ext cx="2900362" cy="307975"/>
          </a:xfrm>
          <a:prstGeom prst="rect">
            <a:avLst/>
          </a:prstGeom>
          <a:noFill/>
          <a:ln w="9525">
            <a:noFill/>
            <a:miter lim="800000"/>
            <a:headEnd/>
            <a:tailEnd/>
          </a:ln>
        </p:spPr>
        <p:txBody>
          <a:bodyPr wrap="none">
            <a:spAutoFit/>
          </a:bodyPr>
          <a:lstStyle/>
          <a:p>
            <a:pPr eaLnBrk="1" hangingPunct="1"/>
            <a:r>
              <a:rPr lang="nl-BE" altLang="nl-BE" sz="1400"/>
              <a:t>Tegemoetkoming voor vestigingen</a:t>
            </a:r>
          </a:p>
        </p:txBody>
      </p:sp>
      <p:pic>
        <p:nvPicPr>
          <p:cNvPr id="9" name="Picture 3" descr="Picture 3"/>
          <p:cNvPicPr>
            <a:picLocks noChangeAspect="1"/>
          </p:cNvPicPr>
          <p:nvPr/>
        </p:nvPicPr>
        <p:blipFill>
          <a:blip r:embed="rId2" cstate="print"/>
          <a:stretch>
            <a:fillRect/>
          </a:stretch>
        </p:blipFill>
        <p:spPr>
          <a:xfrm>
            <a:off x="179512" y="0"/>
            <a:ext cx="1783669" cy="720080"/>
          </a:xfrm>
          <a:prstGeom prst="rect">
            <a:avLst/>
          </a:prstGeom>
          <a:ln w="12700">
            <a:miter lim="400000"/>
          </a:ln>
        </p:spPr>
      </p:pic>
      <p:pic>
        <p:nvPicPr>
          <p:cNvPr id="10" name="Picture 3" descr="C:\Users\ASGB\Desktop\ASGBKartel logo's def (3)\ASGBKartel logo's def\Icoon\jpg\Icoon-pos-Colour@3x-100.jpg"/>
          <p:cNvPicPr>
            <a:picLocks noChangeAspect="1" noChangeArrowheads="1"/>
          </p:cNvPicPr>
          <p:nvPr/>
        </p:nvPicPr>
        <p:blipFill>
          <a:blip r:embed="rId3" cstate="print"/>
          <a:srcRect/>
          <a:stretch>
            <a:fillRect/>
          </a:stretch>
        </p:blipFill>
        <p:spPr bwMode="auto">
          <a:xfrm>
            <a:off x="179512" y="6353944"/>
            <a:ext cx="504056" cy="50405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28FCC8-4522-4397-813D-4DAF64D3C76D}"/>
              </a:ext>
            </a:extLst>
          </p:cNvPr>
          <p:cNvSpPr>
            <a:spLocks noGrp="1"/>
          </p:cNvSpPr>
          <p:nvPr>
            <p:ph type="title"/>
          </p:nvPr>
        </p:nvSpPr>
        <p:spPr/>
        <p:txBody>
          <a:bodyPr/>
          <a:lstStyle/>
          <a:p>
            <a:r>
              <a:rPr lang="nl-BE" dirty="0"/>
              <a:t>Tegemoetkoming voor vestiging in Brussels hoofdstedelijk gewest</a:t>
            </a:r>
          </a:p>
        </p:txBody>
      </p:sp>
      <p:sp>
        <p:nvSpPr>
          <p:cNvPr id="3" name="Tijdelijke aanduiding voor inhoud 2">
            <a:extLst>
              <a:ext uri="{FF2B5EF4-FFF2-40B4-BE49-F238E27FC236}">
                <a16:creationId xmlns:a16="http://schemas.microsoft.com/office/drawing/2014/main" id="{09254623-58A5-4431-A557-856D3243BF6D}"/>
              </a:ext>
            </a:extLst>
          </p:cNvPr>
          <p:cNvSpPr>
            <a:spLocks noGrp="1"/>
          </p:cNvSpPr>
          <p:nvPr>
            <p:ph sz="quarter" idx="1"/>
          </p:nvPr>
        </p:nvSpPr>
        <p:spPr/>
        <p:txBody>
          <a:bodyPr/>
          <a:lstStyle/>
          <a:p>
            <a:r>
              <a:rPr lang="nl-BE" dirty="0"/>
              <a:t>In Brussel heeft altijd alleen het systeem van de premie bestaan, dus niet van de renteloze lening</a:t>
            </a:r>
          </a:p>
          <a:p>
            <a:r>
              <a:rPr lang="nl-BE" dirty="0"/>
              <a:t>Sinds 1 januari 2020 zijn twee bedragen mogelijk</a:t>
            </a:r>
          </a:p>
          <a:p>
            <a:r>
              <a:rPr lang="nl-BE" dirty="0"/>
              <a:t>Een ‘algemeen bedrag’ van € 15.000 ongeacht waar u zich vestigt in Brussel</a:t>
            </a:r>
          </a:p>
          <a:p>
            <a:r>
              <a:rPr lang="nl-BE" dirty="0"/>
              <a:t>Een ‘verhoogd bedrag’ van nog eens € 15.000 erbovenop wanneer u zich vestigt in een wijk in Brussel met een huisartsentekort</a:t>
            </a:r>
          </a:p>
          <a:p>
            <a:r>
              <a:rPr lang="nl-BE" dirty="0"/>
              <a:t>De premie is belastbaar maar aan een ‘zacht’ (afzonderlijk) tarief van 16,5%</a:t>
            </a:r>
          </a:p>
        </p:txBody>
      </p:sp>
      <p:sp>
        <p:nvSpPr>
          <p:cNvPr id="4" name="Tijdelijke aanduiding voor dianummer 3">
            <a:extLst>
              <a:ext uri="{FF2B5EF4-FFF2-40B4-BE49-F238E27FC236}">
                <a16:creationId xmlns:a16="http://schemas.microsoft.com/office/drawing/2014/main" id="{F3CE7A6E-DB59-4741-BDDD-E51613B2F102}"/>
              </a:ext>
            </a:extLst>
          </p:cNvPr>
          <p:cNvSpPr>
            <a:spLocks noGrp="1"/>
          </p:cNvSpPr>
          <p:nvPr>
            <p:ph type="sldNum" sz="quarter" idx="11"/>
          </p:nvPr>
        </p:nvSpPr>
        <p:spPr/>
        <p:txBody>
          <a:bodyPr/>
          <a:lstStyle/>
          <a:p>
            <a:pPr>
              <a:defRPr/>
            </a:pPr>
            <a:fld id="{768418B3-BA80-4C54-B1C1-061F204EC98F}" type="slidenum">
              <a:rPr lang="nl-NL" altLang="nl-BE" smtClean="0"/>
              <a:pPr>
                <a:defRPr/>
              </a:pPr>
              <a:t>6</a:t>
            </a:fld>
            <a:endParaRPr lang="nl-NL" altLang="nl-BE"/>
          </a:p>
        </p:txBody>
      </p:sp>
    </p:spTree>
    <p:extLst>
      <p:ext uri="{BB962C8B-B14F-4D97-AF65-F5344CB8AC3E}">
        <p14:creationId xmlns:p14="http://schemas.microsoft.com/office/powerpoint/2010/main" val="3913238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B3A52A-156B-4978-8A7B-2CD1D496D57C}"/>
              </a:ext>
            </a:extLst>
          </p:cNvPr>
          <p:cNvSpPr>
            <a:spLocks noGrp="1"/>
          </p:cNvSpPr>
          <p:nvPr>
            <p:ph type="title"/>
          </p:nvPr>
        </p:nvSpPr>
        <p:spPr/>
        <p:txBody>
          <a:bodyPr/>
          <a:lstStyle/>
          <a:p>
            <a:r>
              <a:rPr lang="nl-BE" dirty="0"/>
              <a:t>Vestigingspremie in Brussel - installatievoorwaarden </a:t>
            </a:r>
          </a:p>
        </p:txBody>
      </p:sp>
      <p:sp>
        <p:nvSpPr>
          <p:cNvPr id="3" name="Tijdelijke aanduiding voor inhoud 2">
            <a:extLst>
              <a:ext uri="{FF2B5EF4-FFF2-40B4-BE49-F238E27FC236}">
                <a16:creationId xmlns:a16="http://schemas.microsoft.com/office/drawing/2014/main" id="{A307AC41-3A5F-48A7-BDAA-735FC096F09B}"/>
              </a:ext>
            </a:extLst>
          </p:cNvPr>
          <p:cNvSpPr>
            <a:spLocks noGrp="1"/>
          </p:cNvSpPr>
          <p:nvPr>
            <p:ph sz="quarter" idx="1"/>
          </p:nvPr>
        </p:nvSpPr>
        <p:spPr/>
        <p:txBody>
          <a:bodyPr/>
          <a:lstStyle/>
          <a:p>
            <a:r>
              <a:rPr lang="nl-BE" dirty="0"/>
              <a:t>U moet zich vestigen (installeren) in één van de 19 gemeenten van het Brussels gewest</a:t>
            </a:r>
          </a:p>
          <a:p>
            <a:r>
              <a:rPr lang="nl-BE" dirty="0"/>
              <a:t>Het moet gaan om een installatie binnen de 5 jaar na het verkrijgen van de erkenning als huisarts of binnen de 5 jaar na de terugkeer uit een ontwikkelingsland</a:t>
            </a:r>
          </a:p>
          <a:p>
            <a:r>
              <a:rPr lang="nl-BE" dirty="0"/>
              <a:t>Voor het supplement kan het zowel gaan om een ‘eerste’ installatie in een zone met een HA-tekort als om een ‘nieuwe’ installatie vanuit een zone zonder HA-tekort naar een zone waar er wél een tekort is  </a:t>
            </a:r>
          </a:p>
          <a:p>
            <a:endParaRPr lang="nl-BE" dirty="0"/>
          </a:p>
          <a:p>
            <a:endParaRPr lang="nl-BE" dirty="0"/>
          </a:p>
        </p:txBody>
      </p:sp>
      <p:sp>
        <p:nvSpPr>
          <p:cNvPr id="4" name="Tijdelijke aanduiding voor dianummer 3">
            <a:extLst>
              <a:ext uri="{FF2B5EF4-FFF2-40B4-BE49-F238E27FC236}">
                <a16:creationId xmlns:a16="http://schemas.microsoft.com/office/drawing/2014/main" id="{2F6BA09E-2B47-46C1-AE43-B56C3D9F1865}"/>
              </a:ext>
            </a:extLst>
          </p:cNvPr>
          <p:cNvSpPr>
            <a:spLocks noGrp="1"/>
          </p:cNvSpPr>
          <p:nvPr>
            <p:ph type="sldNum" sz="quarter" idx="11"/>
          </p:nvPr>
        </p:nvSpPr>
        <p:spPr/>
        <p:txBody>
          <a:bodyPr/>
          <a:lstStyle/>
          <a:p>
            <a:pPr>
              <a:defRPr/>
            </a:pPr>
            <a:fld id="{768418B3-BA80-4C54-B1C1-061F204EC98F}" type="slidenum">
              <a:rPr lang="nl-NL" altLang="nl-BE" smtClean="0"/>
              <a:pPr>
                <a:defRPr/>
              </a:pPr>
              <a:t>7</a:t>
            </a:fld>
            <a:endParaRPr lang="nl-NL" altLang="nl-BE"/>
          </a:p>
        </p:txBody>
      </p:sp>
    </p:spTree>
    <p:extLst>
      <p:ext uri="{BB962C8B-B14F-4D97-AF65-F5344CB8AC3E}">
        <p14:creationId xmlns:p14="http://schemas.microsoft.com/office/powerpoint/2010/main" val="4294312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33F7CF-D28F-4C6E-95D2-1B9E6E8FE8C3}"/>
              </a:ext>
            </a:extLst>
          </p:cNvPr>
          <p:cNvSpPr>
            <a:spLocks noGrp="1"/>
          </p:cNvSpPr>
          <p:nvPr>
            <p:ph type="title"/>
          </p:nvPr>
        </p:nvSpPr>
        <p:spPr/>
        <p:txBody>
          <a:bodyPr/>
          <a:lstStyle/>
          <a:p>
            <a:r>
              <a:rPr lang="nl-BE" dirty="0"/>
              <a:t>Vestigingspremie voor starters in Brussel – huisartsarme wijken</a:t>
            </a:r>
          </a:p>
        </p:txBody>
      </p:sp>
      <p:sp>
        <p:nvSpPr>
          <p:cNvPr id="3" name="Tijdelijke aanduiding voor inhoud 2">
            <a:extLst>
              <a:ext uri="{FF2B5EF4-FFF2-40B4-BE49-F238E27FC236}">
                <a16:creationId xmlns:a16="http://schemas.microsoft.com/office/drawing/2014/main" id="{62C48958-6FA7-4D60-939E-E4B3CEEEBB06}"/>
              </a:ext>
            </a:extLst>
          </p:cNvPr>
          <p:cNvSpPr>
            <a:spLocks noGrp="1"/>
          </p:cNvSpPr>
          <p:nvPr>
            <p:ph sz="quarter" idx="1"/>
          </p:nvPr>
        </p:nvSpPr>
        <p:spPr/>
        <p:txBody>
          <a:bodyPr/>
          <a:lstStyle/>
          <a:p>
            <a:r>
              <a:rPr lang="nl-BE" dirty="0"/>
              <a:t>Deze wijken worden vastgelegd in een M.B.  Sinds 01.01.2020 gaat het om :</a:t>
            </a:r>
          </a:p>
          <a:p>
            <a:r>
              <a:rPr lang="nl-BE" b="1" i="0" dirty="0">
                <a:solidFill>
                  <a:srgbClr val="000000"/>
                </a:solidFill>
                <a:effectLst/>
                <a:latin typeface="Times New Roman" panose="02020603050405020304" pitchFamily="18" charset="0"/>
              </a:rPr>
              <a:t>a) in de gemeente Anderlecht :</a:t>
            </a:r>
            <a:br>
              <a:rPr lang="nl-BE" dirty="0"/>
            </a:br>
            <a:r>
              <a:rPr lang="nl-BE" b="1" i="0" dirty="0">
                <a:solidFill>
                  <a:srgbClr val="000000"/>
                </a:solidFill>
                <a:effectLst/>
                <a:latin typeface="Times New Roman" panose="02020603050405020304" pitchFamily="18" charset="0"/>
              </a:rPr>
              <a:t>  </a:t>
            </a:r>
            <a:r>
              <a:rPr lang="nl-BE" sz="1600" b="1" i="0" dirty="0">
                <a:solidFill>
                  <a:srgbClr val="000000"/>
                </a:solidFill>
                <a:effectLst/>
                <a:latin typeface="Times New Roman" panose="02020603050405020304" pitchFamily="18" charset="0"/>
              </a:rPr>
              <a:t>52 - Veeweide - Aurore ;</a:t>
            </a:r>
            <a:br>
              <a:rPr lang="nl-BE" sz="1600" dirty="0"/>
            </a:br>
            <a:r>
              <a:rPr lang="nl-BE" sz="1600" b="1" i="0" dirty="0">
                <a:solidFill>
                  <a:srgbClr val="000000"/>
                </a:solidFill>
                <a:effectLst/>
                <a:latin typeface="Times New Roman" panose="02020603050405020304" pitchFamily="18" charset="0"/>
              </a:rPr>
              <a:t>  53 - Bizet - Rad - </a:t>
            </a:r>
            <a:r>
              <a:rPr lang="nl-BE" sz="1600" b="1" i="0" dirty="0" err="1">
                <a:solidFill>
                  <a:srgbClr val="000000"/>
                </a:solidFill>
                <a:effectLst/>
                <a:latin typeface="Times New Roman" panose="02020603050405020304" pitchFamily="18" charset="0"/>
              </a:rPr>
              <a:t>Coovi</a:t>
            </a:r>
            <a:r>
              <a:rPr lang="nl-BE" sz="1600" b="1" i="0" dirty="0">
                <a:solidFill>
                  <a:srgbClr val="000000"/>
                </a:solidFill>
                <a:effectLst/>
                <a:latin typeface="Times New Roman" panose="02020603050405020304" pitchFamily="18" charset="0"/>
              </a:rPr>
              <a:t> ;</a:t>
            </a:r>
            <a:br>
              <a:rPr lang="nl-BE" sz="1600" dirty="0"/>
            </a:br>
            <a:r>
              <a:rPr lang="nl-BE" sz="1600" b="1" i="0" dirty="0">
                <a:solidFill>
                  <a:srgbClr val="000000"/>
                </a:solidFill>
                <a:effectLst/>
                <a:latin typeface="Times New Roman" panose="02020603050405020304" pitchFamily="18" charset="0"/>
              </a:rPr>
              <a:t>  54 - Vogelenzang - Erasmus ;</a:t>
            </a:r>
            <a:br>
              <a:rPr lang="nl-BE" sz="1600" dirty="0"/>
            </a:br>
            <a:r>
              <a:rPr lang="nl-BE" sz="1600" b="1" i="0" dirty="0">
                <a:solidFill>
                  <a:srgbClr val="000000"/>
                </a:solidFill>
                <a:effectLst/>
                <a:latin typeface="Times New Roman" panose="02020603050405020304" pitchFamily="18" charset="0"/>
              </a:rPr>
              <a:t>  55 - Neerpede ;</a:t>
            </a:r>
            <a:br>
              <a:rPr lang="nl-BE" sz="1600" dirty="0"/>
            </a:br>
            <a:r>
              <a:rPr lang="nl-BE" sz="1600" b="1" i="0" dirty="0">
                <a:solidFill>
                  <a:srgbClr val="000000"/>
                </a:solidFill>
                <a:effectLst/>
                <a:latin typeface="Times New Roman" panose="02020603050405020304" pitchFamily="18" charset="0"/>
              </a:rPr>
              <a:t>  56 - Goede Lucht ;</a:t>
            </a:r>
            <a:br>
              <a:rPr lang="nl-BE" sz="1600" dirty="0"/>
            </a:br>
            <a:r>
              <a:rPr lang="nl-BE" sz="1600" b="1" i="0" dirty="0">
                <a:solidFill>
                  <a:srgbClr val="000000"/>
                </a:solidFill>
                <a:effectLst/>
                <a:latin typeface="Times New Roman" panose="02020603050405020304" pitchFamily="18" charset="0"/>
              </a:rPr>
              <a:t>  57 - Scherdemaal ;</a:t>
            </a:r>
            <a:br>
              <a:rPr lang="nl-BE" sz="1600" dirty="0"/>
            </a:br>
            <a:r>
              <a:rPr lang="nl-BE" sz="1600" b="1" i="0" dirty="0">
                <a:solidFill>
                  <a:srgbClr val="000000"/>
                </a:solidFill>
                <a:effectLst/>
                <a:latin typeface="Times New Roman" panose="02020603050405020304" pitchFamily="18" charset="0"/>
              </a:rPr>
              <a:t>  58 - Anderlecht - Centrum - </a:t>
            </a:r>
            <a:r>
              <a:rPr lang="nl-BE" sz="1600" b="1" i="0" dirty="0" err="1">
                <a:solidFill>
                  <a:srgbClr val="000000"/>
                </a:solidFill>
                <a:effectLst/>
                <a:latin typeface="Times New Roman" panose="02020603050405020304" pitchFamily="18" charset="0"/>
              </a:rPr>
              <a:t>Wayez</a:t>
            </a:r>
            <a:r>
              <a:rPr lang="nl-BE" sz="1600" b="1" i="0" dirty="0">
                <a:solidFill>
                  <a:srgbClr val="000000"/>
                </a:solidFill>
                <a:effectLst/>
                <a:latin typeface="Times New Roman" panose="02020603050405020304" pitchFamily="18" charset="0"/>
              </a:rPr>
              <a:t> ;</a:t>
            </a:r>
            <a:br>
              <a:rPr lang="nl-BE" sz="1600" dirty="0"/>
            </a:br>
            <a:r>
              <a:rPr lang="nl-BE" sz="1600" b="1" i="0" dirty="0">
                <a:solidFill>
                  <a:srgbClr val="000000"/>
                </a:solidFill>
                <a:effectLst/>
                <a:latin typeface="Times New Roman" panose="02020603050405020304" pitchFamily="18" charset="0"/>
              </a:rPr>
              <a:t>  59 - Scheut ;</a:t>
            </a:r>
            <a:br>
              <a:rPr lang="nl-BE" sz="1600" dirty="0"/>
            </a:br>
            <a:r>
              <a:rPr lang="nl-BE" sz="1600" b="1" i="0" dirty="0">
                <a:solidFill>
                  <a:srgbClr val="000000"/>
                </a:solidFill>
                <a:effectLst/>
                <a:latin typeface="Times New Roman" panose="02020603050405020304" pitchFamily="18" charset="0"/>
              </a:rPr>
              <a:t>  60 - </a:t>
            </a:r>
            <a:r>
              <a:rPr lang="nl-BE" sz="1600" b="1" i="0" dirty="0" err="1">
                <a:solidFill>
                  <a:srgbClr val="000000"/>
                </a:solidFill>
                <a:effectLst/>
                <a:latin typeface="Times New Roman" panose="02020603050405020304" pitchFamily="18" charset="0"/>
              </a:rPr>
              <a:t>Buffon</a:t>
            </a:r>
            <a:r>
              <a:rPr lang="nl-BE" sz="1600" b="1" i="0" dirty="0">
                <a:solidFill>
                  <a:srgbClr val="000000"/>
                </a:solidFill>
                <a:effectLst/>
                <a:latin typeface="Times New Roman" panose="02020603050405020304" pitchFamily="18" charset="0"/>
              </a:rPr>
              <a:t> ;</a:t>
            </a:r>
            <a:br>
              <a:rPr lang="nl-BE" sz="1600" dirty="0"/>
            </a:br>
            <a:r>
              <a:rPr lang="nl-BE" sz="1600" b="1" i="0" dirty="0">
                <a:solidFill>
                  <a:srgbClr val="000000"/>
                </a:solidFill>
                <a:effectLst/>
                <a:latin typeface="Times New Roman" panose="02020603050405020304" pitchFamily="18" charset="0"/>
              </a:rPr>
              <a:t>  61 - </a:t>
            </a:r>
            <a:r>
              <a:rPr lang="nl-BE" sz="1600" b="1" i="0" dirty="0" err="1">
                <a:solidFill>
                  <a:srgbClr val="000000"/>
                </a:solidFill>
                <a:effectLst/>
                <a:latin typeface="Times New Roman" panose="02020603050405020304" pitchFamily="18" charset="0"/>
              </a:rPr>
              <a:t>Moortebeek</a:t>
            </a:r>
            <a:r>
              <a:rPr lang="nl-BE" sz="1600" b="1" i="0" dirty="0">
                <a:solidFill>
                  <a:srgbClr val="000000"/>
                </a:solidFill>
                <a:effectLst/>
                <a:latin typeface="Times New Roman" panose="02020603050405020304" pitchFamily="18" charset="0"/>
              </a:rPr>
              <a:t> – Peterbos</a:t>
            </a:r>
            <a:endParaRPr lang="nl-BE" sz="1600" b="1" dirty="0">
              <a:solidFill>
                <a:srgbClr val="000000"/>
              </a:solidFill>
              <a:latin typeface="Times New Roman" panose="02020603050405020304" pitchFamily="18" charset="0"/>
            </a:endParaRPr>
          </a:p>
          <a:p>
            <a:r>
              <a:rPr lang="nl-BE" b="1" i="0" dirty="0">
                <a:solidFill>
                  <a:srgbClr val="000000"/>
                </a:solidFill>
                <a:effectLst/>
                <a:latin typeface="Times New Roman" panose="02020603050405020304" pitchFamily="18" charset="0"/>
              </a:rPr>
              <a:t>b) in de gemeente Berchem-Sint-Agatha :</a:t>
            </a:r>
            <a:br>
              <a:rPr lang="nl-BE" dirty="0"/>
            </a:br>
            <a:r>
              <a:rPr lang="nl-BE" b="1" i="0" dirty="0">
                <a:solidFill>
                  <a:srgbClr val="000000"/>
                </a:solidFill>
                <a:effectLst/>
                <a:latin typeface="Times New Roman" panose="02020603050405020304" pitchFamily="18" charset="0"/>
              </a:rPr>
              <a:t>  </a:t>
            </a:r>
            <a:r>
              <a:rPr lang="nl-BE" sz="1600" b="1" i="0" dirty="0">
                <a:solidFill>
                  <a:srgbClr val="000000"/>
                </a:solidFill>
                <a:effectLst/>
                <a:latin typeface="Times New Roman" panose="02020603050405020304" pitchFamily="18" charset="0"/>
              </a:rPr>
              <a:t>64 - Frans Hospitaal.</a:t>
            </a:r>
            <a:endParaRPr lang="nl-BE" sz="1600" dirty="0"/>
          </a:p>
        </p:txBody>
      </p:sp>
      <p:sp>
        <p:nvSpPr>
          <p:cNvPr id="4" name="Tijdelijke aanduiding voor dianummer 3">
            <a:extLst>
              <a:ext uri="{FF2B5EF4-FFF2-40B4-BE49-F238E27FC236}">
                <a16:creationId xmlns:a16="http://schemas.microsoft.com/office/drawing/2014/main" id="{C36D031F-82A2-47F7-8AF2-1E486C1FD93A}"/>
              </a:ext>
            </a:extLst>
          </p:cNvPr>
          <p:cNvSpPr>
            <a:spLocks noGrp="1"/>
          </p:cNvSpPr>
          <p:nvPr>
            <p:ph type="sldNum" sz="quarter" idx="11"/>
          </p:nvPr>
        </p:nvSpPr>
        <p:spPr/>
        <p:txBody>
          <a:bodyPr/>
          <a:lstStyle/>
          <a:p>
            <a:pPr>
              <a:defRPr/>
            </a:pPr>
            <a:fld id="{768418B3-BA80-4C54-B1C1-061F204EC98F}" type="slidenum">
              <a:rPr lang="nl-NL" altLang="nl-BE" smtClean="0"/>
              <a:pPr>
                <a:defRPr/>
              </a:pPr>
              <a:t>8</a:t>
            </a:fld>
            <a:endParaRPr lang="nl-NL" altLang="nl-BE"/>
          </a:p>
        </p:txBody>
      </p:sp>
    </p:spTree>
    <p:extLst>
      <p:ext uri="{BB962C8B-B14F-4D97-AF65-F5344CB8AC3E}">
        <p14:creationId xmlns:p14="http://schemas.microsoft.com/office/powerpoint/2010/main" val="1076002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B52BF7-3A10-44F4-A7F6-73D356E56111}"/>
              </a:ext>
            </a:extLst>
          </p:cNvPr>
          <p:cNvSpPr>
            <a:spLocks noGrp="1"/>
          </p:cNvSpPr>
          <p:nvPr>
            <p:ph type="title"/>
          </p:nvPr>
        </p:nvSpPr>
        <p:spPr/>
        <p:txBody>
          <a:bodyPr/>
          <a:lstStyle/>
          <a:p>
            <a:r>
              <a:rPr lang="nl-BE" dirty="0"/>
              <a:t>Huisartsarme wijken in Brussel</a:t>
            </a:r>
          </a:p>
        </p:txBody>
      </p:sp>
      <p:sp>
        <p:nvSpPr>
          <p:cNvPr id="3" name="Tijdelijke aanduiding voor inhoud 2">
            <a:extLst>
              <a:ext uri="{FF2B5EF4-FFF2-40B4-BE49-F238E27FC236}">
                <a16:creationId xmlns:a16="http://schemas.microsoft.com/office/drawing/2014/main" id="{F31A7426-1821-478B-976C-C0EA0A87C306}"/>
              </a:ext>
            </a:extLst>
          </p:cNvPr>
          <p:cNvSpPr>
            <a:spLocks noGrp="1"/>
          </p:cNvSpPr>
          <p:nvPr>
            <p:ph sz="quarter" idx="1"/>
          </p:nvPr>
        </p:nvSpPr>
        <p:spPr/>
        <p:txBody>
          <a:bodyPr/>
          <a:lstStyle/>
          <a:p>
            <a:r>
              <a:rPr lang="nl-NL" b="1" i="0" dirty="0">
                <a:solidFill>
                  <a:srgbClr val="000000"/>
                </a:solidFill>
                <a:effectLst/>
                <a:latin typeface="Times New Roman" panose="02020603050405020304" pitchFamily="18" charset="0"/>
              </a:rPr>
              <a:t> c) in de Stad Brussel:</a:t>
            </a:r>
            <a:br>
              <a:rPr lang="nl-NL" dirty="0"/>
            </a:br>
            <a:r>
              <a:rPr lang="nl-NL" b="1" i="0" dirty="0">
                <a:solidFill>
                  <a:srgbClr val="000000"/>
                </a:solidFill>
                <a:effectLst/>
                <a:latin typeface="Times New Roman" panose="02020603050405020304" pitchFamily="18" charset="0"/>
              </a:rPr>
              <a:t>  </a:t>
            </a:r>
            <a:r>
              <a:rPr lang="nl-NL" sz="1600" b="1" i="0" dirty="0">
                <a:solidFill>
                  <a:srgbClr val="000000"/>
                </a:solidFill>
                <a:effectLst/>
                <a:latin typeface="Times New Roman" panose="02020603050405020304" pitchFamily="18" charset="0"/>
              </a:rPr>
              <a:t>1 - Grote Markt;</a:t>
            </a:r>
            <a:br>
              <a:rPr lang="nl-NL" sz="1600" dirty="0"/>
            </a:br>
            <a:r>
              <a:rPr lang="nl-NL" sz="1600" b="1" i="0" dirty="0">
                <a:solidFill>
                  <a:srgbClr val="000000"/>
                </a:solidFill>
                <a:effectLst/>
                <a:latin typeface="Times New Roman" panose="02020603050405020304" pitchFamily="18" charset="0"/>
              </a:rPr>
              <a:t>  2 - </a:t>
            </a:r>
            <a:r>
              <a:rPr lang="nl-NL" sz="1600" b="1" i="0" dirty="0" err="1">
                <a:solidFill>
                  <a:srgbClr val="000000"/>
                </a:solidFill>
                <a:effectLst/>
                <a:latin typeface="Times New Roman" panose="02020603050405020304" pitchFamily="18" charset="0"/>
              </a:rPr>
              <a:t>Dansaert</a:t>
            </a:r>
            <a:r>
              <a:rPr lang="nl-NL" sz="1600" b="1" i="0" dirty="0">
                <a:solidFill>
                  <a:srgbClr val="000000"/>
                </a:solidFill>
                <a:effectLst/>
                <a:latin typeface="Times New Roman" panose="02020603050405020304" pitchFamily="18" charset="0"/>
              </a:rPr>
              <a:t>;</a:t>
            </a:r>
            <a:br>
              <a:rPr lang="nl-NL" sz="1600" dirty="0"/>
            </a:br>
            <a:r>
              <a:rPr lang="nl-NL" sz="1600" b="1" i="0" dirty="0">
                <a:solidFill>
                  <a:srgbClr val="000000"/>
                </a:solidFill>
                <a:effectLst/>
                <a:latin typeface="Times New Roman" panose="02020603050405020304" pitchFamily="18" charset="0"/>
              </a:rPr>
              <a:t>  3 - Begijnhof - Diksmuide;</a:t>
            </a:r>
            <a:br>
              <a:rPr lang="nl-NL" sz="1600" dirty="0"/>
            </a:br>
            <a:r>
              <a:rPr lang="nl-NL" sz="1600" b="1" i="0" dirty="0">
                <a:solidFill>
                  <a:srgbClr val="000000"/>
                </a:solidFill>
                <a:effectLst/>
                <a:latin typeface="Times New Roman" panose="02020603050405020304" pitchFamily="18" charset="0"/>
              </a:rPr>
              <a:t>  4 - Martelaars;</a:t>
            </a:r>
            <a:br>
              <a:rPr lang="nl-NL" sz="1600" dirty="0"/>
            </a:br>
            <a:r>
              <a:rPr lang="nl-NL" sz="1600" b="1" i="0" dirty="0">
                <a:solidFill>
                  <a:srgbClr val="000000"/>
                </a:solidFill>
                <a:effectLst/>
                <a:latin typeface="Times New Roman" panose="02020603050405020304" pitchFamily="18" charset="0"/>
              </a:rPr>
              <a:t>  5 - Onze-Lieve-Vrouw-ter-Sneeuw;</a:t>
            </a:r>
            <a:br>
              <a:rPr lang="nl-NL" sz="1600" dirty="0"/>
            </a:br>
            <a:r>
              <a:rPr lang="nl-NL" sz="1600" b="1" i="0" dirty="0">
                <a:solidFill>
                  <a:srgbClr val="000000"/>
                </a:solidFill>
                <a:effectLst/>
                <a:latin typeface="Times New Roman" panose="02020603050405020304" pitchFamily="18" charset="0"/>
              </a:rPr>
              <a:t>  6 - Koningswijk;</a:t>
            </a:r>
            <a:br>
              <a:rPr lang="nl-NL" sz="1600" dirty="0"/>
            </a:br>
            <a:r>
              <a:rPr lang="nl-NL" sz="1600" b="1" i="0" dirty="0">
                <a:solidFill>
                  <a:srgbClr val="000000"/>
                </a:solidFill>
                <a:effectLst/>
                <a:latin typeface="Times New Roman" panose="02020603050405020304" pitchFamily="18" charset="0"/>
              </a:rPr>
              <a:t>  29 - Squares;</a:t>
            </a:r>
            <a:br>
              <a:rPr lang="nl-NL" sz="1600" dirty="0"/>
            </a:br>
            <a:r>
              <a:rPr lang="nl-NL" sz="1600" b="1" i="0" dirty="0">
                <a:solidFill>
                  <a:srgbClr val="000000"/>
                </a:solidFill>
                <a:effectLst/>
                <a:latin typeface="Times New Roman" panose="02020603050405020304" pitchFamily="18" charset="0"/>
              </a:rPr>
              <a:t>  75 - </a:t>
            </a:r>
            <a:r>
              <a:rPr lang="nl-NL" sz="1600" b="1" i="0" dirty="0" err="1">
                <a:solidFill>
                  <a:srgbClr val="000000"/>
                </a:solidFill>
                <a:effectLst/>
                <a:latin typeface="Times New Roman" panose="02020603050405020304" pitchFamily="18" charset="0"/>
              </a:rPr>
              <a:t>Houba</a:t>
            </a:r>
            <a:r>
              <a:rPr lang="nl-NL" sz="1600" b="1" i="0" dirty="0">
                <a:solidFill>
                  <a:srgbClr val="000000"/>
                </a:solidFill>
                <a:effectLst/>
                <a:latin typeface="Times New Roman" panose="02020603050405020304" pitchFamily="18" charset="0"/>
              </a:rPr>
              <a:t>.</a:t>
            </a:r>
          </a:p>
          <a:p>
            <a:r>
              <a:rPr lang="nl-NL" b="1" i="0" dirty="0">
                <a:solidFill>
                  <a:srgbClr val="000000"/>
                </a:solidFill>
                <a:effectLst/>
                <a:latin typeface="Times New Roman" panose="02020603050405020304" pitchFamily="18" charset="0"/>
              </a:rPr>
              <a:t>d) in de gemeente Vorst:</a:t>
            </a:r>
            <a:br>
              <a:rPr lang="nl-NL" dirty="0"/>
            </a:br>
            <a:r>
              <a:rPr lang="nl-NL" sz="1200" b="1" i="0" dirty="0">
                <a:solidFill>
                  <a:srgbClr val="000000"/>
                </a:solidFill>
                <a:effectLst/>
                <a:latin typeface="Times New Roman" panose="02020603050405020304" pitchFamily="18" charset="0"/>
              </a:rPr>
              <a:t>  </a:t>
            </a:r>
            <a:r>
              <a:rPr lang="nl-NL" sz="1600" b="1" i="0" dirty="0">
                <a:solidFill>
                  <a:srgbClr val="000000"/>
                </a:solidFill>
                <a:effectLst/>
                <a:latin typeface="Times New Roman" panose="02020603050405020304" pitchFamily="18" charset="0"/>
              </a:rPr>
              <a:t>50 - Laag Vorst;</a:t>
            </a:r>
            <a:br>
              <a:rPr lang="nl-NL" sz="1600" dirty="0"/>
            </a:br>
            <a:r>
              <a:rPr lang="nl-NL" sz="1600" b="1" i="0" dirty="0">
                <a:solidFill>
                  <a:srgbClr val="000000"/>
                </a:solidFill>
                <a:effectLst/>
                <a:latin typeface="Times New Roman" panose="02020603050405020304" pitchFamily="18" charset="0"/>
              </a:rPr>
              <a:t>  117 - </a:t>
            </a:r>
            <a:r>
              <a:rPr lang="nl-NL" sz="1600" b="1" i="0" dirty="0" err="1">
                <a:solidFill>
                  <a:srgbClr val="000000"/>
                </a:solidFill>
                <a:effectLst/>
                <a:latin typeface="Times New Roman" panose="02020603050405020304" pitchFamily="18" charset="0"/>
              </a:rPr>
              <a:t>Vossegat</a:t>
            </a:r>
            <a:r>
              <a:rPr lang="nl-NL" sz="1600" b="1" i="0" dirty="0">
                <a:solidFill>
                  <a:srgbClr val="000000"/>
                </a:solidFill>
                <a:effectLst/>
                <a:latin typeface="Times New Roman" panose="02020603050405020304" pitchFamily="18" charset="0"/>
              </a:rPr>
              <a:t> - Roosendaal</a:t>
            </a:r>
            <a:r>
              <a:rPr lang="nl-NL" sz="1200" b="1" i="0" dirty="0">
                <a:solidFill>
                  <a:srgbClr val="000000"/>
                </a:solidFill>
                <a:effectLst/>
                <a:latin typeface="Times New Roman" panose="02020603050405020304" pitchFamily="18" charset="0"/>
              </a:rPr>
              <a:t>.</a:t>
            </a:r>
            <a:br>
              <a:rPr lang="nl-NL" sz="1200" dirty="0"/>
            </a:br>
            <a:r>
              <a:rPr lang="nl-NL" b="1" i="0" dirty="0">
                <a:solidFill>
                  <a:srgbClr val="000000"/>
                </a:solidFill>
                <a:effectLst/>
                <a:latin typeface="Times New Roman" panose="02020603050405020304" pitchFamily="18" charset="0"/>
              </a:rPr>
              <a:t>  e) in de gemeente Koekelberg:</a:t>
            </a:r>
            <a:br>
              <a:rPr lang="nl-NL" dirty="0"/>
            </a:br>
            <a:r>
              <a:rPr lang="nl-NL" sz="1200" b="1" i="0" dirty="0">
                <a:solidFill>
                  <a:srgbClr val="000000"/>
                </a:solidFill>
                <a:effectLst/>
                <a:latin typeface="Times New Roman" panose="02020603050405020304" pitchFamily="18" charset="0"/>
              </a:rPr>
              <a:t>  </a:t>
            </a:r>
            <a:r>
              <a:rPr lang="nl-NL" sz="1600" b="1" i="0" dirty="0">
                <a:solidFill>
                  <a:srgbClr val="000000"/>
                </a:solidFill>
                <a:effectLst/>
                <a:latin typeface="Times New Roman" panose="02020603050405020304" pitchFamily="18" charset="0"/>
              </a:rPr>
              <a:t>17 - Koekelberg;</a:t>
            </a:r>
            <a:br>
              <a:rPr lang="nl-NL" sz="1600" dirty="0"/>
            </a:br>
            <a:r>
              <a:rPr lang="nl-NL" sz="1600" b="1" i="0" dirty="0">
                <a:solidFill>
                  <a:srgbClr val="000000"/>
                </a:solidFill>
                <a:effectLst/>
                <a:latin typeface="Times New Roman" panose="02020603050405020304" pitchFamily="18" charset="0"/>
              </a:rPr>
              <a:t>  70 - Basiliek.</a:t>
            </a:r>
          </a:p>
          <a:p>
            <a:r>
              <a:rPr lang="nl-NL" b="1" i="0" dirty="0">
                <a:solidFill>
                  <a:srgbClr val="000000"/>
                </a:solidFill>
                <a:effectLst/>
                <a:latin typeface="Times New Roman" panose="02020603050405020304" pitchFamily="18" charset="0"/>
              </a:rPr>
              <a:t> f) in de gemeente Sint-Jans-Molenbeek:</a:t>
            </a:r>
            <a:br>
              <a:rPr lang="nl-NL" dirty="0"/>
            </a:br>
            <a:r>
              <a:rPr lang="nl-NL" sz="1200" b="1" i="0" dirty="0">
                <a:solidFill>
                  <a:srgbClr val="000000"/>
                </a:solidFill>
                <a:effectLst/>
                <a:latin typeface="Times New Roman" panose="02020603050405020304" pitchFamily="18" charset="0"/>
              </a:rPr>
              <a:t>  </a:t>
            </a:r>
            <a:r>
              <a:rPr lang="nl-NL" sz="1600" b="1" i="0" dirty="0">
                <a:solidFill>
                  <a:srgbClr val="000000"/>
                </a:solidFill>
                <a:effectLst/>
                <a:latin typeface="Times New Roman" panose="02020603050405020304" pitchFamily="18" charset="0"/>
              </a:rPr>
              <a:t>63 - Karreveld.</a:t>
            </a:r>
            <a:endParaRPr lang="nl-BE" sz="1600" dirty="0"/>
          </a:p>
        </p:txBody>
      </p:sp>
      <p:sp>
        <p:nvSpPr>
          <p:cNvPr id="4" name="Tijdelijke aanduiding voor dianummer 3">
            <a:extLst>
              <a:ext uri="{FF2B5EF4-FFF2-40B4-BE49-F238E27FC236}">
                <a16:creationId xmlns:a16="http://schemas.microsoft.com/office/drawing/2014/main" id="{B1DCC50D-3108-40BB-A5D8-61CD32911C09}"/>
              </a:ext>
            </a:extLst>
          </p:cNvPr>
          <p:cNvSpPr>
            <a:spLocks noGrp="1"/>
          </p:cNvSpPr>
          <p:nvPr>
            <p:ph type="sldNum" sz="quarter" idx="11"/>
          </p:nvPr>
        </p:nvSpPr>
        <p:spPr/>
        <p:txBody>
          <a:bodyPr/>
          <a:lstStyle/>
          <a:p>
            <a:pPr>
              <a:defRPr/>
            </a:pPr>
            <a:fld id="{768418B3-BA80-4C54-B1C1-061F204EC98F}" type="slidenum">
              <a:rPr lang="nl-NL" altLang="nl-BE" smtClean="0"/>
              <a:pPr>
                <a:defRPr/>
              </a:pPr>
              <a:t>9</a:t>
            </a:fld>
            <a:endParaRPr lang="nl-NL" altLang="nl-BE"/>
          </a:p>
        </p:txBody>
      </p:sp>
    </p:spTree>
    <p:extLst>
      <p:ext uri="{BB962C8B-B14F-4D97-AF65-F5344CB8AC3E}">
        <p14:creationId xmlns:p14="http://schemas.microsoft.com/office/powerpoint/2010/main" val="18662721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Concourse</Template>
  <TotalTime>1909</TotalTime>
  <Words>1384</Words>
  <Application>Microsoft Office PowerPoint</Application>
  <PresentationFormat>Diavoorstelling (4:3)</PresentationFormat>
  <Paragraphs>169</Paragraphs>
  <Slides>19</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19</vt:i4>
      </vt:variant>
    </vt:vector>
  </HeadingPairs>
  <TitlesOfParts>
    <vt:vector size="27" baseType="lpstr">
      <vt:lpstr>Arial</vt:lpstr>
      <vt:lpstr>Calibri</vt:lpstr>
      <vt:lpstr>Century Schoolbook</vt:lpstr>
      <vt:lpstr>Lato</vt:lpstr>
      <vt:lpstr>Times New Roman</vt:lpstr>
      <vt:lpstr>Wingdings</vt:lpstr>
      <vt:lpstr>Wingdings 2</vt:lpstr>
      <vt:lpstr>Oriel</vt:lpstr>
      <vt:lpstr>IMPULSEO Financiële ondersteuning voor startende huisartsen in Vlaanderen en Brussel </vt:lpstr>
      <vt:lpstr>IMPULSEO Ondersteuning huisartsen</vt:lpstr>
      <vt:lpstr>Tegemoetkoming vestiging in vlaanderen</vt:lpstr>
      <vt:lpstr>PowerPoint-presentatie</vt:lpstr>
      <vt:lpstr>PowerPoint-presentatie</vt:lpstr>
      <vt:lpstr>Tegemoetkoming voor vestiging in Brussels hoofdstedelijk gewest</vt:lpstr>
      <vt:lpstr>Vestigingspremie in Brussel - installatievoorwaarden </vt:lpstr>
      <vt:lpstr>Vestigingspremie voor starters in Brussel – huisartsarme wijken</vt:lpstr>
      <vt:lpstr>Huisartsarme wijken in Brussel</vt:lpstr>
      <vt:lpstr>Huisartsarme wijken in Brussel (vervolg)</vt:lpstr>
      <vt:lpstr>Vestigingspremie in Brussel – extra toekenningsvoorwaarden</vt:lpstr>
      <vt:lpstr>PowerPoint-presentatie</vt:lpstr>
      <vt:lpstr>PowerPoint-presentatie</vt:lpstr>
      <vt:lpstr>PowerPoint-presentatie</vt:lpstr>
      <vt:lpstr>PowerPoint-presentatie</vt:lpstr>
      <vt:lpstr>3. Tegemoetkoming in kosten van telesecretariaat</vt:lpstr>
      <vt:lpstr>PowerPoint-presentatie</vt:lpstr>
      <vt:lpstr>PowerPoint-presentatie</vt:lpstr>
      <vt:lpstr>PowerPoint-presentatie</vt:lpstr>
    </vt:vector>
  </TitlesOfParts>
  <Company>ASGB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IMPULSEO en IMPULSEO 2</dc:title>
  <dc:creator>Mireille</dc:creator>
  <cp:lastModifiedBy>Michel Wijns</cp:lastModifiedBy>
  <cp:revision>252</cp:revision>
  <cp:lastPrinted>2020-01-29T08:56:56Z</cp:lastPrinted>
  <dcterms:created xsi:type="dcterms:W3CDTF">2007-03-16T12:40:41Z</dcterms:created>
  <dcterms:modified xsi:type="dcterms:W3CDTF">2021-03-02T10:26:57Z</dcterms:modified>
</cp:coreProperties>
</file>