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E67FD-5A13-404A-828F-981EB2486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078286-C73A-4413-A62B-7295409F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97212B-CE81-4A4E-9C96-1B22A8E2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D0C8D-D92A-43BE-A181-D49851B5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7CA8F-A2A8-4946-B239-283D0B20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95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EEF93-C121-49B9-8552-FA682199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8B77A7-7F26-4B78-9854-EA6FE0AF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5EDB15-99E9-4DFD-877C-6EBEB257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9FDBED-6A49-40A8-83C6-7B6CCB33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934B12-0BCD-44A7-91CD-10B540A7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674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23234A-8357-4D5B-AD55-8FDADDF5A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E0CDB0-407A-4487-8B78-95A18D7D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F85C68-4FF5-448D-B705-51592A6E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2B4CBC-56A7-4AAB-BC2D-BDD09949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A1AB1F-226F-44D3-9D6C-CBA13673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40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072FA-7F8F-4717-BE19-69EFFD8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4E281-B526-49E3-B69F-099995D89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5C8485-923B-4DD4-9370-220C460E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16C59-F722-434A-9FAE-33C16803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5EF7CB-7197-49B1-9615-A76FEC1F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09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DB85A-E3D6-4D62-985F-2C655347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6893D4-922D-459F-9BA5-165863CFF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6C9BF2-9356-4588-A211-CDF2C424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34B356-E89B-4CDC-B8E3-CA0E4AF4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8F72E4-A525-4106-A6B5-C2F87962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215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E1A46-9888-4F03-A04E-219727C7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708075-402A-4D31-A339-DD4758E52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2C51BC-D50E-43FB-89CE-8FD125D15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E4193-E398-493A-9473-BDF8A6C8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7C5D22-4FBB-440B-AB9C-00A1C4CC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77DC37-6254-42BA-A67B-76F1F895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906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C66F9-DAFC-4CFB-83EA-47D3A371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2D7958-10DC-4FB8-B32F-136DB99DE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70E25B-35CB-43FD-B603-208801706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CC2B58-1E34-4C75-86F5-4F1A1A23B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C03FA6-9D4C-4A22-9894-55DEB839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B979099-CAF6-4F39-B2B0-28A76E3E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BD85B5-02B7-4CB4-9DA0-77D896AA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948374-05B8-495A-B625-83ADB291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461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8A2C1-8766-4CCE-A3AE-57CE4D12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F4AC7-EE81-4D73-9229-F6BD5172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45B253-A9EA-44CC-B1BB-3A3F7FEED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239FABC-0386-408E-8B1A-C21E4648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318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8836774-90FE-4DC1-9134-9D54F18B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B2A037-10F8-448F-B4F7-6787DCAF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E55CE-97F1-4DCC-8C87-72A01B6D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16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BC540-00A5-4339-ADA3-B30C3006D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0AB7B-6E93-4229-A5B2-64BC51E56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6D3FBAF-9852-4841-B0B4-44DED3BF8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8DC097-D37D-4928-B3DA-5654544E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80DCEE-97F0-4DFA-854C-FBF9A305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8ABC52-4042-402F-87F5-5A7EE6285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886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5E8D6-D229-4F94-BA61-408893943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C3F0A9-13D2-4491-8EBD-1D30AF24D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BA50C6-4BC2-47B1-8D7C-67B8A53A0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77AADB-A136-46AF-B1CF-48DF83CD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17D5D-0F1B-4709-965B-AEFA329B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029515-5D35-4E52-A3E9-33D4FB3F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388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5E1D96-DF01-4190-949B-01131AC5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6F7EA0-B207-4F61-949D-45A5B09CA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997BEC-3BD1-41B5-ADFF-0CFFC48B0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17BF-1EE8-4946-A025-13C6AAE6D97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A01652-C9AD-46D3-BE35-CB12AC9BA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766A61-3FF0-48DD-B8DD-4CC25117F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6953-0EDB-4AF0-B601-BFCD3F345C6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40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71189-6C5C-4597-8AED-633ABF6FB1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Vanaf wanneer wordt een vennootschap interessant?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8CC6C2-A73D-46C2-9322-5DFA3DE375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Een concrete  vuistregel</a:t>
            </a:r>
          </a:p>
        </p:txBody>
      </p:sp>
    </p:spTree>
    <p:extLst>
      <p:ext uri="{BB962C8B-B14F-4D97-AF65-F5344CB8AC3E}">
        <p14:creationId xmlns:p14="http://schemas.microsoft.com/office/powerpoint/2010/main" val="234721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2C37D5C-AF7D-41A3-8DE0-9174A18F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rgbClr val="FFFFFF"/>
                </a:solidFill>
              </a:rPr>
              <a:t>Voordeel van een vennootschap: veel lager belastingtarief dan in de personenbelasting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7A2276-0AB1-41AD-A40B-5D21CE4E4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nl-BE" sz="2400" dirty="0"/>
              <a:t>De belastingtarieven in de personenbelasting (PB) zijn progressief en gaan tot 50%</a:t>
            </a:r>
          </a:p>
          <a:p>
            <a:r>
              <a:rPr lang="nl-BE" sz="2400" dirty="0"/>
              <a:t>Gemiddelde aanslagvoet zal al gauw rond de 35% bedragen, als we uitgaan van een belastbaar jaarinkomen van ongeveer € 50.000 </a:t>
            </a:r>
          </a:p>
          <a:p>
            <a:endParaRPr lang="nl-BE" sz="24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CB95CD9-6101-43D1-8F1D-C8E699990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08947"/>
              </p:ext>
            </p:extLst>
          </p:nvPr>
        </p:nvGraphicFramePr>
        <p:xfrm>
          <a:off x="6098892" y="2969199"/>
          <a:ext cx="4802404" cy="2609728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3311873">
                  <a:extLst>
                    <a:ext uri="{9D8B030D-6E8A-4147-A177-3AD203B41FA5}">
                      <a16:colId xmlns:a16="http://schemas.microsoft.com/office/drawing/2014/main" val="370111378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578908082"/>
                    </a:ext>
                  </a:extLst>
                </a:gridCol>
              </a:tblGrid>
              <a:tr h="594328"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b="0" cap="none" spc="0" dirty="0">
                          <a:solidFill>
                            <a:schemeClr val="bg1"/>
                          </a:solidFill>
                          <a:effectLst/>
                        </a:rPr>
                        <a:t>Tarieven pb voor inkomsten 2021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63699"/>
                  </a:ext>
                </a:extLst>
              </a:tr>
              <a:tr h="503850">
                <a:tc>
                  <a:txBody>
                    <a:bodyPr/>
                    <a:lstStyle/>
                    <a:p>
                      <a:pPr algn="l"/>
                      <a:r>
                        <a:rPr lang="nl-BE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Van 0 tot 13.540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cap="none" spc="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52249"/>
                  </a:ext>
                </a:extLst>
              </a:tr>
              <a:tr h="503850">
                <a:tc>
                  <a:txBody>
                    <a:bodyPr/>
                    <a:lstStyle/>
                    <a:p>
                      <a:pPr algn="l"/>
                      <a:r>
                        <a:rPr lang="nl-BE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Van 13.541 tot 23.900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cap="none" spc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58255"/>
                  </a:ext>
                </a:extLst>
              </a:tr>
              <a:tr h="503850">
                <a:tc>
                  <a:txBody>
                    <a:bodyPr/>
                    <a:lstStyle/>
                    <a:p>
                      <a:pPr algn="l"/>
                      <a:r>
                        <a:rPr lang="nl-BE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Van 23.901 tot 41.360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cap="none" spc="0">
                          <a:solidFill>
                            <a:schemeClr val="tx1"/>
                          </a:solidFill>
                          <a:effectLst/>
                        </a:rPr>
                        <a:t>45%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86256"/>
                  </a:ext>
                </a:extLst>
              </a:tr>
              <a:tr h="503850">
                <a:tc>
                  <a:txBody>
                    <a:bodyPr/>
                    <a:lstStyle/>
                    <a:p>
                      <a:pPr algn="l"/>
                      <a:r>
                        <a:rPr lang="nl-BE" sz="1800" b="1" cap="none" spc="0">
                          <a:solidFill>
                            <a:schemeClr val="tx1"/>
                          </a:solidFill>
                          <a:effectLst/>
                        </a:rPr>
                        <a:t>Vanaf 41.361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cap="none" spc="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</a:p>
                  </a:txBody>
                  <a:tcPr marL="70686" marR="70686" marT="135717" marB="4241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4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35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A4CA7-17E0-45BC-993F-878429FB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Voordeel van een vennootschap: veel lager belastingtarief dan in de personenbelasting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8ED5D6-11CA-451C-B227-4205EC50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Het ‘gewone’ tarief in de vennootschapsbelasting (</a:t>
            </a:r>
            <a:r>
              <a:rPr lang="nl-BE" dirty="0" err="1"/>
              <a:t>VennB</a:t>
            </a:r>
            <a:r>
              <a:rPr lang="nl-BE" dirty="0"/>
              <a:t>) bedraagt 25%</a:t>
            </a:r>
          </a:p>
          <a:p>
            <a:r>
              <a:rPr lang="nl-BE" dirty="0"/>
              <a:t>In principe kan een artsenvennootschap voor haar eerste € 100.000 aan belastbare inkomsten echter een ‘verlaagd’ tarief van 20% genieten</a:t>
            </a:r>
          </a:p>
          <a:p>
            <a:r>
              <a:rPr lang="nl-BE" dirty="0"/>
              <a:t>Gelet op deze principes spreken we de eerste paar jaren dus over een verschil van pakweg 10% maar dat verschil stijgt alleen nog maar naargelang uw inkomsten hoger worden</a:t>
            </a:r>
          </a:p>
        </p:txBody>
      </p:sp>
    </p:spTree>
    <p:extLst>
      <p:ext uri="{BB962C8B-B14F-4D97-AF65-F5344CB8AC3E}">
        <p14:creationId xmlns:p14="http://schemas.microsoft.com/office/powerpoint/2010/main" val="243317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C5762-A371-4D56-BC8A-6C06CC6D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Nadeel van een vennootschap: u kunt niet meer altijd op elk moment aan uw geld…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8F8D85-C926-46C0-8FB9-DDBDB7918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Beroepsinkomsten niet langer in uw eigen portefeuille, maar in die van uw vennootschap</a:t>
            </a:r>
          </a:p>
          <a:p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Naar eigen portefeuille brengen kost geld &gt; sociale bijdragen en belastingen op ‘loon’. </a:t>
            </a:r>
            <a:endParaRPr lang="nl-NL" dirty="0">
              <a:solidFill>
                <a:srgbClr val="212529"/>
              </a:solidFill>
              <a:latin typeface="Lato"/>
            </a:endParaRPr>
          </a:p>
          <a:p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De fiscaal meer interessante vormen om geld uit een vennootschap te halen zijn meer gecompliceerd (bv. dividend, liquidatiereserve, enz.) en/of zijn eerder op de toekomst gericht (bv. een groepsverzekering).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4991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12BCE-1E2F-4A39-91AB-0EAD87A3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Nog ander nadeel van een vennootschap: extra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8AC8EE-2918-443E-8E25-5F1FA102D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Een vennootschap (oprichten) brengt kosten met zich mee: </a:t>
            </a:r>
          </a:p>
          <a:p>
            <a:pPr lvl="1"/>
            <a:r>
              <a:rPr lang="nl-NL" dirty="0">
                <a:solidFill>
                  <a:srgbClr val="212529"/>
                </a:solidFill>
                <a:latin typeface="Lato"/>
              </a:rPr>
              <a:t>Oprichtingskosten, o.a. notaris</a:t>
            </a:r>
          </a:p>
          <a:p>
            <a:pPr lvl="1"/>
            <a:r>
              <a:rPr lang="nl-NL" dirty="0">
                <a:solidFill>
                  <a:srgbClr val="212529"/>
                </a:solidFill>
                <a:latin typeface="Lato"/>
              </a:rPr>
              <a:t>Duurdere</a:t>
            </a:r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 boekhouding (meer werk voor boekhouder)</a:t>
            </a:r>
          </a:p>
          <a:p>
            <a:pPr lvl="1"/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Interesten op financiering van de inbreng</a:t>
            </a:r>
          </a:p>
          <a:p>
            <a:pPr lvl="1"/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Lokale taksen</a:t>
            </a:r>
          </a:p>
          <a:p>
            <a:pPr lvl="1"/>
            <a:r>
              <a:rPr lang="nl-NL" dirty="0">
                <a:solidFill>
                  <a:srgbClr val="212529"/>
                </a:solidFill>
                <a:latin typeface="Lato"/>
              </a:rPr>
              <a:t>E</a:t>
            </a:r>
            <a:r>
              <a:rPr lang="nl-NL" b="0" i="0" dirty="0">
                <a:solidFill>
                  <a:srgbClr val="212529"/>
                </a:solidFill>
                <a:effectLst/>
                <a:latin typeface="Lato"/>
              </a:rPr>
              <a:t>nz.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82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7389A-C19C-4081-8319-73244982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Conclusie: minimum aan inkomsten nodig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2B5455-FB0E-4259-9998-DA2F0A4D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Eerste stap : emotionele drempel overwinnen dat geld in afgescheiden rechtspersoon zit. Het is úw rechtspersoon, lees: uw geld!</a:t>
            </a:r>
          </a:p>
          <a:p>
            <a:r>
              <a:rPr lang="nl-BE" dirty="0"/>
              <a:t>Eens die stap gezet is, is het voordeel van de lagere belastingdruk niet weg te cijferen. Het optimaliseren van de wijzen waarop en wanneer u geld uit die rechtspersoon kunt halen, is te bespreken met uw boekhouder.</a:t>
            </a:r>
          </a:p>
          <a:p>
            <a:r>
              <a:rPr lang="nl-BE" dirty="0"/>
              <a:t>Vuistregel: zodra uw gemiddelde aanslagvoet (</a:t>
            </a:r>
            <a:r>
              <a:rPr lang="nl-BE" dirty="0" err="1"/>
              <a:t>cfr</a:t>
            </a:r>
            <a:r>
              <a:rPr lang="nl-BE" dirty="0"/>
              <a:t>. uw aanslagbiljet)  ongeveer 35% begint te bedragen, loont het de moeite de overstap te overwegen. Dat komt overeen met ongeveer € 50.000 aan </a:t>
            </a:r>
            <a:r>
              <a:rPr lang="nl-BE"/>
              <a:t>belastbare inkomsten.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07033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404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Kantoorthema</vt:lpstr>
      <vt:lpstr>Vanaf wanneer wordt een vennootschap interessant?</vt:lpstr>
      <vt:lpstr>Voordeel van een vennootschap: veel lager belastingtarief dan in de personenbelasting</vt:lpstr>
      <vt:lpstr>Voordeel van een vennootschap: veel lager belastingtarief dan in de personenbelasting</vt:lpstr>
      <vt:lpstr>Nadeel van een vennootschap: u kunt niet meer altijd op elk moment aan uw geld…</vt:lpstr>
      <vt:lpstr>Nog ander nadeel van een vennootschap: extra kosten</vt:lpstr>
      <vt:lpstr>Conclusie: minimum aan inkomsten nodig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Vanaf wanneer wordt een vennootschap interessant?</dc:title>
  <dc:creator>Michel Wijns</dc:creator>
  <cp:lastModifiedBy>Michel Wijns</cp:lastModifiedBy>
  <cp:revision>11</cp:revision>
  <dcterms:created xsi:type="dcterms:W3CDTF">2021-01-21T13:13:09Z</dcterms:created>
  <dcterms:modified xsi:type="dcterms:W3CDTF">2021-03-16T10:08:17Z</dcterms:modified>
</cp:coreProperties>
</file>