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869950-A92D-4861-88F3-451A1A7012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F8818D9-D0BE-4891-8C98-99D6A8EF80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9B07453-96E5-4654-9419-A8FC607F4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7009E-0E6F-4F00-ABFE-69F5FA033746}" type="datetimeFigureOut">
              <a:rPr lang="nl-BE" smtClean="0"/>
              <a:t>30/03/2021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DA1197A-66CC-4CE8-8FC2-C3F4EE755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BF83A5F-4506-4759-8AB4-A4D9DDA8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BF1D-18C3-4B1A-B91D-19E73873973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4346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2E5FD4-3B51-47CF-8C2A-CBEC70347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502CB85-514B-4F34-B416-65D189E3CC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297786C-2459-4A86-8896-A74CC3742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7009E-0E6F-4F00-ABFE-69F5FA033746}" type="datetimeFigureOut">
              <a:rPr lang="nl-BE" smtClean="0"/>
              <a:t>30/03/2021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36F1DCD-CCC5-4952-844C-78218A319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CB29935-F05F-4DC4-91E3-F4E3FF51A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BF1D-18C3-4B1A-B91D-19E73873973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4784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863F758-E926-483A-A54B-833AF10DBD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C4B4B6B-FC32-4217-849E-D44F9CB982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ECB05CD-F06E-4F97-A32A-494AFC344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7009E-0E6F-4F00-ABFE-69F5FA033746}" type="datetimeFigureOut">
              <a:rPr lang="nl-BE" smtClean="0"/>
              <a:t>30/03/2021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277A113-214B-4C43-8F86-88B15F1D6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0A49C81-F5E6-4DD1-8697-26C121DAC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BF1D-18C3-4B1A-B91D-19E73873973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18095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D566D6-FE68-4CD5-92D1-1779F67EA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83FCEF-FC47-4F3E-BC3E-B10726CE7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47DEB56-9008-4013-B7F1-BD38ABD71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7009E-0E6F-4F00-ABFE-69F5FA033746}" type="datetimeFigureOut">
              <a:rPr lang="nl-BE" smtClean="0"/>
              <a:t>30/03/2021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DCCCD50-3236-4531-9E94-DA1790A4B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C6F9919-53F0-4522-ADD1-4690507E7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BF1D-18C3-4B1A-B91D-19E73873973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643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AEBF4-02BF-4BAD-ABC5-E87CD345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8636381-2FBF-44C8-A49A-6C896BD17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35F172D-391C-4857-A386-E79C30ADC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7009E-0E6F-4F00-ABFE-69F5FA033746}" type="datetimeFigureOut">
              <a:rPr lang="nl-BE" smtClean="0"/>
              <a:t>30/03/2021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55746C8-2E30-41F5-B94A-D6F58CE07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C006B5D-46C9-4F25-B646-1B74B85BD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BF1D-18C3-4B1A-B91D-19E73873973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9766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D57214-FB1F-4468-A061-7FC63316E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0401CA-187F-4F55-97B5-FA1088ABAC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5C1003B-5571-4196-BB5E-7E55A09BDF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F95510E-4A6C-49A8-97C2-F010EC8AE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7009E-0E6F-4F00-ABFE-69F5FA033746}" type="datetimeFigureOut">
              <a:rPr lang="nl-BE" smtClean="0"/>
              <a:t>30/03/2021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980BCF0-F192-48C1-948C-89E5ADB5E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6B0FB77-396A-4878-8209-9E31FF379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BF1D-18C3-4B1A-B91D-19E73873973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19450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009F24-93E6-4A8D-BEBD-404C31BBE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FCF5735-4684-4F0F-9366-74BFDBFAA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421A192-B7F5-421F-A517-117D0430F4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5458CAA-6257-4FD0-BE9A-210FC350B1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00A1AF3-E6A1-47A7-8C46-9C5E215684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48C9FE2-1633-4C9D-BB7D-34BF562F4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7009E-0E6F-4F00-ABFE-69F5FA033746}" type="datetimeFigureOut">
              <a:rPr lang="nl-BE" smtClean="0"/>
              <a:t>30/03/2021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00ABC12-A5CE-43A8-A086-608662D92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C1A3B2E-BAB9-493F-BA17-62F0515A6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BF1D-18C3-4B1A-B91D-19E73873973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86238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4E3A99-C246-4E57-A091-85D588543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E26B5D7-9F25-4FB5-985C-C663C1721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7009E-0E6F-4F00-ABFE-69F5FA033746}" type="datetimeFigureOut">
              <a:rPr lang="nl-BE" smtClean="0"/>
              <a:t>30/03/2021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8B85130-4402-499E-8B42-47FA018FA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5E0B5B7-3A5F-4189-85E2-57872E955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BF1D-18C3-4B1A-B91D-19E73873973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77450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3EDABC0-0732-4944-9937-5E8FC6F84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7009E-0E6F-4F00-ABFE-69F5FA033746}" type="datetimeFigureOut">
              <a:rPr lang="nl-BE" smtClean="0"/>
              <a:t>30/03/2021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899CC56-FD7D-4903-B7D2-0BB3EB409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92B8934-7607-40CD-8F40-AE93B4DD7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BF1D-18C3-4B1A-B91D-19E73873973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0419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6B6E6D-C90D-43BA-9E23-6DD089C40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68C483-A52E-4934-85E4-68B8E0834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2D2C68C-08D8-4437-A073-F0A7725BF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BC31886-A274-4605-9696-5B7FA6DEF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7009E-0E6F-4F00-ABFE-69F5FA033746}" type="datetimeFigureOut">
              <a:rPr lang="nl-BE" smtClean="0"/>
              <a:t>30/03/2021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4715F40-BEFC-40CB-ACF4-559C7BE85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6BC655D-7D87-4C9C-9191-5E80B7F95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BF1D-18C3-4B1A-B91D-19E73873973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3283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0E5CBC-616C-4481-8750-54AA19A70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F01B40E-6A2E-4604-8923-714B33D58D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A2598D7-017E-45DC-A6EE-33323EC46C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8C25748-D384-4C44-AB4C-EBD318112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7009E-0E6F-4F00-ABFE-69F5FA033746}" type="datetimeFigureOut">
              <a:rPr lang="nl-BE" smtClean="0"/>
              <a:t>30/03/2021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2E4D531-795B-4BC5-828A-B10FBDA6E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5DFB86E-E2D4-4416-8B51-1962EDB15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BF1D-18C3-4B1A-B91D-19E73873973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1225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C40D9DB-7826-4465-8B8E-B602D2C50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F2B54A6-FFAF-4AE8-9739-C8FE5C01A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4E3C2BC-258C-4DFA-9F30-0C947DD30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7009E-0E6F-4F00-ABFE-69F5FA033746}" type="datetimeFigureOut">
              <a:rPr lang="nl-BE" smtClean="0"/>
              <a:t>30/03/2021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C124596-C0FF-48AC-9E87-F47149AC6F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F2A922F-5115-453A-B92D-0FF00BA38C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FBF1D-18C3-4B1A-B91D-19E73873973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93068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A773F2-20B0-4EDB-8070-5A22C9861B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Aandachtspunten als u zelfstandige wordt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85C82EA-9199-40EE-BDA1-5A87A5A106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/>
              <a:t>U moet zelf voor een deel van uw sociale bescherming zorgen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2719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139F43-0510-43F8-BE85-503CBA7F7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Het sociaal statuut als zelfstandige: mager beestje qua uitkeringen – clichés die kloppen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00CC84-FF41-4D5E-8DC4-30D2D352D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Cliché 1. Uitkering van het ziekenfonds is vrij beperkt :</a:t>
            </a:r>
          </a:p>
          <a:p>
            <a:pPr lvl="1"/>
            <a:r>
              <a:rPr lang="nl-BE" dirty="0"/>
              <a:t>Alleenstaande : 49,68 per dag x 26 = € 1.291,68 per maand (- 11,11% BV)</a:t>
            </a:r>
          </a:p>
          <a:p>
            <a:pPr lvl="1"/>
            <a:r>
              <a:rPr lang="nl-BE" dirty="0"/>
              <a:t>Gezinslast : 62,08 per dag x 26 = € 1.614,08 per maand  ( - 11,11% BV)</a:t>
            </a:r>
          </a:p>
          <a:p>
            <a:pPr marL="457200" lvl="1" indent="0">
              <a:buNone/>
            </a:pPr>
            <a:endParaRPr lang="nl-BE" sz="2800" dirty="0"/>
          </a:p>
          <a:p>
            <a:pPr marL="457200" lvl="1" indent="0">
              <a:buNone/>
            </a:pPr>
            <a:r>
              <a:rPr lang="nl-BE" sz="2800" dirty="0"/>
              <a:t>Cliché 2. Wettelijk pensioen stelt niet veel voor:  </a:t>
            </a:r>
          </a:p>
          <a:p>
            <a:pPr lvl="1">
              <a:buFontTx/>
              <a:buChar char="-"/>
            </a:pPr>
            <a:r>
              <a:rPr lang="nl-BE" sz="2800" dirty="0"/>
              <a:t>Pensioen wordt berekend in /45sten, maar u kunt zelfs niet aan 40/45 geraken gelet op de duur van de studies en de stage</a:t>
            </a:r>
          </a:p>
          <a:p>
            <a:pPr lvl="1">
              <a:buFontTx/>
              <a:buChar char="-"/>
            </a:pPr>
            <a:r>
              <a:rPr lang="nl-BE" sz="2800" dirty="0"/>
              <a:t>Gevolg: vaak een pensioen van slechts € 1.200 netto per maand</a:t>
            </a:r>
          </a:p>
        </p:txBody>
      </p:sp>
    </p:spTree>
    <p:extLst>
      <p:ext uri="{BB962C8B-B14F-4D97-AF65-F5344CB8AC3E}">
        <p14:creationId xmlns:p14="http://schemas.microsoft.com/office/powerpoint/2010/main" val="1961696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A942DC-D956-43EE-8F19-7EBFE644A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nl-BE" dirty="0"/>
              <a:t>Noodzaak om sociaal statuut aan te vullen m.b.t. ziekte en pensioen – het Riziv- sociaal statuut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FF8C6C-DF7E-4F0A-ADB6-7AC2F8161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Een arts die volledig of partieel </a:t>
            </a:r>
            <a:r>
              <a:rPr lang="nl-BE" dirty="0" err="1"/>
              <a:t>conventioneert</a:t>
            </a:r>
            <a:r>
              <a:rPr lang="nl-BE" dirty="0"/>
              <a:t> (toetreedt tot het tarievenakkoord artsen-ziekenfondsen) ontvangt een Riziv-premie die besteed moet/kan worden aan pensioen en/of gewaarborgd inkomen</a:t>
            </a:r>
          </a:p>
          <a:p>
            <a:r>
              <a:rPr lang="nl-BE" dirty="0"/>
              <a:t>U kent dit reeds als HAIO/ASO. Dankzij ASGB/kartel hebben jullie zelfs recht op een hoger bedrag dan de erkende arts (€ 6.351,21 voor 2021).  </a:t>
            </a:r>
          </a:p>
          <a:p>
            <a:r>
              <a:rPr lang="nl-BE" dirty="0"/>
              <a:t>Zodra erkend arts, moet/kunt u kiezen tussen volledige conventie en partiële (de)conventie. Het bedrag van het Riziv-sociaal statuut varieert (mee) : € 5.088,58 t.o.v. 2.400,40 voor 2021.  </a:t>
            </a:r>
          </a:p>
        </p:txBody>
      </p:sp>
    </p:spTree>
    <p:extLst>
      <p:ext uri="{BB962C8B-B14F-4D97-AF65-F5344CB8AC3E}">
        <p14:creationId xmlns:p14="http://schemas.microsoft.com/office/powerpoint/2010/main" val="614438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0DF474-81FB-4CB7-8847-716148498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Welke opties om Riziv – sociaal statuut aan te wenden 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7DD32C-211B-40D7-BA87-AFB2AED0E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Optie 1. Een polis gewaarborgd inkomen (GI) bij een privéverzekeraar.</a:t>
            </a:r>
          </a:p>
          <a:p>
            <a:r>
              <a:rPr lang="nl-NL" dirty="0"/>
              <a:t>Optie 2. Een sociaal VAPZ (vrij aanvullend pensioen voor zelfstandigen) bij een privéverzekeraar of een sociaal verzekeringsfonds.</a:t>
            </a:r>
          </a:p>
          <a:p>
            <a:r>
              <a:rPr lang="nl-NL" dirty="0"/>
              <a:t>Optie 3. Een contract bij de erkende pensioenkas uit de sector: AMONIS, vroeger </a:t>
            </a:r>
            <a:r>
              <a:rPr lang="nl-NL" dirty="0" err="1"/>
              <a:t>Voorzorgskas</a:t>
            </a:r>
            <a:r>
              <a:rPr lang="nl-NL" dirty="0"/>
              <a:t> voor Geneesheren (VKG</a:t>
            </a:r>
            <a:r>
              <a:rPr lang="nl-NL"/>
              <a:t>) genoemd.</a:t>
            </a:r>
            <a:endParaRPr lang="nl-NL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51804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14F7AE-EF84-48DA-9093-E385D191B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Aanwending Riziv – sociaal statuut : een aantal concrete tips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4863ED5-E0AD-40EF-A882-7F3340E5F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Op termijn zowel pensioen als invaliditeit nodig.</a:t>
            </a:r>
          </a:p>
          <a:p>
            <a:r>
              <a:rPr lang="nl-BE" dirty="0"/>
              <a:t>Fiscaal gezien beter om ‘eigen geld’ voor gewaarborgd inkomen te gebruiken en het ‘Riziv-geld’ voor pensioen. </a:t>
            </a:r>
          </a:p>
          <a:p>
            <a:r>
              <a:rPr lang="nl-BE" dirty="0"/>
              <a:t>Reden: pensioenaftrek is beperkt tot een bepaald plafond, maar een  Riziv-contract telt daar niet voor mee.   </a:t>
            </a:r>
          </a:p>
        </p:txBody>
      </p:sp>
    </p:spTree>
    <p:extLst>
      <p:ext uri="{BB962C8B-B14F-4D97-AF65-F5344CB8AC3E}">
        <p14:creationId xmlns:p14="http://schemas.microsoft.com/office/powerpoint/2010/main" val="3493818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7FB21A-2ECA-4ACB-9452-F710FD4EC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Tips voor aanwending Riziv-sociaal statuut </a:t>
            </a:r>
            <a:r>
              <a:rPr lang="nl-BE"/>
              <a:t>(vervolg</a:t>
            </a:r>
            <a:r>
              <a:rPr lang="nl-BE" dirty="0"/>
              <a:t>)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4DB1694-75B0-4E7C-88C6-72810A8D7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BE" dirty="0"/>
              <a:t>Gebruikt u ‘eigen geld’ voor gewaarborgd inkomen, dan raden we toch aan om die polis op zo vroeg mogelijke leeftijd aan te gaan.  </a:t>
            </a:r>
          </a:p>
          <a:p>
            <a:r>
              <a:rPr lang="nl-BE" dirty="0"/>
              <a:t>De reden: het bedrag van de premie stijgt enorm in functie van de aanvangsleeftijd. Een polis aangaan op bv. uw 40ste is al vlug 40% duurder dan op uw 30ste. </a:t>
            </a:r>
          </a:p>
          <a:p>
            <a:endParaRPr lang="nl-BE" dirty="0"/>
          </a:p>
          <a:p>
            <a:pPr lvl="2"/>
            <a:r>
              <a:rPr lang="nl-BE" dirty="0"/>
              <a:t>Aanvangsleeftijd		Premie voor rente van 24.000 euro (*)</a:t>
            </a:r>
          </a:p>
          <a:p>
            <a:pPr lvl="2"/>
            <a:r>
              <a:rPr lang="nl-BE" sz="1800" dirty="0"/>
              <a:t>30 jaar			€ 657 per jaar</a:t>
            </a:r>
          </a:p>
          <a:p>
            <a:pPr lvl="2"/>
            <a:r>
              <a:rPr lang="nl-BE" sz="1800" dirty="0"/>
              <a:t>40 jaar			€ 1.024 per jaar</a:t>
            </a:r>
          </a:p>
          <a:p>
            <a:pPr lvl="2"/>
            <a:r>
              <a:rPr lang="nl-BE" sz="1800" dirty="0"/>
              <a:t>50 jaar			€ 1.612 per jaar</a:t>
            </a:r>
          </a:p>
          <a:p>
            <a:pPr lvl="2"/>
            <a:r>
              <a:rPr lang="nl-BE" sz="1800" i="1" dirty="0"/>
              <a:t>(*) deze bedragen zijn slechts indicatief 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Budgettip: opteer in het begin voor een lange wachttijd (bv. 6 maanden) die u later al dan niet kunt terugbrengen (tot bv. 3 maanden). Ook dat scheelt immers al gauw 30% in premie.    </a:t>
            </a:r>
          </a:p>
        </p:txBody>
      </p:sp>
    </p:spTree>
    <p:extLst>
      <p:ext uri="{BB962C8B-B14F-4D97-AF65-F5344CB8AC3E}">
        <p14:creationId xmlns:p14="http://schemas.microsoft.com/office/powerpoint/2010/main" val="1594662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5A2EF0-EF52-4E35-BFE9-DE2D8B3E7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Tijdens stageperiode moet u zelf geen initiatief nemen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5C6E70-D9F5-4A5E-8EF1-5FEB85E14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Brutoloon – RSZ – bedrijfsvoorheffing = nettoloon</a:t>
            </a:r>
          </a:p>
          <a:p>
            <a:pPr lvl="2"/>
            <a:r>
              <a:rPr lang="nl-BE" dirty="0"/>
              <a:t>RSZ-bijdrage van 4,70%</a:t>
            </a:r>
          </a:p>
          <a:p>
            <a:pPr lvl="2"/>
            <a:r>
              <a:rPr lang="nl-BE" dirty="0"/>
              <a:t>Bedrijfsvoorheffing van 25% à 30%</a:t>
            </a:r>
          </a:p>
          <a:p>
            <a:r>
              <a:rPr lang="nl-BE" dirty="0"/>
              <a:t>Daarnaast is uw ‘werkgever’ nog zgn. patronale RSZ-bijdragen verschuldigd. Deze bedragen 21,12%. </a:t>
            </a:r>
          </a:p>
          <a:p>
            <a:r>
              <a:rPr lang="nl-BE" dirty="0"/>
              <a:t>Het is de ‘werkgever’ die ervoor zorgt dat RSZ-bijdragen en bedrijfsvoorheffing  aan </a:t>
            </a:r>
            <a:r>
              <a:rPr lang="nl-BE" dirty="0" err="1"/>
              <a:t>‘de</a:t>
            </a:r>
            <a:r>
              <a:rPr lang="nl-BE" dirty="0"/>
              <a:t> staat’ gestort worden’, u hoeft er zelf niks voor te doen. </a:t>
            </a:r>
          </a:p>
        </p:txBody>
      </p:sp>
    </p:spTree>
    <p:extLst>
      <p:ext uri="{BB962C8B-B14F-4D97-AF65-F5344CB8AC3E}">
        <p14:creationId xmlns:p14="http://schemas.microsoft.com/office/powerpoint/2010/main" val="1360807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48F17D-2391-4DF6-9DB0-EC5656CCE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Zodra u zelfstandige wordt, moet u wel zelf initiatieven nemen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96AA24C-F916-4AE3-AF9D-860D25327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Geen vaste forfaitaire som (altijd dezelfde per maand) meer ontvangen, de erelonen zullen variëren</a:t>
            </a:r>
          </a:p>
          <a:p>
            <a:r>
              <a:rPr lang="nl-BE" dirty="0"/>
              <a:t>De bedragen die op uw rekening verschijnen zijn niet ‘netto’ meer maar ‘bruto’. U moet m.a.w. zelf het ‘verschil’ aan </a:t>
            </a:r>
            <a:r>
              <a:rPr lang="nl-BE" dirty="0" err="1"/>
              <a:t>‘de</a:t>
            </a:r>
            <a:r>
              <a:rPr lang="nl-BE" dirty="0"/>
              <a:t> staat’ storten. </a:t>
            </a:r>
          </a:p>
          <a:p>
            <a:pPr lvl="2"/>
            <a:r>
              <a:rPr lang="nl-BE" dirty="0"/>
              <a:t>Voor de sociale bijdragen: via een sociaal verzekeringsfonds.</a:t>
            </a:r>
          </a:p>
          <a:p>
            <a:pPr lvl="2"/>
            <a:r>
              <a:rPr lang="nl-BE" dirty="0"/>
              <a:t>De belastingen aan de fiscus.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432236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EDF218-E894-4B72-B46F-2BEF5A5F6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Aansluiten bij een sociaal verzekeringsfonds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AE565F-E045-4806-A9AA-A740A76E8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Dit is wettelijk verplicht want via dit kanaal moet u de vermelde sociale bijdragen betalen. </a:t>
            </a:r>
          </a:p>
          <a:p>
            <a:r>
              <a:rPr lang="nl-BE" dirty="0"/>
              <a:t>Het gaat om een getrapt systeem waarbij er op het deel van het inkomen dat € 89.361,39 overschrijdt, gene bijdragen meer verschuldigd zijn</a:t>
            </a:r>
          </a:p>
          <a:p>
            <a:pPr marL="0" indent="0">
              <a:buNone/>
            </a:pPr>
            <a:endParaRPr lang="nl-BE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6836502-DDE1-45CD-92EE-48A26D428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298190"/>
              </p:ext>
            </p:extLst>
          </p:nvPr>
        </p:nvGraphicFramePr>
        <p:xfrm>
          <a:off x="1535185" y="4211272"/>
          <a:ext cx="10672894" cy="1463040"/>
        </p:xfrm>
        <a:graphic>
          <a:graphicData uri="http://schemas.openxmlformats.org/drawingml/2006/table">
            <a:tbl>
              <a:tblPr/>
              <a:tblGrid>
                <a:gridCol w="5336447">
                  <a:extLst>
                    <a:ext uri="{9D8B030D-6E8A-4147-A177-3AD203B41FA5}">
                      <a16:colId xmlns:a16="http://schemas.microsoft.com/office/drawing/2014/main" val="4009543800"/>
                    </a:ext>
                  </a:extLst>
                </a:gridCol>
                <a:gridCol w="5336447">
                  <a:extLst>
                    <a:ext uri="{9D8B030D-6E8A-4147-A177-3AD203B41FA5}">
                      <a16:colId xmlns:a16="http://schemas.microsoft.com/office/drawing/2014/main" val="3620747086"/>
                    </a:ext>
                  </a:extLst>
                </a:gridCol>
              </a:tblGrid>
              <a:tr h="355210"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Hoogte</a:t>
                      </a:r>
                      <a:r>
                        <a:rPr lang="en-GB" dirty="0">
                          <a:effectLst/>
                        </a:rPr>
                        <a:t> </a:t>
                      </a:r>
                      <a:r>
                        <a:rPr lang="en-GB" dirty="0" err="1">
                          <a:effectLst/>
                        </a:rPr>
                        <a:t>beroepsinkomen</a:t>
                      </a:r>
                      <a:endParaRPr lang="en-GB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Tarief</a:t>
                      </a:r>
                      <a:r>
                        <a:rPr lang="en-GB" dirty="0">
                          <a:effectLst/>
                        </a:rPr>
                        <a:t> </a:t>
                      </a:r>
                      <a:r>
                        <a:rPr lang="en-GB" dirty="0" err="1">
                          <a:effectLst/>
                        </a:rPr>
                        <a:t>bijdragen</a:t>
                      </a:r>
                      <a:r>
                        <a:rPr lang="en-GB" dirty="0">
                          <a:effectLst/>
                        </a:rPr>
                        <a:t> (op </a:t>
                      </a:r>
                      <a:r>
                        <a:rPr lang="en-GB" dirty="0" err="1">
                          <a:effectLst/>
                        </a:rPr>
                        <a:t>jaarbasis</a:t>
                      </a:r>
                      <a:r>
                        <a:rPr lang="en-GB" dirty="0">
                          <a:effectLst/>
                        </a:rPr>
                        <a:t>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3739497"/>
                  </a:ext>
                </a:extLst>
              </a:tr>
              <a:tr h="355210"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€ 0 - € 60.638,45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20,50%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5446994"/>
                  </a:ext>
                </a:extLst>
              </a:tr>
              <a:tr h="355210"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€ 60.638,45 - € 89.361,89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14,16%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825240"/>
                  </a:ext>
                </a:extLst>
              </a:tr>
              <a:tr h="355210"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meer dan € 89.361,89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0%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622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867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49640-6B79-4523-B893-5396ABEB1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Sociale bijdragen als starter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168C1-B4F2-47FD-8D8F-D5901B290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Starter betaalt de eerste drie jaren ‘voorlopige’, forfaitaire bijdragen. Later regularisatie op basis van het verdiende werkelijke inkomen.</a:t>
            </a:r>
          </a:p>
          <a:p>
            <a:r>
              <a:rPr lang="nl-BE" dirty="0"/>
              <a:t>De voorlopige bijdragen bedragen € 719,68 per kwartaal (zonder beheerskosten sociale kas). Dit bedrag komt overeen met een geschat beroepsinkomen van € 14.042 per jaar. </a:t>
            </a:r>
          </a:p>
          <a:p>
            <a:r>
              <a:rPr lang="nl-BE" dirty="0"/>
              <a:t>Mogelijkheid om toch al extra sociale bijdragen te betalen. Te bespreken met uw boekhouder.    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694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48D550-0150-4A3C-BC7E-8C0478F5F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Kiezen van een sociaal verzekeringsfonds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AD9B80-41B6-43FC-A2E3-C08AF32FB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Er zijn 10 erkende ‘sociale kassen’. </a:t>
            </a:r>
          </a:p>
          <a:p>
            <a:r>
              <a:rPr lang="nl-BE" dirty="0"/>
              <a:t>De keuze is vrij. De beheerskosten kunnen onderling verschillen en variëren van 3,05% tot 4,25%.</a:t>
            </a:r>
          </a:p>
          <a:p>
            <a:r>
              <a:rPr lang="nl-BE" dirty="0"/>
              <a:t>Lijst sociaal verzekeringsfondsen</a:t>
            </a:r>
          </a:p>
          <a:p>
            <a:pPr lvl="1"/>
            <a:r>
              <a:rPr lang="nl-BE" dirty="0"/>
              <a:t>Group S				</a:t>
            </a:r>
            <a:r>
              <a:rPr lang="nl-BE" dirty="0" err="1"/>
              <a:t>Incozina</a:t>
            </a:r>
            <a:endParaRPr lang="nl-BE" dirty="0"/>
          </a:p>
          <a:p>
            <a:pPr lvl="1"/>
            <a:r>
              <a:rPr lang="nl-BE" dirty="0" err="1"/>
              <a:t>Xerius</a:t>
            </a:r>
            <a:r>
              <a:rPr lang="nl-BE" dirty="0"/>
              <a:t>				Multipen</a:t>
            </a:r>
          </a:p>
          <a:p>
            <a:pPr lvl="1"/>
            <a:r>
              <a:rPr lang="nl-BE" dirty="0" err="1"/>
              <a:t>Liantis</a:t>
            </a:r>
            <a:r>
              <a:rPr lang="nl-BE" dirty="0"/>
              <a:t>				Steunt Elkander</a:t>
            </a:r>
          </a:p>
          <a:p>
            <a:pPr lvl="1"/>
            <a:r>
              <a:rPr lang="nl-BE" dirty="0"/>
              <a:t>Partena				Nationale Hulpkas voor Zelfstandigen</a:t>
            </a:r>
          </a:p>
          <a:p>
            <a:pPr lvl="1"/>
            <a:r>
              <a:rPr lang="nl-BE" dirty="0" err="1"/>
              <a:t>Acerta</a:t>
            </a:r>
            <a:endParaRPr lang="nl-BE" dirty="0"/>
          </a:p>
          <a:p>
            <a:pPr lvl="1"/>
            <a:r>
              <a:rPr lang="nl-BE" dirty="0" err="1"/>
              <a:t>Securex</a:t>
            </a:r>
            <a:r>
              <a:rPr lang="nl-BE" dirty="0"/>
              <a:t> </a:t>
            </a:r>
            <a:r>
              <a:rPr lang="nl-BE" dirty="0" err="1"/>
              <a:t>Integrity</a:t>
            </a:r>
            <a:endParaRPr lang="nl-BE" dirty="0"/>
          </a:p>
          <a:p>
            <a:pPr lvl="1"/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77785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A36D7-D02D-4AB2-9688-97462621B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Zelf uw belastingen afdragen en storten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13188-8494-43B3-B1E9-17119FF86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Systeem </a:t>
            </a:r>
            <a:r>
              <a:rPr lang="nl-BE"/>
              <a:t>van belastingaangifte </a:t>
            </a:r>
            <a:r>
              <a:rPr lang="nl-BE" dirty="0"/>
              <a:t>en belastingaanslag. </a:t>
            </a:r>
          </a:p>
          <a:p>
            <a:r>
              <a:rPr lang="nl-BE" dirty="0"/>
              <a:t>Onderscheid tussen inkomstenjaar en aanslagjaar.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958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3510-27BB-4217-8305-61DC2787C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Voorafbetalen van belastingen, nog geen verplichting maar een mogelijkheid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A761B-824D-4B34-A474-F905998A4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Als stagiair was bedrijfsvoorheffing ongeveer gelijk aan eindbelasting</a:t>
            </a:r>
          </a:p>
          <a:p>
            <a:r>
              <a:rPr lang="nl-BE" dirty="0"/>
              <a:t>Bij zelfstandigen zijn er voorafbetalingen.</a:t>
            </a:r>
          </a:p>
          <a:p>
            <a:r>
              <a:rPr lang="nl-BE" dirty="0"/>
              <a:t>Starters zijn gedurende de eerste drie aanslagjaren vrijgesteld van de verplichting tot </a:t>
            </a:r>
            <a:r>
              <a:rPr lang="nl-BE" dirty="0" err="1"/>
              <a:t>voorafbetalen</a:t>
            </a:r>
            <a:r>
              <a:rPr lang="nl-BE" dirty="0"/>
              <a:t>.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423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A5D35-01F6-4256-B74B-9971F200E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Voor- en nadelen van vrijwillig voorafbetalen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00DFA-67B5-445A-BCB6-F2A1DAC81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Voordeel: vermijden om hoog bedrag te moeten ‘bijbetalen’. Soms onaangename verassingen. </a:t>
            </a:r>
          </a:p>
          <a:p>
            <a:r>
              <a:rPr lang="nl-BE" dirty="0"/>
              <a:t>Nadeel: geld vlugger ‘kwijt’. I.p.v. het zelf te kunnen beleggen, is het al naar de fiscus vertrokken.  </a:t>
            </a:r>
          </a:p>
          <a:p>
            <a:r>
              <a:rPr lang="nl-BE" dirty="0"/>
              <a:t>De uiteindelijke keuze verschilt van persoon tot persoon, maar het is wel aangeraden het minstens ook met uw boekhouder te bespreken.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73740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1020</Words>
  <Application>Microsoft Office PowerPoint</Application>
  <PresentationFormat>Breedbeeld</PresentationFormat>
  <Paragraphs>80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Kantoorthema</vt:lpstr>
      <vt:lpstr>Aandachtspunten als u zelfstandige wordt</vt:lpstr>
      <vt:lpstr>Tijdens stageperiode moet u zelf geen initiatief nemen</vt:lpstr>
      <vt:lpstr>Zodra u zelfstandige wordt, moet u wel zelf initiatieven nemen </vt:lpstr>
      <vt:lpstr>Aansluiten bij een sociaal verzekeringsfonds</vt:lpstr>
      <vt:lpstr>Sociale bijdragen als starter</vt:lpstr>
      <vt:lpstr>Kiezen van een sociaal verzekeringsfonds</vt:lpstr>
      <vt:lpstr>Zelf uw belastingen afdragen en storten</vt:lpstr>
      <vt:lpstr>Voorafbetalen van belastingen, nog geen verplichting maar een mogelijkheid</vt:lpstr>
      <vt:lpstr>Voor- en nadelen van vrijwillig voorafbetalen </vt:lpstr>
      <vt:lpstr>Het sociaal statuut als zelfstandige: mager beestje qua uitkeringen – clichés die kloppen</vt:lpstr>
      <vt:lpstr>Noodzaak om sociaal statuut aan te vullen m.b.t. ziekte en pensioen – het Riziv- sociaal statuut</vt:lpstr>
      <vt:lpstr>Welke opties om Riziv – sociaal statuut aan te wenden ?</vt:lpstr>
      <vt:lpstr>Aanwending Riziv – sociaal statuut : een aantal concrete tips</vt:lpstr>
      <vt:lpstr>Tips voor aanwending Riziv-sociaal statuut (vervolg)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Aandachtspunten als u zelfstandige wordt</dc:title>
  <dc:creator>Michel Wijns</dc:creator>
  <cp:lastModifiedBy>Michel Wijns</cp:lastModifiedBy>
  <cp:revision>39</cp:revision>
  <dcterms:created xsi:type="dcterms:W3CDTF">2021-01-26T15:44:08Z</dcterms:created>
  <dcterms:modified xsi:type="dcterms:W3CDTF">2021-03-30T10:26:00Z</dcterms:modified>
</cp:coreProperties>
</file>