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794" r:id="rId2"/>
    <p:sldId id="430" r:id="rId3"/>
    <p:sldId id="658" r:id="rId4"/>
    <p:sldId id="606" r:id="rId5"/>
    <p:sldId id="671" r:id="rId6"/>
    <p:sldId id="761" r:id="rId7"/>
    <p:sldId id="805" r:id="rId8"/>
    <p:sldId id="806" r:id="rId9"/>
    <p:sldId id="802" r:id="rId10"/>
    <p:sldId id="808" r:id="rId11"/>
    <p:sldId id="809" r:id="rId12"/>
    <p:sldId id="807" r:id="rId13"/>
    <p:sldId id="810" r:id="rId14"/>
    <p:sldId id="732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roy Roos" initials="ROL" lastIdx="1" clrIdx="0">
    <p:extLst>
      <p:ext uri="{19B8F6BF-5375-455C-9EA6-DF929625EA0E}">
        <p15:presenceInfo xmlns:p15="http://schemas.microsoft.com/office/powerpoint/2012/main" userId="Leroy Roos" providerId="None"/>
      </p:ext>
    </p:extLst>
  </p:cmAuthor>
  <p:cmAuthor id="2" name="Dubois Cecile" initials="CED" lastIdx="3" clrIdx="1">
    <p:extLst>
      <p:ext uri="{19B8F6BF-5375-455C-9EA6-DF929625EA0E}">
        <p15:presenceInfo xmlns:p15="http://schemas.microsoft.com/office/powerpoint/2012/main" userId="Dubois Cecile" providerId="None"/>
      </p:ext>
    </p:extLst>
  </p:cmAuthor>
  <p:cmAuthor id="3" name="Christiaens Wendy" initials="CW" lastIdx="3" clrIdx="2">
    <p:extLst>
      <p:ext uri="{19B8F6BF-5375-455C-9EA6-DF929625EA0E}">
        <p15:presenceInfo xmlns:p15="http://schemas.microsoft.com/office/powerpoint/2012/main" userId="S-1-5-21-1882006893-2863013874-4253670075-23324" providerId="AD"/>
      </p:ext>
    </p:extLst>
  </p:cmAuthor>
  <p:cmAuthor id="4" name="Maertens Charline" initials="MC" lastIdx="16" clrIdx="3">
    <p:extLst>
      <p:ext uri="{19B8F6BF-5375-455C-9EA6-DF929625EA0E}">
        <p15:presenceInfo xmlns:p15="http://schemas.microsoft.com/office/powerpoint/2012/main" userId="S-1-5-21-1882006893-2863013874-4253670075-73547" providerId="AD"/>
      </p:ext>
    </p:extLst>
  </p:cmAuthor>
  <p:cmAuthor id="5" name="Leroy Roos" initials="LR" lastIdx="1" clrIdx="4">
    <p:extLst>
      <p:ext uri="{19B8F6BF-5375-455C-9EA6-DF929625EA0E}">
        <p15:presenceInfo xmlns:p15="http://schemas.microsoft.com/office/powerpoint/2012/main" userId="S-1-5-21-1882006893-2863013874-4253670075-274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95"/>
    <a:srgbClr val="C6B220"/>
    <a:srgbClr val="1C4093"/>
    <a:srgbClr val="D3031B"/>
    <a:srgbClr val="66747B"/>
    <a:srgbClr val="808000"/>
    <a:srgbClr val="CCCC00"/>
    <a:srgbClr val="CF142B"/>
    <a:srgbClr val="009DE0"/>
    <a:srgbClr val="290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8628" autoAdjust="0"/>
  </p:normalViewPr>
  <p:slideViewPr>
    <p:cSldViewPr>
      <p:cViewPr varScale="1">
        <p:scale>
          <a:sx n="103" d="100"/>
          <a:sy n="103" d="100"/>
        </p:scale>
        <p:origin x="4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83D0505-D3E8-43AC-94E1-271BFBBAF8BF}" type="datetimeFigureOut">
              <a:rPr lang="en-US"/>
              <a:pPr>
                <a:defRPr/>
              </a:pPr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B92D7B2-48FC-4CF2-8C3A-6F92744AC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3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1B574C-A2A6-4061-B9B8-6570473ED58F}" type="datetimeFigureOut">
              <a:rPr lang="en-US"/>
              <a:pPr>
                <a:defRPr/>
              </a:pPr>
              <a:t>5/21/2021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BD18953-46BF-4B76-877D-180253FC9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504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40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94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project aimed to form hypotheses rather than provide specific interventions for the identified barriers.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41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Good clinical practice does not stop at the door of the hospital. We would therefore urge any clinician involved in the care of the person with a severe mental illness, from primary or secondary care, to apply what we learned from the guidelines and guidance and summarised in section </a:t>
            </a:r>
          </a:p>
          <a:p>
            <a:r>
              <a:rPr lang="nl-BE" dirty="0" smtClean="0"/>
              <a:t>De studie beperkt zich tot somatische zorg in vier specifieke zorgcontexten: psychiatrische ziekenhuizen (PZ), psychiatrische afdelingen in algemene ziekenhuizen (PAAZ), psychiatrische verzorgingstehuizen (PVT) en initiatieven beschut wonen (IBW)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82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Einddoelen</a:t>
            </a:r>
            <a:r>
              <a:rPr lang="en-GB" dirty="0" smtClean="0"/>
              <a:t> </a:t>
            </a:r>
            <a:r>
              <a:rPr lang="en-GB" dirty="0" err="1" smtClean="0"/>
              <a:t>hieraan</a:t>
            </a:r>
            <a:r>
              <a:rPr lang="en-GB" dirty="0" smtClean="0"/>
              <a:t> </a:t>
            </a:r>
            <a:r>
              <a:rPr lang="en-GB" dirty="0" err="1" smtClean="0"/>
              <a:t>gekoppeld</a:t>
            </a:r>
            <a:r>
              <a:rPr lang="en-GB" dirty="0" smtClean="0"/>
              <a:t> -</a:t>
            </a:r>
            <a:r>
              <a:rPr lang="en-GB" baseline="0" dirty="0" smtClean="0"/>
              <a:t> rood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356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Einddoelen voor een indicator zijn aangeduid in het rood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76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EBR II</a:t>
            </a:r>
          </a:p>
          <a:p>
            <a:r>
              <a:rPr lang="en-GB" dirty="0" err="1" smtClean="0"/>
              <a:t>Algoritme</a:t>
            </a:r>
            <a:r>
              <a:rPr lang="en-GB" dirty="0" smtClean="0"/>
              <a:t> in NL in rapport </a:t>
            </a:r>
            <a:r>
              <a:rPr lang="en-GB" dirty="0" err="1" smtClean="0"/>
              <a:t>uit</a:t>
            </a:r>
            <a:r>
              <a:rPr lang="en-GB" dirty="0" smtClean="0"/>
              <a:t> </a:t>
            </a:r>
            <a:r>
              <a:rPr lang="en-GB" dirty="0" err="1" smtClean="0"/>
              <a:t>Coenen</a:t>
            </a:r>
            <a:r>
              <a:rPr lang="en-GB" baseline="0" dirty="0" smtClean="0"/>
              <a:t> 2016 </a:t>
            </a:r>
            <a:r>
              <a:rPr lang="en-GB" baseline="0" dirty="0" err="1" smtClean="0"/>
              <a:t>masterproef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5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971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integrated social cognitive therapies and cognitive remediation to </a:t>
            </a:r>
            <a:r>
              <a:rPr lang="en-US" dirty="0" err="1" smtClean="0"/>
              <a:t>optimise</a:t>
            </a:r>
            <a:r>
              <a:rPr lang="en-US" dirty="0" smtClean="0"/>
              <a:t> functional outcomes (EBR / I)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18953-46BF-4B76-877D-180253FC97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4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6" descr="BasePPt_b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56943"/>
            <a:ext cx="9144000" cy="5358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897"/>
            <a:ext cx="8062664" cy="1800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365104"/>
            <a:ext cx="8064896" cy="1273696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435621"/>
            <a:ext cx="1643062" cy="357187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67744" y="6435621"/>
            <a:ext cx="4000500" cy="357187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Image 14" descr="blocs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5949280"/>
            <a:ext cx="617220" cy="411480"/>
          </a:xfrm>
          <a:prstGeom prst="rect">
            <a:avLst/>
          </a:prstGeom>
        </p:spPr>
      </p:pic>
      <p:pic>
        <p:nvPicPr>
          <p:cNvPr id="11" name="Picture 10" descr="KCE_logo_naam rgb_300dpi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580112" y="238608"/>
            <a:ext cx="3293376" cy="2110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</p:spPr>
        <p:txBody>
          <a:bodyPr/>
          <a:lstStyle>
            <a:lvl1pPr marL="0" indent="0">
              <a:buNone/>
              <a:defRPr sz="1400">
                <a:solidFill>
                  <a:srgbClr val="009DE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363613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A90FFF-A06C-44CC-B34C-AED9D657B8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8579296" cy="4680520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435621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2B38CD-E0CF-44FC-95C6-EF01DAB1FAB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6649"/>
          </a:xfrm>
        </p:spPr>
        <p:txBody>
          <a:bodyPr vert="eaVert"/>
          <a:lstStyle>
            <a:lvl1pPr>
              <a:defRPr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6649"/>
          </a:xfrm>
        </p:spPr>
        <p:txBody>
          <a:bodyPr vert="eaVert"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363613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D5A386A-4C92-403E-BA32-CF1BC8CF6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CanCPG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408361"/>
            <a:ext cx="12477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european observatory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4286250"/>
            <a:ext cx="1666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UnetHTA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0475" y="3142605"/>
            <a:ext cx="11160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inahta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75" y="4941168"/>
            <a:ext cx="1190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55576" y="2643183"/>
            <a:ext cx="6102440" cy="3378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4866334" cy="1285884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01241" y="6435621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B94D1EC-8DDF-4F61-A53F-8E354A91AD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6" name="Picture 15" descr="KCE_logo_naam rgb_300dpi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5743121" y="258881"/>
            <a:ext cx="3149359" cy="2017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747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68052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435621"/>
            <a:ext cx="714375" cy="357187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6113F25-1B57-47EE-8340-088C301E00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435621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724CEA3-7EC1-4B92-8D61-A2A54774A72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5"/>
            <a:ext cx="4038600" cy="46085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5"/>
            <a:ext cx="4038600" cy="4608512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435621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531274-08D7-41CD-8EDC-C5EF8E6E21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DE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1842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DE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18421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435621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7B2BA0-A842-4A4A-8B2B-A481ED0B86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579296" cy="50405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DE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544" y="1916833"/>
            <a:ext cx="8558608" cy="18002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435621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7B2BA0-A842-4A4A-8B2B-A481ED0B86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467544" y="3789039"/>
            <a:ext cx="8579296" cy="50405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9DE0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/>
          </p:nvPr>
        </p:nvSpPr>
        <p:spPr>
          <a:xfrm>
            <a:off x="477888" y="4365104"/>
            <a:ext cx="8558608" cy="1800200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384181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964D23-1C66-4223-AFC5-81E3797799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384181"/>
            <a:ext cx="714375" cy="35718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E02E40-B1F4-4341-BA37-6806BF87B0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9DE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01241" y="6435621"/>
            <a:ext cx="714375" cy="3571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91BC54-8E07-4AB5-9421-11BCDC43AD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3" descr="BasePPt_KCE.jpg"/>
          <p:cNvPicPr>
            <a:picLocks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-648" y="6256943"/>
            <a:ext cx="9144648" cy="535865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60648"/>
            <a:ext cx="8579296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776"/>
            <a:ext cx="857929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3249" y="6456189"/>
            <a:ext cx="714375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4F724A-6ECC-4096-B300-5C8016F77CC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Espace réservé du texte 7"/>
          <p:cNvSpPr txBox="1">
            <a:spLocks/>
          </p:cNvSpPr>
          <p:nvPr userDrawn="1"/>
        </p:nvSpPr>
        <p:spPr>
          <a:xfrm>
            <a:off x="467544" y="1196752"/>
            <a:ext cx="8568952" cy="42861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800" b="1" cap="all" baseline="0">
                <a:solidFill>
                  <a:srgbClr val="1C4093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b="1" cap="all" baseline="0">
                <a:solidFill>
                  <a:srgbClr val="004495"/>
                </a:solidFill>
              </a:defRPr>
            </a:lvl2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1800" b="1" i="0" u="none" strike="noStrike" kern="1200" cap="all" spc="0" normalizeH="0" baseline="0" noProof="0" dirty="0">
              <a:ln>
                <a:noFill/>
              </a:ln>
              <a:solidFill>
                <a:srgbClr val="1C4093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fr-FR" sz="2800" b="1" i="0" u="none" strike="noStrike" kern="1200" cap="all" spc="0" normalizeH="0" baseline="0" noProof="0" dirty="0">
              <a:ln>
                <a:noFill/>
              </a:ln>
              <a:solidFill>
                <a:srgbClr val="00449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Image 14" descr="blocs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467544" y="5949280"/>
            <a:ext cx="617220" cy="4114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03" r:id="rId2"/>
    <p:sldLayoutId id="2147483804" r:id="rId3"/>
    <p:sldLayoutId id="2147483805" r:id="rId4"/>
    <p:sldLayoutId id="2147483806" r:id="rId5"/>
    <p:sldLayoutId id="2147483815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66747B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C8FC9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C8FC9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C8FC9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C8FC9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C8FC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C8FC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C8FC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C8FC9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AB51D"/>
        </a:buClr>
        <a:buFont typeface="Wingdings" pitchFamily="2" charset="2"/>
        <a:buChar char="§"/>
        <a:defRPr sz="3200" b="1" kern="1200">
          <a:solidFill>
            <a:srgbClr val="1C409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AB51D"/>
        </a:buClr>
        <a:buFont typeface="Wingdings" pitchFamily="2" charset="2"/>
        <a:buChar char="§"/>
        <a:defRPr sz="2800" b="1" kern="1200">
          <a:solidFill>
            <a:srgbClr val="1C409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AB51D"/>
        </a:buClr>
        <a:buFont typeface="Wingdings" pitchFamily="2" charset="2"/>
        <a:buChar char="§"/>
        <a:defRPr sz="2400" b="1" kern="1200">
          <a:solidFill>
            <a:srgbClr val="1C409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AB51D"/>
        </a:buClr>
        <a:buFont typeface="Wingdings" pitchFamily="2" charset="2"/>
        <a:buChar char="§"/>
        <a:defRPr sz="2000" b="1" kern="1200">
          <a:solidFill>
            <a:srgbClr val="1C409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AB51D"/>
        </a:buClr>
        <a:buFont typeface="Wingdings" pitchFamily="2" charset="2"/>
        <a:buChar char="§"/>
        <a:defRPr sz="2000" b="1" kern="1200">
          <a:solidFill>
            <a:srgbClr val="1C409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kce.fgov.be/sites/default/files/atoms/files/KCE_338A_Psychosomatic_Synthese_0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i.kce.be/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think.org/get-involved/campaign-with-us/influencing-the-nhs/physical-health-resources-for-healthcare-professional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3" y="-27384"/>
            <a:ext cx="6048672" cy="2671110"/>
          </a:xfrm>
          <a:prstGeom prst="rect">
            <a:avLst/>
          </a:prstGeom>
        </p:spPr>
      </p:pic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3573016"/>
            <a:ext cx="9254231" cy="8640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fr-FR" sz="3600" dirty="0" smtClean="0"/>
              <a:t> </a:t>
            </a:r>
            <a:r>
              <a:rPr lang="nl-BE" sz="2400" b="1" cap="all" dirty="0">
                <a:ea typeface="Arial" panose="020B0604020202020204" pitchFamily="34" charset="0"/>
                <a:cs typeface="Tahoma" panose="020B0604030504040204" pitchFamily="34" charset="0"/>
              </a:rPr>
              <a:t>SOMATISCHE ZORG in een </a:t>
            </a:r>
            <a:r>
              <a:rPr lang="nl-BE" sz="2400" b="1" cap="all" dirty="0" err="1">
                <a:ea typeface="Arial" panose="020B0604020202020204" pitchFamily="34" charset="0"/>
                <a:cs typeface="Tahoma" panose="020B0604030504040204" pitchFamily="34" charset="0"/>
              </a:rPr>
              <a:t>psYCHIatrische</a:t>
            </a:r>
            <a:r>
              <a:rPr lang="nl-BE" sz="2400" b="1" cap="all" dirty="0">
                <a:ea typeface="Arial" panose="020B0604020202020204" pitchFamily="34" charset="0"/>
                <a:cs typeface="Tahoma" panose="020B0604030504040204" pitchFamily="34" charset="0"/>
              </a:rPr>
              <a:t> setting</a:t>
            </a:r>
            <a:r>
              <a:rPr lang="en-US" sz="3600" b="1" cap="all" dirty="0">
                <a:ea typeface="Arial" panose="020B0604020202020204" pitchFamily="34" charset="0"/>
                <a:cs typeface="Tahoma" panose="020B0604030504040204" pitchFamily="34" charset="0"/>
              </a:rPr>
              <a:t/>
            </a:r>
            <a:br>
              <a:rPr lang="en-US" sz="3600" b="1" cap="all" dirty="0">
                <a:ea typeface="Arial" panose="020B0604020202020204" pitchFamily="34" charset="0"/>
                <a:cs typeface="Tahoma" panose="020B0604030504040204" pitchFamily="34" charset="0"/>
              </a:rPr>
            </a:br>
            <a:r>
              <a:rPr lang="en-GB" altLang="fr-FR" sz="4000" dirty="0"/>
              <a:t/>
            </a:r>
            <a:br>
              <a:rPr lang="en-GB" altLang="fr-FR" sz="4000" dirty="0"/>
            </a:br>
            <a:endParaRPr lang="en-US" altLang="fr-FR" sz="40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5035624"/>
            <a:ext cx="9036496" cy="1273696"/>
          </a:xfrm>
        </p:spPr>
        <p:txBody>
          <a:bodyPr/>
          <a:lstStyle/>
          <a:p>
            <a:r>
              <a:rPr lang="en-GB" altLang="fr-FR" sz="1800" dirty="0" smtClean="0"/>
              <a:t>  Vicky Jespers, Wendy Christiaens, Laurence Kohn, Isabelle Savoye, Patriek </a:t>
            </a:r>
            <a:r>
              <a:rPr lang="en-GB" altLang="fr-FR" sz="1800" dirty="0"/>
              <a:t>Mistiaen</a:t>
            </a:r>
          </a:p>
          <a:p>
            <a:r>
              <a:rPr lang="en-GB" altLang="fr-FR" sz="1800" dirty="0"/>
              <a:t/>
            </a:r>
            <a:br>
              <a:rPr lang="en-GB" altLang="fr-FR" sz="1800" dirty="0"/>
            </a:b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165600" y="6500813"/>
            <a:ext cx="1258678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cs typeface="Arial" pitchFamily="34" charset="0"/>
              </a:rPr>
              <a:t>Vicky Jespers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3" y="6488113"/>
            <a:ext cx="2143125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cs typeface="Arial" pitchFamily="34" charset="0"/>
              </a:rPr>
              <a:t>GGZ forum 28 </a:t>
            </a:r>
            <a:r>
              <a:rPr lang="en-US" sz="1100" b="1" dirty="0" err="1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cs typeface="Arial" pitchFamily="34" charset="0"/>
              </a:rPr>
              <a:t>mei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Verdana" pitchFamily="34" charset="0"/>
                <a:cs typeface="Arial" pitchFamily="34" charset="0"/>
              </a:rPr>
              <a:t> 2021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8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solidFill>
                  <a:prstClr val="white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539944"/>
            <a:ext cx="813690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Strategieën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om de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leefgewoonten te verbeteren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(</a:t>
            </a:r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lichaamsbeweging*,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opvolging van het dieet, interventies om te stoppen met roken, enz</a:t>
            </a:r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.). </a:t>
            </a:r>
          </a:p>
          <a:p>
            <a:endParaRPr lang="nl-BE" sz="2000" dirty="0" smtClean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Plan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een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nazicht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 voor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mond, gebit en tanden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.</a:t>
            </a:r>
          </a:p>
          <a:p>
            <a:endParaRPr lang="nl-BE" sz="2000" dirty="0" smtClean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Bespreek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de voorgeschiedenis van de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seksuele gezondheid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en overweeg seksuele gezondheid en/of gezinsplanning counseling indien nodig</a:t>
            </a:r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.</a:t>
            </a:r>
          </a:p>
          <a:p>
            <a:endParaRPr lang="nl-BE" sz="2000" dirty="0" smtClean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Controleer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de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vaccinatiestatus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en voer de nodige vaccinaties uit (of specialistische behandeling indien nodig, bv. hepatitis</a:t>
            </a:r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).</a:t>
            </a:r>
          </a:p>
          <a:p>
            <a:endParaRPr lang="nl-BE" sz="2000" dirty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r>
              <a:rPr lang="nl-BE" sz="2000" b="1" u="sng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Oftalmologische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,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dermatologische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, </a:t>
            </a:r>
            <a:r>
              <a:rPr lang="nl-BE" sz="2000" b="1" u="sng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kankerscreening</a:t>
            </a:r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, enz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. controles indien nodig.</a:t>
            </a:r>
          </a:p>
          <a:p>
            <a:endParaRPr lang="nl-BE" sz="2000" u="sng" dirty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r>
              <a:rPr lang="nl-BE" sz="16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*verbetering </a:t>
            </a:r>
            <a:r>
              <a:rPr lang="nl-BE" sz="1600" dirty="0">
                <a:solidFill>
                  <a:srgbClr val="1F497D"/>
                </a:solidFill>
                <a:latin typeface="Calibri"/>
                <a:cs typeface="Arial" pitchFamily="34" charset="0"/>
              </a:rPr>
              <a:t>van de levenskwaliteit: goed bewijs, B en verbetering van de lichamelijke gezondheid: enig bewijs, </a:t>
            </a:r>
            <a:r>
              <a:rPr lang="nl-BE" sz="16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C</a:t>
            </a:r>
            <a:endParaRPr lang="nl-BE" sz="1600" dirty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endParaRPr lang="en-GB" sz="2800" b="1" dirty="0">
              <a:solidFill>
                <a:srgbClr val="9BBB59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346646"/>
            <a:ext cx="8801025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667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9pPr>
          </a:lstStyle>
          <a:p>
            <a:r>
              <a:rPr lang="nl-BE" sz="3600" b="1" dirty="0">
                <a:latin typeface="Calibri"/>
              </a:rPr>
              <a:t>Evalueer of andere interventies nodig zijn</a:t>
            </a:r>
            <a:endParaRPr lang="en-GB" sz="36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36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solidFill>
                  <a:prstClr val="white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196752"/>
            <a:ext cx="81369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In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overleg met de patiënt een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herstelplan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 opstellen en uitwerken.</a:t>
            </a:r>
          </a:p>
          <a:p>
            <a:endParaRPr lang="nl-BE" sz="2000" dirty="0" smtClean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Het </a:t>
            </a:r>
            <a:r>
              <a:rPr lang="nl-BE" sz="2000" b="1" u="sng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behandelingsplan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regelmatig herzien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om modificeerbare risicofactoren in verband met de ziekte of levensstijl, zoals niet-naleving of middelengebruik, te identificeren.</a:t>
            </a:r>
          </a:p>
          <a:p>
            <a:endParaRPr lang="nl-BE" sz="2000" dirty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Beoordeling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van de gevolgen van de ziekte voor de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cognitieve en functionele functies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 van de patiënt (</a:t>
            </a:r>
            <a:r>
              <a:rPr lang="nl-BE" sz="2000" dirty="0" err="1">
                <a:solidFill>
                  <a:srgbClr val="FF0000"/>
                </a:solidFill>
                <a:latin typeface="Calibri"/>
                <a:cs typeface="Arial" pitchFamily="34" charset="0"/>
              </a:rPr>
              <a:t>psycho</a:t>
            </a:r>
            <a:r>
              <a:rPr lang="nl-BE" sz="2000" dirty="0">
                <a:solidFill>
                  <a:srgbClr val="FF0000"/>
                </a:solidFill>
                <a:latin typeface="Calibri"/>
                <a:cs typeface="Arial" pitchFamily="34" charset="0"/>
              </a:rPr>
              <a:t>-educatie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 van de patiënt/familie, sociale vaardigheidstraining, gedragstherapieën, enz.).</a:t>
            </a:r>
          </a:p>
          <a:p>
            <a:endParaRPr lang="nl-BE" sz="2000" dirty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Voorbereiding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van het ontslag: ervoor zorgen dat de patiënt bij ontslag een </a:t>
            </a:r>
            <a:r>
              <a:rPr lang="nl-BE" sz="2000" b="1" u="sng" dirty="0">
                <a:solidFill>
                  <a:srgbClr val="1F497D"/>
                </a:solidFill>
                <a:latin typeface="Calibri"/>
                <a:cs typeface="Arial" pitchFamily="34" charset="0"/>
              </a:rPr>
              <a:t>veilige omgeving en een toereikende levensstandaard </a:t>
            </a:r>
            <a:r>
              <a:rPr lang="nl-BE" sz="2000" dirty="0">
                <a:solidFill>
                  <a:srgbClr val="1F497D"/>
                </a:solidFill>
                <a:latin typeface="Calibri"/>
                <a:cs typeface="Arial" pitchFamily="34" charset="0"/>
              </a:rPr>
              <a:t>vindt om het risico van marginalisatie en demotivatie te vermijden (waarvoor financiële steun nodig kan zijn).</a:t>
            </a:r>
          </a:p>
          <a:p>
            <a:endParaRPr lang="nl-BE" sz="2000" u="sng" dirty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endParaRPr lang="en-GB" sz="2800" b="1" dirty="0">
              <a:solidFill>
                <a:srgbClr val="9BBB59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23528" y="116632"/>
            <a:ext cx="8801025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667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9pPr>
          </a:lstStyle>
          <a:p>
            <a:r>
              <a:rPr lang="nl-BE" sz="3600" b="1" dirty="0">
                <a:latin typeface="Calibri"/>
              </a:rPr>
              <a:t>Functionele en persoonlijke herstelaspecten</a:t>
            </a:r>
            <a:endParaRPr lang="en-GB" sz="36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772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solidFill>
                  <a:prstClr val="white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231012"/>
            <a:ext cx="813690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endParaRPr lang="en-GB" sz="2800" b="1" dirty="0">
              <a:solidFill>
                <a:srgbClr val="9BBB59"/>
              </a:solidFill>
              <a:latin typeface="Calibri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39527" y="202630"/>
            <a:ext cx="8801025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667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9pPr>
          </a:lstStyle>
          <a:p>
            <a:r>
              <a:rPr lang="en-GB" sz="3200" b="1" dirty="0" err="1" smtClean="0">
                <a:latin typeface="Calibri"/>
              </a:rPr>
              <a:t>Doelstellingen</a:t>
            </a:r>
            <a:r>
              <a:rPr lang="en-GB" sz="3200" b="1" dirty="0" smtClean="0">
                <a:latin typeface="Calibri"/>
              </a:rPr>
              <a:t> </a:t>
            </a:r>
            <a:r>
              <a:rPr lang="en-GB" sz="3200" b="1" dirty="0" err="1" smtClean="0">
                <a:latin typeface="Calibri"/>
              </a:rPr>
              <a:t>voor</a:t>
            </a:r>
            <a:r>
              <a:rPr lang="en-GB" sz="3200" b="1" dirty="0" smtClean="0">
                <a:latin typeface="Calibri"/>
              </a:rPr>
              <a:t> </a:t>
            </a:r>
            <a:r>
              <a:rPr lang="en-GB" sz="3200" b="1" dirty="0" err="1" smtClean="0">
                <a:latin typeface="Calibri"/>
              </a:rPr>
              <a:t>geïntegreerde</a:t>
            </a:r>
            <a:r>
              <a:rPr lang="en-GB" sz="3200" b="1" dirty="0" smtClean="0">
                <a:latin typeface="Calibri"/>
              </a:rPr>
              <a:t> </a:t>
            </a:r>
            <a:r>
              <a:rPr lang="en-GB" sz="3200" b="1" dirty="0" err="1" smtClean="0">
                <a:latin typeface="Calibri"/>
              </a:rPr>
              <a:t>zorg</a:t>
            </a:r>
            <a:endParaRPr lang="en-GB" sz="3200" b="1" dirty="0"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455162"/>
            <a:ext cx="81369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Opvolgplan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Werd een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zorgcoördinator (case manager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) aangesteld?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Bestaat er een algoritme voor het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onderzoeken 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van bijwerkingen?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Is er een (sport-)coach?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Worden er dieetinterventies aangeboden?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Bestaan er (individuele) interventies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ter ondersteuning van het stoppen met 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roken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err="1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Enz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…</a:t>
            </a:r>
            <a:endParaRPr lang="nl-BE" sz="2000" dirty="0" smtClean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pPr lvl="0"/>
            <a:r>
              <a:rPr lang="nl-BE" sz="2000" b="1" u="sng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Structureel</a:t>
            </a:r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Is er toegang tot een huisarts?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1F497D"/>
                </a:solidFill>
                <a:latin typeface="Calibri"/>
                <a:cs typeface="Arial" pitchFamily="34" charset="0"/>
              </a:rPr>
              <a:t>Zijn er ‘structurele afspraken’ over de ‘verantwoordelijkheden’ met andere diensten en de huisarts op tijdstippen van opname, overplaatsing, en ontslag?</a:t>
            </a:r>
            <a:endParaRPr lang="nl-BE" sz="2000" dirty="0">
              <a:solidFill>
                <a:srgbClr val="1F497D"/>
              </a:solidFill>
              <a:latin typeface="Calibri"/>
              <a:cs typeface="Arial" pitchFamily="34" charset="0"/>
            </a:endParaRPr>
          </a:p>
          <a:p>
            <a:endParaRPr lang="nl-BE" sz="2400" dirty="0" smtClean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endParaRPr lang="en-GB" sz="2800" b="1" dirty="0">
              <a:solidFill>
                <a:schemeClr val="accent3"/>
              </a:solidFill>
              <a:latin typeface="+mn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solidFill>
                  <a:prstClr val="white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475656" y="476672"/>
            <a:ext cx="8801025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667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9pPr>
          </a:lstStyle>
          <a:p>
            <a:r>
              <a:rPr lang="en-GB" sz="3200" b="1" dirty="0" err="1" smtClean="0">
                <a:latin typeface="Calibri"/>
              </a:rPr>
              <a:t>Einddoel</a:t>
            </a:r>
            <a:r>
              <a:rPr lang="en-GB" sz="3200" b="1" dirty="0">
                <a:latin typeface="Calibri"/>
              </a:rPr>
              <a:t> </a:t>
            </a:r>
            <a:r>
              <a:rPr lang="en-GB" sz="3200" b="1" dirty="0" smtClean="0">
                <a:latin typeface="Calibri"/>
              </a:rPr>
              <a:t>van </a:t>
            </a:r>
            <a:r>
              <a:rPr lang="en-GB" sz="3200" b="1" dirty="0" err="1" smtClean="0">
                <a:latin typeface="Calibri"/>
              </a:rPr>
              <a:t>geïntegreerde</a:t>
            </a:r>
            <a:r>
              <a:rPr lang="en-GB" sz="3200" b="1" dirty="0" smtClean="0">
                <a:latin typeface="Calibri"/>
              </a:rPr>
              <a:t> </a:t>
            </a:r>
            <a:r>
              <a:rPr lang="en-GB" sz="3200" b="1" dirty="0" err="1" smtClean="0">
                <a:latin typeface="Calibri"/>
              </a:rPr>
              <a:t>zorg</a:t>
            </a:r>
            <a:endParaRPr lang="en-GB" sz="3200" b="1" dirty="0">
              <a:latin typeface="Calibri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043608" y="2070619"/>
            <a:ext cx="7344816" cy="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Wingdings" pitchFamily="2" charset="2"/>
              <a:buNone/>
            </a:pPr>
            <a:r>
              <a:rPr lang="en-GB" dirty="0" smtClean="0">
                <a:latin typeface="Calibri"/>
              </a:rPr>
              <a:t>“</a:t>
            </a:r>
            <a:r>
              <a:rPr lang="en-GB" dirty="0" err="1">
                <a:latin typeface="Calibri"/>
              </a:rPr>
              <a:t>E</a:t>
            </a:r>
            <a:r>
              <a:rPr lang="en-GB" dirty="0" err="1" smtClean="0">
                <a:latin typeface="Calibri"/>
              </a:rPr>
              <a:t>en</a:t>
            </a:r>
            <a:r>
              <a:rPr lang="en-GB" dirty="0" smtClean="0">
                <a:latin typeface="Calibri"/>
              </a:rPr>
              <a:t> </a:t>
            </a:r>
            <a:r>
              <a:rPr lang="en-GB" dirty="0" err="1" smtClean="0">
                <a:latin typeface="Calibri"/>
              </a:rPr>
              <a:t>gezonde</a:t>
            </a:r>
            <a:r>
              <a:rPr lang="en-GB" dirty="0" smtClean="0">
                <a:latin typeface="Calibri"/>
              </a:rPr>
              <a:t> </a:t>
            </a:r>
            <a:r>
              <a:rPr lang="en-GB" dirty="0" err="1" smtClean="0">
                <a:latin typeface="Calibri"/>
              </a:rPr>
              <a:t>geest</a:t>
            </a:r>
            <a:r>
              <a:rPr lang="en-GB" dirty="0" smtClean="0">
                <a:latin typeface="Calibri"/>
              </a:rPr>
              <a:t> in </a:t>
            </a:r>
            <a:r>
              <a:rPr lang="en-GB" dirty="0" err="1" smtClean="0">
                <a:latin typeface="Calibri"/>
              </a:rPr>
              <a:t>een</a:t>
            </a:r>
            <a:r>
              <a:rPr lang="en-GB" dirty="0" smtClean="0">
                <a:latin typeface="Calibri"/>
              </a:rPr>
              <a:t> </a:t>
            </a:r>
            <a:r>
              <a:rPr lang="en-GB" dirty="0" err="1" smtClean="0">
                <a:latin typeface="Calibri"/>
              </a:rPr>
              <a:t>gezond</a:t>
            </a:r>
            <a:r>
              <a:rPr lang="en-GB" dirty="0" smtClean="0">
                <a:latin typeface="Calibri"/>
              </a:rPr>
              <a:t> </a:t>
            </a:r>
            <a:r>
              <a:rPr lang="en-GB" dirty="0" err="1" smtClean="0">
                <a:latin typeface="Calibri"/>
              </a:rPr>
              <a:t>lichaam</a:t>
            </a:r>
            <a:r>
              <a:rPr lang="en-GB" dirty="0" smtClean="0">
                <a:latin typeface="Calibri"/>
              </a:rPr>
              <a:t>”</a:t>
            </a:r>
            <a:endParaRPr lang="en-GB" dirty="0">
              <a:latin typeface="Calibri"/>
            </a:endParaRPr>
          </a:p>
          <a:p>
            <a:pPr lvl="1" algn="ctr"/>
            <a:endParaRPr lang="en-GB" b="0" dirty="0">
              <a:latin typeface="Calibri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-756592" y="2137741"/>
            <a:ext cx="2016224" cy="432048"/>
          </a:xfrm>
          <a:prstGeom prst="rightArrow">
            <a:avLst/>
          </a:prstGeom>
          <a:solidFill>
            <a:srgbClr val="0044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613" y="3308743"/>
            <a:ext cx="4037634" cy="260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27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208" y="260648"/>
            <a:ext cx="7128792" cy="1422445"/>
          </a:xfrm>
        </p:spPr>
        <p:txBody>
          <a:bodyPr/>
          <a:lstStyle/>
          <a:p>
            <a:pPr marL="0" indent="0">
              <a:buNone/>
            </a:pPr>
            <a:r>
              <a:rPr lang="nl-BE" b="0" dirty="0" smtClean="0">
                <a:solidFill>
                  <a:srgbClr val="66747B"/>
                </a:solidFill>
                <a:latin typeface="+mn-lt"/>
                <a:ea typeface="+mj-ea"/>
              </a:rPr>
              <a:t>Einde</a:t>
            </a:r>
            <a:endParaRPr lang="en-GB" b="0" dirty="0">
              <a:solidFill>
                <a:srgbClr val="66747B"/>
              </a:solidFill>
              <a:latin typeface="+mn-lt"/>
              <a:ea typeface="+mj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13F25-1B57-47EE-8340-088C301E00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7231716" cy="4861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988840"/>
            <a:ext cx="9144000" cy="41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86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79296" cy="922114"/>
          </a:xfrm>
        </p:spPr>
        <p:txBody>
          <a:bodyPr/>
          <a:lstStyle/>
          <a:p>
            <a:r>
              <a:rPr lang="nl-BE" sz="36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Introductie</a:t>
            </a:r>
            <a:endParaRPr lang="en-US" sz="3600" b="1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latin typeface="+mn-lt"/>
              </a:rPr>
              <a:pPr/>
              <a:t>2</a:t>
            </a:fld>
            <a:endParaRPr lang="en-US" dirty="0"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57603" y="1412776"/>
            <a:ext cx="801236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nl-BE" sz="2400" b="0" dirty="0" smtClean="0">
                <a:solidFill>
                  <a:srgbClr val="004495"/>
                </a:solidFill>
                <a:latin typeface="+mn-lt"/>
              </a:rPr>
              <a:t>Personen met een ernstige psychiatrische aandoening </a:t>
            </a:r>
          </a:p>
          <a:p>
            <a:pPr lvl="1"/>
            <a:r>
              <a:rPr lang="nl-BE" sz="2000" b="0" dirty="0" smtClean="0">
                <a:solidFill>
                  <a:srgbClr val="004495"/>
                </a:solidFill>
                <a:latin typeface="+mn-lt"/>
              </a:rPr>
              <a:t>Vervroegd overlijden &gt;10 jaar</a:t>
            </a:r>
          </a:p>
          <a:p>
            <a:pPr lvl="1"/>
            <a:r>
              <a:rPr lang="nl-BE" sz="2000" b="0" dirty="0" smtClean="0">
                <a:solidFill>
                  <a:srgbClr val="004495"/>
                </a:solidFill>
                <a:latin typeface="+mn-lt"/>
              </a:rPr>
              <a:t>60% veroorzaakt door somatische aandoeningen</a:t>
            </a:r>
          </a:p>
          <a:p>
            <a:pPr lvl="1"/>
            <a:endParaRPr lang="nl-BE" sz="2000" b="0" dirty="0" smtClean="0">
              <a:solidFill>
                <a:schemeClr val="tx2"/>
              </a:solidFill>
              <a:latin typeface="+mn-lt"/>
            </a:endParaRPr>
          </a:p>
          <a:p>
            <a:pPr marL="0" indent="0">
              <a:buNone/>
            </a:pPr>
            <a:r>
              <a:rPr lang="nl-BE" sz="2400" b="0" dirty="0" smtClean="0">
                <a:solidFill>
                  <a:srgbClr val="004495"/>
                </a:solidFill>
                <a:latin typeface="+mn-lt"/>
              </a:rPr>
              <a:t>WGO: stelt 1/3 te verminderen tegen 2030</a:t>
            </a:r>
          </a:p>
          <a:p>
            <a:pPr lvl="1" indent="-342900"/>
            <a:r>
              <a:rPr lang="nl-BE" sz="2000" b="0" dirty="0" smtClean="0">
                <a:solidFill>
                  <a:srgbClr val="004495"/>
                </a:solidFill>
                <a:latin typeface="+mn-lt"/>
              </a:rPr>
              <a:t>Aanpak van verhoogde risico’s somatische aandoeningen</a:t>
            </a:r>
            <a:endParaRPr lang="nl-BE" sz="2000" b="0" dirty="0" smtClean="0">
              <a:solidFill>
                <a:srgbClr val="C00000"/>
              </a:solidFill>
              <a:latin typeface="+mn-lt"/>
            </a:endParaRPr>
          </a:p>
          <a:p>
            <a:pPr lvl="1" indent="-342900"/>
            <a:r>
              <a:rPr lang="nl-BE" sz="2000" b="0" dirty="0" smtClean="0">
                <a:solidFill>
                  <a:srgbClr val="004495"/>
                </a:solidFill>
                <a:latin typeface="+mn-lt"/>
              </a:rPr>
              <a:t>Verbeter de toegang tot somatische zorg</a:t>
            </a:r>
            <a:endParaRPr lang="nl-BE" sz="2000" b="0" dirty="0" smtClean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10003" y="4293096"/>
            <a:ext cx="801236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r>
              <a:rPr lang="en-GB" sz="2800" b="0" dirty="0" err="1" smtClean="0">
                <a:solidFill>
                  <a:srgbClr val="004495"/>
                </a:solidFill>
                <a:latin typeface="+mn-lt"/>
              </a:rPr>
              <a:t>Doel</a:t>
            </a:r>
            <a:r>
              <a:rPr lang="en-GB" sz="2800" b="0" dirty="0" smtClean="0">
                <a:solidFill>
                  <a:srgbClr val="004495"/>
                </a:solidFill>
                <a:latin typeface="+mn-lt"/>
              </a:rPr>
              <a:t> van het rapport </a:t>
            </a:r>
            <a:endParaRPr lang="en-GB" sz="2800" b="0" dirty="0">
              <a:solidFill>
                <a:srgbClr val="004495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800" b="0" dirty="0" smtClean="0">
                <a:solidFill>
                  <a:srgbClr val="004495"/>
                </a:solidFill>
                <a:latin typeface="+mn-lt"/>
              </a:rPr>
              <a:t>           </a:t>
            </a:r>
            <a:r>
              <a:rPr lang="nl-BE" sz="2800" b="0" dirty="0" smtClean="0">
                <a:solidFill>
                  <a:srgbClr val="004495"/>
                </a:solidFill>
                <a:latin typeface="+mn-lt"/>
              </a:rPr>
              <a:t>begrijpen </a:t>
            </a:r>
            <a:r>
              <a:rPr lang="nl-BE" sz="2800" b="0" dirty="0">
                <a:solidFill>
                  <a:srgbClr val="004495"/>
                </a:solidFill>
                <a:latin typeface="+mn-lt"/>
              </a:rPr>
              <a:t>waarom deze zorg </a:t>
            </a:r>
            <a:r>
              <a:rPr lang="nl-BE" sz="2800" b="0" dirty="0">
                <a:solidFill>
                  <a:srgbClr val="00B050"/>
                </a:solidFill>
                <a:latin typeface="+mn-lt"/>
              </a:rPr>
              <a:t>suboptimaal</a:t>
            </a:r>
            <a:r>
              <a:rPr lang="nl-BE" sz="2800" b="0" dirty="0">
                <a:solidFill>
                  <a:srgbClr val="004495"/>
                </a:solidFill>
                <a:latin typeface="+mn-lt"/>
              </a:rPr>
              <a:t> </a:t>
            </a:r>
            <a:r>
              <a:rPr lang="nl-BE" sz="2800" b="0" dirty="0" smtClean="0">
                <a:solidFill>
                  <a:srgbClr val="004495"/>
                </a:solidFill>
                <a:latin typeface="+mn-lt"/>
              </a:rPr>
              <a:t>is</a:t>
            </a:r>
            <a:endParaRPr lang="en-GB" sz="2400" b="0" dirty="0">
              <a:solidFill>
                <a:srgbClr val="004495"/>
              </a:solidFill>
              <a:latin typeface="+mn-lt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10003" y="4941168"/>
            <a:ext cx="805613" cy="792088"/>
          </a:xfrm>
          <a:prstGeom prst="star5">
            <a:avLst/>
          </a:prstGeom>
          <a:solidFill>
            <a:srgbClr val="0044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-27384"/>
            <a:ext cx="2165280" cy="1315708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Onderzoeksvragen</a:t>
            </a:r>
            <a: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/>
            </a:r>
            <a:br>
              <a:rPr lang="en-US" sz="3600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endParaRPr lang="en-US" sz="3600" dirty="0">
              <a:solidFill>
                <a:schemeClr val="bg1">
                  <a:lumMod val="50000"/>
                </a:schemeClr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latin typeface="+mn-lt"/>
              </a:rPr>
              <a:pPr/>
              <a:t>3</a:t>
            </a:fld>
            <a:endParaRPr lang="en-US" dirty="0"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8144" y="1412776"/>
            <a:ext cx="8453536" cy="6361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b="0" dirty="0" smtClean="0">
                <a:solidFill>
                  <a:schemeClr val="tx2"/>
                </a:solidFill>
                <a:latin typeface="+mn-lt"/>
              </a:rPr>
              <a:t>Wat 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is de </a:t>
            </a:r>
            <a:r>
              <a:rPr lang="nl-BE" sz="2000" b="0" dirty="0">
                <a:solidFill>
                  <a:srgbClr val="00B050"/>
                </a:solidFill>
                <a:latin typeface="+mn-lt"/>
              </a:rPr>
              <a:t>prevalentie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 van somatische aandoeningen bij personen met een psychiatrische aandoening? </a:t>
            </a:r>
            <a:endParaRPr lang="en-GB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8144" y="3212976"/>
            <a:ext cx="8453536" cy="1008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b="0" dirty="0" smtClean="0">
                <a:solidFill>
                  <a:schemeClr val="tx2"/>
                </a:solidFill>
                <a:latin typeface="+mn-lt"/>
              </a:rPr>
              <a:t>Wat 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zijn de </a:t>
            </a:r>
            <a:r>
              <a:rPr lang="nl-BE" sz="2000" b="0" dirty="0">
                <a:solidFill>
                  <a:srgbClr val="00B050"/>
                </a:solidFill>
                <a:latin typeface="+mn-lt"/>
              </a:rPr>
              <a:t>obstakels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 die </a:t>
            </a:r>
            <a:r>
              <a:rPr lang="nl-BE" sz="2000" b="0" dirty="0">
                <a:solidFill>
                  <a:srgbClr val="00B050"/>
                </a:solidFill>
                <a:latin typeface="+mn-lt"/>
              </a:rPr>
              <a:t>zorgverleners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 tegenkomen om somatische zorg te verlenen aan personen met een psychiatrische aandoening in een ziekenhuiscontext of in een psychiatrische leefomgeving?</a:t>
            </a:r>
            <a:endParaRPr lang="en-GB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8144" y="4437112"/>
            <a:ext cx="8453536" cy="723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b="0" dirty="0" smtClean="0">
                <a:solidFill>
                  <a:schemeClr val="tx2"/>
                </a:solidFill>
                <a:latin typeface="+mn-lt"/>
              </a:rPr>
              <a:t>Wat 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zijn de </a:t>
            </a:r>
            <a:r>
              <a:rPr lang="nl-BE" sz="2000" b="0" dirty="0">
                <a:solidFill>
                  <a:srgbClr val="00B050"/>
                </a:solidFill>
                <a:latin typeface="+mn-lt"/>
              </a:rPr>
              <a:t>obstakels 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die </a:t>
            </a:r>
            <a:r>
              <a:rPr lang="nl-BE" sz="2000" b="0" dirty="0">
                <a:solidFill>
                  <a:srgbClr val="00B050"/>
                </a:solidFill>
                <a:latin typeface="+mn-lt"/>
              </a:rPr>
              <a:t>patiënten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 ervaren van somatische zorg wanneer zij in een ziekenhuiscontext of psychiatrische leefomgeving verblijven?</a:t>
            </a:r>
            <a:endParaRPr lang="en-GB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8144" y="2276872"/>
            <a:ext cx="8453536" cy="723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b="0" dirty="0" smtClean="0">
                <a:solidFill>
                  <a:schemeClr val="tx2"/>
                </a:solidFill>
                <a:latin typeface="+mn-lt"/>
              </a:rPr>
              <a:t>Hoe 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wordt de somatische zorg voor personen met een psychiatrische aandoening in België </a:t>
            </a:r>
            <a:r>
              <a:rPr lang="nl-BE" sz="2000" b="0" dirty="0">
                <a:solidFill>
                  <a:srgbClr val="00B050"/>
                </a:solidFill>
                <a:latin typeface="+mn-lt"/>
              </a:rPr>
              <a:t>georganiseerd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 en </a:t>
            </a:r>
            <a:r>
              <a:rPr lang="nl-BE" sz="2000" b="0" dirty="0">
                <a:solidFill>
                  <a:srgbClr val="00B050"/>
                </a:solidFill>
                <a:latin typeface="+mn-lt"/>
              </a:rPr>
              <a:t>gefinancierd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? </a:t>
            </a:r>
            <a:endParaRPr lang="en-GB" sz="20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5373216"/>
            <a:ext cx="8453536" cy="723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BE" sz="2000" b="0" dirty="0" smtClean="0">
                <a:solidFill>
                  <a:schemeClr val="tx2"/>
                </a:solidFill>
                <a:latin typeface="+mn-lt"/>
              </a:rPr>
              <a:t>Bestaan 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er </a:t>
            </a:r>
            <a:r>
              <a:rPr lang="nl-BE" sz="2000" b="0" dirty="0">
                <a:solidFill>
                  <a:srgbClr val="00B050"/>
                </a:solidFill>
                <a:latin typeface="+mn-lt"/>
              </a:rPr>
              <a:t>richtlijnen </a:t>
            </a:r>
            <a:r>
              <a:rPr lang="nl-BE" sz="2000" b="0" dirty="0">
                <a:solidFill>
                  <a:schemeClr val="tx2"/>
                </a:solidFill>
                <a:latin typeface="+mn-lt"/>
              </a:rPr>
              <a:t>voor somatische zorg voor personen met een psychiatrische aandoening?</a:t>
            </a:r>
            <a:endParaRPr lang="en-GB" sz="2000" b="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7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+mn-lt"/>
                <a:ea typeface="Verdana" pitchFamily="34" charset="0"/>
                <a:cs typeface="Verdana" pitchFamily="34" charset="0"/>
              </a:rPr>
              <a:t>Scope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latin typeface="+mn-lt"/>
              </a:rPr>
              <a:pPr/>
              <a:t>4</a:t>
            </a:fld>
            <a:endParaRPr lang="en-US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5842992" cy="2664358"/>
          </a:xfrm>
        </p:spPr>
        <p:txBody>
          <a:bodyPr/>
          <a:lstStyle/>
          <a:p>
            <a:pPr marL="0" indent="0">
              <a:buNone/>
            </a:pPr>
            <a:r>
              <a:rPr lang="en-GB" sz="2400" b="0" dirty="0" err="1" smtClean="0">
                <a:solidFill>
                  <a:schemeClr val="tx2"/>
                </a:solidFill>
                <a:latin typeface="+mn-lt"/>
              </a:rPr>
              <a:t>Somatische</a:t>
            </a:r>
            <a:r>
              <a:rPr lang="en-GB" sz="24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400" b="0" dirty="0" err="1" smtClean="0">
                <a:solidFill>
                  <a:schemeClr val="tx2"/>
                </a:solidFill>
                <a:latin typeface="+mn-lt"/>
              </a:rPr>
              <a:t>zorg</a:t>
            </a:r>
            <a:r>
              <a:rPr lang="en-GB" sz="24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400" b="0" dirty="0" err="1" smtClean="0">
                <a:solidFill>
                  <a:schemeClr val="tx2"/>
                </a:solidFill>
                <a:latin typeface="+mn-lt"/>
              </a:rPr>
              <a:t>bij</a:t>
            </a:r>
            <a:r>
              <a:rPr lang="en-GB" sz="2400" b="0" dirty="0" smtClean="0">
                <a:solidFill>
                  <a:schemeClr val="tx2"/>
                </a:solidFill>
                <a:latin typeface="+mn-lt"/>
              </a:rPr>
              <a:t> de</a:t>
            </a:r>
            <a:r>
              <a:rPr lang="en-GB" sz="2400" b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400" b="0" dirty="0" err="1" smtClean="0">
                <a:solidFill>
                  <a:srgbClr val="00B050"/>
                </a:solidFill>
                <a:latin typeface="+mn-lt"/>
              </a:rPr>
              <a:t>volwassen</a:t>
            </a:r>
            <a:r>
              <a:rPr lang="en-GB" sz="2400" b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2400" b="0" dirty="0" err="1" smtClean="0">
                <a:solidFill>
                  <a:schemeClr val="tx2"/>
                </a:solidFill>
                <a:latin typeface="+mn-lt"/>
              </a:rPr>
              <a:t>patiënt</a:t>
            </a:r>
            <a:r>
              <a:rPr lang="en-GB" sz="2400" b="0" dirty="0" smtClean="0">
                <a:solidFill>
                  <a:schemeClr val="tx2"/>
                </a:solidFill>
                <a:latin typeface="+mn-lt"/>
              </a:rPr>
              <a:t> in </a:t>
            </a:r>
            <a:r>
              <a:rPr lang="en-GB" sz="2400" b="0" dirty="0" err="1" smtClean="0">
                <a:solidFill>
                  <a:schemeClr val="tx2"/>
                </a:solidFill>
                <a:latin typeface="+mn-lt"/>
              </a:rPr>
              <a:t>een</a:t>
            </a:r>
            <a:r>
              <a:rPr lang="en-GB" sz="2400" b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GB" sz="2400" b="0" dirty="0" err="1" smtClean="0">
                <a:solidFill>
                  <a:srgbClr val="00B050"/>
                </a:solidFill>
                <a:latin typeface="+mn-lt"/>
              </a:rPr>
              <a:t>psychiatrische</a:t>
            </a:r>
            <a:r>
              <a:rPr lang="en-GB" sz="2400" b="0" dirty="0" smtClean="0">
                <a:solidFill>
                  <a:srgbClr val="00B050"/>
                </a:solidFill>
                <a:latin typeface="+mn-lt"/>
              </a:rPr>
              <a:t> setting</a:t>
            </a:r>
          </a:p>
          <a:p>
            <a:r>
              <a:rPr lang="nl-BE" sz="1800" b="0" dirty="0" smtClean="0">
                <a:solidFill>
                  <a:schemeClr val="tx2"/>
                </a:solidFill>
                <a:latin typeface="+mn-lt"/>
              </a:rPr>
              <a:t>Psychiatrisch ziekenhuis</a:t>
            </a:r>
          </a:p>
          <a:p>
            <a:r>
              <a:rPr lang="nl-BE" sz="1800" b="0" dirty="0" smtClean="0">
                <a:solidFill>
                  <a:schemeClr val="tx2"/>
                </a:solidFill>
                <a:latin typeface="+mn-lt"/>
              </a:rPr>
              <a:t>Psychiatrische dienst algemeen ziekenhuis</a:t>
            </a:r>
          </a:p>
          <a:p>
            <a:r>
              <a:rPr lang="nl-BE" sz="1800" b="0" dirty="0" smtClean="0">
                <a:solidFill>
                  <a:schemeClr val="tx2"/>
                </a:solidFill>
                <a:latin typeface="+mn-lt"/>
              </a:rPr>
              <a:t>Psychiatrisch verzorgingstehuis</a:t>
            </a:r>
          </a:p>
          <a:p>
            <a:r>
              <a:rPr lang="nl-BE" sz="1800" b="0" dirty="0" smtClean="0">
                <a:solidFill>
                  <a:schemeClr val="tx2"/>
                </a:solidFill>
                <a:latin typeface="+mn-lt"/>
              </a:rPr>
              <a:t>Initiatief beschut wonen</a:t>
            </a:r>
            <a:endParaRPr lang="en-GB" sz="1800" b="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944" y="3362395"/>
            <a:ext cx="7488832" cy="1938813"/>
            <a:chOff x="480095" y="4579898"/>
            <a:chExt cx="8579296" cy="1663521"/>
          </a:xfrm>
        </p:grpSpPr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480095" y="4579898"/>
              <a:ext cx="8579296" cy="922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5400" kern="1200">
                  <a:solidFill>
                    <a:srgbClr val="66747B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9C8FC9"/>
                  </a:solidFill>
                  <a:latin typeface="Verdana" pitchFamily="34" charset="0"/>
                  <a:cs typeface="Tahoma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9C8FC9"/>
                  </a:solidFill>
                  <a:latin typeface="Verdana" pitchFamily="34" charset="0"/>
                  <a:cs typeface="Tahoma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9C8FC9"/>
                  </a:solidFill>
                  <a:latin typeface="Verdana" pitchFamily="34" charset="0"/>
                  <a:cs typeface="Tahoma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9C8FC9"/>
                  </a:solidFill>
                  <a:latin typeface="Verdana" pitchFamily="34" charset="0"/>
                  <a:cs typeface="Tahoma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9C8FC9"/>
                  </a:solidFill>
                  <a:latin typeface="Calibri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9C8FC9"/>
                  </a:solidFill>
                  <a:latin typeface="Calibri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9C8FC9"/>
                  </a:solidFill>
                  <a:latin typeface="Calibri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9C8FC9"/>
                  </a:solidFill>
                  <a:latin typeface="Calibri" pitchFamily="34" charset="0"/>
                </a:defRPr>
              </a:lvl9pPr>
            </a:lstStyle>
            <a:p>
              <a:r>
                <a:rPr lang="nl-BE" sz="2400" dirty="0" smtClean="0">
                  <a:solidFill>
                    <a:srgbClr val="00B050"/>
                  </a:solidFill>
                  <a:latin typeface="+mn-lt"/>
                </a:rPr>
                <a:t>Niet meegenomen</a:t>
              </a:r>
              <a:endParaRPr lang="en-US" sz="2400" dirty="0">
                <a:solidFill>
                  <a:srgbClr val="00B050"/>
                </a:solidFill>
                <a:latin typeface="+mn-lt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539552" y="5324437"/>
              <a:ext cx="7612413" cy="918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eaLnBrk="0" hangingPunct="0">
                <a:spcBef>
                  <a:spcPct val="20000"/>
                </a:spcBef>
                <a:buClr>
                  <a:srgbClr val="7AB51D"/>
                </a:buClr>
                <a:buFont typeface="Wingdings" pitchFamily="2" charset="2"/>
                <a:buChar char="§"/>
              </a:pPr>
              <a:r>
                <a:rPr lang="nl-BE" dirty="0" smtClean="0">
                  <a:solidFill>
                    <a:srgbClr val="1F497D"/>
                  </a:solidFill>
                  <a:latin typeface="Calibri"/>
                  <a:cs typeface="Arial" pitchFamily="34" charset="0"/>
                </a:rPr>
                <a:t>Kinderen</a:t>
              </a:r>
            </a:p>
            <a:p>
              <a:pPr marL="342900" lvl="0" indent="-342900" eaLnBrk="0" hangingPunct="0">
                <a:spcBef>
                  <a:spcPct val="20000"/>
                </a:spcBef>
                <a:buClr>
                  <a:srgbClr val="7AB51D"/>
                </a:buClr>
                <a:buFont typeface="Wingdings" pitchFamily="2" charset="2"/>
                <a:buChar char="§"/>
              </a:pPr>
              <a:r>
                <a:rPr lang="nl-BE" dirty="0" smtClean="0">
                  <a:solidFill>
                    <a:srgbClr val="1F497D"/>
                  </a:solidFill>
                  <a:latin typeface="Calibri"/>
                  <a:cs typeface="Arial" pitchFamily="34" charset="0"/>
                </a:rPr>
                <a:t>Forensische centra</a:t>
              </a:r>
            </a:p>
            <a:p>
              <a:pPr marL="342900" lvl="0" indent="-342900" eaLnBrk="0" hangingPunct="0">
                <a:spcBef>
                  <a:spcPct val="20000"/>
                </a:spcBef>
                <a:buClr>
                  <a:srgbClr val="7AB51D"/>
                </a:buClr>
                <a:buFont typeface="Wingdings" pitchFamily="2" charset="2"/>
                <a:buChar char="§"/>
              </a:pPr>
              <a:r>
                <a:rPr lang="nl-BE" dirty="0" smtClean="0">
                  <a:solidFill>
                    <a:srgbClr val="1F497D"/>
                  </a:solidFill>
                  <a:latin typeface="Calibri"/>
                  <a:cs typeface="Arial" pitchFamily="34" charset="0"/>
                </a:rPr>
                <a:t>Ambulante zorg</a:t>
              </a:r>
              <a:endParaRPr lang="en-GB" dirty="0">
                <a:latin typeface="+mn-lt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50688"/>
            <a:ext cx="2376264" cy="166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0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104" y="3846315"/>
            <a:ext cx="1316850" cy="30116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latin typeface="+mn-lt"/>
              </a:rPr>
              <a:pPr/>
              <a:t>5</a:t>
            </a:fld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42171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00B050"/>
                </a:solidFill>
                <a:latin typeface="+mn-lt"/>
                <a:ea typeface="+mj-ea"/>
                <a:cs typeface="Arial" pitchFamily="34" charset="0"/>
              </a:rPr>
              <a:t>Internationale literatuur</a:t>
            </a:r>
            <a:endParaRPr lang="en-GB" sz="2800" b="1" dirty="0">
              <a:solidFill>
                <a:srgbClr val="00B050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51520" y="260648"/>
            <a:ext cx="8729017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667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9pPr>
          </a:lstStyle>
          <a:p>
            <a:r>
              <a:rPr lang="nl-BE" sz="3200" b="1" dirty="0" smtClean="0">
                <a:latin typeface="+mn-lt"/>
              </a:rPr>
              <a:t>Resultaten prevalentie somatische aandoeningen</a:t>
            </a:r>
            <a:endParaRPr lang="en-GB" sz="3200" b="1" dirty="0"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1520" y="1565391"/>
            <a:ext cx="85792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0" dirty="0" err="1" smtClean="0">
                <a:latin typeface="+mn-lt"/>
              </a:rPr>
              <a:t>Verhoogd</a:t>
            </a:r>
            <a:r>
              <a:rPr lang="en-GB" sz="2400" b="0" dirty="0" smtClean="0">
                <a:latin typeface="+mn-lt"/>
              </a:rPr>
              <a:t> </a:t>
            </a:r>
            <a:r>
              <a:rPr lang="en-GB" sz="2400" b="0" dirty="0" err="1" smtClean="0">
                <a:latin typeface="+mn-lt"/>
              </a:rPr>
              <a:t>risico</a:t>
            </a:r>
            <a:r>
              <a:rPr lang="en-GB" sz="2400" b="0" dirty="0" smtClean="0">
                <a:latin typeface="+mn-lt"/>
              </a:rPr>
              <a:t> </a:t>
            </a:r>
            <a:r>
              <a:rPr lang="en-GB" sz="2400" b="0" dirty="0" err="1" smtClean="0">
                <a:latin typeface="+mn-lt"/>
              </a:rPr>
              <a:t>somatische</a:t>
            </a:r>
            <a:r>
              <a:rPr lang="en-GB" sz="2400" b="0" dirty="0" smtClean="0">
                <a:latin typeface="+mn-lt"/>
              </a:rPr>
              <a:t> </a:t>
            </a:r>
            <a:r>
              <a:rPr lang="en-GB" sz="2400" b="0" dirty="0" err="1" smtClean="0">
                <a:latin typeface="+mn-lt"/>
              </a:rPr>
              <a:t>aandoening</a:t>
            </a:r>
            <a:r>
              <a:rPr lang="en-GB" sz="2400" b="0" dirty="0" smtClean="0">
                <a:latin typeface="+mn-lt"/>
              </a:rPr>
              <a:t> - </a:t>
            </a:r>
            <a:r>
              <a:rPr lang="en-GB" sz="2400" b="0" dirty="0" err="1" smtClean="0">
                <a:latin typeface="+mn-lt"/>
              </a:rPr>
              <a:t>volledig</a:t>
            </a:r>
            <a:r>
              <a:rPr lang="en-GB" sz="2400" b="0" dirty="0" smtClean="0">
                <a:latin typeface="+mn-lt"/>
              </a:rPr>
              <a:t> </a:t>
            </a:r>
            <a:r>
              <a:rPr lang="en-GB" sz="2400" b="0" dirty="0">
                <a:latin typeface="+mn-lt"/>
              </a:rPr>
              <a:t>spectrum </a:t>
            </a:r>
            <a:r>
              <a:rPr lang="en-GB" sz="2400" b="0" dirty="0" smtClean="0">
                <a:latin typeface="+mn-lt"/>
              </a:rPr>
              <a:t>van </a:t>
            </a:r>
            <a:r>
              <a:rPr lang="en-GB" sz="2400" b="0" dirty="0" err="1" smtClean="0">
                <a:latin typeface="+mn-lt"/>
              </a:rPr>
              <a:t>psychiatrische</a:t>
            </a:r>
            <a:r>
              <a:rPr lang="en-GB" sz="2400" b="0" dirty="0" smtClean="0">
                <a:latin typeface="+mn-lt"/>
              </a:rPr>
              <a:t> </a:t>
            </a:r>
            <a:r>
              <a:rPr lang="en-GB" sz="2400" b="0" dirty="0" err="1" smtClean="0">
                <a:latin typeface="+mn-lt"/>
              </a:rPr>
              <a:t>aandoeningen</a:t>
            </a:r>
            <a:endParaRPr lang="en-GB" sz="2400" b="0" dirty="0">
              <a:latin typeface="+mn-lt"/>
            </a:endParaRPr>
          </a:p>
          <a:p>
            <a:pPr lvl="1"/>
            <a:r>
              <a:rPr lang="en-GB" sz="1800" b="0" dirty="0" err="1" smtClean="0">
                <a:solidFill>
                  <a:srgbClr val="00B050"/>
                </a:solidFill>
                <a:latin typeface="+mn-lt"/>
              </a:rPr>
              <a:t>Een</a:t>
            </a:r>
            <a:r>
              <a:rPr lang="en-GB" sz="1800" b="0" dirty="0" smtClean="0">
                <a:solidFill>
                  <a:srgbClr val="00B050"/>
                </a:solidFill>
                <a:latin typeface="+mn-lt"/>
              </a:rPr>
              <a:t> op </a:t>
            </a:r>
            <a:r>
              <a:rPr lang="en-GB" sz="1800" b="0" dirty="0" err="1" smtClean="0">
                <a:solidFill>
                  <a:srgbClr val="00B050"/>
                </a:solidFill>
                <a:latin typeface="+mn-lt"/>
              </a:rPr>
              <a:t>drie</a:t>
            </a:r>
            <a:r>
              <a:rPr lang="en-GB" sz="1800" b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n-GB" sz="1800" b="0" dirty="0" err="1" smtClean="0">
                <a:solidFill>
                  <a:srgbClr val="00B050"/>
                </a:solidFill>
                <a:latin typeface="+mn-lt"/>
              </a:rPr>
              <a:t>patiënten</a:t>
            </a:r>
            <a:r>
              <a:rPr lang="en-GB" sz="1800" b="0" dirty="0" smtClean="0">
                <a:solidFill>
                  <a:schemeClr val="tx2"/>
                </a:solidFill>
                <a:latin typeface="+mn-lt"/>
              </a:rPr>
              <a:t>: </a:t>
            </a:r>
            <a:r>
              <a:rPr lang="en-GB" sz="1800" b="0" dirty="0" err="1" smtClean="0">
                <a:latin typeface="+mn-lt"/>
              </a:rPr>
              <a:t>hoge</a:t>
            </a:r>
            <a:r>
              <a:rPr lang="en-GB" sz="1800" b="0" dirty="0" smtClean="0">
                <a:latin typeface="+mn-lt"/>
              </a:rPr>
              <a:t> </a:t>
            </a:r>
            <a:r>
              <a:rPr lang="en-GB" sz="1800" b="0" dirty="0" err="1" smtClean="0">
                <a:latin typeface="+mn-lt"/>
              </a:rPr>
              <a:t>bloeddruk</a:t>
            </a:r>
            <a:r>
              <a:rPr lang="en-GB" sz="1800" b="0" dirty="0" smtClean="0">
                <a:latin typeface="+mn-lt"/>
              </a:rPr>
              <a:t>, </a:t>
            </a:r>
            <a:r>
              <a:rPr lang="en-GB" sz="1800" b="0" dirty="0" err="1" smtClean="0">
                <a:latin typeface="+mn-lt"/>
              </a:rPr>
              <a:t>metabool</a:t>
            </a:r>
            <a:r>
              <a:rPr lang="en-GB" sz="1800" b="0" dirty="0" smtClean="0">
                <a:latin typeface="+mn-lt"/>
              </a:rPr>
              <a:t> </a:t>
            </a:r>
            <a:r>
              <a:rPr lang="en-GB" sz="1800" b="0" dirty="0" err="1" smtClean="0">
                <a:latin typeface="+mn-lt"/>
              </a:rPr>
              <a:t>syndroom</a:t>
            </a:r>
            <a:r>
              <a:rPr lang="en-GB" sz="1800" b="0" dirty="0" smtClean="0">
                <a:latin typeface="+mn-lt"/>
              </a:rPr>
              <a:t>, </a:t>
            </a:r>
            <a:r>
              <a:rPr lang="en-GB" sz="1800" b="0" dirty="0" err="1" smtClean="0">
                <a:latin typeface="+mn-lt"/>
              </a:rPr>
              <a:t>en</a:t>
            </a:r>
            <a:r>
              <a:rPr lang="en-GB" sz="1800" b="0" dirty="0" smtClean="0">
                <a:latin typeface="+mn-lt"/>
              </a:rPr>
              <a:t> </a:t>
            </a:r>
            <a:r>
              <a:rPr lang="en-GB" sz="1800" b="0" dirty="0" err="1" smtClean="0">
                <a:latin typeface="+mn-lt"/>
              </a:rPr>
              <a:t>obesitas</a:t>
            </a:r>
            <a:endParaRPr lang="en-GB" sz="1800" b="0" dirty="0" smtClean="0">
              <a:latin typeface="+mn-lt"/>
            </a:endParaRPr>
          </a:p>
          <a:p>
            <a:pPr lvl="1"/>
            <a:r>
              <a:rPr lang="en-GB" sz="1800" b="0" dirty="0" smtClean="0">
                <a:latin typeface="+mn-lt"/>
              </a:rPr>
              <a:t>Diabetes </a:t>
            </a:r>
            <a:r>
              <a:rPr lang="en-GB" sz="1800" b="0" dirty="0">
                <a:latin typeface="+mn-lt"/>
              </a:rPr>
              <a:t>is </a:t>
            </a:r>
            <a:r>
              <a:rPr lang="en-GB" sz="1800" b="0" dirty="0" err="1" smtClean="0">
                <a:latin typeface="+mn-lt"/>
              </a:rPr>
              <a:t>aanwezig</a:t>
            </a:r>
            <a:r>
              <a:rPr lang="en-GB" sz="1800" b="0" dirty="0" smtClean="0">
                <a:latin typeface="+mn-lt"/>
              </a:rPr>
              <a:t> </a:t>
            </a:r>
            <a:r>
              <a:rPr lang="en-GB" sz="1800" b="0" dirty="0" smtClean="0">
                <a:solidFill>
                  <a:srgbClr val="004495"/>
                </a:solidFill>
                <a:latin typeface="+mn-lt"/>
              </a:rPr>
              <a:t>in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1800" b="0" dirty="0" err="1" smtClean="0">
                <a:solidFill>
                  <a:srgbClr val="00B050"/>
                </a:solidFill>
                <a:latin typeface="+mn-lt"/>
              </a:rPr>
              <a:t>één</a:t>
            </a:r>
            <a:r>
              <a:rPr lang="en-GB" sz="1800" b="0" dirty="0" smtClean="0">
                <a:solidFill>
                  <a:srgbClr val="00B050"/>
                </a:solidFill>
                <a:latin typeface="+mn-lt"/>
              </a:rPr>
              <a:t> op </a:t>
            </a:r>
            <a:r>
              <a:rPr lang="en-GB" sz="1800" b="0" dirty="0" err="1" smtClean="0">
                <a:solidFill>
                  <a:srgbClr val="00B050"/>
                </a:solidFill>
                <a:latin typeface="+mn-lt"/>
              </a:rPr>
              <a:t>tien</a:t>
            </a:r>
            <a:endParaRPr lang="en-GB" sz="1800" b="0" dirty="0" smtClean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3636521"/>
            <a:ext cx="6992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>
                <a:solidFill>
                  <a:srgbClr val="00B050"/>
                </a:solidFill>
                <a:latin typeface="+mn-lt"/>
                <a:ea typeface="+mj-ea"/>
                <a:cs typeface="Arial" pitchFamily="34" charset="0"/>
              </a:rPr>
              <a:t>MPG 2018 - België</a:t>
            </a:r>
            <a:endParaRPr lang="en-GB" sz="2800" b="1" dirty="0">
              <a:solidFill>
                <a:srgbClr val="00B050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51520" y="3717032"/>
            <a:ext cx="857929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32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8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4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B51D"/>
              </a:buClr>
              <a:buFont typeface="Wingdings" pitchFamily="2" charset="2"/>
              <a:buChar char="§"/>
              <a:defRPr sz="2000" b="1" kern="1200">
                <a:solidFill>
                  <a:srgbClr val="1C409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b="0" dirty="0" smtClean="0">
              <a:solidFill>
                <a:srgbClr val="004495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Minstens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één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gerapporteerde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aandoening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voor</a:t>
            </a:r>
            <a:r>
              <a:rPr lang="en-GB" sz="2000" b="0" dirty="0" smtClean="0">
                <a:latin typeface="+mn-lt"/>
              </a:rPr>
              <a:t> </a:t>
            </a:r>
            <a:r>
              <a:rPr lang="en-GB" sz="2000" b="0" dirty="0">
                <a:solidFill>
                  <a:srgbClr val="C00000"/>
                </a:solidFill>
                <a:latin typeface="+mn-lt"/>
              </a:rPr>
              <a:t>15.7</a:t>
            </a:r>
            <a:r>
              <a:rPr lang="en-GB" sz="2000" b="0" dirty="0" smtClean="0">
                <a:solidFill>
                  <a:srgbClr val="C00000"/>
                </a:solidFill>
                <a:latin typeface="+mn-lt"/>
              </a:rPr>
              <a:t>% 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van de </a:t>
            </a:r>
            <a:r>
              <a:rPr lang="en-GB" sz="2000" b="0" dirty="0" smtClean="0">
                <a:solidFill>
                  <a:srgbClr val="C00000"/>
                </a:solidFill>
                <a:latin typeface="+mn-lt"/>
              </a:rPr>
              <a:t>120 900   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verblijven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in </a:t>
            </a:r>
            <a:r>
              <a:rPr lang="en-GB" sz="2000" b="0" dirty="0" err="1">
                <a:solidFill>
                  <a:srgbClr val="004495"/>
                </a:solidFill>
                <a:latin typeface="+mn-lt"/>
              </a:rPr>
              <a:t>p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sychiatrisch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ziekenhuis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en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psychiatrische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dienst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>
                <a:solidFill>
                  <a:srgbClr val="004495"/>
                </a:solidFill>
                <a:latin typeface="+mn-lt"/>
              </a:rPr>
              <a:t>a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lgemeen</a:t>
            </a:r>
            <a:r>
              <a:rPr lang="en-GB" sz="20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2000" b="0" dirty="0" err="1" smtClean="0">
                <a:solidFill>
                  <a:srgbClr val="004495"/>
                </a:solidFill>
                <a:latin typeface="+mn-lt"/>
              </a:rPr>
              <a:t>ziekenhuis</a:t>
            </a:r>
            <a:endParaRPr lang="en-GB" sz="2000" b="0" dirty="0">
              <a:latin typeface="+mn-lt"/>
            </a:endParaRPr>
          </a:p>
          <a:p>
            <a:pPr lvl="1"/>
            <a:r>
              <a:rPr lang="en-GB" sz="1800" b="0" dirty="0" smtClean="0">
                <a:latin typeface="+mn-lt"/>
              </a:rPr>
              <a:t>6.0% </a:t>
            </a:r>
            <a:r>
              <a:rPr lang="en-GB" sz="1800" b="0" dirty="0" smtClean="0">
                <a:solidFill>
                  <a:srgbClr val="004495"/>
                </a:solidFill>
                <a:latin typeface="+mn-lt"/>
              </a:rPr>
              <a:t>diabetes, </a:t>
            </a:r>
            <a:r>
              <a:rPr lang="en-GB" sz="1800" b="0" dirty="0">
                <a:solidFill>
                  <a:srgbClr val="004495"/>
                </a:solidFill>
                <a:latin typeface="+mn-lt"/>
              </a:rPr>
              <a:t>5.0% </a:t>
            </a:r>
            <a:r>
              <a:rPr lang="en-GB" sz="1800" b="0" dirty="0" err="1" smtClean="0">
                <a:solidFill>
                  <a:srgbClr val="004495"/>
                </a:solidFill>
                <a:latin typeface="+mn-lt"/>
              </a:rPr>
              <a:t>hoge</a:t>
            </a:r>
            <a:r>
              <a:rPr lang="en-GB" sz="1800" b="0" dirty="0" smtClean="0">
                <a:solidFill>
                  <a:srgbClr val="004495"/>
                </a:solidFill>
                <a:latin typeface="+mn-lt"/>
              </a:rPr>
              <a:t> </a:t>
            </a:r>
            <a:r>
              <a:rPr lang="en-GB" sz="1800" b="0" dirty="0" err="1" smtClean="0">
                <a:solidFill>
                  <a:srgbClr val="004495"/>
                </a:solidFill>
                <a:latin typeface="+mn-lt"/>
              </a:rPr>
              <a:t>bloeddruk</a:t>
            </a:r>
            <a:r>
              <a:rPr lang="en-GB" sz="1800" b="0" dirty="0" smtClean="0">
                <a:solidFill>
                  <a:srgbClr val="004495"/>
                </a:solidFill>
                <a:latin typeface="+mn-lt"/>
              </a:rPr>
              <a:t>, 4.3% </a:t>
            </a:r>
            <a:r>
              <a:rPr lang="en-GB" sz="1800" b="0" dirty="0" err="1" smtClean="0">
                <a:solidFill>
                  <a:srgbClr val="004495"/>
                </a:solidFill>
                <a:latin typeface="+mn-lt"/>
              </a:rPr>
              <a:t>obesitas</a:t>
            </a:r>
            <a:r>
              <a:rPr lang="en-GB" sz="2400" b="0" dirty="0" smtClean="0">
                <a:latin typeface="+mn-lt"/>
              </a:rPr>
              <a:t>   </a:t>
            </a:r>
            <a:r>
              <a:rPr lang="en-GB" sz="1800" b="0" dirty="0" smtClean="0">
                <a:latin typeface="+mn-lt"/>
              </a:rPr>
              <a:t> </a:t>
            </a:r>
          </a:p>
          <a:p>
            <a:pPr marL="457200" lvl="1" indent="0">
              <a:buNone/>
            </a:pPr>
            <a:r>
              <a:rPr lang="en-GB" sz="1800" b="0" dirty="0" smtClean="0">
                <a:latin typeface="+mn-lt"/>
              </a:rPr>
              <a:t> </a:t>
            </a:r>
            <a:endParaRPr lang="en-GB" sz="2000" b="0" dirty="0">
              <a:latin typeface="+mn-l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-330903" y="5589240"/>
            <a:ext cx="1157778" cy="288032"/>
          </a:xfrm>
          <a:prstGeom prst="rightArrow">
            <a:avLst/>
          </a:prstGeom>
          <a:solidFill>
            <a:srgbClr val="0044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22503" y="5487615"/>
            <a:ext cx="8448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MPG </a:t>
            </a:r>
            <a:r>
              <a:rPr lang="en-GB" sz="2400" b="1" dirty="0" err="1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niet</a:t>
            </a:r>
            <a:r>
              <a:rPr lang="en-GB" sz="2400" b="1" dirty="0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geschikt</a:t>
            </a:r>
            <a:r>
              <a:rPr lang="en-GB" sz="2400" b="1" dirty="0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voor</a:t>
            </a:r>
            <a:r>
              <a:rPr lang="en-GB" sz="2400" b="1" dirty="0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bestuderen</a:t>
            </a:r>
            <a:r>
              <a:rPr lang="en-GB" sz="2400" b="1" dirty="0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 </a:t>
            </a:r>
            <a:r>
              <a:rPr lang="en-GB" sz="2400" b="1" dirty="0" err="1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prevalentie</a:t>
            </a:r>
            <a:r>
              <a:rPr lang="en-GB" sz="2400" b="1" dirty="0" smtClean="0">
                <a:solidFill>
                  <a:srgbClr val="004495"/>
                </a:solidFill>
                <a:latin typeface="+mn-lt"/>
                <a:ea typeface="+mj-ea"/>
                <a:cs typeface="Arial" pitchFamily="34" charset="0"/>
              </a:rPr>
              <a:t> </a:t>
            </a:r>
            <a:endParaRPr lang="en-GB" sz="2800" b="1" dirty="0">
              <a:solidFill>
                <a:schemeClr val="accent3"/>
              </a:solidFill>
              <a:latin typeface="+mn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696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  <p:bldP spid="10" grpId="0"/>
      <p:bldP spid="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latin typeface="+mn-lt"/>
              </a:rPr>
              <a:pPr/>
              <a:t>6</a:t>
            </a:fld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927" y="980728"/>
            <a:ext cx="929652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Behandelings- en nazorgplan voor elke patiënt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Psychiatrische en somatische zorg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(Elektronisch) somatisch medisch dossier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Volgens gangbare evidentie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nl-BE" sz="2400" dirty="0" smtClean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nl-BE" sz="2400" b="1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Belgische richtlijn</a:t>
            </a:r>
          </a:p>
          <a:p>
            <a:pPr marL="2628900" lvl="5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Medische evaluatie opname </a:t>
            </a:r>
          </a:p>
          <a:p>
            <a:pPr marL="2628900" lvl="5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Starten en opvolgen medicatie - risicofactoren</a:t>
            </a:r>
          </a:p>
          <a:p>
            <a:pPr marL="2628900" lvl="5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Gezondheidsinterventies - herstelplan </a:t>
            </a:r>
          </a:p>
          <a:p>
            <a:endParaRPr lang="nl-BE" sz="2400" dirty="0" smtClean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b="1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Structurele aanpassingen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Toegang tot somatische zorg: minstens één huisarts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Communicatie intern &amp; extern afspraken verantwoordelijkheden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nl-BE" sz="24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Herzie de MPG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endParaRPr lang="en-GB" sz="2800" b="1" dirty="0">
              <a:solidFill>
                <a:schemeClr val="accent3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37686" y="58614"/>
            <a:ext cx="8906314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667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9pPr>
          </a:lstStyle>
          <a:p>
            <a:r>
              <a:rPr lang="en-GB" sz="3200" b="1" dirty="0" smtClean="0">
                <a:latin typeface="+mn-lt"/>
              </a:rPr>
              <a:t>Van </a:t>
            </a:r>
            <a:r>
              <a:rPr lang="en-GB" sz="3200" b="1" dirty="0" err="1" smtClean="0">
                <a:latin typeface="+mn-lt"/>
              </a:rPr>
              <a:t>aanbevelingen</a:t>
            </a:r>
            <a:r>
              <a:rPr lang="en-GB" sz="3200" b="1" dirty="0" smtClean="0">
                <a:latin typeface="+mn-lt"/>
              </a:rPr>
              <a:t>* KCE rapport </a:t>
            </a:r>
            <a:r>
              <a:rPr lang="en-GB" sz="3200" b="1" dirty="0" err="1" smtClean="0">
                <a:latin typeface="+mn-lt"/>
              </a:rPr>
              <a:t>naar</a:t>
            </a:r>
            <a:r>
              <a:rPr lang="en-GB" sz="3200" b="1" dirty="0" smtClean="0">
                <a:latin typeface="+mn-lt"/>
              </a:rPr>
              <a:t> </a:t>
            </a:r>
            <a:r>
              <a:rPr lang="en-GB" sz="3200" b="1" dirty="0" err="1" smtClean="0">
                <a:latin typeface="+mn-lt"/>
              </a:rPr>
              <a:t>indicatoren</a:t>
            </a:r>
            <a:endParaRPr lang="en-GB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5967883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B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nl-BE" sz="1000" dirty="0" smtClean="0">
                <a:solidFill>
                  <a:srgbClr val="9BBB59"/>
                </a:solidFill>
                <a:latin typeface="Calibri"/>
                <a:cs typeface="Arial" pitchFamily="34" charset="0"/>
                <a:hlinkClick r:id="rId3"/>
              </a:rPr>
              <a:t>https</a:t>
            </a:r>
            <a:r>
              <a:rPr lang="nl-BE" sz="1000" dirty="0">
                <a:solidFill>
                  <a:srgbClr val="9BBB59"/>
                </a:solidFill>
                <a:latin typeface="Calibri"/>
                <a:cs typeface="Arial" pitchFamily="34" charset="0"/>
                <a:hlinkClick r:id="rId3"/>
              </a:rPr>
              <a:t>://kce.fgov.be/sites/default/files/atoms/files/KCE_338A_Psychosomatic_Synthese_0.pdf</a:t>
            </a:r>
            <a:endParaRPr lang="nl-BE" sz="1000" dirty="0">
              <a:solidFill>
                <a:srgbClr val="9BBB59"/>
              </a:solidFill>
              <a:latin typeface="Calibri"/>
              <a:cs typeface="Arial" pitchFamily="34" charset="0"/>
            </a:endParaRPr>
          </a:p>
          <a:p>
            <a:r>
              <a:rPr lang="nl-BE" dirty="0" smtClean="0"/>
              <a:t>    </a:t>
            </a:r>
            <a:endParaRPr lang="en-US" dirty="0"/>
          </a:p>
        </p:txBody>
      </p:sp>
      <p:sp>
        <p:nvSpPr>
          <p:cNvPr id="23" name="Curved Up Arrow 22"/>
          <p:cNvSpPr/>
          <p:nvPr/>
        </p:nvSpPr>
        <p:spPr>
          <a:xfrm rot="5400000" flipV="1">
            <a:off x="4713156" y="2351742"/>
            <a:ext cx="1008111" cy="858376"/>
          </a:xfrm>
          <a:prstGeom prst="curvedUpArrow">
            <a:avLst/>
          </a:prstGeom>
          <a:solidFill>
            <a:srgbClr val="C6B22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5-Point Star 25"/>
          <p:cNvSpPr/>
          <p:nvPr/>
        </p:nvSpPr>
        <p:spPr>
          <a:xfrm>
            <a:off x="6397106" y="3051732"/>
            <a:ext cx="360040" cy="288032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8604448" y="3420142"/>
            <a:ext cx="360040" cy="288032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7740352" y="4127239"/>
            <a:ext cx="360040" cy="288032"/>
          </a:xfrm>
          <a:prstGeom prst="star5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579296" cy="432048"/>
          </a:xfrm>
        </p:spPr>
        <p:txBody>
          <a:bodyPr/>
          <a:lstStyle/>
          <a:p>
            <a:r>
              <a:rPr lang="en-US" sz="3600" dirty="0" err="1"/>
              <a:t>Medische</a:t>
            </a:r>
            <a:r>
              <a:rPr lang="en-US" sz="3600" dirty="0"/>
              <a:t> </a:t>
            </a:r>
            <a:r>
              <a:rPr lang="en-US" sz="3600" dirty="0" err="1"/>
              <a:t>evaluatie</a:t>
            </a:r>
            <a:r>
              <a:rPr lang="en-US" sz="3600" dirty="0"/>
              <a:t> </a:t>
            </a:r>
            <a:r>
              <a:rPr lang="en-US" sz="3600" dirty="0" err="1" smtClean="0"/>
              <a:t>opname</a:t>
            </a:r>
            <a:r>
              <a:rPr lang="en-US" sz="3600" dirty="0" smtClean="0"/>
              <a:t> (1)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579296" cy="468052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nl-BE" sz="2800" dirty="0">
                <a:solidFill>
                  <a:srgbClr val="1F497D"/>
                </a:solidFill>
                <a:latin typeface="Calibri"/>
              </a:rPr>
              <a:t>Evaluatie bij een eerste contact </a:t>
            </a:r>
            <a:endParaRPr lang="nl-BE" sz="2800" dirty="0" smtClean="0">
              <a:solidFill>
                <a:srgbClr val="1F497D"/>
              </a:solidFill>
              <a:latin typeface="Calibri"/>
            </a:endParaRP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nl-BE" sz="2400" dirty="0">
              <a:solidFill>
                <a:srgbClr val="1F497D"/>
              </a:solidFill>
              <a:latin typeface="Calibri"/>
            </a:endParaRPr>
          </a:p>
          <a:p>
            <a:pPr lvl="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nl-BE" sz="2400" b="0" dirty="0">
                <a:solidFill>
                  <a:srgbClr val="1F497D"/>
                </a:solidFill>
                <a:latin typeface="Calibri"/>
              </a:rPr>
              <a:t>Contacteer de </a:t>
            </a:r>
            <a:r>
              <a:rPr lang="nl-BE" sz="2400" b="0" dirty="0">
                <a:solidFill>
                  <a:srgbClr val="FF0000"/>
                </a:solidFill>
                <a:latin typeface="Calibri"/>
              </a:rPr>
              <a:t>huisarts</a:t>
            </a:r>
            <a:r>
              <a:rPr lang="nl-BE" sz="2400" b="0" dirty="0">
                <a:solidFill>
                  <a:srgbClr val="1F497D"/>
                </a:solidFill>
                <a:latin typeface="Calibri"/>
              </a:rPr>
              <a:t> en vraag de vroegere gegevens op</a:t>
            </a:r>
          </a:p>
          <a:p>
            <a:pPr lvl="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nl-BE" sz="2400" b="0" dirty="0">
                <a:solidFill>
                  <a:srgbClr val="1F497D"/>
                </a:solidFill>
                <a:latin typeface="Calibri"/>
              </a:rPr>
              <a:t>Anamnese (of hetero-anamnese):</a:t>
            </a:r>
          </a:p>
          <a:p>
            <a:pPr marL="800100" lvl="1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nl-BE" sz="2400" b="0" dirty="0">
                <a:solidFill>
                  <a:srgbClr val="1F497D"/>
                </a:solidFill>
                <a:latin typeface="Calibri"/>
              </a:rPr>
              <a:t>medische en familiale voorgeschiedenis (diabetes, zwaarlijvigheid, andere risicofactoren)</a:t>
            </a:r>
          </a:p>
          <a:p>
            <a:pPr marL="800100" lvl="1" indent="-342900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ü"/>
            </a:pPr>
            <a:r>
              <a:rPr lang="nl-BE" sz="2400" b="0" dirty="0">
                <a:solidFill>
                  <a:srgbClr val="1F497D"/>
                </a:solidFill>
                <a:latin typeface="Calibri"/>
              </a:rPr>
              <a:t>levensgewoonten (eetgewoonten, </a:t>
            </a:r>
            <a:r>
              <a:rPr lang="nl-BE" sz="2400" b="0" dirty="0" smtClean="0">
                <a:solidFill>
                  <a:srgbClr val="1F497D"/>
                </a:solidFill>
                <a:latin typeface="Calibri"/>
              </a:rPr>
              <a:t>gewichtshistoriek, </a:t>
            </a:r>
            <a:r>
              <a:rPr lang="nl-BE" sz="2400" b="0" dirty="0">
                <a:solidFill>
                  <a:srgbClr val="1F497D"/>
                </a:solidFill>
                <a:latin typeface="Calibri"/>
              </a:rPr>
              <a:t>lichaamsbeweging, slaapgewoonten, gebruik van tabak/alcohol/drugs, seksueel gedrag, enz.)</a:t>
            </a:r>
          </a:p>
          <a:p>
            <a:pPr lvl="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nl-BE" sz="2400" b="0" dirty="0">
                <a:solidFill>
                  <a:srgbClr val="1F497D"/>
                </a:solidFill>
                <a:latin typeface="Calibri"/>
              </a:rPr>
              <a:t>Basis lichamelijk onderzoek en </a:t>
            </a:r>
            <a:r>
              <a:rPr lang="nl-BE" sz="2400" b="0" dirty="0">
                <a:solidFill>
                  <a:srgbClr val="FF0000"/>
                </a:solidFill>
                <a:latin typeface="Calibri"/>
              </a:rPr>
              <a:t>volledig bloedonderzoek</a:t>
            </a:r>
          </a:p>
          <a:p>
            <a:pPr lvl="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nl-BE" sz="2400" b="0" dirty="0">
                <a:solidFill>
                  <a:srgbClr val="1F497D"/>
                </a:solidFill>
                <a:latin typeface="Calibri"/>
              </a:rPr>
              <a:t>Eventueel aanvullend onderzoek differentiële diagnose (neurologisch onderzoek, EEG, cerebrale MRI bij eerste psychotische episode...)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13F25-1B57-47EE-8340-088C301E00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5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579296" cy="432048"/>
          </a:xfrm>
        </p:spPr>
        <p:txBody>
          <a:bodyPr/>
          <a:lstStyle/>
          <a:p>
            <a:r>
              <a:rPr lang="en-US" sz="3600" dirty="0" err="1"/>
              <a:t>Medische</a:t>
            </a:r>
            <a:r>
              <a:rPr lang="en-US" sz="3600" dirty="0"/>
              <a:t> </a:t>
            </a:r>
            <a:r>
              <a:rPr lang="en-US" sz="3600" dirty="0" err="1"/>
              <a:t>evaluatie</a:t>
            </a:r>
            <a:r>
              <a:rPr lang="en-US" sz="3600" dirty="0"/>
              <a:t> </a:t>
            </a:r>
            <a:r>
              <a:rPr lang="en-US" sz="3600" dirty="0" err="1" smtClean="0"/>
              <a:t>opname</a:t>
            </a:r>
            <a:r>
              <a:rPr lang="en-US" sz="3600" dirty="0" smtClean="0"/>
              <a:t> (2)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4680520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nl-BE" sz="2400" dirty="0" smtClean="0">
                <a:solidFill>
                  <a:srgbClr val="1F497D"/>
                </a:solidFill>
                <a:latin typeface="Calibri"/>
              </a:rPr>
              <a:t>Onderzoek </a:t>
            </a:r>
            <a:r>
              <a:rPr lang="nl-BE" sz="2400" dirty="0">
                <a:solidFill>
                  <a:srgbClr val="1F497D"/>
                </a:solidFill>
                <a:latin typeface="Calibri"/>
              </a:rPr>
              <a:t>na de acute </a:t>
            </a:r>
            <a:r>
              <a:rPr lang="nl-BE" sz="2400" dirty="0" smtClean="0">
                <a:solidFill>
                  <a:srgbClr val="1F497D"/>
                </a:solidFill>
                <a:latin typeface="Calibri"/>
              </a:rPr>
              <a:t>fase</a:t>
            </a:r>
          </a:p>
          <a:p>
            <a:pPr marL="0" lvl="0" indent="0" eaLnBrk="1" hangingPunct="1">
              <a:spcBef>
                <a:spcPct val="0"/>
              </a:spcBef>
              <a:buClrTx/>
              <a:buNone/>
            </a:pPr>
            <a:endParaRPr lang="nl-BE" sz="2400" dirty="0">
              <a:solidFill>
                <a:srgbClr val="1F497D"/>
              </a:solidFill>
              <a:latin typeface="Calibri"/>
            </a:endParaRPr>
          </a:p>
          <a:p>
            <a:pPr lvl="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nl-BE" sz="2400" b="0" dirty="0">
                <a:solidFill>
                  <a:srgbClr val="FF0000"/>
                </a:solidFill>
                <a:latin typeface="Calibri"/>
              </a:rPr>
              <a:t>Interview</a:t>
            </a:r>
            <a:r>
              <a:rPr lang="nl-BE" sz="2400" b="0" dirty="0">
                <a:solidFill>
                  <a:srgbClr val="1F497D"/>
                </a:solidFill>
                <a:latin typeface="Calibri"/>
              </a:rPr>
              <a:t> sociale omstandigheden en kwetsbaarheidsfactoren (opleiding, isolement, sociaal, relationeel netwerk, enz.)</a:t>
            </a:r>
          </a:p>
          <a:p>
            <a:pPr lvl="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nl-BE" sz="2400" b="0" dirty="0">
                <a:solidFill>
                  <a:srgbClr val="FF0000"/>
                </a:solidFill>
                <a:latin typeface="Calibri"/>
              </a:rPr>
              <a:t>Vaccinatiestatus</a:t>
            </a:r>
            <a:r>
              <a:rPr lang="nl-BE" sz="2400" b="0" dirty="0">
                <a:solidFill>
                  <a:srgbClr val="1F497D"/>
                </a:solidFill>
                <a:latin typeface="Calibri"/>
              </a:rPr>
              <a:t> en screening op </a:t>
            </a:r>
            <a:r>
              <a:rPr lang="nl-BE" sz="2400" b="0" dirty="0" smtClean="0">
                <a:solidFill>
                  <a:srgbClr val="1F497D"/>
                </a:solidFill>
                <a:latin typeface="Calibri"/>
              </a:rPr>
              <a:t>SOAs </a:t>
            </a:r>
            <a:r>
              <a:rPr lang="en-US" sz="2000" b="0" dirty="0" smtClean="0">
                <a:hlinkClick r:id="rId2"/>
              </a:rPr>
              <a:t>https</a:t>
            </a:r>
            <a:r>
              <a:rPr lang="en-US" sz="2000" b="0" dirty="0">
                <a:hlinkClick r:id="rId2"/>
              </a:rPr>
              <a:t>://www.sti.kce.be/nl</a:t>
            </a:r>
            <a:r>
              <a:rPr lang="en-US" sz="2000" b="0" dirty="0" smtClean="0">
                <a:hlinkClick r:id="rId2"/>
              </a:rPr>
              <a:t>/</a:t>
            </a:r>
            <a:endParaRPr lang="en-US" sz="2000" b="0" dirty="0" smtClean="0"/>
          </a:p>
          <a:p>
            <a:pPr lvl="0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r>
              <a:rPr lang="nl-BE" sz="2400" b="0" dirty="0" smtClean="0">
                <a:solidFill>
                  <a:srgbClr val="1F497D"/>
                </a:solidFill>
                <a:latin typeface="Calibri"/>
              </a:rPr>
              <a:t>Basis </a:t>
            </a:r>
            <a:r>
              <a:rPr lang="nl-BE" sz="2400" b="0" dirty="0">
                <a:solidFill>
                  <a:srgbClr val="FF0000"/>
                </a:solidFill>
                <a:latin typeface="Calibri"/>
              </a:rPr>
              <a:t>neurologisch</a:t>
            </a:r>
            <a:r>
              <a:rPr lang="nl-BE" sz="2400" b="0" dirty="0">
                <a:solidFill>
                  <a:srgbClr val="1F497D"/>
                </a:solidFill>
                <a:latin typeface="Calibri"/>
              </a:rPr>
              <a:t> onderzoek, inclusief bewegingsstoornissen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113F25-1B57-47EE-8340-088C301E00B6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1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8015" y="-45721"/>
            <a:ext cx="2930965" cy="21969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5C575-7A14-4024-907B-F94721D02E6C}" type="slidenum">
              <a:rPr lang="en-US">
                <a:latin typeface="+mn-lt"/>
              </a:rPr>
              <a:pPr/>
              <a:t>9</a:t>
            </a:fld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052736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Opvolgplan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 in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overleg met de 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patiënt: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voordelen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en risico's van de 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medicatie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opstellen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van het 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medicatieschema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aanstellen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van een zorgcoördinator (case manager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planning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van onderzoeken naar 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bijwerkingen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FF0000"/>
                </a:solidFill>
                <a:latin typeface="+mn-lt"/>
                <a:ea typeface="+mj-ea"/>
                <a:cs typeface="Arial" pitchFamily="34" charset="0"/>
              </a:rPr>
              <a:t>lichamelijke activiteiten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d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ieetinterventies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rgbClr val="FF0000"/>
                </a:solidFill>
                <a:latin typeface="+mn-lt"/>
                <a:ea typeface="+mj-ea"/>
                <a:cs typeface="Arial" pitchFamily="34" charset="0"/>
              </a:rPr>
              <a:t>interventies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ter ondersteuning van het </a:t>
            </a:r>
            <a:r>
              <a:rPr lang="nl-BE" sz="2000" dirty="0">
                <a:solidFill>
                  <a:srgbClr val="FF0000"/>
                </a:solidFill>
                <a:latin typeface="+mn-lt"/>
                <a:ea typeface="+mj-ea"/>
                <a:cs typeface="Arial" pitchFamily="34" charset="0"/>
              </a:rPr>
              <a:t>stoppen met </a:t>
            </a:r>
            <a:r>
              <a:rPr lang="nl-BE" sz="2000" dirty="0" smtClean="0">
                <a:solidFill>
                  <a:srgbClr val="FF0000"/>
                </a:solidFill>
                <a:latin typeface="+mn-lt"/>
                <a:ea typeface="+mj-ea"/>
                <a:cs typeface="Arial" pitchFamily="34" charset="0"/>
              </a:rPr>
              <a:t>roken </a:t>
            </a:r>
          </a:p>
          <a:p>
            <a:r>
              <a:rPr lang="nl-BE" sz="2000" b="1" u="sng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Waarschuwing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voor het risico van </a:t>
            </a:r>
            <a:r>
              <a:rPr lang="nl-BE" sz="2000" u="sng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diabetes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 en de invloed van de levensstijl op het </a:t>
            </a:r>
            <a:r>
              <a:rPr lang="nl-BE" sz="2000" u="sng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cardiovasculaire </a:t>
            </a:r>
            <a:r>
              <a:rPr lang="nl-BE" sz="2000" u="sng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risico</a:t>
            </a:r>
            <a:endParaRPr lang="nl-BE" sz="2000" u="sng" dirty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endParaRPr lang="en-GB" sz="2800" b="1" dirty="0">
              <a:solidFill>
                <a:schemeClr val="accent3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7504" y="188640"/>
            <a:ext cx="8801025" cy="92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400" kern="1200">
                <a:solidFill>
                  <a:srgbClr val="66747B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9C8FC9"/>
                </a:solidFill>
                <a:latin typeface="Verdana" pitchFamily="34" charset="0"/>
                <a:cs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9C8FC9"/>
                </a:solidFill>
                <a:latin typeface="Calibri" pitchFamily="34" charset="0"/>
              </a:defRPr>
            </a:lvl9pPr>
          </a:lstStyle>
          <a:p>
            <a:r>
              <a:rPr lang="en-GB" sz="3600" b="1" dirty="0" smtClean="0">
                <a:latin typeface="+mn-lt"/>
              </a:rPr>
              <a:t>Starten </a:t>
            </a:r>
            <a:r>
              <a:rPr lang="en-GB" sz="3600" b="1" dirty="0" err="1" smtClean="0">
                <a:latin typeface="+mn-lt"/>
              </a:rPr>
              <a:t>en</a:t>
            </a:r>
            <a:r>
              <a:rPr lang="en-GB" sz="3600" b="1" dirty="0" smtClean="0">
                <a:latin typeface="+mn-lt"/>
              </a:rPr>
              <a:t> </a:t>
            </a:r>
            <a:r>
              <a:rPr lang="en-GB" sz="3600" b="1" dirty="0" err="1" smtClean="0">
                <a:latin typeface="+mn-lt"/>
              </a:rPr>
              <a:t>opvolgen</a:t>
            </a:r>
            <a:r>
              <a:rPr lang="en-GB" sz="3600" b="1" dirty="0" smtClean="0">
                <a:latin typeface="+mn-lt"/>
              </a:rPr>
              <a:t> </a:t>
            </a:r>
            <a:r>
              <a:rPr lang="en-GB" sz="3600" b="1" dirty="0" err="1" smtClean="0">
                <a:latin typeface="+mn-lt"/>
              </a:rPr>
              <a:t>medicatie</a:t>
            </a:r>
            <a:endParaRPr lang="en-GB" sz="3600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20" y="4221088"/>
            <a:ext cx="813690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u="sng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Controleren </a:t>
            </a:r>
            <a:r>
              <a:rPr lang="nl-BE" sz="2000" b="1" u="sng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op bijwerkingen </a:t>
            </a:r>
            <a:r>
              <a:rPr lang="nl-BE" sz="2000" b="1" u="sng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– gebruik van een </a:t>
            </a:r>
            <a:r>
              <a:rPr lang="nl-BE" sz="2000" b="1" u="sng" dirty="0" smtClean="0">
                <a:solidFill>
                  <a:srgbClr val="FF0000"/>
                </a:solidFill>
                <a:latin typeface="+mn-lt"/>
                <a:ea typeface="+mj-ea"/>
                <a:cs typeface="Arial" pitchFamily="34" charset="0"/>
              </a:rPr>
              <a:t>algoritme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cardiovasculaire 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en metabolische problemen, extrapiramidale symptomen, seksuele problemen, enz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bv</a:t>
            </a:r>
            <a:r>
              <a:rPr lang="nl-BE" sz="20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. eerste controle na 6 weken, vervolgens om de 3 maanden gedurende het eerste jaar, en daarna </a:t>
            </a:r>
            <a:r>
              <a:rPr lang="nl-BE" sz="20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jaarlijks  bijv. </a:t>
            </a:r>
            <a:r>
              <a:rPr lang="nl-BE" sz="16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  <a:hlinkClick r:id="rId4"/>
              </a:rPr>
              <a:t>https</a:t>
            </a:r>
            <a:r>
              <a:rPr lang="nl-BE" sz="1600" dirty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  <a:hlinkClick r:id="rId4"/>
              </a:rPr>
              <a:t>://www.rethink.org/get-involved/campaign-with-us/influencing-the-nhs/physical-health-resources-for-healthcare-professionals</a:t>
            </a:r>
            <a:r>
              <a:rPr lang="nl-BE" sz="16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  <a:hlinkClick r:id="rId4"/>
              </a:rPr>
              <a:t>/</a:t>
            </a:r>
            <a:r>
              <a:rPr lang="nl-BE" sz="1600" dirty="0" smtClean="0">
                <a:solidFill>
                  <a:schemeClr val="tx2"/>
                </a:solidFill>
                <a:latin typeface="+mn-lt"/>
                <a:ea typeface="+mj-ea"/>
                <a:cs typeface="Arial" pitchFamily="34" charset="0"/>
              </a:rPr>
              <a:t> 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BE" sz="2400" dirty="0" smtClean="0">
              <a:solidFill>
                <a:schemeClr val="tx2"/>
              </a:solidFill>
              <a:latin typeface="+mn-lt"/>
              <a:ea typeface="+mj-ea"/>
              <a:cs typeface="Arial" pitchFamily="34" charset="0"/>
            </a:endParaRPr>
          </a:p>
          <a:p>
            <a:endParaRPr lang="en-GB" sz="2800" b="1" dirty="0">
              <a:solidFill>
                <a:schemeClr val="accent3"/>
              </a:solidFill>
              <a:latin typeface="+mn-lt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22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A085DD83D4D4391BF9C7E43836FAB" ma:contentTypeVersion="15" ma:contentTypeDescription="Een nieuw document maken." ma:contentTypeScope="" ma:versionID="138a0e4818be067a7de5a6fd04b46e62">
  <xsd:schema xmlns:xsd="http://www.w3.org/2001/XMLSchema" xmlns:xs="http://www.w3.org/2001/XMLSchema" xmlns:p="http://schemas.microsoft.com/office/2006/metadata/properties" xmlns:ns2="fe5ad2d9-8855-425a-af10-9f5d32ff0c3c" xmlns:ns3="dbbaf765-6ff1-4089-b826-c398927c268e" targetNamespace="http://schemas.microsoft.com/office/2006/metadata/properties" ma:root="true" ma:fieldsID="f315fc068554227b8f2916ef349689d1" ns2:_="" ns3:_="">
    <xsd:import namespace="fe5ad2d9-8855-425a-af10-9f5d32ff0c3c"/>
    <xsd:import namespace="dbbaf765-6ff1-4089-b826-c398927c268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ad2d9-8855-425a-af10-9f5d32ff0c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dd9dc06c-cb05-4f1a-9c5c-22fc68a489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af765-6ff1-4089-b826-c398927c268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3595b7-0f38-41cd-9307-164de2bcc2df}" ma:internalName="TaxCatchAll" ma:showField="CatchAllData" ma:web="dbbaf765-6ff1-4089-b826-c398927c26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baf765-6ff1-4089-b826-c398927c268e" xsi:nil="true"/>
    <lcf76f155ced4ddcb4097134ff3c332f xmlns="fe5ad2d9-8855-425a-af10-9f5d32ff0c3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C0FA2FF-CCE1-4B73-B7C9-E8F7A49AD670}"/>
</file>

<file path=customXml/itemProps2.xml><?xml version="1.0" encoding="utf-8"?>
<ds:datastoreItem xmlns:ds="http://schemas.openxmlformats.org/officeDocument/2006/customXml" ds:itemID="{32A9E4E2-CB55-48E6-9AC9-D917CAB016E9}"/>
</file>

<file path=customXml/itemProps3.xml><?xml version="1.0" encoding="utf-8"?>
<ds:datastoreItem xmlns:ds="http://schemas.openxmlformats.org/officeDocument/2006/customXml" ds:itemID="{052292FA-0A10-4605-8227-FD050563B07C}"/>
</file>

<file path=docProps/app.xml><?xml version="1.0" encoding="utf-8"?>
<Properties xmlns="http://schemas.openxmlformats.org/officeDocument/2006/extended-properties" xmlns:vt="http://schemas.openxmlformats.org/officeDocument/2006/docPropsVTypes">
  <TotalTime>4493</TotalTime>
  <Words>1062</Words>
  <Application>Microsoft Office PowerPoint</Application>
  <PresentationFormat>On-screen Show (4:3)</PresentationFormat>
  <Paragraphs>159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Verdana</vt:lpstr>
      <vt:lpstr>Wingdings</vt:lpstr>
      <vt:lpstr>Office Theme</vt:lpstr>
      <vt:lpstr> SOMATISCHE ZORG in een psYCHIatrische setting  </vt:lpstr>
      <vt:lpstr>Introductie</vt:lpstr>
      <vt:lpstr>Onderzoeksvragen </vt:lpstr>
      <vt:lpstr>Scope</vt:lpstr>
      <vt:lpstr>PowerPoint Presentation</vt:lpstr>
      <vt:lpstr>PowerPoint Presentation</vt:lpstr>
      <vt:lpstr>Medische evaluatie opname (1)  </vt:lpstr>
      <vt:lpstr>Medische evaluatie opname (2)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creator>vicky.jespers@kce.fgov.be</dc:creator>
  <cp:lastModifiedBy>Jespers Vicky</cp:lastModifiedBy>
  <cp:revision>1045</cp:revision>
  <cp:lastPrinted>2014-12-11T15:05:08Z</cp:lastPrinted>
  <dcterms:created xsi:type="dcterms:W3CDTF">2009-09-29T14:04:29Z</dcterms:created>
  <dcterms:modified xsi:type="dcterms:W3CDTF">2021-05-21T11:33:59Z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0x010100BE481F4ABE4D104D962EB94889E31DDF</vt:lpwstr>
  </property>
</Properties>
</file>